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1"/>
  </p:sldMasterIdLst>
  <p:notesMasterIdLst>
    <p:notesMasterId r:id="rId51"/>
  </p:notesMasterIdLst>
  <p:sldIdLst>
    <p:sldId id="256" r:id="rId2"/>
    <p:sldId id="257" r:id="rId3"/>
    <p:sldId id="260" r:id="rId4"/>
    <p:sldId id="261" r:id="rId5"/>
    <p:sldId id="285" r:id="rId6"/>
    <p:sldId id="332" r:id="rId7"/>
    <p:sldId id="265" r:id="rId8"/>
    <p:sldId id="316" r:id="rId9"/>
    <p:sldId id="266" r:id="rId10"/>
    <p:sldId id="317" r:id="rId11"/>
    <p:sldId id="267" r:id="rId12"/>
    <p:sldId id="268" r:id="rId13"/>
    <p:sldId id="318" r:id="rId14"/>
    <p:sldId id="319" r:id="rId15"/>
    <p:sldId id="271" r:id="rId16"/>
    <p:sldId id="270" r:id="rId17"/>
    <p:sldId id="272" r:id="rId18"/>
    <p:sldId id="320" r:id="rId19"/>
    <p:sldId id="273" r:id="rId20"/>
    <p:sldId id="274" r:id="rId21"/>
    <p:sldId id="313" r:id="rId22"/>
    <p:sldId id="321" r:id="rId23"/>
    <p:sldId id="323" r:id="rId24"/>
    <p:sldId id="322" r:id="rId25"/>
    <p:sldId id="324" r:id="rId26"/>
    <p:sldId id="278" r:id="rId27"/>
    <p:sldId id="279" r:id="rId28"/>
    <p:sldId id="325" r:id="rId29"/>
    <p:sldId id="275" r:id="rId30"/>
    <p:sldId id="326" r:id="rId31"/>
    <p:sldId id="327" r:id="rId32"/>
    <p:sldId id="282" r:id="rId33"/>
    <p:sldId id="306" r:id="rId34"/>
    <p:sldId id="288" r:id="rId35"/>
    <p:sldId id="331" r:id="rId36"/>
    <p:sldId id="289" r:id="rId37"/>
    <p:sldId id="291" r:id="rId38"/>
    <p:sldId id="293" r:id="rId39"/>
    <p:sldId id="294" r:id="rId40"/>
    <p:sldId id="304" r:id="rId41"/>
    <p:sldId id="307" r:id="rId42"/>
    <p:sldId id="328" r:id="rId43"/>
    <p:sldId id="297" r:id="rId44"/>
    <p:sldId id="329" r:id="rId45"/>
    <p:sldId id="305" r:id="rId46"/>
    <p:sldId id="298" r:id="rId47"/>
    <p:sldId id="302" r:id="rId48"/>
    <p:sldId id="299" r:id="rId49"/>
    <p:sldId id="311" r:id="rId50"/>
  </p:sldIdLst>
  <p:sldSz cx="12192000" cy="6858000"/>
  <p:notesSz cx="6858000" cy="9144000"/>
  <p:embeddedFontLst>
    <p:embeddedFont>
      <p:font typeface="Montserrat" panose="00000500000000000000" pitchFamily="2" charset="0"/>
      <p:regular r:id="rId52"/>
      <p:bold r:id="rId53"/>
      <p:italic r:id="rId54"/>
      <p:boldItalic r:id="rId55"/>
    </p:embeddedFont>
    <p:embeddedFont>
      <p:font typeface="SZTOS MEDIUM" pitchFamily="2" charset="0"/>
      <p:regular r:id="rId56"/>
    </p:embeddedFont>
    <p:embeddedFont>
      <p:font typeface="Sztosfixed" pitchFamily="2" charset="0"/>
      <p:regular r:id="rId57"/>
      <p:bold r:id="rId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3B81C27-2D68-B2C4-278A-D18F7EE8433F}" name="Angelina Yalda" initials="AY" userId="S::angelina@kimberlineducation.com.au::73937b59-ecb3-45cd-917b-731079787a4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9B2242"/>
    <a:srgbClr val="6B5FBF"/>
    <a:srgbClr val="8E7EFF"/>
    <a:srgbClr val="E9E8FF"/>
    <a:srgbClr val="317770"/>
    <a:srgbClr val="F7EDF0"/>
    <a:srgbClr val="FFFFFF"/>
    <a:srgbClr val="DEF1EC"/>
    <a:srgbClr val="FDE1E0"/>
    <a:srgbClr val="FBE8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74" autoAdjust="0"/>
    <p:restoredTop sz="88498" autoAdjust="0"/>
  </p:normalViewPr>
  <p:slideViewPr>
    <p:cSldViewPr snapToGrid="0">
      <p:cViewPr varScale="1">
        <p:scale>
          <a:sx n="105" d="100"/>
          <a:sy n="105" d="100"/>
        </p:scale>
        <p:origin x="120" y="26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4.fntdata"/><Relationship Id="rId63"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font" Target="fonts/font7.fntdata"/><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1FD189-31D2-0E4F-96C9-2267651603D6}" type="datetimeFigureOut">
              <a:rPr lang="en-US" smtClean="0"/>
              <a:t>11/26/2025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34AF60-F570-124D-9675-A61E85387322}" type="slidenum">
              <a:rPr lang="en-US" smtClean="0"/>
              <a:t>‹#›</a:t>
            </a:fld>
            <a:endParaRPr lang="en-US"/>
          </a:p>
        </p:txBody>
      </p:sp>
    </p:spTree>
    <p:extLst>
      <p:ext uri="{BB962C8B-B14F-4D97-AF65-F5344CB8AC3E}">
        <p14:creationId xmlns:p14="http://schemas.microsoft.com/office/powerpoint/2010/main" val="39301496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34AF60-F570-124D-9675-A61E85387322}" type="slidenum">
              <a:rPr lang="en-US" smtClean="0"/>
              <a:t>2</a:t>
            </a:fld>
            <a:endParaRPr lang="en-US"/>
          </a:p>
        </p:txBody>
      </p:sp>
    </p:spTree>
    <p:extLst>
      <p:ext uri="{BB962C8B-B14F-4D97-AF65-F5344CB8AC3E}">
        <p14:creationId xmlns:p14="http://schemas.microsoft.com/office/powerpoint/2010/main" val="6027151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34AF60-F570-124D-9675-A61E85387322}" type="slidenum">
              <a:rPr lang="en-US" smtClean="0"/>
              <a:t>35</a:t>
            </a:fld>
            <a:endParaRPr lang="en-US"/>
          </a:p>
        </p:txBody>
      </p:sp>
    </p:spTree>
    <p:extLst>
      <p:ext uri="{BB962C8B-B14F-4D97-AF65-F5344CB8AC3E}">
        <p14:creationId xmlns:p14="http://schemas.microsoft.com/office/powerpoint/2010/main" val="19772719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34AF60-F570-124D-9675-A61E85387322}" type="slidenum">
              <a:rPr lang="en-US" smtClean="0"/>
              <a:t>36</a:t>
            </a:fld>
            <a:endParaRPr lang="en-US"/>
          </a:p>
        </p:txBody>
      </p:sp>
    </p:spTree>
    <p:extLst>
      <p:ext uri="{BB962C8B-B14F-4D97-AF65-F5344CB8AC3E}">
        <p14:creationId xmlns:p14="http://schemas.microsoft.com/office/powerpoint/2010/main" val="12143804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6CED99-ADDE-D00C-7EC8-E559353F75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17A036-84BC-C8D1-4F44-F1EEE3682A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2D82F1-666E-7C22-482D-CD19FADEF2E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121A027-9403-47F6-245A-397A0E3A8484}"/>
              </a:ext>
            </a:extLst>
          </p:cNvPr>
          <p:cNvSpPr>
            <a:spLocks noGrp="1"/>
          </p:cNvSpPr>
          <p:nvPr>
            <p:ph type="sldNum" sz="quarter" idx="5"/>
          </p:nvPr>
        </p:nvSpPr>
        <p:spPr/>
        <p:txBody>
          <a:bodyPr/>
          <a:lstStyle/>
          <a:p>
            <a:fld id="{BB34AF60-F570-124D-9675-A61E85387322}" type="slidenum">
              <a:rPr lang="en-US" smtClean="0"/>
              <a:t>49</a:t>
            </a:fld>
            <a:endParaRPr lang="en-US"/>
          </a:p>
        </p:txBody>
      </p:sp>
    </p:spTree>
    <p:extLst>
      <p:ext uri="{BB962C8B-B14F-4D97-AF65-F5344CB8AC3E}">
        <p14:creationId xmlns:p14="http://schemas.microsoft.com/office/powerpoint/2010/main" val="39661672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34AF60-F570-124D-9675-A61E85387322}" type="slidenum">
              <a:rPr lang="en-US" smtClean="0"/>
              <a:t>3</a:t>
            </a:fld>
            <a:endParaRPr lang="en-US"/>
          </a:p>
        </p:txBody>
      </p:sp>
    </p:spTree>
    <p:extLst>
      <p:ext uri="{BB962C8B-B14F-4D97-AF65-F5344CB8AC3E}">
        <p14:creationId xmlns:p14="http://schemas.microsoft.com/office/powerpoint/2010/main" val="3973890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B34AF60-F570-124D-9675-A61E85387322}" type="slidenum">
              <a:rPr lang="en-US" smtClean="0"/>
              <a:t>4</a:t>
            </a:fld>
            <a:endParaRPr lang="en-US"/>
          </a:p>
        </p:txBody>
      </p:sp>
    </p:spTree>
    <p:extLst>
      <p:ext uri="{BB962C8B-B14F-4D97-AF65-F5344CB8AC3E}">
        <p14:creationId xmlns:p14="http://schemas.microsoft.com/office/powerpoint/2010/main" val="4092269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34AF60-F570-124D-9675-A61E85387322}" type="slidenum">
              <a:rPr lang="en-US" smtClean="0"/>
              <a:t>14</a:t>
            </a:fld>
            <a:endParaRPr lang="en-US"/>
          </a:p>
        </p:txBody>
      </p:sp>
    </p:spTree>
    <p:extLst>
      <p:ext uri="{BB962C8B-B14F-4D97-AF65-F5344CB8AC3E}">
        <p14:creationId xmlns:p14="http://schemas.microsoft.com/office/powerpoint/2010/main" val="2518650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BB34AF60-F570-124D-9675-A61E85387322}" type="slidenum">
              <a:rPr lang="en-US" smtClean="0"/>
              <a:t>20</a:t>
            </a:fld>
            <a:endParaRPr lang="en-US"/>
          </a:p>
        </p:txBody>
      </p:sp>
    </p:spTree>
    <p:extLst>
      <p:ext uri="{BB962C8B-B14F-4D97-AF65-F5344CB8AC3E}">
        <p14:creationId xmlns:p14="http://schemas.microsoft.com/office/powerpoint/2010/main" val="15233220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34AF60-F570-124D-9675-A61E85387322}" type="slidenum">
              <a:rPr lang="en-US" smtClean="0"/>
              <a:t>24</a:t>
            </a:fld>
            <a:endParaRPr lang="en-US"/>
          </a:p>
        </p:txBody>
      </p:sp>
    </p:spTree>
    <p:extLst>
      <p:ext uri="{BB962C8B-B14F-4D97-AF65-F5344CB8AC3E}">
        <p14:creationId xmlns:p14="http://schemas.microsoft.com/office/powerpoint/2010/main" val="495870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34AF60-F570-124D-9675-A61E85387322}" type="slidenum">
              <a:rPr lang="en-US" smtClean="0"/>
              <a:t>25</a:t>
            </a:fld>
            <a:endParaRPr lang="en-US"/>
          </a:p>
        </p:txBody>
      </p:sp>
    </p:spTree>
    <p:extLst>
      <p:ext uri="{BB962C8B-B14F-4D97-AF65-F5344CB8AC3E}">
        <p14:creationId xmlns:p14="http://schemas.microsoft.com/office/powerpoint/2010/main" val="1050591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34AF60-F570-124D-9675-A61E85387322}" type="slidenum">
              <a:rPr lang="en-US" smtClean="0"/>
              <a:t>29</a:t>
            </a:fld>
            <a:endParaRPr lang="en-US"/>
          </a:p>
        </p:txBody>
      </p:sp>
    </p:spTree>
    <p:extLst>
      <p:ext uri="{BB962C8B-B14F-4D97-AF65-F5344CB8AC3E}">
        <p14:creationId xmlns:p14="http://schemas.microsoft.com/office/powerpoint/2010/main" val="19339220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B39410-3F15-C14C-14F3-D232A752A5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6972ED-9D9B-D69E-FC13-8B8DD45BEB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B385A0-8D17-7281-8148-27C4A80E106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05B381E-8F01-F145-C1C4-3F685F879104}"/>
              </a:ext>
            </a:extLst>
          </p:cNvPr>
          <p:cNvSpPr>
            <a:spLocks noGrp="1"/>
          </p:cNvSpPr>
          <p:nvPr>
            <p:ph type="sldNum" sz="quarter" idx="5"/>
          </p:nvPr>
        </p:nvSpPr>
        <p:spPr/>
        <p:txBody>
          <a:bodyPr/>
          <a:lstStyle/>
          <a:p>
            <a:fld id="{BB34AF60-F570-124D-9675-A61E85387322}" type="slidenum">
              <a:rPr lang="en-US" smtClean="0"/>
              <a:t>30</a:t>
            </a:fld>
            <a:endParaRPr lang="en-US"/>
          </a:p>
        </p:txBody>
      </p:sp>
    </p:spTree>
    <p:extLst>
      <p:ext uri="{BB962C8B-B14F-4D97-AF65-F5344CB8AC3E}">
        <p14:creationId xmlns:p14="http://schemas.microsoft.com/office/powerpoint/2010/main" val="26112275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D0219-8970-865C-724D-1E67144CEFB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3353619F-947C-80F0-CFB0-C3996A8C8C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0A46266D-3C79-7458-EBE2-D274DD9C9DBF}"/>
              </a:ext>
            </a:extLst>
          </p:cNvPr>
          <p:cNvSpPr>
            <a:spLocks noGrp="1"/>
          </p:cNvSpPr>
          <p:nvPr>
            <p:ph type="dt" sz="half" idx="10"/>
          </p:nvPr>
        </p:nvSpPr>
        <p:spPr/>
        <p:txBody>
          <a:bodyPr/>
          <a:lstStyle/>
          <a:p>
            <a:fld id="{936C9764-726F-4D47-ABF1-1DB1E69DCE91}" type="datetime1">
              <a:rPr lang="en-AU" smtClean="0"/>
              <a:t>26/11/2025</a:t>
            </a:fld>
            <a:endParaRPr lang="en-US"/>
          </a:p>
        </p:txBody>
      </p:sp>
      <p:sp>
        <p:nvSpPr>
          <p:cNvPr id="5" name="Footer Placeholder 4">
            <a:extLst>
              <a:ext uri="{FF2B5EF4-FFF2-40B4-BE49-F238E27FC236}">
                <a16:creationId xmlns:a16="http://schemas.microsoft.com/office/drawing/2014/main" id="{B3F05EE1-E7BA-FC13-A91C-87F2BE87D5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A6DF00-5E5C-D514-273A-18F8D0066761}"/>
              </a:ext>
            </a:extLst>
          </p:cNvPr>
          <p:cNvSpPr>
            <a:spLocks noGrp="1"/>
          </p:cNvSpPr>
          <p:nvPr>
            <p:ph type="sldNum" sz="quarter" idx="12"/>
          </p:nvPr>
        </p:nvSpPr>
        <p:spPr/>
        <p:txBody>
          <a:bodyPr/>
          <a:lstStyle/>
          <a:p>
            <a:fld id="{C3F77108-CF9B-6246-B880-D6DF5740904B}" type="slidenum">
              <a:rPr lang="en-US" smtClean="0"/>
              <a:t>‹#›</a:t>
            </a:fld>
            <a:endParaRPr lang="en-US"/>
          </a:p>
        </p:txBody>
      </p:sp>
    </p:spTree>
    <p:extLst>
      <p:ext uri="{BB962C8B-B14F-4D97-AF65-F5344CB8AC3E}">
        <p14:creationId xmlns:p14="http://schemas.microsoft.com/office/powerpoint/2010/main" val="31183796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L2_soil">
    <p:spTree>
      <p:nvGrpSpPr>
        <p:cNvPr id="1" name=""/>
        <p:cNvGrpSpPr/>
        <p:nvPr/>
      </p:nvGrpSpPr>
      <p:grpSpPr>
        <a:xfrm>
          <a:off x="0" y="0"/>
          <a:ext cx="0" cy="0"/>
          <a:chOff x="0" y="0"/>
          <a:chExt cx="0" cy="0"/>
        </a:xfrm>
      </p:grpSpPr>
      <p:pic>
        <p:nvPicPr>
          <p:cNvPr id="2" name="Picture 1" descr="A brown surface with small dots&#10;&#10;AI-generated content may be incorrect.">
            <a:extLst>
              <a:ext uri="{FF2B5EF4-FFF2-40B4-BE49-F238E27FC236}">
                <a16:creationId xmlns:a16="http://schemas.microsoft.com/office/drawing/2014/main" id="{072446C2-6ECE-827F-F5E5-13E85EB3BAD6}"/>
              </a:ext>
            </a:extLst>
          </p:cNvPr>
          <p:cNvPicPr>
            <a:picLocks noChangeAspect="1"/>
          </p:cNvPicPr>
          <p:nvPr userDrawn="1"/>
        </p:nvPicPr>
        <p:blipFill>
          <a:blip r:embed="rId2"/>
          <a:srcRect r="756"/>
          <a:stretch>
            <a:fillRect/>
          </a:stretch>
        </p:blipFill>
        <p:spPr>
          <a:xfrm>
            <a:off x="2467" y="0"/>
            <a:ext cx="12189533" cy="6858000"/>
          </a:xfrm>
          <a:prstGeom prst="rect">
            <a:avLst/>
          </a:prstGeom>
        </p:spPr>
      </p:pic>
      <p:pic>
        <p:nvPicPr>
          <p:cNvPr id="3" name="Picture 2">
            <a:extLst>
              <a:ext uri="{FF2B5EF4-FFF2-40B4-BE49-F238E27FC236}">
                <a16:creationId xmlns:a16="http://schemas.microsoft.com/office/drawing/2014/main" id="{8BCDC7E7-6122-2C4D-A94D-FBB0368CF21C}"/>
              </a:ext>
            </a:extLst>
          </p:cNvPr>
          <p:cNvPicPr>
            <a:picLocks noChangeAspect="1"/>
          </p:cNvPicPr>
          <p:nvPr userDrawn="1"/>
        </p:nvPicPr>
        <p:blipFill>
          <a:blip r:embed="rId3"/>
          <a:srcRect/>
          <a:stretch/>
        </p:blipFill>
        <p:spPr>
          <a:xfrm>
            <a:off x="10175563" y="337423"/>
            <a:ext cx="1602970" cy="501374"/>
          </a:xfrm>
          <a:prstGeom prst="rect">
            <a:avLst/>
          </a:prstGeom>
        </p:spPr>
      </p:pic>
      <p:pic>
        <p:nvPicPr>
          <p:cNvPr id="4" name="Picture 3">
            <a:extLst>
              <a:ext uri="{FF2B5EF4-FFF2-40B4-BE49-F238E27FC236}">
                <a16:creationId xmlns:a16="http://schemas.microsoft.com/office/drawing/2014/main" id="{4B7B7341-0E51-619C-9E81-0AB2E92CEA4A}"/>
              </a:ext>
            </a:extLst>
          </p:cNvPr>
          <p:cNvPicPr>
            <a:picLocks noChangeAspect="1"/>
          </p:cNvPicPr>
          <p:nvPr userDrawn="1"/>
        </p:nvPicPr>
        <p:blipFill>
          <a:blip r:embed="rId4"/>
          <a:srcRect l="11627" r="11627"/>
          <a:stretch/>
        </p:blipFill>
        <p:spPr>
          <a:xfrm>
            <a:off x="10325100" y="5576206"/>
            <a:ext cx="1866900" cy="1281794"/>
          </a:xfrm>
          <a:prstGeom prst="rect">
            <a:avLst/>
          </a:prstGeom>
        </p:spPr>
      </p:pic>
      <p:sp>
        <p:nvSpPr>
          <p:cNvPr id="5" name="TextBox 4">
            <a:extLst>
              <a:ext uri="{FF2B5EF4-FFF2-40B4-BE49-F238E27FC236}">
                <a16:creationId xmlns:a16="http://schemas.microsoft.com/office/drawing/2014/main" id="{A7BFD6F9-9FD6-B263-C4E6-733706C1CAE1}"/>
              </a:ext>
            </a:extLst>
          </p:cNvPr>
          <p:cNvSpPr txBox="1"/>
          <p:nvPr userDrawn="1"/>
        </p:nvSpPr>
        <p:spPr>
          <a:xfrm>
            <a:off x="10228082" y="412872"/>
            <a:ext cx="1512744" cy="369332"/>
          </a:xfrm>
          <a:prstGeom prst="rect">
            <a:avLst/>
          </a:prstGeom>
          <a:noFill/>
        </p:spPr>
        <p:txBody>
          <a:bodyPr wrap="square">
            <a:spAutoFit/>
          </a:bodyPr>
          <a:lstStyle/>
          <a:p>
            <a:pPr algn="ctr"/>
            <a:r>
              <a:rPr lang="en-US" sz="1800" dirty="0">
                <a:solidFill>
                  <a:srgbClr val="6B5FBF"/>
                </a:solidFill>
                <a:latin typeface="SZTOS MEDIUM" pitchFamily="2" charset="77"/>
                <a:ea typeface="SZTOS MEDIUM" pitchFamily="2" charset="77"/>
                <a:cs typeface="SZTOS MEDIUM" pitchFamily="2" charset="77"/>
              </a:rPr>
              <a:t>Lesson 2</a:t>
            </a:r>
            <a:endParaRPr lang="en-US" dirty="0">
              <a:solidFill>
                <a:srgbClr val="6B5FBF"/>
              </a:solidFill>
            </a:endParaRPr>
          </a:p>
        </p:txBody>
      </p:sp>
    </p:spTree>
    <p:extLst>
      <p:ext uri="{BB962C8B-B14F-4D97-AF65-F5344CB8AC3E}">
        <p14:creationId xmlns:p14="http://schemas.microsoft.com/office/powerpoint/2010/main" val="1067652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3_soil">
    <p:spTree>
      <p:nvGrpSpPr>
        <p:cNvPr id="1" name=""/>
        <p:cNvGrpSpPr/>
        <p:nvPr/>
      </p:nvGrpSpPr>
      <p:grpSpPr>
        <a:xfrm>
          <a:off x="0" y="0"/>
          <a:ext cx="0" cy="0"/>
          <a:chOff x="0" y="0"/>
          <a:chExt cx="0" cy="0"/>
        </a:xfrm>
      </p:grpSpPr>
      <p:pic>
        <p:nvPicPr>
          <p:cNvPr id="3" name="Picture 2" descr="A brown surface with small dots&#10;&#10;AI-generated content may be incorrect.">
            <a:extLst>
              <a:ext uri="{FF2B5EF4-FFF2-40B4-BE49-F238E27FC236}">
                <a16:creationId xmlns:a16="http://schemas.microsoft.com/office/drawing/2014/main" id="{275376BB-8776-2D3B-A08B-1C6E59F81636}"/>
              </a:ext>
            </a:extLst>
          </p:cNvPr>
          <p:cNvPicPr>
            <a:picLocks noChangeAspect="1"/>
          </p:cNvPicPr>
          <p:nvPr userDrawn="1"/>
        </p:nvPicPr>
        <p:blipFill>
          <a:blip r:embed="rId2"/>
          <a:srcRect r="756"/>
          <a:stretch>
            <a:fillRect/>
          </a:stretch>
        </p:blipFill>
        <p:spPr>
          <a:xfrm>
            <a:off x="2467" y="0"/>
            <a:ext cx="12189533" cy="6858000"/>
          </a:xfrm>
          <a:prstGeom prst="rect">
            <a:avLst/>
          </a:prstGeom>
        </p:spPr>
      </p:pic>
      <p:pic>
        <p:nvPicPr>
          <p:cNvPr id="2" name="Picture 1">
            <a:extLst>
              <a:ext uri="{FF2B5EF4-FFF2-40B4-BE49-F238E27FC236}">
                <a16:creationId xmlns:a16="http://schemas.microsoft.com/office/drawing/2014/main" id="{9C3C6CF7-37C1-F3DC-691D-F14BBE40DAF2}"/>
              </a:ext>
            </a:extLst>
          </p:cNvPr>
          <p:cNvPicPr>
            <a:picLocks noChangeAspect="1"/>
          </p:cNvPicPr>
          <p:nvPr userDrawn="1"/>
        </p:nvPicPr>
        <p:blipFill>
          <a:blip r:embed="rId3"/>
          <a:srcRect/>
          <a:stretch/>
        </p:blipFill>
        <p:spPr>
          <a:xfrm>
            <a:off x="10175563" y="337423"/>
            <a:ext cx="1602970" cy="501374"/>
          </a:xfrm>
          <a:prstGeom prst="rect">
            <a:avLst/>
          </a:prstGeom>
        </p:spPr>
      </p:pic>
      <p:pic>
        <p:nvPicPr>
          <p:cNvPr id="4" name="Picture 3">
            <a:extLst>
              <a:ext uri="{FF2B5EF4-FFF2-40B4-BE49-F238E27FC236}">
                <a16:creationId xmlns:a16="http://schemas.microsoft.com/office/drawing/2014/main" id="{40C3DBD7-69BC-B502-BB85-340969730EA6}"/>
              </a:ext>
            </a:extLst>
          </p:cNvPr>
          <p:cNvPicPr>
            <a:picLocks noChangeAspect="1"/>
          </p:cNvPicPr>
          <p:nvPr userDrawn="1"/>
        </p:nvPicPr>
        <p:blipFill>
          <a:blip r:embed="rId4"/>
          <a:srcRect l="11627" r="11627"/>
          <a:stretch/>
        </p:blipFill>
        <p:spPr>
          <a:xfrm>
            <a:off x="10325100" y="5576206"/>
            <a:ext cx="1866900" cy="1281794"/>
          </a:xfrm>
          <a:prstGeom prst="rect">
            <a:avLst/>
          </a:prstGeom>
        </p:spPr>
      </p:pic>
      <p:sp>
        <p:nvSpPr>
          <p:cNvPr id="5" name="TextBox 4">
            <a:extLst>
              <a:ext uri="{FF2B5EF4-FFF2-40B4-BE49-F238E27FC236}">
                <a16:creationId xmlns:a16="http://schemas.microsoft.com/office/drawing/2014/main" id="{8D278D2F-4F03-E877-C1DE-32D73A2DFF7C}"/>
              </a:ext>
            </a:extLst>
          </p:cNvPr>
          <p:cNvSpPr txBox="1"/>
          <p:nvPr userDrawn="1"/>
        </p:nvSpPr>
        <p:spPr>
          <a:xfrm>
            <a:off x="10228082" y="412872"/>
            <a:ext cx="1512744" cy="369332"/>
          </a:xfrm>
          <a:prstGeom prst="rect">
            <a:avLst/>
          </a:prstGeom>
          <a:noFill/>
        </p:spPr>
        <p:txBody>
          <a:bodyPr wrap="square">
            <a:spAutoFit/>
          </a:bodyPr>
          <a:lstStyle/>
          <a:p>
            <a:pPr algn="ctr"/>
            <a:r>
              <a:rPr lang="en-US" sz="1800" dirty="0">
                <a:solidFill>
                  <a:srgbClr val="6B5FBF"/>
                </a:solidFill>
                <a:latin typeface="SZTOS MEDIUM" pitchFamily="2" charset="77"/>
                <a:ea typeface="SZTOS MEDIUM" pitchFamily="2" charset="77"/>
                <a:cs typeface="SZTOS MEDIUM" pitchFamily="2" charset="77"/>
              </a:rPr>
              <a:t>Lesson 3</a:t>
            </a:r>
            <a:endParaRPr lang="en-US" dirty="0">
              <a:solidFill>
                <a:srgbClr val="6B5FBF"/>
              </a:solidFill>
            </a:endParaRPr>
          </a:p>
        </p:txBody>
      </p:sp>
      <p:pic>
        <p:nvPicPr>
          <p:cNvPr id="6" name="Picture 5">
            <a:extLst>
              <a:ext uri="{FF2B5EF4-FFF2-40B4-BE49-F238E27FC236}">
                <a16:creationId xmlns:a16="http://schemas.microsoft.com/office/drawing/2014/main" id="{654A885D-2692-9667-A937-D7A434AA5E56}"/>
              </a:ext>
            </a:extLst>
          </p:cNvPr>
          <p:cNvPicPr>
            <a:picLocks noChangeAspect="1"/>
          </p:cNvPicPr>
          <p:nvPr userDrawn="1"/>
        </p:nvPicPr>
        <p:blipFill>
          <a:blip r:embed="rId5"/>
          <a:srcRect t="283" r="12844" b="63466"/>
          <a:stretch>
            <a:fillRect/>
          </a:stretch>
        </p:blipFill>
        <p:spPr>
          <a:xfrm flipH="1">
            <a:off x="-2" y="5906553"/>
            <a:ext cx="2413000" cy="951447"/>
          </a:xfrm>
          <a:prstGeom prst="rect">
            <a:avLst/>
          </a:prstGeom>
        </p:spPr>
      </p:pic>
      <p:pic>
        <p:nvPicPr>
          <p:cNvPr id="7" name="Picture 6" descr="A close-up of a logo&#10;&#10;AI-generated content may be incorrect.">
            <a:extLst>
              <a:ext uri="{FF2B5EF4-FFF2-40B4-BE49-F238E27FC236}">
                <a16:creationId xmlns:a16="http://schemas.microsoft.com/office/drawing/2014/main" id="{6F4E0E9B-826A-EEBB-E3DE-3BC76106AB32}"/>
              </a:ext>
            </a:extLst>
          </p:cNvPr>
          <p:cNvPicPr>
            <a:picLocks noChangeAspect="1"/>
          </p:cNvPicPr>
          <p:nvPr userDrawn="1"/>
        </p:nvPicPr>
        <p:blipFill>
          <a:blip r:embed="rId6"/>
          <a:stretch>
            <a:fillRect/>
          </a:stretch>
        </p:blipFill>
        <p:spPr>
          <a:xfrm>
            <a:off x="94610" y="6082977"/>
            <a:ext cx="1981959" cy="718460"/>
          </a:xfrm>
          <a:prstGeom prst="rect">
            <a:avLst/>
          </a:prstGeom>
        </p:spPr>
      </p:pic>
    </p:spTree>
    <p:extLst>
      <p:ext uri="{BB962C8B-B14F-4D97-AF65-F5344CB8AC3E}">
        <p14:creationId xmlns:p14="http://schemas.microsoft.com/office/powerpoint/2010/main" val="20156180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4_soil">
    <p:spTree>
      <p:nvGrpSpPr>
        <p:cNvPr id="1" name=""/>
        <p:cNvGrpSpPr/>
        <p:nvPr/>
      </p:nvGrpSpPr>
      <p:grpSpPr>
        <a:xfrm>
          <a:off x="0" y="0"/>
          <a:ext cx="0" cy="0"/>
          <a:chOff x="0" y="0"/>
          <a:chExt cx="0" cy="0"/>
        </a:xfrm>
      </p:grpSpPr>
      <p:pic>
        <p:nvPicPr>
          <p:cNvPr id="2" name="Picture 1" descr="A brown surface with small dots&#10;&#10;AI-generated content may be incorrect.">
            <a:extLst>
              <a:ext uri="{FF2B5EF4-FFF2-40B4-BE49-F238E27FC236}">
                <a16:creationId xmlns:a16="http://schemas.microsoft.com/office/drawing/2014/main" id="{F1853309-C304-DE9A-582B-07B40DE450B3}"/>
              </a:ext>
            </a:extLst>
          </p:cNvPr>
          <p:cNvPicPr>
            <a:picLocks noChangeAspect="1"/>
          </p:cNvPicPr>
          <p:nvPr userDrawn="1"/>
        </p:nvPicPr>
        <p:blipFill>
          <a:blip r:embed="rId2"/>
          <a:srcRect r="756"/>
          <a:stretch>
            <a:fillRect/>
          </a:stretch>
        </p:blipFill>
        <p:spPr>
          <a:xfrm>
            <a:off x="2467" y="0"/>
            <a:ext cx="12189533" cy="6858000"/>
          </a:xfrm>
          <a:prstGeom prst="rect">
            <a:avLst/>
          </a:prstGeom>
        </p:spPr>
      </p:pic>
      <p:pic>
        <p:nvPicPr>
          <p:cNvPr id="3" name="Picture 2">
            <a:extLst>
              <a:ext uri="{FF2B5EF4-FFF2-40B4-BE49-F238E27FC236}">
                <a16:creationId xmlns:a16="http://schemas.microsoft.com/office/drawing/2014/main" id="{37B07E2D-7C51-772E-DD5F-B7AB55B0D0A7}"/>
              </a:ext>
            </a:extLst>
          </p:cNvPr>
          <p:cNvPicPr>
            <a:picLocks noChangeAspect="1"/>
          </p:cNvPicPr>
          <p:nvPr userDrawn="1"/>
        </p:nvPicPr>
        <p:blipFill>
          <a:blip r:embed="rId3"/>
          <a:srcRect/>
          <a:stretch/>
        </p:blipFill>
        <p:spPr>
          <a:xfrm>
            <a:off x="10175563" y="337423"/>
            <a:ext cx="1602970" cy="501374"/>
          </a:xfrm>
          <a:prstGeom prst="rect">
            <a:avLst/>
          </a:prstGeom>
        </p:spPr>
      </p:pic>
      <p:pic>
        <p:nvPicPr>
          <p:cNvPr id="4" name="Picture 3">
            <a:extLst>
              <a:ext uri="{FF2B5EF4-FFF2-40B4-BE49-F238E27FC236}">
                <a16:creationId xmlns:a16="http://schemas.microsoft.com/office/drawing/2014/main" id="{AB06172E-60D0-6473-8057-47278BF33E01}"/>
              </a:ext>
            </a:extLst>
          </p:cNvPr>
          <p:cNvPicPr>
            <a:picLocks noChangeAspect="1"/>
          </p:cNvPicPr>
          <p:nvPr userDrawn="1"/>
        </p:nvPicPr>
        <p:blipFill>
          <a:blip r:embed="rId4"/>
          <a:srcRect l="11627" r="11627"/>
          <a:stretch/>
        </p:blipFill>
        <p:spPr>
          <a:xfrm>
            <a:off x="10325100" y="5576206"/>
            <a:ext cx="1866900" cy="1281794"/>
          </a:xfrm>
          <a:prstGeom prst="rect">
            <a:avLst/>
          </a:prstGeom>
        </p:spPr>
      </p:pic>
      <p:sp>
        <p:nvSpPr>
          <p:cNvPr id="5" name="TextBox 4">
            <a:extLst>
              <a:ext uri="{FF2B5EF4-FFF2-40B4-BE49-F238E27FC236}">
                <a16:creationId xmlns:a16="http://schemas.microsoft.com/office/drawing/2014/main" id="{3D69C06B-A3CA-E2A3-1D0B-B83814DC13CA}"/>
              </a:ext>
            </a:extLst>
          </p:cNvPr>
          <p:cNvSpPr txBox="1"/>
          <p:nvPr userDrawn="1"/>
        </p:nvSpPr>
        <p:spPr>
          <a:xfrm>
            <a:off x="10228082" y="412872"/>
            <a:ext cx="1512744" cy="369332"/>
          </a:xfrm>
          <a:prstGeom prst="rect">
            <a:avLst/>
          </a:prstGeom>
          <a:noFill/>
        </p:spPr>
        <p:txBody>
          <a:bodyPr wrap="square">
            <a:spAutoFit/>
          </a:bodyPr>
          <a:lstStyle/>
          <a:p>
            <a:pPr algn="ctr"/>
            <a:r>
              <a:rPr lang="en-US" sz="1800" dirty="0">
                <a:solidFill>
                  <a:srgbClr val="6B5FBF"/>
                </a:solidFill>
                <a:latin typeface="SZTOS MEDIUM" pitchFamily="2" charset="77"/>
                <a:ea typeface="SZTOS MEDIUM" pitchFamily="2" charset="77"/>
                <a:cs typeface="SZTOS MEDIUM" pitchFamily="2" charset="77"/>
              </a:rPr>
              <a:t>Lesson 4</a:t>
            </a:r>
            <a:endParaRPr lang="en-US" dirty="0">
              <a:solidFill>
                <a:srgbClr val="6B5FBF"/>
              </a:solidFill>
            </a:endParaRPr>
          </a:p>
        </p:txBody>
      </p:sp>
      <p:pic>
        <p:nvPicPr>
          <p:cNvPr id="6" name="Picture 5">
            <a:extLst>
              <a:ext uri="{FF2B5EF4-FFF2-40B4-BE49-F238E27FC236}">
                <a16:creationId xmlns:a16="http://schemas.microsoft.com/office/drawing/2014/main" id="{EC1EE527-D0F4-471F-4AFB-B4ACD72AA7AB}"/>
              </a:ext>
            </a:extLst>
          </p:cNvPr>
          <p:cNvPicPr>
            <a:picLocks noChangeAspect="1"/>
          </p:cNvPicPr>
          <p:nvPr userDrawn="1"/>
        </p:nvPicPr>
        <p:blipFill>
          <a:blip r:embed="rId5"/>
          <a:srcRect t="283" r="12844" b="63466"/>
          <a:stretch>
            <a:fillRect/>
          </a:stretch>
        </p:blipFill>
        <p:spPr>
          <a:xfrm flipH="1">
            <a:off x="-2" y="5906553"/>
            <a:ext cx="2413000" cy="951447"/>
          </a:xfrm>
          <a:prstGeom prst="rect">
            <a:avLst/>
          </a:prstGeom>
        </p:spPr>
      </p:pic>
      <p:pic>
        <p:nvPicPr>
          <p:cNvPr id="7" name="Picture 6" descr="A close-up of a logo&#10;&#10;AI-generated content may be incorrect.">
            <a:extLst>
              <a:ext uri="{FF2B5EF4-FFF2-40B4-BE49-F238E27FC236}">
                <a16:creationId xmlns:a16="http://schemas.microsoft.com/office/drawing/2014/main" id="{CA95E937-6891-6333-D426-213A25999079}"/>
              </a:ext>
            </a:extLst>
          </p:cNvPr>
          <p:cNvPicPr>
            <a:picLocks noChangeAspect="1"/>
          </p:cNvPicPr>
          <p:nvPr userDrawn="1"/>
        </p:nvPicPr>
        <p:blipFill>
          <a:blip r:embed="rId6"/>
          <a:stretch>
            <a:fillRect/>
          </a:stretch>
        </p:blipFill>
        <p:spPr>
          <a:xfrm>
            <a:off x="94610" y="6082977"/>
            <a:ext cx="1981959" cy="718460"/>
          </a:xfrm>
          <a:prstGeom prst="rect">
            <a:avLst/>
          </a:prstGeom>
        </p:spPr>
      </p:pic>
    </p:spTree>
    <p:extLst>
      <p:ext uri="{BB962C8B-B14F-4D97-AF65-F5344CB8AC3E}">
        <p14:creationId xmlns:p14="http://schemas.microsoft.com/office/powerpoint/2010/main" val="17856077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5_soil">
    <p:spTree>
      <p:nvGrpSpPr>
        <p:cNvPr id="1" name=""/>
        <p:cNvGrpSpPr/>
        <p:nvPr/>
      </p:nvGrpSpPr>
      <p:grpSpPr>
        <a:xfrm>
          <a:off x="0" y="0"/>
          <a:ext cx="0" cy="0"/>
          <a:chOff x="0" y="0"/>
          <a:chExt cx="0" cy="0"/>
        </a:xfrm>
      </p:grpSpPr>
      <p:pic>
        <p:nvPicPr>
          <p:cNvPr id="2" name="Picture 1" descr="A brown surface with small dots&#10;&#10;AI-generated content may be incorrect.">
            <a:extLst>
              <a:ext uri="{FF2B5EF4-FFF2-40B4-BE49-F238E27FC236}">
                <a16:creationId xmlns:a16="http://schemas.microsoft.com/office/drawing/2014/main" id="{BFB26A0C-2C51-43C8-08A4-8CB5D87112CD}"/>
              </a:ext>
            </a:extLst>
          </p:cNvPr>
          <p:cNvPicPr>
            <a:picLocks noChangeAspect="1"/>
          </p:cNvPicPr>
          <p:nvPr userDrawn="1"/>
        </p:nvPicPr>
        <p:blipFill>
          <a:blip r:embed="rId2"/>
          <a:srcRect r="756"/>
          <a:stretch>
            <a:fillRect/>
          </a:stretch>
        </p:blipFill>
        <p:spPr>
          <a:xfrm>
            <a:off x="2467" y="0"/>
            <a:ext cx="12189533" cy="6858000"/>
          </a:xfrm>
          <a:prstGeom prst="rect">
            <a:avLst/>
          </a:prstGeom>
        </p:spPr>
      </p:pic>
      <p:pic>
        <p:nvPicPr>
          <p:cNvPr id="3" name="Picture 2">
            <a:extLst>
              <a:ext uri="{FF2B5EF4-FFF2-40B4-BE49-F238E27FC236}">
                <a16:creationId xmlns:a16="http://schemas.microsoft.com/office/drawing/2014/main" id="{75EFE524-0AF1-E7D0-8F1A-BE4D4BECEF41}"/>
              </a:ext>
            </a:extLst>
          </p:cNvPr>
          <p:cNvPicPr>
            <a:picLocks noChangeAspect="1"/>
          </p:cNvPicPr>
          <p:nvPr userDrawn="1"/>
        </p:nvPicPr>
        <p:blipFill>
          <a:blip r:embed="rId3"/>
          <a:srcRect/>
          <a:stretch/>
        </p:blipFill>
        <p:spPr>
          <a:xfrm>
            <a:off x="10175563" y="337423"/>
            <a:ext cx="1602970" cy="501374"/>
          </a:xfrm>
          <a:prstGeom prst="rect">
            <a:avLst/>
          </a:prstGeom>
        </p:spPr>
      </p:pic>
      <p:pic>
        <p:nvPicPr>
          <p:cNvPr id="4" name="Picture 3">
            <a:extLst>
              <a:ext uri="{FF2B5EF4-FFF2-40B4-BE49-F238E27FC236}">
                <a16:creationId xmlns:a16="http://schemas.microsoft.com/office/drawing/2014/main" id="{5284C63F-C594-D9B0-98EB-B6541FBA7648}"/>
              </a:ext>
            </a:extLst>
          </p:cNvPr>
          <p:cNvPicPr>
            <a:picLocks noChangeAspect="1"/>
          </p:cNvPicPr>
          <p:nvPr userDrawn="1"/>
        </p:nvPicPr>
        <p:blipFill>
          <a:blip r:embed="rId4"/>
          <a:srcRect l="11627" r="11627"/>
          <a:stretch/>
        </p:blipFill>
        <p:spPr>
          <a:xfrm>
            <a:off x="10325100" y="5576206"/>
            <a:ext cx="1866900" cy="1281794"/>
          </a:xfrm>
          <a:prstGeom prst="rect">
            <a:avLst/>
          </a:prstGeom>
        </p:spPr>
      </p:pic>
      <p:sp>
        <p:nvSpPr>
          <p:cNvPr id="5" name="TextBox 4">
            <a:extLst>
              <a:ext uri="{FF2B5EF4-FFF2-40B4-BE49-F238E27FC236}">
                <a16:creationId xmlns:a16="http://schemas.microsoft.com/office/drawing/2014/main" id="{FC0B3055-EA07-AC43-EF36-FD6EE8510236}"/>
              </a:ext>
            </a:extLst>
          </p:cNvPr>
          <p:cNvSpPr txBox="1"/>
          <p:nvPr userDrawn="1"/>
        </p:nvSpPr>
        <p:spPr>
          <a:xfrm>
            <a:off x="10228082" y="412872"/>
            <a:ext cx="1512744" cy="369332"/>
          </a:xfrm>
          <a:prstGeom prst="rect">
            <a:avLst/>
          </a:prstGeom>
          <a:noFill/>
        </p:spPr>
        <p:txBody>
          <a:bodyPr wrap="square">
            <a:spAutoFit/>
          </a:bodyPr>
          <a:lstStyle/>
          <a:p>
            <a:pPr algn="ctr"/>
            <a:r>
              <a:rPr lang="en-US" sz="1800" dirty="0">
                <a:solidFill>
                  <a:srgbClr val="6B5FBF"/>
                </a:solidFill>
                <a:latin typeface="SZTOS MEDIUM" pitchFamily="2" charset="77"/>
                <a:ea typeface="SZTOS MEDIUM" pitchFamily="2" charset="77"/>
                <a:cs typeface="SZTOS MEDIUM" pitchFamily="2" charset="77"/>
              </a:rPr>
              <a:t>Lesson 5</a:t>
            </a:r>
            <a:endParaRPr lang="en-US" dirty="0">
              <a:solidFill>
                <a:srgbClr val="6B5FBF"/>
              </a:solidFill>
            </a:endParaRPr>
          </a:p>
        </p:txBody>
      </p:sp>
      <p:pic>
        <p:nvPicPr>
          <p:cNvPr id="6" name="Picture 5">
            <a:extLst>
              <a:ext uri="{FF2B5EF4-FFF2-40B4-BE49-F238E27FC236}">
                <a16:creationId xmlns:a16="http://schemas.microsoft.com/office/drawing/2014/main" id="{F30C5591-5032-36B4-CF80-4A8C5BF3BD82}"/>
              </a:ext>
            </a:extLst>
          </p:cNvPr>
          <p:cNvPicPr>
            <a:picLocks noChangeAspect="1"/>
          </p:cNvPicPr>
          <p:nvPr userDrawn="1"/>
        </p:nvPicPr>
        <p:blipFill>
          <a:blip r:embed="rId5"/>
          <a:srcRect t="283" r="12844" b="63466"/>
          <a:stretch>
            <a:fillRect/>
          </a:stretch>
        </p:blipFill>
        <p:spPr>
          <a:xfrm flipH="1">
            <a:off x="-2" y="5906553"/>
            <a:ext cx="2413000" cy="951447"/>
          </a:xfrm>
          <a:prstGeom prst="rect">
            <a:avLst/>
          </a:prstGeom>
        </p:spPr>
      </p:pic>
      <p:pic>
        <p:nvPicPr>
          <p:cNvPr id="7" name="Picture 6" descr="A close-up of a logo&#10;&#10;AI-generated content may be incorrect.">
            <a:extLst>
              <a:ext uri="{FF2B5EF4-FFF2-40B4-BE49-F238E27FC236}">
                <a16:creationId xmlns:a16="http://schemas.microsoft.com/office/drawing/2014/main" id="{45AB7249-A859-C4FE-4FC5-61218F354B5E}"/>
              </a:ext>
            </a:extLst>
          </p:cNvPr>
          <p:cNvPicPr>
            <a:picLocks noChangeAspect="1"/>
          </p:cNvPicPr>
          <p:nvPr userDrawn="1"/>
        </p:nvPicPr>
        <p:blipFill>
          <a:blip r:embed="rId6"/>
          <a:stretch>
            <a:fillRect/>
          </a:stretch>
        </p:blipFill>
        <p:spPr>
          <a:xfrm>
            <a:off x="94610" y="6082977"/>
            <a:ext cx="1981959" cy="718460"/>
          </a:xfrm>
          <a:prstGeom prst="rect">
            <a:avLst/>
          </a:prstGeom>
        </p:spPr>
      </p:pic>
    </p:spTree>
    <p:extLst>
      <p:ext uri="{BB962C8B-B14F-4D97-AF65-F5344CB8AC3E}">
        <p14:creationId xmlns:p14="http://schemas.microsoft.com/office/powerpoint/2010/main" val="29734718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L5_soil">
    <p:spTree>
      <p:nvGrpSpPr>
        <p:cNvPr id="1" name=""/>
        <p:cNvGrpSpPr/>
        <p:nvPr/>
      </p:nvGrpSpPr>
      <p:grpSpPr>
        <a:xfrm>
          <a:off x="0" y="0"/>
          <a:ext cx="0" cy="0"/>
          <a:chOff x="0" y="0"/>
          <a:chExt cx="0" cy="0"/>
        </a:xfrm>
      </p:grpSpPr>
      <p:pic>
        <p:nvPicPr>
          <p:cNvPr id="2" name="Picture 1" descr="A brown surface with small dots&#10;&#10;AI-generated content may be incorrect.">
            <a:extLst>
              <a:ext uri="{FF2B5EF4-FFF2-40B4-BE49-F238E27FC236}">
                <a16:creationId xmlns:a16="http://schemas.microsoft.com/office/drawing/2014/main" id="{BFB26A0C-2C51-43C8-08A4-8CB5D87112CD}"/>
              </a:ext>
            </a:extLst>
          </p:cNvPr>
          <p:cNvPicPr>
            <a:picLocks noChangeAspect="1"/>
          </p:cNvPicPr>
          <p:nvPr userDrawn="1"/>
        </p:nvPicPr>
        <p:blipFill>
          <a:blip r:embed="rId2"/>
          <a:srcRect r="756"/>
          <a:stretch>
            <a:fillRect/>
          </a:stretch>
        </p:blipFill>
        <p:spPr>
          <a:xfrm>
            <a:off x="2467" y="0"/>
            <a:ext cx="12189533" cy="6858000"/>
          </a:xfrm>
          <a:prstGeom prst="rect">
            <a:avLst/>
          </a:prstGeom>
        </p:spPr>
      </p:pic>
      <p:pic>
        <p:nvPicPr>
          <p:cNvPr id="3" name="Picture 2">
            <a:extLst>
              <a:ext uri="{FF2B5EF4-FFF2-40B4-BE49-F238E27FC236}">
                <a16:creationId xmlns:a16="http://schemas.microsoft.com/office/drawing/2014/main" id="{2F9F5728-759C-DCFF-AB3A-C5325776899F}"/>
              </a:ext>
            </a:extLst>
          </p:cNvPr>
          <p:cNvPicPr>
            <a:picLocks noChangeAspect="1"/>
          </p:cNvPicPr>
          <p:nvPr userDrawn="1"/>
        </p:nvPicPr>
        <p:blipFill>
          <a:blip r:embed="rId3"/>
          <a:srcRect/>
          <a:stretch/>
        </p:blipFill>
        <p:spPr>
          <a:xfrm>
            <a:off x="10175563" y="337423"/>
            <a:ext cx="1602970" cy="501374"/>
          </a:xfrm>
          <a:prstGeom prst="rect">
            <a:avLst/>
          </a:prstGeom>
        </p:spPr>
      </p:pic>
      <p:pic>
        <p:nvPicPr>
          <p:cNvPr id="4" name="Picture 3">
            <a:extLst>
              <a:ext uri="{FF2B5EF4-FFF2-40B4-BE49-F238E27FC236}">
                <a16:creationId xmlns:a16="http://schemas.microsoft.com/office/drawing/2014/main" id="{65228AE0-378A-E466-CAC9-7347580E30F0}"/>
              </a:ext>
            </a:extLst>
          </p:cNvPr>
          <p:cNvPicPr>
            <a:picLocks noChangeAspect="1"/>
          </p:cNvPicPr>
          <p:nvPr userDrawn="1"/>
        </p:nvPicPr>
        <p:blipFill>
          <a:blip r:embed="rId4"/>
          <a:srcRect l="11627" r="11627"/>
          <a:stretch/>
        </p:blipFill>
        <p:spPr>
          <a:xfrm>
            <a:off x="10325100" y="5576206"/>
            <a:ext cx="1866900" cy="1281794"/>
          </a:xfrm>
          <a:prstGeom prst="rect">
            <a:avLst/>
          </a:prstGeom>
        </p:spPr>
      </p:pic>
      <p:sp>
        <p:nvSpPr>
          <p:cNvPr id="5" name="TextBox 4">
            <a:extLst>
              <a:ext uri="{FF2B5EF4-FFF2-40B4-BE49-F238E27FC236}">
                <a16:creationId xmlns:a16="http://schemas.microsoft.com/office/drawing/2014/main" id="{80C112C2-D658-7448-F0E3-5F3BABF7D354}"/>
              </a:ext>
            </a:extLst>
          </p:cNvPr>
          <p:cNvSpPr txBox="1"/>
          <p:nvPr userDrawn="1"/>
        </p:nvSpPr>
        <p:spPr>
          <a:xfrm>
            <a:off x="10228082" y="412872"/>
            <a:ext cx="1512744" cy="369332"/>
          </a:xfrm>
          <a:prstGeom prst="rect">
            <a:avLst/>
          </a:prstGeom>
          <a:noFill/>
        </p:spPr>
        <p:txBody>
          <a:bodyPr wrap="square">
            <a:spAutoFit/>
          </a:bodyPr>
          <a:lstStyle/>
          <a:p>
            <a:pPr algn="ctr"/>
            <a:r>
              <a:rPr lang="en-US" sz="1800" dirty="0">
                <a:solidFill>
                  <a:srgbClr val="6B5FBF"/>
                </a:solidFill>
                <a:latin typeface="SZTOS MEDIUM" pitchFamily="2" charset="77"/>
                <a:ea typeface="SZTOS MEDIUM" pitchFamily="2" charset="77"/>
                <a:cs typeface="SZTOS MEDIUM" pitchFamily="2" charset="77"/>
              </a:rPr>
              <a:t>Lesson 5</a:t>
            </a:r>
            <a:endParaRPr lang="en-US" dirty="0">
              <a:solidFill>
                <a:srgbClr val="6B5FBF"/>
              </a:solidFill>
            </a:endParaRPr>
          </a:p>
        </p:txBody>
      </p:sp>
    </p:spTree>
    <p:extLst>
      <p:ext uri="{BB962C8B-B14F-4D97-AF65-F5344CB8AC3E}">
        <p14:creationId xmlns:p14="http://schemas.microsoft.com/office/powerpoint/2010/main" val="1323966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1_soil_no logo">
    <p:spTree>
      <p:nvGrpSpPr>
        <p:cNvPr id="1" name=""/>
        <p:cNvGrpSpPr/>
        <p:nvPr/>
      </p:nvGrpSpPr>
      <p:grpSpPr>
        <a:xfrm>
          <a:off x="0" y="0"/>
          <a:ext cx="0" cy="0"/>
          <a:chOff x="0" y="0"/>
          <a:chExt cx="0" cy="0"/>
        </a:xfrm>
      </p:grpSpPr>
      <p:pic>
        <p:nvPicPr>
          <p:cNvPr id="2" name="Picture 1" descr="A brown surface with small dots&#10;&#10;AI-generated content may be incorrect.">
            <a:extLst>
              <a:ext uri="{FF2B5EF4-FFF2-40B4-BE49-F238E27FC236}">
                <a16:creationId xmlns:a16="http://schemas.microsoft.com/office/drawing/2014/main" id="{BFB26A0C-2C51-43C8-08A4-8CB5D87112CD}"/>
              </a:ext>
            </a:extLst>
          </p:cNvPr>
          <p:cNvPicPr>
            <a:picLocks noChangeAspect="1"/>
          </p:cNvPicPr>
          <p:nvPr userDrawn="1"/>
        </p:nvPicPr>
        <p:blipFill>
          <a:blip r:embed="rId2"/>
          <a:srcRect r="756"/>
          <a:stretch>
            <a:fillRect/>
          </a:stretch>
        </p:blipFill>
        <p:spPr>
          <a:xfrm>
            <a:off x="2467" y="0"/>
            <a:ext cx="12189533" cy="6858000"/>
          </a:xfrm>
          <a:prstGeom prst="rect">
            <a:avLst/>
          </a:prstGeom>
        </p:spPr>
      </p:pic>
      <p:pic>
        <p:nvPicPr>
          <p:cNvPr id="3" name="Picture 2">
            <a:extLst>
              <a:ext uri="{FF2B5EF4-FFF2-40B4-BE49-F238E27FC236}">
                <a16:creationId xmlns:a16="http://schemas.microsoft.com/office/drawing/2014/main" id="{6753788A-0781-69F1-6CCF-43FAA48F697F}"/>
              </a:ext>
            </a:extLst>
          </p:cNvPr>
          <p:cNvPicPr>
            <a:picLocks noChangeAspect="1"/>
          </p:cNvPicPr>
          <p:nvPr userDrawn="1"/>
        </p:nvPicPr>
        <p:blipFill>
          <a:blip r:embed="rId3"/>
          <a:srcRect/>
          <a:stretch/>
        </p:blipFill>
        <p:spPr>
          <a:xfrm>
            <a:off x="10175563" y="337423"/>
            <a:ext cx="1602970" cy="501374"/>
          </a:xfrm>
          <a:prstGeom prst="rect">
            <a:avLst/>
          </a:prstGeom>
        </p:spPr>
      </p:pic>
      <p:pic>
        <p:nvPicPr>
          <p:cNvPr id="4" name="Picture 3">
            <a:extLst>
              <a:ext uri="{FF2B5EF4-FFF2-40B4-BE49-F238E27FC236}">
                <a16:creationId xmlns:a16="http://schemas.microsoft.com/office/drawing/2014/main" id="{48D2B198-3AD7-4707-56A1-08063494CDBA}"/>
              </a:ext>
            </a:extLst>
          </p:cNvPr>
          <p:cNvPicPr>
            <a:picLocks noChangeAspect="1"/>
          </p:cNvPicPr>
          <p:nvPr userDrawn="1"/>
        </p:nvPicPr>
        <p:blipFill>
          <a:blip r:embed="rId4"/>
          <a:srcRect l="11627" r="11627"/>
          <a:stretch/>
        </p:blipFill>
        <p:spPr>
          <a:xfrm>
            <a:off x="10325100" y="5576206"/>
            <a:ext cx="1866900" cy="1281794"/>
          </a:xfrm>
          <a:prstGeom prst="rect">
            <a:avLst/>
          </a:prstGeom>
        </p:spPr>
      </p:pic>
      <p:sp>
        <p:nvSpPr>
          <p:cNvPr id="5" name="TextBox 4">
            <a:extLst>
              <a:ext uri="{FF2B5EF4-FFF2-40B4-BE49-F238E27FC236}">
                <a16:creationId xmlns:a16="http://schemas.microsoft.com/office/drawing/2014/main" id="{8559BA50-8A8E-D416-7EF4-A3701A8E9378}"/>
              </a:ext>
            </a:extLst>
          </p:cNvPr>
          <p:cNvSpPr txBox="1"/>
          <p:nvPr userDrawn="1"/>
        </p:nvSpPr>
        <p:spPr>
          <a:xfrm>
            <a:off x="10228082" y="412872"/>
            <a:ext cx="1512744" cy="369332"/>
          </a:xfrm>
          <a:prstGeom prst="rect">
            <a:avLst/>
          </a:prstGeom>
          <a:noFill/>
        </p:spPr>
        <p:txBody>
          <a:bodyPr wrap="square">
            <a:spAutoFit/>
          </a:bodyPr>
          <a:lstStyle/>
          <a:p>
            <a:pPr algn="ctr"/>
            <a:r>
              <a:rPr lang="en-US" sz="1800" dirty="0">
                <a:solidFill>
                  <a:srgbClr val="6B5FBF"/>
                </a:solidFill>
                <a:latin typeface="SZTOS MEDIUM" pitchFamily="2" charset="77"/>
                <a:ea typeface="SZTOS MEDIUM" pitchFamily="2" charset="77"/>
                <a:cs typeface="SZTOS MEDIUM" pitchFamily="2" charset="77"/>
              </a:rPr>
              <a:t>Lesson 1</a:t>
            </a:r>
            <a:endParaRPr lang="en-US" dirty="0">
              <a:solidFill>
                <a:srgbClr val="6B5FBF"/>
              </a:solidFill>
            </a:endParaRPr>
          </a:p>
        </p:txBody>
      </p:sp>
    </p:spTree>
    <p:extLst>
      <p:ext uri="{BB962C8B-B14F-4D97-AF65-F5344CB8AC3E}">
        <p14:creationId xmlns:p14="http://schemas.microsoft.com/office/powerpoint/2010/main" val="6782977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1_gras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298F5A-F6CF-845F-C199-039E9635E343}"/>
              </a:ext>
            </a:extLst>
          </p:cNvPr>
          <p:cNvPicPr>
            <a:picLocks noChangeAspect="1"/>
          </p:cNvPicPr>
          <p:nvPr userDrawn="1"/>
        </p:nvPicPr>
        <p:blipFill>
          <a:blip r:embed="rId2"/>
          <a:srcRect l="567" t="1498" r="646"/>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591FF8D2-2D87-DFD5-B244-3006424E68E9}"/>
              </a:ext>
            </a:extLst>
          </p:cNvPr>
          <p:cNvSpPr/>
          <p:nvPr userDrawn="1"/>
        </p:nvSpPr>
        <p:spPr>
          <a:xfrm>
            <a:off x="9257015" y="903094"/>
            <a:ext cx="2374978" cy="871398"/>
          </a:xfrm>
          <a:prstGeom prst="rect">
            <a:avLst/>
          </a:prstGeom>
          <a:solidFill>
            <a:srgbClr val="D0EF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a:extLst>
              <a:ext uri="{FF2B5EF4-FFF2-40B4-BE49-F238E27FC236}">
                <a16:creationId xmlns:a16="http://schemas.microsoft.com/office/drawing/2014/main" id="{597B1D50-1FE0-8552-657E-2B2EB0979146}"/>
              </a:ext>
            </a:extLst>
          </p:cNvPr>
          <p:cNvPicPr>
            <a:picLocks noChangeAspect="1"/>
          </p:cNvPicPr>
          <p:nvPr userDrawn="1"/>
        </p:nvPicPr>
        <p:blipFill>
          <a:blip r:embed="rId3"/>
          <a:srcRect/>
          <a:stretch/>
        </p:blipFill>
        <p:spPr>
          <a:xfrm>
            <a:off x="10175563" y="337423"/>
            <a:ext cx="1602970" cy="501374"/>
          </a:xfrm>
          <a:prstGeom prst="rect">
            <a:avLst/>
          </a:prstGeom>
        </p:spPr>
      </p:pic>
      <p:sp>
        <p:nvSpPr>
          <p:cNvPr id="8" name="TextBox 7">
            <a:extLst>
              <a:ext uri="{FF2B5EF4-FFF2-40B4-BE49-F238E27FC236}">
                <a16:creationId xmlns:a16="http://schemas.microsoft.com/office/drawing/2014/main" id="{668AAD51-D723-FA06-956A-B5B732909498}"/>
              </a:ext>
            </a:extLst>
          </p:cNvPr>
          <p:cNvSpPr txBox="1"/>
          <p:nvPr userDrawn="1"/>
        </p:nvSpPr>
        <p:spPr>
          <a:xfrm>
            <a:off x="10228082" y="412872"/>
            <a:ext cx="1512744" cy="369332"/>
          </a:xfrm>
          <a:prstGeom prst="rect">
            <a:avLst/>
          </a:prstGeom>
          <a:noFill/>
        </p:spPr>
        <p:txBody>
          <a:bodyPr wrap="square">
            <a:spAutoFit/>
          </a:bodyPr>
          <a:lstStyle/>
          <a:p>
            <a:pPr algn="ctr"/>
            <a:r>
              <a:rPr lang="en-US" sz="1800" dirty="0">
                <a:solidFill>
                  <a:srgbClr val="6B5FBF"/>
                </a:solidFill>
                <a:latin typeface="SZTOS MEDIUM" pitchFamily="2" charset="77"/>
                <a:ea typeface="SZTOS MEDIUM" pitchFamily="2" charset="77"/>
                <a:cs typeface="SZTOS MEDIUM" pitchFamily="2" charset="77"/>
              </a:rPr>
              <a:t>Lesson 1</a:t>
            </a:r>
            <a:endParaRPr lang="en-US" dirty="0">
              <a:solidFill>
                <a:srgbClr val="6B5FBF"/>
              </a:solidFill>
            </a:endParaRPr>
          </a:p>
        </p:txBody>
      </p:sp>
    </p:spTree>
    <p:extLst>
      <p:ext uri="{BB962C8B-B14F-4D97-AF65-F5344CB8AC3E}">
        <p14:creationId xmlns:p14="http://schemas.microsoft.com/office/powerpoint/2010/main" val="10629403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2_gras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C94F0C-BEC7-6FF6-04DB-911616452E9B}"/>
              </a:ext>
            </a:extLst>
          </p:cNvPr>
          <p:cNvPicPr>
            <a:picLocks noChangeAspect="1"/>
          </p:cNvPicPr>
          <p:nvPr userDrawn="1"/>
        </p:nvPicPr>
        <p:blipFill>
          <a:blip r:embed="rId2"/>
          <a:srcRect l="567" t="1498" r="646"/>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EC5C8AD2-89AA-A393-9EA9-CA90F54AF506}"/>
              </a:ext>
            </a:extLst>
          </p:cNvPr>
          <p:cNvSpPr/>
          <p:nvPr userDrawn="1"/>
        </p:nvSpPr>
        <p:spPr>
          <a:xfrm>
            <a:off x="9257015" y="903094"/>
            <a:ext cx="2374978" cy="871398"/>
          </a:xfrm>
          <a:prstGeom prst="rect">
            <a:avLst/>
          </a:prstGeom>
          <a:solidFill>
            <a:srgbClr val="D0EF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Picture 7">
            <a:extLst>
              <a:ext uri="{FF2B5EF4-FFF2-40B4-BE49-F238E27FC236}">
                <a16:creationId xmlns:a16="http://schemas.microsoft.com/office/drawing/2014/main" id="{6E2AABC5-8D8F-1FAE-D2A9-17DA5E29FCE4}"/>
              </a:ext>
            </a:extLst>
          </p:cNvPr>
          <p:cNvPicPr>
            <a:picLocks noChangeAspect="1"/>
          </p:cNvPicPr>
          <p:nvPr userDrawn="1"/>
        </p:nvPicPr>
        <p:blipFill>
          <a:blip r:embed="rId3"/>
          <a:srcRect/>
          <a:stretch/>
        </p:blipFill>
        <p:spPr>
          <a:xfrm>
            <a:off x="10175563" y="337423"/>
            <a:ext cx="1602970" cy="501374"/>
          </a:xfrm>
          <a:prstGeom prst="rect">
            <a:avLst/>
          </a:prstGeom>
        </p:spPr>
      </p:pic>
      <p:sp>
        <p:nvSpPr>
          <p:cNvPr id="9" name="TextBox 8">
            <a:extLst>
              <a:ext uri="{FF2B5EF4-FFF2-40B4-BE49-F238E27FC236}">
                <a16:creationId xmlns:a16="http://schemas.microsoft.com/office/drawing/2014/main" id="{7F93B02F-699D-FD8A-FC3C-341AFD035FE0}"/>
              </a:ext>
            </a:extLst>
          </p:cNvPr>
          <p:cNvSpPr txBox="1"/>
          <p:nvPr userDrawn="1"/>
        </p:nvSpPr>
        <p:spPr>
          <a:xfrm>
            <a:off x="10228082" y="412872"/>
            <a:ext cx="1512744" cy="369332"/>
          </a:xfrm>
          <a:prstGeom prst="rect">
            <a:avLst/>
          </a:prstGeom>
          <a:noFill/>
        </p:spPr>
        <p:txBody>
          <a:bodyPr wrap="square">
            <a:spAutoFit/>
          </a:bodyPr>
          <a:lstStyle/>
          <a:p>
            <a:pPr algn="ctr"/>
            <a:r>
              <a:rPr lang="en-US" sz="1800" dirty="0">
                <a:solidFill>
                  <a:srgbClr val="6B5FBF"/>
                </a:solidFill>
                <a:latin typeface="SZTOS MEDIUM" pitchFamily="2" charset="77"/>
                <a:ea typeface="SZTOS MEDIUM" pitchFamily="2" charset="77"/>
                <a:cs typeface="SZTOS MEDIUM" pitchFamily="2" charset="77"/>
              </a:rPr>
              <a:t>Lesson 2</a:t>
            </a:r>
            <a:endParaRPr lang="en-US" dirty="0">
              <a:solidFill>
                <a:srgbClr val="6B5FBF"/>
              </a:solidFill>
            </a:endParaRPr>
          </a:p>
        </p:txBody>
      </p:sp>
    </p:spTree>
    <p:extLst>
      <p:ext uri="{BB962C8B-B14F-4D97-AF65-F5344CB8AC3E}">
        <p14:creationId xmlns:p14="http://schemas.microsoft.com/office/powerpoint/2010/main" val="38903475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3_gras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F48ED2-3BAF-208B-12C0-181F42B6D4AA}"/>
              </a:ext>
            </a:extLst>
          </p:cNvPr>
          <p:cNvPicPr>
            <a:picLocks noChangeAspect="1"/>
          </p:cNvPicPr>
          <p:nvPr userDrawn="1"/>
        </p:nvPicPr>
        <p:blipFill>
          <a:blip r:embed="rId2"/>
          <a:srcRect l="567" t="1498" r="646"/>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6C434B42-55CA-D12C-C682-B1C561F35139}"/>
              </a:ext>
            </a:extLst>
          </p:cNvPr>
          <p:cNvSpPr/>
          <p:nvPr userDrawn="1"/>
        </p:nvSpPr>
        <p:spPr>
          <a:xfrm>
            <a:off x="9257015" y="903094"/>
            <a:ext cx="2374978" cy="871398"/>
          </a:xfrm>
          <a:prstGeom prst="rect">
            <a:avLst/>
          </a:prstGeom>
          <a:solidFill>
            <a:srgbClr val="D0EF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a:extLst>
              <a:ext uri="{FF2B5EF4-FFF2-40B4-BE49-F238E27FC236}">
                <a16:creationId xmlns:a16="http://schemas.microsoft.com/office/drawing/2014/main" id="{9D474B98-FDDD-CF85-4362-6E8D9EF88727}"/>
              </a:ext>
            </a:extLst>
          </p:cNvPr>
          <p:cNvPicPr>
            <a:picLocks noChangeAspect="1"/>
          </p:cNvPicPr>
          <p:nvPr userDrawn="1"/>
        </p:nvPicPr>
        <p:blipFill>
          <a:blip r:embed="rId3"/>
          <a:srcRect/>
          <a:stretch/>
        </p:blipFill>
        <p:spPr>
          <a:xfrm>
            <a:off x="10175563" y="337423"/>
            <a:ext cx="1602970" cy="501374"/>
          </a:xfrm>
          <a:prstGeom prst="rect">
            <a:avLst/>
          </a:prstGeom>
        </p:spPr>
      </p:pic>
      <p:sp>
        <p:nvSpPr>
          <p:cNvPr id="7" name="TextBox 6">
            <a:extLst>
              <a:ext uri="{FF2B5EF4-FFF2-40B4-BE49-F238E27FC236}">
                <a16:creationId xmlns:a16="http://schemas.microsoft.com/office/drawing/2014/main" id="{00D7960B-BE89-68EC-8776-B156B4DA39FA}"/>
              </a:ext>
            </a:extLst>
          </p:cNvPr>
          <p:cNvSpPr txBox="1"/>
          <p:nvPr userDrawn="1"/>
        </p:nvSpPr>
        <p:spPr>
          <a:xfrm>
            <a:off x="10228082" y="412872"/>
            <a:ext cx="1512744" cy="369332"/>
          </a:xfrm>
          <a:prstGeom prst="rect">
            <a:avLst/>
          </a:prstGeom>
          <a:noFill/>
        </p:spPr>
        <p:txBody>
          <a:bodyPr wrap="square">
            <a:spAutoFit/>
          </a:bodyPr>
          <a:lstStyle/>
          <a:p>
            <a:pPr algn="ctr"/>
            <a:r>
              <a:rPr lang="en-US" sz="1800" dirty="0">
                <a:solidFill>
                  <a:srgbClr val="6B5FBF"/>
                </a:solidFill>
                <a:latin typeface="SZTOS MEDIUM" pitchFamily="2" charset="77"/>
                <a:ea typeface="SZTOS MEDIUM" pitchFamily="2" charset="77"/>
                <a:cs typeface="SZTOS MEDIUM" pitchFamily="2" charset="77"/>
              </a:rPr>
              <a:t>Lesson 3</a:t>
            </a:r>
            <a:endParaRPr lang="en-US" dirty="0">
              <a:solidFill>
                <a:srgbClr val="6B5FBF"/>
              </a:solidFill>
            </a:endParaRPr>
          </a:p>
        </p:txBody>
      </p:sp>
    </p:spTree>
    <p:extLst>
      <p:ext uri="{BB962C8B-B14F-4D97-AF65-F5344CB8AC3E}">
        <p14:creationId xmlns:p14="http://schemas.microsoft.com/office/powerpoint/2010/main" val="16086042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4_gras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E770BC-EB7B-2D89-52ED-D70D39BBCCD6}"/>
              </a:ext>
            </a:extLst>
          </p:cNvPr>
          <p:cNvPicPr>
            <a:picLocks noChangeAspect="1"/>
          </p:cNvPicPr>
          <p:nvPr userDrawn="1"/>
        </p:nvPicPr>
        <p:blipFill>
          <a:blip r:embed="rId2"/>
          <a:srcRect l="567" t="1498" r="646"/>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093CE640-7474-1E4C-8DED-7BAA6935BE91}"/>
              </a:ext>
            </a:extLst>
          </p:cNvPr>
          <p:cNvSpPr/>
          <p:nvPr userDrawn="1"/>
        </p:nvSpPr>
        <p:spPr>
          <a:xfrm>
            <a:off x="9257015" y="903094"/>
            <a:ext cx="2374978" cy="871398"/>
          </a:xfrm>
          <a:prstGeom prst="rect">
            <a:avLst/>
          </a:prstGeom>
          <a:solidFill>
            <a:srgbClr val="D0EF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a:extLst>
              <a:ext uri="{FF2B5EF4-FFF2-40B4-BE49-F238E27FC236}">
                <a16:creationId xmlns:a16="http://schemas.microsoft.com/office/drawing/2014/main" id="{79112753-90F5-5505-D5AC-8A5C605B42C9}"/>
              </a:ext>
            </a:extLst>
          </p:cNvPr>
          <p:cNvPicPr>
            <a:picLocks noChangeAspect="1"/>
          </p:cNvPicPr>
          <p:nvPr userDrawn="1"/>
        </p:nvPicPr>
        <p:blipFill>
          <a:blip r:embed="rId3"/>
          <a:srcRect/>
          <a:stretch/>
        </p:blipFill>
        <p:spPr>
          <a:xfrm>
            <a:off x="10175563" y="337423"/>
            <a:ext cx="1602970" cy="501374"/>
          </a:xfrm>
          <a:prstGeom prst="rect">
            <a:avLst/>
          </a:prstGeom>
        </p:spPr>
      </p:pic>
      <p:sp>
        <p:nvSpPr>
          <p:cNvPr id="7" name="TextBox 6">
            <a:extLst>
              <a:ext uri="{FF2B5EF4-FFF2-40B4-BE49-F238E27FC236}">
                <a16:creationId xmlns:a16="http://schemas.microsoft.com/office/drawing/2014/main" id="{C5CABFFA-336D-671B-19CE-1C9D9CABD727}"/>
              </a:ext>
            </a:extLst>
          </p:cNvPr>
          <p:cNvSpPr txBox="1"/>
          <p:nvPr userDrawn="1"/>
        </p:nvSpPr>
        <p:spPr>
          <a:xfrm>
            <a:off x="10228082" y="412872"/>
            <a:ext cx="1512744" cy="369332"/>
          </a:xfrm>
          <a:prstGeom prst="rect">
            <a:avLst/>
          </a:prstGeom>
          <a:noFill/>
        </p:spPr>
        <p:txBody>
          <a:bodyPr wrap="square">
            <a:spAutoFit/>
          </a:bodyPr>
          <a:lstStyle/>
          <a:p>
            <a:pPr algn="ctr"/>
            <a:r>
              <a:rPr lang="en-US" sz="1800" dirty="0">
                <a:solidFill>
                  <a:srgbClr val="6B5FBF"/>
                </a:solidFill>
                <a:latin typeface="SZTOS MEDIUM" pitchFamily="2" charset="77"/>
                <a:ea typeface="SZTOS MEDIUM" pitchFamily="2" charset="77"/>
                <a:cs typeface="SZTOS MEDIUM" pitchFamily="2" charset="77"/>
              </a:rPr>
              <a:t>Lesson 4</a:t>
            </a:r>
            <a:endParaRPr lang="en-US" dirty="0">
              <a:solidFill>
                <a:srgbClr val="6B5FBF"/>
              </a:solidFill>
            </a:endParaRPr>
          </a:p>
        </p:txBody>
      </p:sp>
    </p:spTree>
    <p:extLst>
      <p:ext uri="{BB962C8B-B14F-4D97-AF65-F5344CB8AC3E}">
        <p14:creationId xmlns:p14="http://schemas.microsoft.com/office/powerpoint/2010/main" val="1104123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1_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D2A4C3-2BB4-59ED-BF42-90A101D31AFD}"/>
              </a:ext>
            </a:extLst>
          </p:cNvPr>
          <p:cNvPicPr>
            <a:picLocks noChangeAspect="1"/>
          </p:cNvPicPr>
          <p:nvPr userDrawn="1"/>
        </p:nvPicPr>
        <p:blipFill>
          <a:blip r:embed="rId2"/>
          <a:srcRect/>
          <a:stretch/>
        </p:blipFill>
        <p:spPr>
          <a:xfrm>
            <a:off x="10175563" y="337423"/>
            <a:ext cx="1602970" cy="501374"/>
          </a:xfrm>
          <a:prstGeom prst="rect">
            <a:avLst/>
          </a:prstGeom>
        </p:spPr>
      </p:pic>
      <p:pic>
        <p:nvPicPr>
          <p:cNvPr id="4" name="Picture 3">
            <a:extLst>
              <a:ext uri="{FF2B5EF4-FFF2-40B4-BE49-F238E27FC236}">
                <a16:creationId xmlns:a16="http://schemas.microsoft.com/office/drawing/2014/main" id="{56F502E7-F9BA-2B27-F0DC-24690C31D68F}"/>
              </a:ext>
            </a:extLst>
          </p:cNvPr>
          <p:cNvPicPr>
            <a:picLocks noChangeAspect="1"/>
          </p:cNvPicPr>
          <p:nvPr userDrawn="1"/>
        </p:nvPicPr>
        <p:blipFill>
          <a:blip r:embed="rId3"/>
          <a:srcRect l="11627" r="11627"/>
          <a:stretch/>
        </p:blipFill>
        <p:spPr>
          <a:xfrm>
            <a:off x="10325100" y="5576206"/>
            <a:ext cx="1866900" cy="1281794"/>
          </a:xfrm>
          <a:prstGeom prst="rect">
            <a:avLst/>
          </a:prstGeom>
        </p:spPr>
      </p:pic>
      <p:sp>
        <p:nvSpPr>
          <p:cNvPr id="5" name="TextBox 4">
            <a:extLst>
              <a:ext uri="{FF2B5EF4-FFF2-40B4-BE49-F238E27FC236}">
                <a16:creationId xmlns:a16="http://schemas.microsoft.com/office/drawing/2014/main" id="{3385EAAD-0297-4163-CD11-F1DB51C00D32}"/>
              </a:ext>
            </a:extLst>
          </p:cNvPr>
          <p:cNvSpPr txBox="1"/>
          <p:nvPr userDrawn="1"/>
        </p:nvSpPr>
        <p:spPr>
          <a:xfrm>
            <a:off x="10228082" y="412872"/>
            <a:ext cx="1512744" cy="369332"/>
          </a:xfrm>
          <a:prstGeom prst="rect">
            <a:avLst/>
          </a:prstGeom>
          <a:noFill/>
        </p:spPr>
        <p:txBody>
          <a:bodyPr wrap="square">
            <a:spAutoFit/>
          </a:bodyPr>
          <a:lstStyle/>
          <a:p>
            <a:pPr algn="ctr"/>
            <a:r>
              <a:rPr lang="en-US" sz="1800" dirty="0">
                <a:solidFill>
                  <a:srgbClr val="6B5FBF"/>
                </a:solidFill>
                <a:latin typeface="SZTOS MEDIUM" pitchFamily="2" charset="77"/>
                <a:ea typeface="SZTOS MEDIUM" pitchFamily="2" charset="77"/>
                <a:cs typeface="SZTOS MEDIUM" pitchFamily="2" charset="77"/>
              </a:rPr>
              <a:t>Lesson 1</a:t>
            </a:r>
            <a:endParaRPr lang="en-US" dirty="0">
              <a:solidFill>
                <a:srgbClr val="6B5FBF"/>
              </a:solidFill>
            </a:endParaRPr>
          </a:p>
        </p:txBody>
      </p:sp>
    </p:spTree>
    <p:extLst>
      <p:ext uri="{BB962C8B-B14F-4D97-AF65-F5344CB8AC3E}">
        <p14:creationId xmlns:p14="http://schemas.microsoft.com/office/powerpoint/2010/main" val="28235540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5_gras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5EA96FF-31FA-810C-843F-CEBD7DA20546}"/>
              </a:ext>
            </a:extLst>
          </p:cNvPr>
          <p:cNvPicPr>
            <a:picLocks noChangeAspect="1"/>
          </p:cNvPicPr>
          <p:nvPr userDrawn="1"/>
        </p:nvPicPr>
        <p:blipFill>
          <a:blip r:embed="rId2"/>
          <a:srcRect l="567" t="1498" r="646"/>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569FC6FD-D1BC-7DC7-317C-D43886425DDD}"/>
              </a:ext>
            </a:extLst>
          </p:cNvPr>
          <p:cNvSpPr/>
          <p:nvPr userDrawn="1"/>
        </p:nvSpPr>
        <p:spPr>
          <a:xfrm>
            <a:off x="9257015" y="903094"/>
            <a:ext cx="2374978" cy="871398"/>
          </a:xfrm>
          <a:prstGeom prst="rect">
            <a:avLst/>
          </a:prstGeom>
          <a:solidFill>
            <a:srgbClr val="D0EF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a:extLst>
              <a:ext uri="{FF2B5EF4-FFF2-40B4-BE49-F238E27FC236}">
                <a16:creationId xmlns:a16="http://schemas.microsoft.com/office/drawing/2014/main" id="{7C7D6186-5401-1CFD-31D6-B77782F00B97}"/>
              </a:ext>
            </a:extLst>
          </p:cNvPr>
          <p:cNvPicPr>
            <a:picLocks noChangeAspect="1"/>
          </p:cNvPicPr>
          <p:nvPr userDrawn="1"/>
        </p:nvPicPr>
        <p:blipFill>
          <a:blip r:embed="rId3"/>
          <a:srcRect/>
          <a:stretch/>
        </p:blipFill>
        <p:spPr>
          <a:xfrm>
            <a:off x="10175563" y="337423"/>
            <a:ext cx="1602970" cy="501374"/>
          </a:xfrm>
          <a:prstGeom prst="rect">
            <a:avLst/>
          </a:prstGeom>
        </p:spPr>
      </p:pic>
      <p:sp>
        <p:nvSpPr>
          <p:cNvPr id="6" name="TextBox 5">
            <a:extLst>
              <a:ext uri="{FF2B5EF4-FFF2-40B4-BE49-F238E27FC236}">
                <a16:creationId xmlns:a16="http://schemas.microsoft.com/office/drawing/2014/main" id="{9E6DE7F6-11FC-FD64-11E5-F2F20E8497BE}"/>
              </a:ext>
            </a:extLst>
          </p:cNvPr>
          <p:cNvSpPr txBox="1"/>
          <p:nvPr userDrawn="1"/>
        </p:nvSpPr>
        <p:spPr>
          <a:xfrm>
            <a:off x="10228082" y="412872"/>
            <a:ext cx="1512744" cy="369332"/>
          </a:xfrm>
          <a:prstGeom prst="rect">
            <a:avLst/>
          </a:prstGeom>
          <a:noFill/>
        </p:spPr>
        <p:txBody>
          <a:bodyPr wrap="square">
            <a:spAutoFit/>
          </a:bodyPr>
          <a:lstStyle/>
          <a:p>
            <a:pPr algn="ctr"/>
            <a:r>
              <a:rPr lang="en-US" sz="1800" dirty="0">
                <a:solidFill>
                  <a:srgbClr val="6B5FBF"/>
                </a:solidFill>
                <a:latin typeface="SZTOS MEDIUM" pitchFamily="2" charset="77"/>
                <a:ea typeface="SZTOS MEDIUM" pitchFamily="2" charset="77"/>
                <a:cs typeface="SZTOS MEDIUM" pitchFamily="2" charset="77"/>
              </a:rPr>
              <a:t>Lesson 5</a:t>
            </a:r>
            <a:endParaRPr lang="en-US" dirty="0">
              <a:solidFill>
                <a:srgbClr val="6B5FBF"/>
              </a:solidFill>
            </a:endParaRPr>
          </a:p>
        </p:txBody>
      </p:sp>
    </p:spTree>
    <p:extLst>
      <p:ext uri="{BB962C8B-B14F-4D97-AF65-F5344CB8AC3E}">
        <p14:creationId xmlns:p14="http://schemas.microsoft.com/office/powerpoint/2010/main" val="27961976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kitche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5EA96FF-31FA-810C-843F-CEBD7DA20546}"/>
              </a:ext>
            </a:extLst>
          </p:cNvPr>
          <p:cNvPicPr>
            <a:picLocks noChangeAspect="1"/>
          </p:cNvPicPr>
          <p:nvPr userDrawn="1"/>
        </p:nvPicPr>
        <p:blipFill>
          <a:blip r:embed="rId2"/>
          <a:srcRect/>
          <a:stretch/>
        </p:blipFill>
        <p:spPr>
          <a:xfrm>
            <a:off x="2467" y="0"/>
            <a:ext cx="12187065" cy="6857999"/>
          </a:xfrm>
          <a:prstGeom prst="rect">
            <a:avLst/>
          </a:prstGeom>
        </p:spPr>
      </p:pic>
      <p:pic>
        <p:nvPicPr>
          <p:cNvPr id="4" name="Picture 3">
            <a:extLst>
              <a:ext uri="{FF2B5EF4-FFF2-40B4-BE49-F238E27FC236}">
                <a16:creationId xmlns:a16="http://schemas.microsoft.com/office/drawing/2014/main" id="{888A02CB-99B1-2930-FCB3-41391B6F47D0}"/>
              </a:ext>
            </a:extLst>
          </p:cNvPr>
          <p:cNvPicPr>
            <a:picLocks noChangeAspect="1"/>
          </p:cNvPicPr>
          <p:nvPr userDrawn="1"/>
        </p:nvPicPr>
        <p:blipFill>
          <a:blip r:embed="rId3"/>
          <a:srcRect/>
          <a:stretch/>
        </p:blipFill>
        <p:spPr>
          <a:xfrm>
            <a:off x="10175563" y="337423"/>
            <a:ext cx="1602970" cy="501374"/>
          </a:xfrm>
          <a:prstGeom prst="rect">
            <a:avLst/>
          </a:prstGeom>
        </p:spPr>
      </p:pic>
      <p:sp>
        <p:nvSpPr>
          <p:cNvPr id="5" name="TextBox 4">
            <a:extLst>
              <a:ext uri="{FF2B5EF4-FFF2-40B4-BE49-F238E27FC236}">
                <a16:creationId xmlns:a16="http://schemas.microsoft.com/office/drawing/2014/main" id="{92206B06-695E-14CB-46A7-FE393EA97D54}"/>
              </a:ext>
            </a:extLst>
          </p:cNvPr>
          <p:cNvSpPr txBox="1"/>
          <p:nvPr userDrawn="1"/>
        </p:nvSpPr>
        <p:spPr>
          <a:xfrm>
            <a:off x="10228082" y="412872"/>
            <a:ext cx="1512744" cy="369332"/>
          </a:xfrm>
          <a:prstGeom prst="rect">
            <a:avLst/>
          </a:prstGeom>
          <a:noFill/>
        </p:spPr>
        <p:txBody>
          <a:bodyPr wrap="square">
            <a:spAutoFit/>
          </a:bodyPr>
          <a:lstStyle/>
          <a:p>
            <a:pPr algn="ctr"/>
            <a:r>
              <a:rPr lang="en-US" sz="1800" dirty="0">
                <a:solidFill>
                  <a:srgbClr val="6B5FBF"/>
                </a:solidFill>
                <a:latin typeface="SZTOS MEDIUM" pitchFamily="2" charset="77"/>
                <a:ea typeface="SZTOS MEDIUM" pitchFamily="2" charset="77"/>
                <a:cs typeface="SZTOS MEDIUM" pitchFamily="2" charset="77"/>
              </a:rPr>
              <a:t>Lesson 3</a:t>
            </a:r>
            <a:endParaRPr lang="en-US" dirty="0">
              <a:solidFill>
                <a:srgbClr val="6B5FBF"/>
              </a:solidFill>
            </a:endParaRPr>
          </a:p>
        </p:txBody>
      </p:sp>
    </p:spTree>
    <p:extLst>
      <p:ext uri="{BB962C8B-B14F-4D97-AF65-F5344CB8AC3E}">
        <p14:creationId xmlns:p14="http://schemas.microsoft.com/office/powerpoint/2010/main" val="2529116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oil">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A6A897F-584E-8D78-F9FF-57C5D40F13CA}"/>
              </a:ext>
            </a:extLst>
          </p:cNvPr>
          <p:cNvPicPr>
            <a:picLocks noChangeAspect="1"/>
          </p:cNvPicPr>
          <p:nvPr userDrawn="1"/>
        </p:nvPicPr>
        <p:blipFill>
          <a:blip r:embed="rId2"/>
          <a:srcRect r="626"/>
          <a:stretch>
            <a:fillRect/>
          </a:stretch>
        </p:blipFill>
        <p:spPr>
          <a:xfrm>
            <a:off x="2468" y="0"/>
            <a:ext cx="12189532" cy="6858000"/>
          </a:xfrm>
          <a:prstGeom prst="rect">
            <a:avLst/>
          </a:prstGeom>
        </p:spPr>
      </p:pic>
    </p:spTree>
    <p:extLst>
      <p:ext uri="{BB962C8B-B14F-4D97-AF65-F5344CB8AC3E}">
        <p14:creationId xmlns:p14="http://schemas.microsoft.com/office/powerpoint/2010/main" val="25576880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1_farm">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4E1AB5-88E3-9A11-153D-85A3644E522F}"/>
              </a:ext>
            </a:extLst>
          </p:cNvPr>
          <p:cNvPicPr>
            <a:picLocks noChangeAspect="1"/>
          </p:cNvPicPr>
          <p:nvPr userDrawn="1"/>
        </p:nvPicPr>
        <p:blipFill>
          <a:blip r:embed="rId2"/>
          <a:srcRect b="1587"/>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760F89D4-6C8C-BF3E-A36E-1E034D4C5DA0}"/>
              </a:ext>
            </a:extLst>
          </p:cNvPr>
          <p:cNvSpPr/>
          <p:nvPr userDrawn="1"/>
        </p:nvSpPr>
        <p:spPr>
          <a:xfrm>
            <a:off x="7387119" y="412872"/>
            <a:ext cx="2374978" cy="871398"/>
          </a:xfrm>
          <a:prstGeom prst="rect">
            <a:avLst/>
          </a:prstGeom>
          <a:solidFill>
            <a:srgbClr val="D0EF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 name="Picture 3">
            <a:extLst>
              <a:ext uri="{FF2B5EF4-FFF2-40B4-BE49-F238E27FC236}">
                <a16:creationId xmlns:a16="http://schemas.microsoft.com/office/drawing/2014/main" id="{F37E6A44-C9B6-A1BB-F328-CFBD4CCEBB17}"/>
              </a:ext>
            </a:extLst>
          </p:cNvPr>
          <p:cNvPicPr>
            <a:picLocks noChangeAspect="1"/>
          </p:cNvPicPr>
          <p:nvPr userDrawn="1"/>
        </p:nvPicPr>
        <p:blipFill>
          <a:blip r:embed="rId3"/>
          <a:srcRect/>
          <a:stretch/>
        </p:blipFill>
        <p:spPr>
          <a:xfrm>
            <a:off x="10175563" y="337423"/>
            <a:ext cx="1602970" cy="501374"/>
          </a:xfrm>
          <a:prstGeom prst="rect">
            <a:avLst/>
          </a:prstGeom>
        </p:spPr>
      </p:pic>
      <p:sp>
        <p:nvSpPr>
          <p:cNvPr id="5" name="TextBox 4">
            <a:extLst>
              <a:ext uri="{FF2B5EF4-FFF2-40B4-BE49-F238E27FC236}">
                <a16:creationId xmlns:a16="http://schemas.microsoft.com/office/drawing/2014/main" id="{7A059B44-B936-9FEE-69B3-3E70E9DF2D30}"/>
              </a:ext>
            </a:extLst>
          </p:cNvPr>
          <p:cNvSpPr txBox="1"/>
          <p:nvPr userDrawn="1"/>
        </p:nvSpPr>
        <p:spPr>
          <a:xfrm>
            <a:off x="10228082" y="412872"/>
            <a:ext cx="1512744" cy="369332"/>
          </a:xfrm>
          <a:prstGeom prst="rect">
            <a:avLst/>
          </a:prstGeom>
          <a:noFill/>
        </p:spPr>
        <p:txBody>
          <a:bodyPr wrap="square">
            <a:spAutoFit/>
          </a:bodyPr>
          <a:lstStyle/>
          <a:p>
            <a:pPr algn="ctr"/>
            <a:r>
              <a:rPr lang="en-US" sz="1800" dirty="0">
                <a:solidFill>
                  <a:srgbClr val="6B5FBF"/>
                </a:solidFill>
                <a:latin typeface="SZTOS MEDIUM" pitchFamily="2" charset="77"/>
                <a:ea typeface="SZTOS MEDIUM" pitchFamily="2" charset="77"/>
                <a:cs typeface="SZTOS MEDIUM" pitchFamily="2" charset="77"/>
              </a:rPr>
              <a:t>Lesson 1</a:t>
            </a:r>
            <a:endParaRPr lang="en-US" dirty="0">
              <a:solidFill>
                <a:srgbClr val="6B5FBF"/>
              </a:solidFill>
            </a:endParaRPr>
          </a:p>
        </p:txBody>
      </p:sp>
    </p:spTree>
    <p:extLst>
      <p:ext uri="{BB962C8B-B14F-4D97-AF65-F5344CB8AC3E}">
        <p14:creationId xmlns:p14="http://schemas.microsoft.com/office/powerpoint/2010/main" val="10318957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2_farm">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62616F-C208-B2DE-D13A-655BCEF3818C}"/>
              </a:ext>
            </a:extLst>
          </p:cNvPr>
          <p:cNvPicPr>
            <a:picLocks noChangeAspect="1"/>
          </p:cNvPicPr>
          <p:nvPr userDrawn="1"/>
        </p:nvPicPr>
        <p:blipFill>
          <a:blip r:embed="rId2"/>
          <a:srcRect b="1587"/>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6E04AC79-C67E-E086-3D20-9BFBD953E997}"/>
              </a:ext>
            </a:extLst>
          </p:cNvPr>
          <p:cNvSpPr/>
          <p:nvPr userDrawn="1"/>
        </p:nvSpPr>
        <p:spPr>
          <a:xfrm>
            <a:off x="7387119" y="412872"/>
            <a:ext cx="2374978" cy="871398"/>
          </a:xfrm>
          <a:prstGeom prst="rect">
            <a:avLst/>
          </a:prstGeom>
          <a:solidFill>
            <a:srgbClr val="D0EF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D5D33A70-A254-84BF-5026-A2C3AAF47BF1}"/>
              </a:ext>
            </a:extLst>
          </p:cNvPr>
          <p:cNvPicPr>
            <a:picLocks noChangeAspect="1"/>
          </p:cNvPicPr>
          <p:nvPr userDrawn="1"/>
        </p:nvPicPr>
        <p:blipFill>
          <a:blip r:embed="rId3"/>
          <a:srcRect/>
          <a:stretch/>
        </p:blipFill>
        <p:spPr>
          <a:xfrm>
            <a:off x="10175563" y="337423"/>
            <a:ext cx="1602970" cy="501374"/>
          </a:xfrm>
          <a:prstGeom prst="rect">
            <a:avLst/>
          </a:prstGeom>
        </p:spPr>
      </p:pic>
      <p:sp>
        <p:nvSpPr>
          <p:cNvPr id="5" name="TextBox 4">
            <a:extLst>
              <a:ext uri="{FF2B5EF4-FFF2-40B4-BE49-F238E27FC236}">
                <a16:creationId xmlns:a16="http://schemas.microsoft.com/office/drawing/2014/main" id="{3EFC30C4-6340-840A-0078-5DCBDB1CC115}"/>
              </a:ext>
            </a:extLst>
          </p:cNvPr>
          <p:cNvSpPr txBox="1"/>
          <p:nvPr userDrawn="1"/>
        </p:nvSpPr>
        <p:spPr>
          <a:xfrm>
            <a:off x="10228082" y="412872"/>
            <a:ext cx="1512744" cy="369332"/>
          </a:xfrm>
          <a:prstGeom prst="rect">
            <a:avLst/>
          </a:prstGeom>
          <a:noFill/>
        </p:spPr>
        <p:txBody>
          <a:bodyPr wrap="square">
            <a:spAutoFit/>
          </a:bodyPr>
          <a:lstStyle/>
          <a:p>
            <a:pPr algn="ctr"/>
            <a:r>
              <a:rPr lang="en-US" sz="1800" dirty="0">
                <a:solidFill>
                  <a:srgbClr val="6B5FBF"/>
                </a:solidFill>
                <a:latin typeface="SZTOS MEDIUM" pitchFamily="2" charset="77"/>
                <a:ea typeface="SZTOS MEDIUM" pitchFamily="2" charset="77"/>
                <a:cs typeface="SZTOS MEDIUM" pitchFamily="2" charset="77"/>
              </a:rPr>
              <a:t>Lesson 2</a:t>
            </a:r>
            <a:endParaRPr lang="en-US" dirty="0">
              <a:solidFill>
                <a:srgbClr val="6B5FBF"/>
              </a:solidFill>
            </a:endParaRPr>
          </a:p>
        </p:txBody>
      </p:sp>
    </p:spTree>
    <p:extLst>
      <p:ext uri="{BB962C8B-B14F-4D97-AF65-F5344CB8AC3E}">
        <p14:creationId xmlns:p14="http://schemas.microsoft.com/office/powerpoint/2010/main" val="6222202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3_farm">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D746AD-30AF-FC05-43AA-2ED4EE3823D0}"/>
              </a:ext>
            </a:extLst>
          </p:cNvPr>
          <p:cNvPicPr>
            <a:picLocks noChangeAspect="1"/>
          </p:cNvPicPr>
          <p:nvPr userDrawn="1"/>
        </p:nvPicPr>
        <p:blipFill>
          <a:blip r:embed="rId2"/>
          <a:srcRect b="1587"/>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40A8AB49-AD89-C2DB-088E-51D35286D827}"/>
              </a:ext>
            </a:extLst>
          </p:cNvPr>
          <p:cNvSpPr/>
          <p:nvPr userDrawn="1"/>
        </p:nvSpPr>
        <p:spPr>
          <a:xfrm>
            <a:off x="7387119" y="412872"/>
            <a:ext cx="2374978" cy="871398"/>
          </a:xfrm>
          <a:prstGeom prst="rect">
            <a:avLst/>
          </a:prstGeom>
          <a:solidFill>
            <a:srgbClr val="D0EF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5A3E5F45-2288-6517-A3C6-694C7CB9EC98}"/>
              </a:ext>
            </a:extLst>
          </p:cNvPr>
          <p:cNvPicPr>
            <a:picLocks noChangeAspect="1"/>
          </p:cNvPicPr>
          <p:nvPr userDrawn="1"/>
        </p:nvPicPr>
        <p:blipFill>
          <a:blip r:embed="rId3"/>
          <a:srcRect/>
          <a:stretch/>
        </p:blipFill>
        <p:spPr>
          <a:xfrm>
            <a:off x="10175563" y="337423"/>
            <a:ext cx="1602970" cy="501374"/>
          </a:xfrm>
          <a:prstGeom prst="rect">
            <a:avLst/>
          </a:prstGeom>
        </p:spPr>
      </p:pic>
      <p:sp>
        <p:nvSpPr>
          <p:cNvPr id="5" name="TextBox 4">
            <a:extLst>
              <a:ext uri="{FF2B5EF4-FFF2-40B4-BE49-F238E27FC236}">
                <a16:creationId xmlns:a16="http://schemas.microsoft.com/office/drawing/2014/main" id="{10212F66-3173-1315-5E6B-862C2C1807A7}"/>
              </a:ext>
            </a:extLst>
          </p:cNvPr>
          <p:cNvSpPr txBox="1"/>
          <p:nvPr userDrawn="1"/>
        </p:nvSpPr>
        <p:spPr>
          <a:xfrm>
            <a:off x="10228082" y="412872"/>
            <a:ext cx="1512744" cy="369332"/>
          </a:xfrm>
          <a:prstGeom prst="rect">
            <a:avLst/>
          </a:prstGeom>
          <a:noFill/>
        </p:spPr>
        <p:txBody>
          <a:bodyPr wrap="square">
            <a:spAutoFit/>
          </a:bodyPr>
          <a:lstStyle/>
          <a:p>
            <a:pPr algn="ctr"/>
            <a:r>
              <a:rPr lang="en-US" sz="1800" dirty="0">
                <a:solidFill>
                  <a:srgbClr val="6B5FBF"/>
                </a:solidFill>
                <a:latin typeface="SZTOS MEDIUM" pitchFamily="2" charset="77"/>
                <a:ea typeface="SZTOS MEDIUM" pitchFamily="2" charset="77"/>
                <a:cs typeface="SZTOS MEDIUM" pitchFamily="2" charset="77"/>
              </a:rPr>
              <a:t>Lesson 3</a:t>
            </a:r>
            <a:endParaRPr lang="en-US" dirty="0">
              <a:solidFill>
                <a:srgbClr val="6B5FBF"/>
              </a:solidFill>
            </a:endParaRPr>
          </a:p>
        </p:txBody>
      </p:sp>
    </p:spTree>
    <p:extLst>
      <p:ext uri="{BB962C8B-B14F-4D97-AF65-F5344CB8AC3E}">
        <p14:creationId xmlns:p14="http://schemas.microsoft.com/office/powerpoint/2010/main" val="17911234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4_farm">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52B9A8-2077-A8FE-9CDA-0A5DBA45BF28}"/>
              </a:ext>
            </a:extLst>
          </p:cNvPr>
          <p:cNvPicPr>
            <a:picLocks noChangeAspect="1"/>
          </p:cNvPicPr>
          <p:nvPr userDrawn="1"/>
        </p:nvPicPr>
        <p:blipFill>
          <a:blip r:embed="rId2"/>
          <a:srcRect b="1587"/>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C10AF092-592B-615B-8DD2-F4C95E4B0CB6}"/>
              </a:ext>
            </a:extLst>
          </p:cNvPr>
          <p:cNvSpPr/>
          <p:nvPr userDrawn="1"/>
        </p:nvSpPr>
        <p:spPr>
          <a:xfrm>
            <a:off x="7387119" y="412872"/>
            <a:ext cx="2374978" cy="871398"/>
          </a:xfrm>
          <a:prstGeom prst="rect">
            <a:avLst/>
          </a:prstGeom>
          <a:solidFill>
            <a:srgbClr val="D0EF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EEE56727-3D18-1B27-C48E-0DB5D221D144}"/>
              </a:ext>
            </a:extLst>
          </p:cNvPr>
          <p:cNvPicPr>
            <a:picLocks noChangeAspect="1"/>
          </p:cNvPicPr>
          <p:nvPr userDrawn="1"/>
        </p:nvPicPr>
        <p:blipFill>
          <a:blip r:embed="rId3"/>
          <a:srcRect/>
          <a:stretch/>
        </p:blipFill>
        <p:spPr>
          <a:xfrm>
            <a:off x="10175563" y="337423"/>
            <a:ext cx="1602970" cy="501374"/>
          </a:xfrm>
          <a:prstGeom prst="rect">
            <a:avLst/>
          </a:prstGeom>
        </p:spPr>
      </p:pic>
      <p:sp>
        <p:nvSpPr>
          <p:cNvPr id="5" name="TextBox 4">
            <a:extLst>
              <a:ext uri="{FF2B5EF4-FFF2-40B4-BE49-F238E27FC236}">
                <a16:creationId xmlns:a16="http://schemas.microsoft.com/office/drawing/2014/main" id="{B5D36667-F6B6-4F6C-C42D-302DA8B9EE18}"/>
              </a:ext>
            </a:extLst>
          </p:cNvPr>
          <p:cNvSpPr txBox="1"/>
          <p:nvPr userDrawn="1"/>
        </p:nvSpPr>
        <p:spPr>
          <a:xfrm>
            <a:off x="10228082" y="412872"/>
            <a:ext cx="1512744" cy="369332"/>
          </a:xfrm>
          <a:prstGeom prst="rect">
            <a:avLst/>
          </a:prstGeom>
          <a:noFill/>
        </p:spPr>
        <p:txBody>
          <a:bodyPr wrap="square">
            <a:spAutoFit/>
          </a:bodyPr>
          <a:lstStyle/>
          <a:p>
            <a:pPr algn="ctr"/>
            <a:r>
              <a:rPr lang="en-US" sz="1800" dirty="0">
                <a:solidFill>
                  <a:srgbClr val="6B5FBF"/>
                </a:solidFill>
                <a:latin typeface="SZTOS MEDIUM" pitchFamily="2" charset="77"/>
                <a:ea typeface="SZTOS MEDIUM" pitchFamily="2" charset="77"/>
                <a:cs typeface="SZTOS MEDIUM" pitchFamily="2" charset="77"/>
              </a:rPr>
              <a:t>Lesson 4</a:t>
            </a:r>
            <a:endParaRPr lang="en-US" dirty="0">
              <a:solidFill>
                <a:srgbClr val="6B5FBF"/>
              </a:solidFill>
            </a:endParaRPr>
          </a:p>
        </p:txBody>
      </p:sp>
    </p:spTree>
    <p:extLst>
      <p:ext uri="{BB962C8B-B14F-4D97-AF65-F5344CB8AC3E}">
        <p14:creationId xmlns:p14="http://schemas.microsoft.com/office/powerpoint/2010/main" val="5006627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5_farm">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97D14F7-2D4F-C60F-C85F-5311CD37212A}"/>
              </a:ext>
            </a:extLst>
          </p:cNvPr>
          <p:cNvPicPr>
            <a:picLocks noChangeAspect="1"/>
          </p:cNvPicPr>
          <p:nvPr userDrawn="1"/>
        </p:nvPicPr>
        <p:blipFill>
          <a:blip r:embed="rId2"/>
          <a:srcRect b="1587"/>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15AE7368-7D90-6CEB-ACB5-8A6239593DED}"/>
              </a:ext>
            </a:extLst>
          </p:cNvPr>
          <p:cNvSpPr/>
          <p:nvPr userDrawn="1"/>
        </p:nvSpPr>
        <p:spPr>
          <a:xfrm>
            <a:off x="7387119" y="412872"/>
            <a:ext cx="2374978" cy="871398"/>
          </a:xfrm>
          <a:prstGeom prst="rect">
            <a:avLst/>
          </a:prstGeom>
          <a:solidFill>
            <a:srgbClr val="D0EF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Picture 2">
            <a:extLst>
              <a:ext uri="{FF2B5EF4-FFF2-40B4-BE49-F238E27FC236}">
                <a16:creationId xmlns:a16="http://schemas.microsoft.com/office/drawing/2014/main" id="{DA18B675-27DD-D1A9-8570-1AB12E3EB150}"/>
              </a:ext>
            </a:extLst>
          </p:cNvPr>
          <p:cNvPicPr>
            <a:picLocks noChangeAspect="1"/>
          </p:cNvPicPr>
          <p:nvPr userDrawn="1"/>
        </p:nvPicPr>
        <p:blipFill>
          <a:blip r:embed="rId3"/>
          <a:srcRect/>
          <a:stretch/>
        </p:blipFill>
        <p:spPr>
          <a:xfrm>
            <a:off x="10175563" y="337423"/>
            <a:ext cx="1602970" cy="501374"/>
          </a:xfrm>
          <a:prstGeom prst="rect">
            <a:avLst/>
          </a:prstGeom>
        </p:spPr>
      </p:pic>
      <p:sp>
        <p:nvSpPr>
          <p:cNvPr id="5" name="TextBox 4">
            <a:extLst>
              <a:ext uri="{FF2B5EF4-FFF2-40B4-BE49-F238E27FC236}">
                <a16:creationId xmlns:a16="http://schemas.microsoft.com/office/drawing/2014/main" id="{0FC196AB-093A-4D30-0AF2-26229224789A}"/>
              </a:ext>
            </a:extLst>
          </p:cNvPr>
          <p:cNvSpPr txBox="1"/>
          <p:nvPr userDrawn="1"/>
        </p:nvSpPr>
        <p:spPr>
          <a:xfrm>
            <a:off x="10228082" y="412872"/>
            <a:ext cx="1512744" cy="369332"/>
          </a:xfrm>
          <a:prstGeom prst="rect">
            <a:avLst/>
          </a:prstGeom>
          <a:noFill/>
        </p:spPr>
        <p:txBody>
          <a:bodyPr wrap="square">
            <a:spAutoFit/>
          </a:bodyPr>
          <a:lstStyle/>
          <a:p>
            <a:pPr algn="ctr"/>
            <a:r>
              <a:rPr lang="en-US" sz="1800" dirty="0">
                <a:solidFill>
                  <a:srgbClr val="6B5FBF"/>
                </a:solidFill>
                <a:latin typeface="SZTOS MEDIUM" pitchFamily="2" charset="77"/>
                <a:ea typeface="SZTOS MEDIUM" pitchFamily="2" charset="77"/>
                <a:cs typeface="SZTOS MEDIUM" pitchFamily="2" charset="77"/>
              </a:rPr>
              <a:t>Lesson 5</a:t>
            </a:r>
            <a:endParaRPr lang="en-US" dirty="0">
              <a:solidFill>
                <a:srgbClr val="6B5FBF"/>
              </a:solidFill>
            </a:endParaRPr>
          </a:p>
        </p:txBody>
      </p:sp>
    </p:spTree>
    <p:extLst>
      <p:ext uri="{BB962C8B-B14F-4D97-AF65-F5344CB8AC3E}">
        <p14:creationId xmlns:p14="http://schemas.microsoft.com/office/powerpoint/2010/main" val="2910131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2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F90367-5A74-24E1-D07A-A9AE4CE7E238}"/>
              </a:ext>
            </a:extLst>
          </p:cNvPr>
          <p:cNvPicPr>
            <a:picLocks noChangeAspect="1"/>
          </p:cNvPicPr>
          <p:nvPr userDrawn="1"/>
        </p:nvPicPr>
        <p:blipFill>
          <a:blip r:embed="rId2"/>
          <a:srcRect/>
          <a:stretch/>
        </p:blipFill>
        <p:spPr>
          <a:xfrm>
            <a:off x="10175563" y="337423"/>
            <a:ext cx="1602970" cy="501374"/>
          </a:xfrm>
          <a:prstGeom prst="rect">
            <a:avLst/>
          </a:prstGeom>
        </p:spPr>
      </p:pic>
      <p:pic>
        <p:nvPicPr>
          <p:cNvPr id="6" name="Picture 5">
            <a:extLst>
              <a:ext uri="{FF2B5EF4-FFF2-40B4-BE49-F238E27FC236}">
                <a16:creationId xmlns:a16="http://schemas.microsoft.com/office/drawing/2014/main" id="{602B4E13-2639-6C62-B589-30A70A97F9C5}"/>
              </a:ext>
            </a:extLst>
          </p:cNvPr>
          <p:cNvPicPr>
            <a:picLocks noChangeAspect="1"/>
          </p:cNvPicPr>
          <p:nvPr userDrawn="1"/>
        </p:nvPicPr>
        <p:blipFill>
          <a:blip r:embed="rId3"/>
          <a:srcRect l="11627" r="11627"/>
          <a:stretch/>
        </p:blipFill>
        <p:spPr>
          <a:xfrm>
            <a:off x="10325100" y="5576206"/>
            <a:ext cx="1866900" cy="1281794"/>
          </a:xfrm>
          <a:prstGeom prst="rect">
            <a:avLst/>
          </a:prstGeom>
        </p:spPr>
      </p:pic>
      <p:sp>
        <p:nvSpPr>
          <p:cNvPr id="7" name="TextBox 6">
            <a:extLst>
              <a:ext uri="{FF2B5EF4-FFF2-40B4-BE49-F238E27FC236}">
                <a16:creationId xmlns:a16="http://schemas.microsoft.com/office/drawing/2014/main" id="{4B059220-948F-AA11-1078-B08EF16BF443}"/>
              </a:ext>
            </a:extLst>
          </p:cNvPr>
          <p:cNvSpPr txBox="1"/>
          <p:nvPr userDrawn="1"/>
        </p:nvSpPr>
        <p:spPr>
          <a:xfrm>
            <a:off x="10228082" y="412872"/>
            <a:ext cx="1512744" cy="369332"/>
          </a:xfrm>
          <a:prstGeom prst="rect">
            <a:avLst/>
          </a:prstGeom>
          <a:noFill/>
        </p:spPr>
        <p:txBody>
          <a:bodyPr wrap="square">
            <a:spAutoFit/>
          </a:bodyPr>
          <a:lstStyle/>
          <a:p>
            <a:pPr algn="ctr"/>
            <a:r>
              <a:rPr lang="en-US" sz="1800" dirty="0">
                <a:solidFill>
                  <a:srgbClr val="6B5FBF"/>
                </a:solidFill>
                <a:latin typeface="SZTOS MEDIUM" pitchFamily="2" charset="77"/>
                <a:ea typeface="SZTOS MEDIUM" pitchFamily="2" charset="77"/>
                <a:cs typeface="SZTOS MEDIUM" pitchFamily="2" charset="77"/>
              </a:rPr>
              <a:t>Lesson 2</a:t>
            </a:r>
            <a:endParaRPr lang="en-US" dirty="0">
              <a:solidFill>
                <a:srgbClr val="6B5FBF"/>
              </a:solidFill>
            </a:endParaRPr>
          </a:p>
        </p:txBody>
      </p:sp>
    </p:spTree>
    <p:extLst>
      <p:ext uri="{BB962C8B-B14F-4D97-AF65-F5344CB8AC3E}">
        <p14:creationId xmlns:p14="http://schemas.microsoft.com/office/powerpoint/2010/main" val="2516245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3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16B296-BEBC-4DC1-C3D0-E0FC64400E97}"/>
              </a:ext>
            </a:extLst>
          </p:cNvPr>
          <p:cNvPicPr>
            <a:picLocks noChangeAspect="1"/>
          </p:cNvPicPr>
          <p:nvPr userDrawn="1"/>
        </p:nvPicPr>
        <p:blipFill>
          <a:blip r:embed="rId2"/>
          <a:srcRect/>
          <a:stretch/>
        </p:blipFill>
        <p:spPr>
          <a:xfrm>
            <a:off x="10175563" y="337423"/>
            <a:ext cx="1602970" cy="501374"/>
          </a:xfrm>
          <a:prstGeom prst="rect">
            <a:avLst/>
          </a:prstGeom>
        </p:spPr>
      </p:pic>
      <p:pic>
        <p:nvPicPr>
          <p:cNvPr id="6" name="Picture 5">
            <a:extLst>
              <a:ext uri="{FF2B5EF4-FFF2-40B4-BE49-F238E27FC236}">
                <a16:creationId xmlns:a16="http://schemas.microsoft.com/office/drawing/2014/main" id="{59142909-6840-3D9F-A95B-4B8EC1490EC5}"/>
              </a:ext>
            </a:extLst>
          </p:cNvPr>
          <p:cNvPicPr>
            <a:picLocks noChangeAspect="1"/>
          </p:cNvPicPr>
          <p:nvPr userDrawn="1"/>
        </p:nvPicPr>
        <p:blipFill>
          <a:blip r:embed="rId3"/>
          <a:srcRect l="11627" r="11627"/>
          <a:stretch/>
        </p:blipFill>
        <p:spPr>
          <a:xfrm>
            <a:off x="10325100" y="5576206"/>
            <a:ext cx="1866900" cy="1281794"/>
          </a:xfrm>
          <a:prstGeom prst="rect">
            <a:avLst/>
          </a:prstGeom>
        </p:spPr>
      </p:pic>
      <p:sp>
        <p:nvSpPr>
          <p:cNvPr id="7" name="TextBox 6">
            <a:extLst>
              <a:ext uri="{FF2B5EF4-FFF2-40B4-BE49-F238E27FC236}">
                <a16:creationId xmlns:a16="http://schemas.microsoft.com/office/drawing/2014/main" id="{F44964A0-C7A1-E252-2BF4-A6DC78AC75EC}"/>
              </a:ext>
            </a:extLst>
          </p:cNvPr>
          <p:cNvSpPr txBox="1"/>
          <p:nvPr userDrawn="1"/>
        </p:nvSpPr>
        <p:spPr>
          <a:xfrm>
            <a:off x="10228082" y="412872"/>
            <a:ext cx="1512744" cy="369332"/>
          </a:xfrm>
          <a:prstGeom prst="rect">
            <a:avLst/>
          </a:prstGeom>
          <a:noFill/>
        </p:spPr>
        <p:txBody>
          <a:bodyPr wrap="square">
            <a:spAutoFit/>
          </a:bodyPr>
          <a:lstStyle/>
          <a:p>
            <a:pPr algn="ctr"/>
            <a:r>
              <a:rPr lang="en-US" sz="1800" dirty="0">
                <a:solidFill>
                  <a:srgbClr val="6B5FBF"/>
                </a:solidFill>
                <a:latin typeface="SZTOS MEDIUM" pitchFamily="2" charset="77"/>
                <a:ea typeface="SZTOS MEDIUM" pitchFamily="2" charset="77"/>
                <a:cs typeface="SZTOS MEDIUM" pitchFamily="2" charset="77"/>
              </a:rPr>
              <a:t>Lesson 3</a:t>
            </a:r>
            <a:endParaRPr lang="en-US" dirty="0">
              <a:solidFill>
                <a:srgbClr val="6B5FBF"/>
              </a:solidFill>
            </a:endParaRPr>
          </a:p>
        </p:txBody>
      </p:sp>
    </p:spTree>
    <p:extLst>
      <p:ext uri="{BB962C8B-B14F-4D97-AF65-F5344CB8AC3E}">
        <p14:creationId xmlns:p14="http://schemas.microsoft.com/office/powerpoint/2010/main" val="27345873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4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4BCCBD-8745-99BC-D027-499B0C2EBE2D}"/>
              </a:ext>
            </a:extLst>
          </p:cNvPr>
          <p:cNvPicPr>
            <a:picLocks noChangeAspect="1"/>
          </p:cNvPicPr>
          <p:nvPr userDrawn="1"/>
        </p:nvPicPr>
        <p:blipFill>
          <a:blip r:embed="rId2"/>
          <a:srcRect/>
          <a:stretch/>
        </p:blipFill>
        <p:spPr>
          <a:xfrm>
            <a:off x="10175563" y="337423"/>
            <a:ext cx="1602970" cy="501374"/>
          </a:xfrm>
          <a:prstGeom prst="rect">
            <a:avLst/>
          </a:prstGeom>
        </p:spPr>
      </p:pic>
      <p:pic>
        <p:nvPicPr>
          <p:cNvPr id="6" name="Picture 5">
            <a:extLst>
              <a:ext uri="{FF2B5EF4-FFF2-40B4-BE49-F238E27FC236}">
                <a16:creationId xmlns:a16="http://schemas.microsoft.com/office/drawing/2014/main" id="{4803A32B-A981-D018-76CB-8E0FEAD0D62C}"/>
              </a:ext>
            </a:extLst>
          </p:cNvPr>
          <p:cNvPicPr>
            <a:picLocks noChangeAspect="1"/>
          </p:cNvPicPr>
          <p:nvPr userDrawn="1"/>
        </p:nvPicPr>
        <p:blipFill>
          <a:blip r:embed="rId3"/>
          <a:srcRect l="11627" r="11627"/>
          <a:stretch/>
        </p:blipFill>
        <p:spPr>
          <a:xfrm>
            <a:off x="10325100" y="5576206"/>
            <a:ext cx="1866900" cy="1281794"/>
          </a:xfrm>
          <a:prstGeom prst="rect">
            <a:avLst/>
          </a:prstGeom>
        </p:spPr>
      </p:pic>
      <p:sp>
        <p:nvSpPr>
          <p:cNvPr id="7" name="TextBox 6">
            <a:extLst>
              <a:ext uri="{FF2B5EF4-FFF2-40B4-BE49-F238E27FC236}">
                <a16:creationId xmlns:a16="http://schemas.microsoft.com/office/drawing/2014/main" id="{4C0E088E-E2C3-B89E-5DF1-852A7A3D9E18}"/>
              </a:ext>
            </a:extLst>
          </p:cNvPr>
          <p:cNvSpPr txBox="1"/>
          <p:nvPr userDrawn="1"/>
        </p:nvSpPr>
        <p:spPr>
          <a:xfrm>
            <a:off x="10228082" y="412872"/>
            <a:ext cx="1512744" cy="369332"/>
          </a:xfrm>
          <a:prstGeom prst="rect">
            <a:avLst/>
          </a:prstGeom>
          <a:noFill/>
        </p:spPr>
        <p:txBody>
          <a:bodyPr wrap="square">
            <a:spAutoFit/>
          </a:bodyPr>
          <a:lstStyle/>
          <a:p>
            <a:pPr algn="ctr"/>
            <a:r>
              <a:rPr lang="en-US" sz="1800" dirty="0">
                <a:solidFill>
                  <a:srgbClr val="6B5FBF"/>
                </a:solidFill>
                <a:latin typeface="SZTOS MEDIUM" pitchFamily="2" charset="77"/>
                <a:ea typeface="SZTOS MEDIUM" pitchFamily="2" charset="77"/>
                <a:cs typeface="SZTOS MEDIUM" pitchFamily="2" charset="77"/>
              </a:rPr>
              <a:t>Lesson 4</a:t>
            </a:r>
            <a:endParaRPr lang="en-US" dirty="0">
              <a:solidFill>
                <a:srgbClr val="6B5FBF"/>
              </a:solidFill>
            </a:endParaRPr>
          </a:p>
        </p:txBody>
      </p:sp>
    </p:spTree>
    <p:extLst>
      <p:ext uri="{BB962C8B-B14F-4D97-AF65-F5344CB8AC3E}">
        <p14:creationId xmlns:p14="http://schemas.microsoft.com/office/powerpoint/2010/main" val="569798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5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9FDC94-4B16-B46F-62DA-1EBAC038AAA2}"/>
              </a:ext>
            </a:extLst>
          </p:cNvPr>
          <p:cNvPicPr>
            <a:picLocks noChangeAspect="1"/>
          </p:cNvPicPr>
          <p:nvPr userDrawn="1"/>
        </p:nvPicPr>
        <p:blipFill>
          <a:blip r:embed="rId2"/>
          <a:srcRect/>
          <a:stretch/>
        </p:blipFill>
        <p:spPr>
          <a:xfrm>
            <a:off x="10175563" y="337423"/>
            <a:ext cx="1602970" cy="501374"/>
          </a:xfrm>
          <a:prstGeom prst="rect">
            <a:avLst/>
          </a:prstGeom>
        </p:spPr>
      </p:pic>
      <p:pic>
        <p:nvPicPr>
          <p:cNvPr id="6" name="Picture 5">
            <a:extLst>
              <a:ext uri="{FF2B5EF4-FFF2-40B4-BE49-F238E27FC236}">
                <a16:creationId xmlns:a16="http://schemas.microsoft.com/office/drawing/2014/main" id="{E3326317-BE87-93DA-25C7-61408859F6AD}"/>
              </a:ext>
            </a:extLst>
          </p:cNvPr>
          <p:cNvPicPr>
            <a:picLocks noChangeAspect="1"/>
          </p:cNvPicPr>
          <p:nvPr userDrawn="1"/>
        </p:nvPicPr>
        <p:blipFill>
          <a:blip r:embed="rId3"/>
          <a:srcRect l="11627" r="11627"/>
          <a:stretch/>
        </p:blipFill>
        <p:spPr>
          <a:xfrm>
            <a:off x="10325100" y="5576206"/>
            <a:ext cx="1866900" cy="1281794"/>
          </a:xfrm>
          <a:prstGeom prst="rect">
            <a:avLst/>
          </a:prstGeom>
        </p:spPr>
      </p:pic>
      <p:sp>
        <p:nvSpPr>
          <p:cNvPr id="3" name="TextBox 2">
            <a:extLst>
              <a:ext uri="{FF2B5EF4-FFF2-40B4-BE49-F238E27FC236}">
                <a16:creationId xmlns:a16="http://schemas.microsoft.com/office/drawing/2014/main" id="{AD8D6471-B8F5-AFC1-6F8E-B244EAF00F8E}"/>
              </a:ext>
            </a:extLst>
          </p:cNvPr>
          <p:cNvSpPr txBox="1"/>
          <p:nvPr userDrawn="1"/>
        </p:nvSpPr>
        <p:spPr>
          <a:xfrm>
            <a:off x="10228082" y="412872"/>
            <a:ext cx="1512744" cy="369332"/>
          </a:xfrm>
          <a:prstGeom prst="rect">
            <a:avLst/>
          </a:prstGeom>
          <a:noFill/>
        </p:spPr>
        <p:txBody>
          <a:bodyPr wrap="square">
            <a:spAutoFit/>
          </a:bodyPr>
          <a:lstStyle/>
          <a:p>
            <a:pPr algn="ctr"/>
            <a:r>
              <a:rPr lang="en-US" sz="1800" dirty="0">
                <a:solidFill>
                  <a:srgbClr val="6B5FBF"/>
                </a:solidFill>
                <a:latin typeface="SZTOS MEDIUM" pitchFamily="2" charset="77"/>
                <a:ea typeface="SZTOS MEDIUM" pitchFamily="2" charset="77"/>
                <a:cs typeface="SZTOS MEDIUM" pitchFamily="2" charset="77"/>
              </a:rPr>
              <a:t>Lesson 5</a:t>
            </a:r>
            <a:endParaRPr lang="en-US" dirty="0">
              <a:solidFill>
                <a:srgbClr val="6B5FBF"/>
              </a:solidFill>
            </a:endParaRPr>
          </a:p>
        </p:txBody>
      </p:sp>
    </p:spTree>
    <p:extLst>
      <p:ext uri="{BB962C8B-B14F-4D97-AF65-F5344CB8AC3E}">
        <p14:creationId xmlns:p14="http://schemas.microsoft.com/office/powerpoint/2010/main" val="2947230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F44160-42B3-2FBE-ECE7-3463C80AAE36}"/>
              </a:ext>
            </a:extLst>
          </p:cNvPr>
          <p:cNvSpPr/>
          <p:nvPr userDrawn="1"/>
        </p:nvSpPr>
        <p:spPr>
          <a:xfrm>
            <a:off x="0" y="0"/>
            <a:ext cx="12192000" cy="6858000"/>
          </a:xfrm>
          <a:prstGeom prst="rect">
            <a:avLst/>
          </a:prstGeom>
          <a:solidFill>
            <a:srgbClr val="D0EFFB">
              <a:alpha val="449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43C8F05-ED04-7AC2-FDDB-0FC621647517}"/>
              </a:ext>
            </a:extLst>
          </p:cNvPr>
          <p:cNvPicPr>
            <a:picLocks noChangeAspect="1"/>
          </p:cNvPicPr>
          <p:nvPr userDrawn="1"/>
        </p:nvPicPr>
        <p:blipFill>
          <a:blip r:embed="rId2"/>
          <a:srcRect/>
          <a:stretch/>
        </p:blipFill>
        <p:spPr>
          <a:xfrm>
            <a:off x="10175563" y="337423"/>
            <a:ext cx="1602970" cy="501374"/>
          </a:xfrm>
          <a:prstGeom prst="rect">
            <a:avLst/>
          </a:prstGeom>
        </p:spPr>
      </p:pic>
      <p:pic>
        <p:nvPicPr>
          <p:cNvPr id="10" name="Picture 9">
            <a:extLst>
              <a:ext uri="{FF2B5EF4-FFF2-40B4-BE49-F238E27FC236}">
                <a16:creationId xmlns:a16="http://schemas.microsoft.com/office/drawing/2014/main" id="{05369482-7802-99A4-6FB4-777F96E5DD4A}"/>
              </a:ext>
            </a:extLst>
          </p:cNvPr>
          <p:cNvPicPr>
            <a:picLocks noChangeAspect="1"/>
          </p:cNvPicPr>
          <p:nvPr userDrawn="1"/>
        </p:nvPicPr>
        <p:blipFill>
          <a:blip r:embed="rId3"/>
          <a:srcRect l="11627" r="11627"/>
          <a:stretch/>
        </p:blipFill>
        <p:spPr>
          <a:xfrm>
            <a:off x="10325100" y="5576206"/>
            <a:ext cx="1866900" cy="1281794"/>
          </a:xfrm>
          <a:prstGeom prst="rect">
            <a:avLst/>
          </a:prstGeom>
        </p:spPr>
      </p:pic>
      <p:sp>
        <p:nvSpPr>
          <p:cNvPr id="3" name="TextBox 2">
            <a:extLst>
              <a:ext uri="{FF2B5EF4-FFF2-40B4-BE49-F238E27FC236}">
                <a16:creationId xmlns:a16="http://schemas.microsoft.com/office/drawing/2014/main" id="{FF324737-CAE5-ABD1-7634-183785BF405C}"/>
              </a:ext>
            </a:extLst>
          </p:cNvPr>
          <p:cNvSpPr txBox="1"/>
          <p:nvPr userDrawn="1"/>
        </p:nvSpPr>
        <p:spPr>
          <a:xfrm>
            <a:off x="10228082" y="412872"/>
            <a:ext cx="1512744" cy="369332"/>
          </a:xfrm>
          <a:prstGeom prst="rect">
            <a:avLst/>
          </a:prstGeom>
          <a:noFill/>
        </p:spPr>
        <p:txBody>
          <a:bodyPr wrap="square">
            <a:spAutoFit/>
          </a:bodyPr>
          <a:lstStyle/>
          <a:p>
            <a:pPr algn="ctr"/>
            <a:r>
              <a:rPr lang="en-US" sz="1800" dirty="0">
                <a:solidFill>
                  <a:srgbClr val="6B5FBF"/>
                </a:solidFill>
                <a:latin typeface="SZTOS MEDIUM" pitchFamily="2" charset="77"/>
                <a:ea typeface="SZTOS MEDIUM" pitchFamily="2" charset="77"/>
                <a:cs typeface="SZTOS MEDIUM" pitchFamily="2" charset="77"/>
              </a:rPr>
              <a:t>Lesson 1</a:t>
            </a:r>
            <a:endParaRPr lang="en-US" dirty="0">
              <a:solidFill>
                <a:srgbClr val="6B5FBF"/>
              </a:solidFill>
            </a:endParaRPr>
          </a:p>
        </p:txBody>
      </p:sp>
    </p:spTree>
    <p:extLst>
      <p:ext uri="{BB962C8B-B14F-4D97-AF65-F5344CB8AC3E}">
        <p14:creationId xmlns:p14="http://schemas.microsoft.com/office/powerpoint/2010/main" val="39906972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1_soil">
    <p:spTree>
      <p:nvGrpSpPr>
        <p:cNvPr id="1" name=""/>
        <p:cNvGrpSpPr/>
        <p:nvPr/>
      </p:nvGrpSpPr>
      <p:grpSpPr>
        <a:xfrm>
          <a:off x="0" y="0"/>
          <a:ext cx="0" cy="0"/>
          <a:chOff x="0" y="0"/>
          <a:chExt cx="0" cy="0"/>
        </a:xfrm>
      </p:grpSpPr>
      <p:pic>
        <p:nvPicPr>
          <p:cNvPr id="9" name="Picture 8" descr="A brown surface with small dots&#10;&#10;AI-generated content may be incorrect.">
            <a:extLst>
              <a:ext uri="{FF2B5EF4-FFF2-40B4-BE49-F238E27FC236}">
                <a16:creationId xmlns:a16="http://schemas.microsoft.com/office/drawing/2014/main" id="{39C96881-B5A7-A99D-BF34-2A767234C37A}"/>
              </a:ext>
            </a:extLst>
          </p:cNvPr>
          <p:cNvPicPr>
            <a:picLocks noChangeAspect="1"/>
          </p:cNvPicPr>
          <p:nvPr userDrawn="1"/>
        </p:nvPicPr>
        <p:blipFill>
          <a:blip r:embed="rId2"/>
          <a:srcRect r="756"/>
          <a:stretch>
            <a:fillRect/>
          </a:stretch>
        </p:blipFill>
        <p:spPr>
          <a:xfrm>
            <a:off x="2467" y="0"/>
            <a:ext cx="12189533" cy="6858000"/>
          </a:xfrm>
          <a:prstGeom prst="rect">
            <a:avLst/>
          </a:prstGeom>
        </p:spPr>
      </p:pic>
      <p:pic>
        <p:nvPicPr>
          <p:cNvPr id="6" name="Picture 5">
            <a:extLst>
              <a:ext uri="{FF2B5EF4-FFF2-40B4-BE49-F238E27FC236}">
                <a16:creationId xmlns:a16="http://schemas.microsoft.com/office/drawing/2014/main" id="{5D44DA1F-FBB2-D19F-9F70-0D95011F010F}"/>
              </a:ext>
            </a:extLst>
          </p:cNvPr>
          <p:cNvPicPr>
            <a:picLocks noChangeAspect="1"/>
          </p:cNvPicPr>
          <p:nvPr userDrawn="1"/>
        </p:nvPicPr>
        <p:blipFill>
          <a:blip r:embed="rId3"/>
          <a:srcRect t="283" r="12844" b="63466"/>
          <a:stretch>
            <a:fillRect/>
          </a:stretch>
        </p:blipFill>
        <p:spPr>
          <a:xfrm flipH="1">
            <a:off x="-2" y="5906553"/>
            <a:ext cx="2413000" cy="951447"/>
          </a:xfrm>
          <a:prstGeom prst="rect">
            <a:avLst/>
          </a:prstGeom>
        </p:spPr>
      </p:pic>
      <p:pic>
        <p:nvPicPr>
          <p:cNvPr id="14" name="Picture 13" descr="A close-up of a logo&#10;&#10;AI-generated content may be incorrect.">
            <a:extLst>
              <a:ext uri="{FF2B5EF4-FFF2-40B4-BE49-F238E27FC236}">
                <a16:creationId xmlns:a16="http://schemas.microsoft.com/office/drawing/2014/main" id="{7EEFB9ED-FBA7-4129-A747-BD135DF84572}"/>
              </a:ext>
            </a:extLst>
          </p:cNvPr>
          <p:cNvPicPr>
            <a:picLocks noChangeAspect="1"/>
          </p:cNvPicPr>
          <p:nvPr userDrawn="1"/>
        </p:nvPicPr>
        <p:blipFill>
          <a:blip r:embed="rId4"/>
          <a:stretch>
            <a:fillRect/>
          </a:stretch>
        </p:blipFill>
        <p:spPr>
          <a:xfrm>
            <a:off x="94610" y="6082977"/>
            <a:ext cx="1981959" cy="718460"/>
          </a:xfrm>
          <a:prstGeom prst="rect">
            <a:avLst/>
          </a:prstGeom>
        </p:spPr>
      </p:pic>
      <p:pic>
        <p:nvPicPr>
          <p:cNvPr id="2" name="Picture 1">
            <a:extLst>
              <a:ext uri="{FF2B5EF4-FFF2-40B4-BE49-F238E27FC236}">
                <a16:creationId xmlns:a16="http://schemas.microsoft.com/office/drawing/2014/main" id="{6427862F-0ADD-BB7C-368F-32021CB0B192}"/>
              </a:ext>
            </a:extLst>
          </p:cNvPr>
          <p:cNvPicPr>
            <a:picLocks noChangeAspect="1"/>
          </p:cNvPicPr>
          <p:nvPr userDrawn="1"/>
        </p:nvPicPr>
        <p:blipFill>
          <a:blip r:embed="rId5"/>
          <a:srcRect/>
          <a:stretch/>
        </p:blipFill>
        <p:spPr>
          <a:xfrm>
            <a:off x="10175563" y="337423"/>
            <a:ext cx="1602970" cy="501374"/>
          </a:xfrm>
          <a:prstGeom prst="rect">
            <a:avLst/>
          </a:prstGeom>
        </p:spPr>
      </p:pic>
      <p:sp>
        <p:nvSpPr>
          <p:cNvPr id="3" name="TextBox 2">
            <a:extLst>
              <a:ext uri="{FF2B5EF4-FFF2-40B4-BE49-F238E27FC236}">
                <a16:creationId xmlns:a16="http://schemas.microsoft.com/office/drawing/2014/main" id="{9CF4F561-B1C4-1BBB-3D8B-0E757A421518}"/>
              </a:ext>
            </a:extLst>
          </p:cNvPr>
          <p:cNvSpPr txBox="1"/>
          <p:nvPr userDrawn="1"/>
        </p:nvSpPr>
        <p:spPr>
          <a:xfrm>
            <a:off x="10228082" y="412872"/>
            <a:ext cx="1512744" cy="369332"/>
          </a:xfrm>
          <a:prstGeom prst="rect">
            <a:avLst/>
          </a:prstGeom>
          <a:noFill/>
        </p:spPr>
        <p:txBody>
          <a:bodyPr wrap="square">
            <a:spAutoFit/>
          </a:bodyPr>
          <a:lstStyle/>
          <a:p>
            <a:pPr algn="ctr"/>
            <a:r>
              <a:rPr lang="en-US" sz="1800" dirty="0">
                <a:solidFill>
                  <a:srgbClr val="6B5FBF"/>
                </a:solidFill>
                <a:latin typeface="SZTOS MEDIUM" pitchFamily="2" charset="77"/>
                <a:ea typeface="SZTOS MEDIUM" pitchFamily="2" charset="77"/>
                <a:cs typeface="SZTOS MEDIUM" pitchFamily="2" charset="77"/>
              </a:rPr>
              <a:t>Lesson 1</a:t>
            </a:r>
            <a:endParaRPr lang="en-US" dirty="0">
              <a:solidFill>
                <a:srgbClr val="6B5FBF"/>
              </a:solidFill>
            </a:endParaRPr>
          </a:p>
        </p:txBody>
      </p:sp>
      <p:pic>
        <p:nvPicPr>
          <p:cNvPr id="5" name="Picture 4">
            <a:extLst>
              <a:ext uri="{FF2B5EF4-FFF2-40B4-BE49-F238E27FC236}">
                <a16:creationId xmlns:a16="http://schemas.microsoft.com/office/drawing/2014/main" id="{BBF616FC-A0C6-6BFF-ECD2-12BAA86C163C}"/>
              </a:ext>
            </a:extLst>
          </p:cNvPr>
          <p:cNvPicPr>
            <a:picLocks noChangeAspect="1"/>
          </p:cNvPicPr>
          <p:nvPr userDrawn="1"/>
        </p:nvPicPr>
        <p:blipFill>
          <a:blip r:embed="rId6"/>
          <a:srcRect l="11627" r="11627"/>
          <a:stretch/>
        </p:blipFill>
        <p:spPr>
          <a:xfrm>
            <a:off x="10325100" y="5576206"/>
            <a:ext cx="1866900" cy="1281794"/>
          </a:xfrm>
          <a:prstGeom prst="rect">
            <a:avLst/>
          </a:prstGeom>
        </p:spPr>
      </p:pic>
    </p:spTree>
    <p:extLst>
      <p:ext uri="{BB962C8B-B14F-4D97-AF65-F5344CB8AC3E}">
        <p14:creationId xmlns:p14="http://schemas.microsoft.com/office/powerpoint/2010/main" val="1824703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2_soil">
    <p:spTree>
      <p:nvGrpSpPr>
        <p:cNvPr id="1" name=""/>
        <p:cNvGrpSpPr/>
        <p:nvPr/>
      </p:nvGrpSpPr>
      <p:grpSpPr>
        <a:xfrm>
          <a:off x="0" y="0"/>
          <a:ext cx="0" cy="0"/>
          <a:chOff x="0" y="0"/>
          <a:chExt cx="0" cy="0"/>
        </a:xfrm>
      </p:grpSpPr>
      <p:pic>
        <p:nvPicPr>
          <p:cNvPr id="2" name="Picture 1" descr="A brown surface with small dots&#10;&#10;AI-generated content may be incorrect.">
            <a:extLst>
              <a:ext uri="{FF2B5EF4-FFF2-40B4-BE49-F238E27FC236}">
                <a16:creationId xmlns:a16="http://schemas.microsoft.com/office/drawing/2014/main" id="{072446C2-6ECE-827F-F5E5-13E85EB3BAD6}"/>
              </a:ext>
            </a:extLst>
          </p:cNvPr>
          <p:cNvPicPr>
            <a:picLocks noChangeAspect="1"/>
          </p:cNvPicPr>
          <p:nvPr userDrawn="1"/>
        </p:nvPicPr>
        <p:blipFill>
          <a:blip r:embed="rId2"/>
          <a:srcRect r="756"/>
          <a:stretch>
            <a:fillRect/>
          </a:stretch>
        </p:blipFill>
        <p:spPr>
          <a:xfrm>
            <a:off x="2467" y="0"/>
            <a:ext cx="12189533" cy="6858000"/>
          </a:xfrm>
          <a:prstGeom prst="rect">
            <a:avLst/>
          </a:prstGeom>
        </p:spPr>
      </p:pic>
      <p:pic>
        <p:nvPicPr>
          <p:cNvPr id="3" name="Picture 2">
            <a:extLst>
              <a:ext uri="{FF2B5EF4-FFF2-40B4-BE49-F238E27FC236}">
                <a16:creationId xmlns:a16="http://schemas.microsoft.com/office/drawing/2014/main" id="{FDE6E92E-D6BF-169E-FD60-EA63E2A31291}"/>
              </a:ext>
            </a:extLst>
          </p:cNvPr>
          <p:cNvPicPr>
            <a:picLocks noChangeAspect="1"/>
          </p:cNvPicPr>
          <p:nvPr userDrawn="1"/>
        </p:nvPicPr>
        <p:blipFill>
          <a:blip r:embed="rId3"/>
          <a:srcRect/>
          <a:stretch/>
        </p:blipFill>
        <p:spPr>
          <a:xfrm>
            <a:off x="10175563" y="337423"/>
            <a:ext cx="1602970" cy="501374"/>
          </a:xfrm>
          <a:prstGeom prst="rect">
            <a:avLst/>
          </a:prstGeom>
        </p:spPr>
      </p:pic>
      <p:pic>
        <p:nvPicPr>
          <p:cNvPr id="4" name="Picture 3">
            <a:extLst>
              <a:ext uri="{FF2B5EF4-FFF2-40B4-BE49-F238E27FC236}">
                <a16:creationId xmlns:a16="http://schemas.microsoft.com/office/drawing/2014/main" id="{B090A673-9572-48AC-7D18-BB85E2E99418}"/>
              </a:ext>
            </a:extLst>
          </p:cNvPr>
          <p:cNvPicPr>
            <a:picLocks noChangeAspect="1"/>
          </p:cNvPicPr>
          <p:nvPr userDrawn="1"/>
        </p:nvPicPr>
        <p:blipFill>
          <a:blip r:embed="rId4"/>
          <a:srcRect l="11627" r="11627"/>
          <a:stretch/>
        </p:blipFill>
        <p:spPr>
          <a:xfrm>
            <a:off x="10325100" y="5576206"/>
            <a:ext cx="1866900" cy="1281794"/>
          </a:xfrm>
          <a:prstGeom prst="rect">
            <a:avLst/>
          </a:prstGeom>
        </p:spPr>
      </p:pic>
      <p:sp>
        <p:nvSpPr>
          <p:cNvPr id="5" name="TextBox 4">
            <a:extLst>
              <a:ext uri="{FF2B5EF4-FFF2-40B4-BE49-F238E27FC236}">
                <a16:creationId xmlns:a16="http://schemas.microsoft.com/office/drawing/2014/main" id="{F1169CAE-5B61-BC42-87E9-7F1EDAEC8CB5}"/>
              </a:ext>
            </a:extLst>
          </p:cNvPr>
          <p:cNvSpPr txBox="1"/>
          <p:nvPr userDrawn="1"/>
        </p:nvSpPr>
        <p:spPr>
          <a:xfrm>
            <a:off x="10228082" y="412872"/>
            <a:ext cx="1512744" cy="369332"/>
          </a:xfrm>
          <a:prstGeom prst="rect">
            <a:avLst/>
          </a:prstGeom>
          <a:noFill/>
        </p:spPr>
        <p:txBody>
          <a:bodyPr wrap="square">
            <a:spAutoFit/>
          </a:bodyPr>
          <a:lstStyle/>
          <a:p>
            <a:pPr algn="ctr"/>
            <a:r>
              <a:rPr lang="en-US" sz="1800" dirty="0">
                <a:solidFill>
                  <a:srgbClr val="6B5FBF"/>
                </a:solidFill>
                <a:latin typeface="SZTOS MEDIUM" pitchFamily="2" charset="77"/>
                <a:ea typeface="SZTOS MEDIUM" pitchFamily="2" charset="77"/>
                <a:cs typeface="SZTOS MEDIUM" pitchFamily="2" charset="77"/>
              </a:rPr>
              <a:t>Lesson 2</a:t>
            </a:r>
            <a:endParaRPr lang="en-US" dirty="0">
              <a:solidFill>
                <a:srgbClr val="6B5FBF"/>
              </a:solidFill>
            </a:endParaRPr>
          </a:p>
        </p:txBody>
      </p:sp>
      <p:pic>
        <p:nvPicPr>
          <p:cNvPr id="6" name="Picture 5">
            <a:extLst>
              <a:ext uri="{FF2B5EF4-FFF2-40B4-BE49-F238E27FC236}">
                <a16:creationId xmlns:a16="http://schemas.microsoft.com/office/drawing/2014/main" id="{5D3F5101-70E3-F26F-7C50-95EE8BA00065}"/>
              </a:ext>
            </a:extLst>
          </p:cNvPr>
          <p:cNvPicPr>
            <a:picLocks noChangeAspect="1"/>
          </p:cNvPicPr>
          <p:nvPr userDrawn="1"/>
        </p:nvPicPr>
        <p:blipFill>
          <a:blip r:embed="rId5"/>
          <a:srcRect t="283" r="12844" b="63466"/>
          <a:stretch>
            <a:fillRect/>
          </a:stretch>
        </p:blipFill>
        <p:spPr>
          <a:xfrm flipH="1">
            <a:off x="-2" y="5906553"/>
            <a:ext cx="2413000" cy="951447"/>
          </a:xfrm>
          <a:prstGeom prst="rect">
            <a:avLst/>
          </a:prstGeom>
        </p:spPr>
      </p:pic>
      <p:pic>
        <p:nvPicPr>
          <p:cNvPr id="7" name="Picture 6" descr="A close-up of a logo&#10;&#10;AI-generated content may be incorrect.">
            <a:extLst>
              <a:ext uri="{FF2B5EF4-FFF2-40B4-BE49-F238E27FC236}">
                <a16:creationId xmlns:a16="http://schemas.microsoft.com/office/drawing/2014/main" id="{EA9CE1E2-9D31-3C9C-2526-228CBE1AC83B}"/>
              </a:ext>
            </a:extLst>
          </p:cNvPr>
          <p:cNvPicPr>
            <a:picLocks noChangeAspect="1"/>
          </p:cNvPicPr>
          <p:nvPr userDrawn="1"/>
        </p:nvPicPr>
        <p:blipFill>
          <a:blip r:embed="rId6"/>
          <a:stretch>
            <a:fillRect/>
          </a:stretch>
        </p:blipFill>
        <p:spPr>
          <a:xfrm>
            <a:off x="94610" y="6082977"/>
            <a:ext cx="1981959" cy="718460"/>
          </a:xfrm>
          <a:prstGeom prst="rect">
            <a:avLst/>
          </a:prstGeom>
        </p:spPr>
      </p:pic>
    </p:spTree>
    <p:extLst>
      <p:ext uri="{BB962C8B-B14F-4D97-AF65-F5344CB8AC3E}">
        <p14:creationId xmlns:p14="http://schemas.microsoft.com/office/powerpoint/2010/main" val="30795244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7B5732-2194-3853-7124-B0FCB37748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847EC56-1849-9526-EC79-961C049DFC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CDADF89-AF5C-CCA1-F9C0-E7C9251737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F544BA9-3398-504A-89BA-DB7BAC2DF3E5}" type="datetime1">
              <a:rPr lang="en-AU" smtClean="0"/>
              <a:t>26/11/2025</a:t>
            </a:fld>
            <a:endParaRPr lang="en-US"/>
          </a:p>
        </p:txBody>
      </p:sp>
      <p:sp>
        <p:nvSpPr>
          <p:cNvPr id="5" name="Footer Placeholder 4">
            <a:extLst>
              <a:ext uri="{FF2B5EF4-FFF2-40B4-BE49-F238E27FC236}">
                <a16:creationId xmlns:a16="http://schemas.microsoft.com/office/drawing/2014/main" id="{5C32A239-9E34-2465-CD63-4D03E13805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494AC47-8988-2B6F-FDE1-6E8ACC5AAF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3F77108-CF9B-6246-B880-D6DF5740904B}" type="slidenum">
              <a:rPr lang="en-US" smtClean="0"/>
              <a:t>‹#›</a:t>
            </a:fld>
            <a:endParaRPr lang="en-US"/>
          </a:p>
        </p:txBody>
      </p:sp>
    </p:spTree>
    <p:extLst>
      <p:ext uri="{BB962C8B-B14F-4D97-AF65-F5344CB8AC3E}">
        <p14:creationId xmlns:p14="http://schemas.microsoft.com/office/powerpoint/2010/main" val="1600487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63" r:id="rId4"/>
    <p:sldLayoutId id="2147483675" r:id="rId5"/>
    <p:sldLayoutId id="2147483676" r:id="rId6"/>
    <p:sldLayoutId id="2147483677" r:id="rId7"/>
    <p:sldLayoutId id="2147483651" r:id="rId8"/>
    <p:sldLayoutId id="2147483660" r:id="rId9"/>
    <p:sldLayoutId id="2147483679" r:id="rId10"/>
    <p:sldLayoutId id="2147483662" r:id="rId11"/>
    <p:sldLayoutId id="2147483673" r:id="rId12"/>
    <p:sldLayoutId id="2147483674" r:id="rId13"/>
    <p:sldLayoutId id="2147483678" r:id="rId14"/>
    <p:sldLayoutId id="2147483680" r:id="rId15"/>
    <p:sldLayoutId id="2147483652" r:id="rId16"/>
    <p:sldLayoutId id="2147483666" r:id="rId17"/>
    <p:sldLayoutId id="2147483664" r:id="rId18"/>
    <p:sldLayoutId id="2147483671" r:id="rId19"/>
    <p:sldLayoutId id="2147483672" r:id="rId20"/>
    <p:sldLayoutId id="2147483665" r:id="rId21"/>
    <p:sldLayoutId id="2147483653" r:id="rId22"/>
    <p:sldLayoutId id="2147483654" r:id="rId23"/>
    <p:sldLayoutId id="2147483667" r:id="rId24"/>
    <p:sldLayoutId id="2147483668" r:id="rId25"/>
    <p:sldLayoutId id="2147483669" r:id="rId26"/>
    <p:sldLayoutId id="2147483670" r:id="rId2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minimushroomgrowers.com.au/wp-content/uploads/2025/11/AMGA_Teacher-Guide-3-4.pdf" TargetMode="External"/><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4.png"/><Relationship Id="rId1" Type="http://schemas.openxmlformats.org/officeDocument/2006/relationships/slideLayout" Target="../slideLayouts/slideLayout16.xml"/><Relationship Id="rId5" Type="http://schemas.openxmlformats.org/officeDocument/2006/relationships/image" Target="../media/image38.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4.png"/><Relationship Id="rId1" Type="http://schemas.openxmlformats.org/officeDocument/2006/relationships/slideLayout" Target="../slideLayouts/slideLayout15.xml"/><Relationship Id="rId5" Type="http://schemas.openxmlformats.org/officeDocument/2006/relationships/image" Target="../media/image41.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4.png"/><Relationship Id="rId1" Type="http://schemas.openxmlformats.org/officeDocument/2006/relationships/slideLayout" Target="../slideLayouts/slideLayout15.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3.png"/><Relationship Id="rId7"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14.png"/><Relationship Id="rId9" Type="http://schemas.openxmlformats.org/officeDocument/2006/relationships/image" Target="../media/image48.png"/></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2.png"/><Relationship Id="rId7" Type="http://schemas.openxmlformats.org/officeDocument/2006/relationships/image" Target="../media/image15.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4.png"/><Relationship Id="rId1" Type="http://schemas.openxmlformats.org/officeDocument/2006/relationships/slideLayout" Target="../slideLayouts/slideLayout16.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3.png"/><Relationship Id="rId2" Type="http://schemas.openxmlformats.org/officeDocument/2006/relationships/slideLayout" Target="../slideLayouts/slideLayout17.xml"/><Relationship Id="rId1" Type="http://schemas.openxmlformats.org/officeDocument/2006/relationships/video" Target="https://www.youtube.com/embed/oLa2rtTP9fA?start=89&amp;feature=oembed" TargetMode="External"/><Relationship Id="rId6" Type="http://schemas.openxmlformats.org/officeDocument/2006/relationships/image" Target="../media/image57.jpeg"/><Relationship Id="rId5" Type="http://schemas.openxmlformats.org/officeDocument/2006/relationships/image" Target="../media/image34.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hyperlink" Target="https://www.surveymonkey.com/r/3-4studentsurvey"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61.png"/><Relationship Id="rId11" Type="http://schemas.openxmlformats.org/officeDocument/2006/relationships/image" Target="../media/image14.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10.xml"/><Relationship Id="rId1" Type="http://schemas.openxmlformats.org/officeDocument/2006/relationships/video" Target="https://www.youtube.com/embed/g79aVFHLPjQ?start=21&amp;feature=oembed" TargetMode="External"/><Relationship Id="rId5" Type="http://schemas.openxmlformats.org/officeDocument/2006/relationships/image" Target="../media/image66.jpe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68.png"/><Relationship Id="rId7" Type="http://schemas.openxmlformats.org/officeDocument/2006/relationships/image" Target="../media/image28.png"/><Relationship Id="rId2" Type="http://schemas.openxmlformats.org/officeDocument/2006/relationships/image" Target="../media/image67.png"/><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70.png"/><Relationship Id="rId10" Type="http://schemas.openxmlformats.org/officeDocument/2006/relationships/image" Target="../media/image16.png"/><Relationship Id="rId4" Type="http://schemas.openxmlformats.org/officeDocument/2006/relationships/image" Target="../media/image69.png"/><Relationship Id="rId9"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4.png"/><Relationship Id="rId1" Type="http://schemas.openxmlformats.org/officeDocument/2006/relationships/slideLayout" Target="../slideLayouts/slideLayout24.xml"/><Relationship Id="rId5" Type="http://schemas.openxmlformats.org/officeDocument/2006/relationships/image" Target="../media/image34.pn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34.png"/><Relationship Id="rId5" Type="http://schemas.openxmlformats.org/officeDocument/2006/relationships/image" Target="../media/image15.png"/><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hyperlink" Target="https://youtu.be/sfa4km6-mxE?feature=shared" TargetMode="External"/><Relationship Id="rId2" Type="http://schemas.openxmlformats.org/officeDocument/2006/relationships/image" Target="../media/image14.png"/><Relationship Id="rId1" Type="http://schemas.openxmlformats.org/officeDocument/2006/relationships/slideLayout" Target="../slideLayouts/slideLayout18.xml"/><Relationship Id="rId6" Type="http://schemas.openxmlformats.org/officeDocument/2006/relationships/image" Target="../media/image38.png"/><Relationship Id="rId5" Type="http://schemas.openxmlformats.org/officeDocument/2006/relationships/image" Target="../media/image74.png"/><Relationship Id="rId4" Type="http://schemas.openxmlformats.org/officeDocument/2006/relationships/hyperlink" Target="https://youtu.be/OF2V43qd4Yc?feature=shared"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6.jpg"/><Relationship Id="rId7" Type="http://schemas.openxmlformats.org/officeDocument/2006/relationships/image" Target="../media/image80.jpg"/><Relationship Id="rId2" Type="http://schemas.openxmlformats.org/officeDocument/2006/relationships/image" Target="../media/image75.jpg"/><Relationship Id="rId1" Type="http://schemas.openxmlformats.org/officeDocument/2006/relationships/slideLayout" Target="../slideLayouts/slideLayout4.xml"/><Relationship Id="rId6" Type="http://schemas.openxmlformats.org/officeDocument/2006/relationships/image" Target="../media/image79.jpg"/><Relationship Id="rId5" Type="http://schemas.openxmlformats.org/officeDocument/2006/relationships/image" Target="../media/image78.jpg"/><Relationship Id="rId10" Type="http://schemas.openxmlformats.org/officeDocument/2006/relationships/image" Target="../media/image14.png"/><Relationship Id="rId4" Type="http://schemas.openxmlformats.org/officeDocument/2006/relationships/image" Target="../media/image77.jpg"/><Relationship Id="rId9" Type="http://schemas.openxmlformats.org/officeDocument/2006/relationships/image" Target="../media/image82.jpg"/></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image" Target="../media/image34.png"/><Relationship Id="rId5" Type="http://schemas.openxmlformats.org/officeDocument/2006/relationships/image" Target="../media/image15.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3.png"/><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slideLayout" Target="../slideLayouts/slideLayout19.xml"/><Relationship Id="rId1" Type="http://schemas.openxmlformats.org/officeDocument/2006/relationships/video" Target="https://www.youtube.com/embed/LG3LjykAa4k?start=86&amp;feature=oembed" TargetMode="External"/><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0.xml"/><Relationship Id="rId1" Type="http://schemas.openxmlformats.org/officeDocument/2006/relationships/slideLayout" Target="../slideLayouts/slideLayout19.xml"/><Relationship Id="rId5" Type="http://schemas.openxmlformats.org/officeDocument/2006/relationships/image" Target="../media/image28.png"/><Relationship Id="rId4" Type="http://schemas.openxmlformats.org/officeDocument/2006/relationships/image" Target="../media/image14.png"/></Relationships>
</file>

<file path=ppt/slides/_rels/slide36.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29.png"/><Relationship Id="rId3" Type="http://schemas.openxmlformats.org/officeDocument/2006/relationships/image" Target="../media/image16.png"/><Relationship Id="rId7" Type="http://schemas.openxmlformats.org/officeDocument/2006/relationships/image" Target="../media/image47.png"/><Relationship Id="rId12"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46.png"/><Relationship Id="rId11" Type="http://schemas.openxmlformats.org/officeDocument/2006/relationships/image" Target="../media/image17.png"/><Relationship Id="rId5" Type="http://schemas.openxmlformats.org/officeDocument/2006/relationships/image" Target="../media/image14.png"/><Relationship Id="rId10" Type="http://schemas.openxmlformats.org/officeDocument/2006/relationships/image" Target="../media/image50.png"/><Relationship Id="rId4" Type="http://schemas.openxmlformats.org/officeDocument/2006/relationships/image" Target="../media/image86.png"/><Relationship Id="rId9" Type="http://schemas.openxmlformats.org/officeDocument/2006/relationships/image" Target="../media/image49.png"/><Relationship Id="rId14" Type="http://schemas.openxmlformats.org/officeDocument/2006/relationships/image" Target="../media/image30.png"/></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6.xml"/><Relationship Id="rId1" Type="http://schemas.openxmlformats.org/officeDocument/2006/relationships/video" Target="https://www.youtube.com/embed/nQHDoeHV7_M?start=69&amp;feature=oembed" TargetMode="External"/><Relationship Id="rId5" Type="http://schemas.openxmlformats.org/officeDocument/2006/relationships/image" Target="../media/image88.png"/><Relationship Id="rId4" Type="http://schemas.openxmlformats.org/officeDocument/2006/relationships/image" Target="../media/image87.jpeg"/></Relationships>
</file>

<file path=ppt/slides/_rels/slide38.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image" Target="../media/image14.png"/><Relationship Id="rId1" Type="http://schemas.openxmlformats.org/officeDocument/2006/relationships/slideLayout" Target="../slideLayouts/slideLayout26.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91.png"/><Relationship Id="rId10" Type="http://schemas.openxmlformats.org/officeDocument/2006/relationships/image" Target="../media/image96.png"/><Relationship Id="rId4" Type="http://schemas.openxmlformats.org/officeDocument/2006/relationships/image" Target="../media/image90.png"/><Relationship Id="rId9" Type="http://schemas.openxmlformats.org/officeDocument/2006/relationships/image" Target="../media/image95.png"/></Relationships>
</file>

<file path=ppt/slides/_rels/slide3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image" Target="../media/image39.png"/><Relationship Id="rId1" Type="http://schemas.openxmlformats.org/officeDocument/2006/relationships/slideLayout" Target="../slideLayouts/slideLayout19.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 Id="rId9"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4.png"/><Relationship Id="rId1" Type="http://schemas.openxmlformats.org/officeDocument/2006/relationships/slideLayout" Target="../slideLayouts/slideLayout19.xml"/><Relationship Id="rId4" Type="http://schemas.openxmlformats.org/officeDocument/2006/relationships/image" Target="../media/image104.png"/></Relationships>
</file>

<file path=ppt/slides/_rels/slide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5.png"/><Relationship Id="rId1" Type="http://schemas.openxmlformats.org/officeDocument/2006/relationships/slideLayout" Target="../slideLayouts/slideLayout20.xml"/><Relationship Id="rId4" Type="http://schemas.openxmlformats.org/officeDocument/2006/relationships/image" Target="../media/image88.png"/></Relationships>
</file>

<file path=ppt/slides/_rels/slide4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4.png"/><Relationship Id="rId1" Type="http://schemas.openxmlformats.org/officeDocument/2006/relationships/slideLayout" Target="../slideLayouts/slideLayout20.xml"/><Relationship Id="rId4" Type="http://schemas.openxmlformats.org/officeDocument/2006/relationships/image" Target="../media/image26.png"/></Relationships>
</file>

<file path=ppt/slides/_rels/slide4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07.jpeg"/><Relationship Id="rId7" Type="http://schemas.openxmlformats.org/officeDocument/2006/relationships/image" Target="../media/image111.jpg"/><Relationship Id="rId2" Type="http://schemas.openxmlformats.org/officeDocument/2006/relationships/image" Target="../media/image88.png"/><Relationship Id="rId1" Type="http://schemas.openxmlformats.org/officeDocument/2006/relationships/slideLayout" Target="../slideLayouts/slideLayout6.xml"/><Relationship Id="rId6" Type="http://schemas.openxmlformats.org/officeDocument/2006/relationships/image" Target="../media/image110.jpg"/><Relationship Id="rId5" Type="http://schemas.openxmlformats.org/officeDocument/2006/relationships/image" Target="../media/image109.jpg"/><Relationship Id="rId4" Type="http://schemas.openxmlformats.org/officeDocument/2006/relationships/image" Target="../media/image108.jpg"/><Relationship Id="rId9" Type="http://schemas.openxmlformats.org/officeDocument/2006/relationships/image" Target="../media/image14.png"/></Relationships>
</file>

<file path=ppt/slides/_rels/slide4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slideLayout" Target="../slideLayouts/slideLayout20.xml"/><Relationship Id="rId1" Type="http://schemas.openxmlformats.org/officeDocument/2006/relationships/video" Target="https://www.youtube.com/embed/dOgDAV7rD0w?feature=oembed" TargetMode="External"/><Relationship Id="rId6" Type="http://schemas.openxmlformats.org/officeDocument/2006/relationships/image" Target="../media/image33.png"/><Relationship Id="rId5" Type="http://schemas.openxmlformats.org/officeDocument/2006/relationships/image" Target="../media/image112.jpeg"/><Relationship Id="rId4" Type="http://schemas.openxmlformats.org/officeDocument/2006/relationships/image" Target="../media/image14.png"/></Relationships>
</file>

<file path=ppt/slides/_rels/slide48.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image" Target="../media/image40.png"/><Relationship Id="rId1" Type="http://schemas.openxmlformats.org/officeDocument/2006/relationships/slideLayout" Target="../slideLayouts/slideLayout13.xml"/><Relationship Id="rId6" Type="http://schemas.openxmlformats.org/officeDocument/2006/relationships/image" Target="../media/image116.png"/><Relationship Id="rId11" Type="http://schemas.openxmlformats.org/officeDocument/2006/relationships/image" Target="../media/image14.png"/><Relationship Id="rId5" Type="http://schemas.openxmlformats.org/officeDocument/2006/relationships/image" Target="../media/image115.png"/><Relationship Id="rId10" Type="http://schemas.openxmlformats.org/officeDocument/2006/relationships/image" Target="../media/image28.png"/><Relationship Id="rId4" Type="http://schemas.openxmlformats.org/officeDocument/2006/relationships/image" Target="../media/image114.png"/><Relationship Id="rId9" Type="http://schemas.openxmlformats.org/officeDocument/2006/relationships/hyperlink" Target="https://australianmushroomgrowers.com.au/cooking-with-kids/" TargetMode="External"/></Relationships>
</file>

<file path=ppt/slides/_rels/slide4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5.png"/><Relationship Id="rId7"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openxmlformats.org/officeDocument/2006/relationships/hyperlink" Target="https://minimushroomgrowers.com.au/wp-content/uploads/2025/11/AMGA_3-4-Certificate.pdf" TargetMode="External"/><Relationship Id="rId5" Type="http://schemas.openxmlformats.org/officeDocument/2006/relationships/hyperlink" Target="https://www.surveymonkey.com/r/teacherfeedbacksurvey_" TargetMode="External"/><Relationship Id="rId4" Type="http://schemas.openxmlformats.org/officeDocument/2006/relationships/hyperlink" Target="https://www.surveymonkey.com/r/3-4finalstudentsurvey"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6.png"/><Relationship Id="rId18" Type="http://schemas.openxmlformats.org/officeDocument/2006/relationships/image" Target="../media/image30.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7.png"/><Relationship Id="rId17" Type="http://schemas.openxmlformats.org/officeDocument/2006/relationships/image" Target="../media/image29.png"/><Relationship Id="rId2" Type="http://schemas.openxmlformats.org/officeDocument/2006/relationships/image" Target="../media/image1.png"/><Relationship Id="rId16"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image" Target="../media/image20.png"/><Relationship Id="rId15" Type="http://schemas.openxmlformats.org/officeDocument/2006/relationships/image" Target="../media/image14.png"/><Relationship Id="rId10" Type="http://schemas.openxmlformats.org/officeDocument/2006/relationships/image" Target="../media/image11.png"/><Relationship Id="rId19" Type="http://schemas.openxmlformats.org/officeDocument/2006/relationships/image" Target="../media/image16.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4.png"/><Relationship Id="rId2" Type="http://schemas.openxmlformats.org/officeDocument/2006/relationships/slideLayout" Target="../slideLayouts/slideLayout16.xml"/><Relationship Id="rId1" Type="http://schemas.openxmlformats.org/officeDocument/2006/relationships/video" Target="https://www.youtube.com/embed/yTzSIXUU_ds?feature=oembed" TargetMode="External"/><Relationship Id="rId6" Type="http://schemas.openxmlformats.org/officeDocument/2006/relationships/image" Target="../media/image33.png"/><Relationship Id="rId5" Type="http://schemas.openxmlformats.org/officeDocument/2006/relationships/image" Target="../media/image14.png"/><Relationship Id="rId4" Type="http://schemas.openxmlformats.org/officeDocument/2006/relationships/image" Target="../media/image32.jpe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4.png"/><Relationship Id="rId1" Type="http://schemas.openxmlformats.org/officeDocument/2006/relationships/slideLayout" Target="../slideLayouts/slideLayout16.xml"/><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16.xml"/><Relationship Id="rId1" Type="http://schemas.openxmlformats.org/officeDocument/2006/relationships/video" Target="https://www.youtube.com/embed/2fooP2ienR0?feature=oembed" TargetMode="External"/><Relationship Id="rId6" Type="http://schemas.openxmlformats.org/officeDocument/2006/relationships/image" Target="../media/image38.png"/><Relationship Id="rId5" Type="http://schemas.openxmlformats.org/officeDocument/2006/relationships/image" Target="../media/image33.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7FB475C9-D142-9697-AE1A-464BC5A45196}"/>
              </a:ext>
            </a:extLst>
          </p:cNvPr>
          <p:cNvSpPr txBox="1">
            <a:spLocks/>
          </p:cNvSpPr>
          <p:nvPr/>
        </p:nvSpPr>
        <p:spPr>
          <a:xfrm>
            <a:off x="1524000" y="3927104"/>
            <a:ext cx="9144000" cy="80134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sp>
        <p:nvSpPr>
          <p:cNvPr id="7" name="Subtitle 2">
            <a:extLst>
              <a:ext uri="{FF2B5EF4-FFF2-40B4-BE49-F238E27FC236}">
                <a16:creationId xmlns:a16="http://schemas.microsoft.com/office/drawing/2014/main" id="{E83EE3D7-6AFC-3834-1135-25631B1ADC32}"/>
              </a:ext>
            </a:extLst>
          </p:cNvPr>
          <p:cNvSpPr txBox="1">
            <a:spLocks/>
          </p:cNvSpPr>
          <p:nvPr/>
        </p:nvSpPr>
        <p:spPr>
          <a:xfrm>
            <a:off x="1524000" y="2899654"/>
            <a:ext cx="9144000" cy="80134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latin typeface="SZTOS MEDIUM" pitchFamily="2" charset="77"/>
              <a:ea typeface="SZTOS MEDIUM" pitchFamily="2" charset="77"/>
              <a:cs typeface="SZTOS MEDIUM" pitchFamily="2" charset="77"/>
            </a:endParaRPr>
          </a:p>
        </p:txBody>
      </p:sp>
      <p:sp>
        <p:nvSpPr>
          <p:cNvPr id="8" name="Subtitle 2">
            <a:extLst>
              <a:ext uri="{FF2B5EF4-FFF2-40B4-BE49-F238E27FC236}">
                <a16:creationId xmlns:a16="http://schemas.microsoft.com/office/drawing/2014/main" id="{3270A9AE-E20A-934B-C244-7A63DD343184}"/>
              </a:ext>
            </a:extLst>
          </p:cNvPr>
          <p:cNvSpPr txBox="1">
            <a:spLocks/>
          </p:cNvSpPr>
          <p:nvPr/>
        </p:nvSpPr>
        <p:spPr>
          <a:xfrm>
            <a:off x="1524000" y="3012704"/>
            <a:ext cx="9144000" cy="80134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latin typeface="SZTOS MEDIUM" pitchFamily="2" charset="77"/>
              <a:ea typeface="SZTOS MEDIUM" pitchFamily="2" charset="77"/>
              <a:cs typeface="SZTOS MEDIUM" pitchFamily="2" charset="77"/>
            </a:endParaRPr>
          </a:p>
        </p:txBody>
      </p:sp>
      <p:sp>
        <p:nvSpPr>
          <p:cNvPr id="10" name="Rounded Rectangle 9">
            <a:extLst>
              <a:ext uri="{FF2B5EF4-FFF2-40B4-BE49-F238E27FC236}">
                <a16:creationId xmlns:a16="http://schemas.microsoft.com/office/drawing/2014/main" id="{07939724-4FF7-F9A5-375D-0EE3E7657DC6}"/>
              </a:ext>
            </a:extLst>
          </p:cNvPr>
          <p:cNvSpPr/>
          <p:nvPr/>
        </p:nvSpPr>
        <p:spPr>
          <a:xfrm>
            <a:off x="447472" y="5122218"/>
            <a:ext cx="11284085" cy="807519"/>
          </a:xfrm>
          <a:prstGeom prst="roundRect">
            <a:avLst>
              <a:gd name="adj" fmla="val 17032"/>
            </a:avLst>
          </a:prstGeom>
          <a:solidFill>
            <a:srgbClr val="9B22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602E4A94-2589-E75D-FB95-DAC3F48607FB}"/>
              </a:ext>
            </a:extLst>
          </p:cNvPr>
          <p:cNvSpPr/>
          <p:nvPr/>
        </p:nvSpPr>
        <p:spPr>
          <a:xfrm>
            <a:off x="447472" y="2124175"/>
            <a:ext cx="11284085" cy="2599416"/>
          </a:xfrm>
          <a:prstGeom prst="roundRect">
            <a:avLst>
              <a:gd name="adj" fmla="val 8157"/>
            </a:avLst>
          </a:prstGeom>
          <a:solidFill>
            <a:srgbClr val="E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9B581A-9112-7AD6-D8E9-1195CA54F691}"/>
              </a:ext>
            </a:extLst>
          </p:cNvPr>
          <p:cNvSpPr>
            <a:spLocks noGrp="1"/>
          </p:cNvSpPr>
          <p:nvPr>
            <p:ph type="ctrTitle"/>
          </p:nvPr>
        </p:nvSpPr>
        <p:spPr>
          <a:xfrm>
            <a:off x="723554" y="2247601"/>
            <a:ext cx="6292788" cy="1372781"/>
          </a:xfrm>
        </p:spPr>
        <p:txBody>
          <a:bodyPr anchor="t">
            <a:noAutofit/>
          </a:bodyPr>
          <a:lstStyle/>
          <a:p>
            <a:pPr algn="l">
              <a:lnSpc>
                <a:spcPct val="100000"/>
              </a:lnSpc>
            </a:pPr>
            <a:r>
              <a:rPr lang="en-US" sz="4000" b="1" dirty="0">
                <a:solidFill>
                  <a:srgbClr val="6B5FBF"/>
                </a:solidFill>
                <a:latin typeface="Sztosfixed" pitchFamily="2" charset="77"/>
                <a:ea typeface="Sztosfixed" pitchFamily="2" charset="77"/>
                <a:cs typeface="Sztosfixed" pitchFamily="2" charset="77"/>
              </a:rPr>
              <a:t>Supporting resource pack</a:t>
            </a:r>
          </a:p>
        </p:txBody>
      </p:sp>
      <p:pic>
        <p:nvPicPr>
          <p:cNvPr id="13" name="Picture 12" descr="A logo of a company&#10;&#10;AI-generated content may be incorrect.">
            <a:extLst>
              <a:ext uri="{FF2B5EF4-FFF2-40B4-BE49-F238E27FC236}">
                <a16:creationId xmlns:a16="http://schemas.microsoft.com/office/drawing/2014/main" id="{17E80DCB-F31B-9F81-0AF8-AD79EA202A92}"/>
              </a:ext>
            </a:extLst>
          </p:cNvPr>
          <p:cNvPicPr>
            <a:picLocks noChangeAspect="1"/>
          </p:cNvPicPr>
          <p:nvPr/>
        </p:nvPicPr>
        <p:blipFill>
          <a:blip r:embed="rId2"/>
          <a:stretch>
            <a:fillRect/>
          </a:stretch>
        </p:blipFill>
        <p:spPr>
          <a:xfrm>
            <a:off x="569350" y="117520"/>
            <a:ext cx="11013050" cy="1896690"/>
          </a:xfrm>
          <a:prstGeom prst="rect">
            <a:avLst/>
          </a:prstGeom>
        </p:spPr>
      </p:pic>
      <p:sp>
        <p:nvSpPr>
          <p:cNvPr id="15" name="TextBox 14">
            <a:extLst>
              <a:ext uri="{FF2B5EF4-FFF2-40B4-BE49-F238E27FC236}">
                <a16:creationId xmlns:a16="http://schemas.microsoft.com/office/drawing/2014/main" id="{7D983624-4AC7-19E0-01B0-AEF07766ACA6}"/>
              </a:ext>
            </a:extLst>
          </p:cNvPr>
          <p:cNvSpPr txBox="1"/>
          <p:nvPr/>
        </p:nvSpPr>
        <p:spPr>
          <a:xfrm>
            <a:off x="723554" y="3635495"/>
            <a:ext cx="5733988" cy="918841"/>
          </a:xfrm>
          <a:prstGeom prst="rect">
            <a:avLst/>
          </a:prstGeom>
          <a:noFill/>
        </p:spPr>
        <p:txBody>
          <a:bodyPr wrap="square" rtlCol="0">
            <a:spAutoFit/>
          </a:bodyPr>
          <a:lstStyle/>
          <a:p>
            <a:pPr>
              <a:lnSpc>
                <a:spcPts val="2200"/>
              </a:lnSpc>
            </a:pPr>
            <a:r>
              <a:rPr lang="en-AU" sz="1600" dirty="0">
                <a:solidFill>
                  <a:srgbClr val="704D42"/>
                </a:solidFill>
                <a:latin typeface="Montserrat" pitchFamily="2" charset="77"/>
                <a:ea typeface="Sztosfixed" pitchFamily="2" charset="77"/>
                <a:cs typeface="Sztosfixed" pitchFamily="2" charset="77"/>
              </a:rPr>
              <a:t>Use this Years 3 – 4 supporting resource pack in conjunction with the </a:t>
            </a:r>
            <a:r>
              <a:rPr lang="en-AU" sz="1600" dirty="0">
                <a:solidFill>
                  <a:srgbClr val="9B2242"/>
                </a:solidFill>
                <a:latin typeface="Montserrat" pitchFamily="2" charset="77"/>
                <a:ea typeface="Sztosfixed" pitchFamily="2" charset="77"/>
                <a:cs typeface="Sztosfixed" pitchFamily="2" charset="77"/>
                <a:hlinkClick r:id="rId3">
                  <a:extLst>
                    <a:ext uri="{A12FA001-AC4F-418D-AE19-62706E023703}">
                      <ahyp:hlinkClr xmlns:ahyp="http://schemas.microsoft.com/office/drawing/2018/hyperlinkcolor" val="tx"/>
                    </a:ext>
                  </a:extLst>
                </a:hlinkClick>
              </a:rPr>
              <a:t>teacher guide</a:t>
            </a:r>
            <a:r>
              <a:rPr lang="en-AU" sz="1600" dirty="0">
                <a:solidFill>
                  <a:srgbClr val="704D42"/>
                </a:solidFill>
                <a:latin typeface="Montserrat" pitchFamily="2" charset="77"/>
                <a:ea typeface="Sztosfixed" pitchFamily="2" charset="77"/>
                <a:cs typeface="Sztosfixed" pitchFamily="2" charset="77"/>
              </a:rPr>
              <a:t> to seamlessly explore and access all lesson materials.</a:t>
            </a:r>
            <a:endParaRPr lang="en-US" sz="1600" dirty="0">
              <a:solidFill>
                <a:srgbClr val="704D42"/>
              </a:solidFill>
              <a:latin typeface="Montserrat" pitchFamily="2" charset="77"/>
              <a:ea typeface="Sztosfixed" pitchFamily="2" charset="77"/>
              <a:cs typeface="Sztosfixed" pitchFamily="2" charset="77"/>
            </a:endParaRPr>
          </a:p>
        </p:txBody>
      </p:sp>
      <p:pic>
        <p:nvPicPr>
          <p:cNvPr id="21" name="Picture 20">
            <a:extLst>
              <a:ext uri="{FF2B5EF4-FFF2-40B4-BE49-F238E27FC236}">
                <a16:creationId xmlns:a16="http://schemas.microsoft.com/office/drawing/2014/main" id="{EC5B0845-D44B-55BD-3A70-AA34553F6EFF}"/>
              </a:ext>
            </a:extLst>
          </p:cNvPr>
          <p:cNvPicPr>
            <a:picLocks noChangeAspect="1"/>
          </p:cNvPicPr>
          <p:nvPr/>
        </p:nvPicPr>
        <p:blipFill>
          <a:blip r:embed="rId4"/>
          <a:srcRect l="14737" t="7298" r="16330" b="5916"/>
          <a:stretch>
            <a:fillRect/>
          </a:stretch>
        </p:blipFill>
        <p:spPr>
          <a:xfrm>
            <a:off x="7109550" y="1674159"/>
            <a:ext cx="3755673" cy="4255578"/>
          </a:xfrm>
          <a:prstGeom prst="rect">
            <a:avLst/>
          </a:prstGeom>
        </p:spPr>
      </p:pic>
      <p:grpSp>
        <p:nvGrpSpPr>
          <p:cNvPr id="3" name="Group 2">
            <a:extLst>
              <a:ext uri="{FF2B5EF4-FFF2-40B4-BE49-F238E27FC236}">
                <a16:creationId xmlns:a16="http://schemas.microsoft.com/office/drawing/2014/main" id="{EE5872CB-32C6-8A7C-233D-64CF0D1EA9E3}"/>
              </a:ext>
            </a:extLst>
          </p:cNvPr>
          <p:cNvGrpSpPr/>
          <p:nvPr/>
        </p:nvGrpSpPr>
        <p:grpSpPr>
          <a:xfrm>
            <a:off x="1654206" y="6149669"/>
            <a:ext cx="8883589" cy="461665"/>
            <a:chOff x="1682812" y="6187769"/>
            <a:chExt cx="8883589" cy="461665"/>
          </a:xfrm>
        </p:grpSpPr>
        <p:sp>
          <p:nvSpPr>
            <p:cNvPr id="16" name="TextBox 15">
              <a:extLst>
                <a:ext uri="{FF2B5EF4-FFF2-40B4-BE49-F238E27FC236}">
                  <a16:creationId xmlns:a16="http://schemas.microsoft.com/office/drawing/2014/main" id="{F3161B91-8AF3-4958-0C10-3EDBD67F42C7}"/>
                </a:ext>
              </a:extLst>
            </p:cNvPr>
            <p:cNvSpPr txBox="1"/>
            <p:nvPr/>
          </p:nvSpPr>
          <p:spPr>
            <a:xfrm>
              <a:off x="4324663" y="6187769"/>
              <a:ext cx="6241738" cy="461665"/>
            </a:xfrm>
            <a:prstGeom prst="rect">
              <a:avLst/>
            </a:prstGeom>
            <a:noFill/>
          </p:spPr>
          <p:txBody>
            <a:bodyPr wrap="square" rtlCol="0">
              <a:spAutoFit/>
            </a:bodyPr>
            <a:lstStyle/>
            <a:p>
              <a:r>
                <a:rPr lang="en-AU" sz="1200" dirty="0">
                  <a:solidFill>
                    <a:srgbClr val="704D42"/>
                  </a:solidFill>
                  <a:latin typeface="Montserrat" pitchFamily="2" charset="77"/>
                  <a:ea typeface="Sztosfixed" pitchFamily="2" charset="77"/>
                  <a:cs typeface="Sztosfixed" pitchFamily="2" charset="77"/>
                </a:rPr>
                <a:t>This project has been funded by Hort Innovation using the mushroom research and development levy and funds from the Australian Government.</a:t>
              </a:r>
              <a:endParaRPr lang="en-US" sz="1200" dirty="0">
                <a:solidFill>
                  <a:srgbClr val="704D42"/>
                </a:solidFill>
                <a:latin typeface="Montserrat" pitchFamily="2" charset="77"/>
                <a:ea typeface="Sztosfixed" pitchFamily="2" charset="77"/>
                <a:cs typeface="Sztosfixed" pitchFamily="2" charset="77"/>
              </a:endParaRPr>
            </a:p>
          </p:txBody>
        </p:sp>
        <p:pic>
          <p:nvPicPr>
            <p:cNvPr id="23" name="Picture 22" descr="A black background with brown letters&#10;&#10;AI-generated content may be incorrect.">
              <a:extLst>
                <a:ext uri="{FF2B5EF4-FFF2-40B4-BE49-F238E27FC236}">
                  <a16:creationId xmlns:a16="http://schemas.microsoft.com/office/drawing/2014/main" id="{6D44A8E5-089A-AF87-3D8F-7D7673F4C9A2}"/>
                </a:ext>
              </a:extLst>
            </p:cNvPr>
            <p:cNvPicPr>
              <a:picLocks noChangeAspect="1"/>
            </p:cNvPicPr>
            <p:nvPr/>
          </p:nvPicPr>
          <p:blipFill>
            <a:blip r:embed="rId5"/>
            <a:stretch>
              <a:fillRect/>
            </a:stretch>
          </p:blipFill>
          <p:spPr>
            <a:xfrm>
              <a:off x="1682812" y="6187769"/>
              <a:ext cx="2509736" cy="452844"/>
            </a:xfrm>
            <a:prstGeom prst="rect">
              <a:avLst/>
            </a:prstGeom>
          </p:spPr>
        </p:pic>
      </p:grpSp>
      <p:pic>
        <p:nvPicPr>
          <p:cNvPr id="25" name="Picture 24" descr="A white text on a black background&#10;&#10;AI-generated content may be incorrect.">
            <a:extLst>
              <a:ext uri="{FF2B5EF4-FFF2-40B4-BE49-F238E27FC236}">
                <a16:creationId xmlns:a16="http://schemas.microsoft.com/office/drawing/2014/main" id="{0ED915D5-D82C-B6B4-AF57-C8AA6E41DD20}"/>
              </a:ext>
            </a:extLst>
          </p:cNvPr>
          <p:cNvPicPr>
            <a:picLocks noChangeAspect="1"/>
          </p:cNvPicPr>
          <p:nvPr/>
        </p:nvPicPr>
        <p:blipFill>
          <a:blip r:embed="rId6"/>
          <a:stretch>
            <a:fillRect/>
          </a:stretch>
        </p:blipFill>
        <p:spPr>
          <a:xfrm>
            <a:off x="795284" y="5206679"/>
            <a:ext cx="1841125" cy="605145"/>
          </a:xfrm>
          <a:prstGeom prst="rect">
            <a:avLst/>
          </a:prstGeom>
        </p:spPr>
      </p:pic>
      <p:sp>
        <p:nvSpPr>
          <p:cNvPr id="17" name="TextBox 16">
            <a:extLst>
              <a:ext uri="{FF2B5EF4-FFF2-40B4-BE49-F238E27FC236}">
                <a16:creationId xmlns:a16="http://schemas.microsoft.com/office/drawing/2014/main" id="{D6911563-8DDB-9837-609C-36B57FF3FF49}"/>
              </a:ext>
            </a:extLst>
          </p:cNvPr>
          <p:cNvSpPr txBox="1"/>
          <p:nvPr/>
        </p:nvSpPr>
        <p:spPr>
          <a:xfrm>
            <a:off x="723554" y="4814293"/>
            <a:ext cx="5372446" cy="276999"/>
          </a:xfrm>
          <a:prstGeom prst="rect">
            <a:avLst/>
          </a:prstGeom>
          <a:noFill/>
        </p:spPr>
        <p:txBody>
          <a:bodyPr wrap="square" rtlCol="0">
            <a:spAutoFit/>
          </a:bodyPr>
          <a:lstStyle/>
          <a:p>
            <a:r>
              <a:rPr lang="en-AU" sz="1200" dirty="0">
                <a:solidFill>
                  <a:srgbClr val="3D3432"/>
                </a:solidFill>
                <a:latin typeface="Montserrat" pitchFamily="2" charset="77"/>
                <a:ea typeface="Sztosfixed" pitchFamily="2" charset="77"/>
                <a:cs typeface="Sztosfixed" pitchFamily="2" charset="77"/>
              </a:rPr>
              <a:t>Proudly brought to you by:</a:t>
            </a:r>
            <a:endParaRPr lang="en-US" sz="1200" dirty="0">
              <a:solidFill>
                <a:srgbClr val="3D3432"/>
              </a:solidFill>
              <a:latin typeface="Montserrat" pitchFamily="2" charset="77"/>
              <a:ea typeface="Sztosfixed" pitchFamily="2" charset="77"/>
              <a:cs typeface="Sztosfixed" pitchFamily="2" charset="77"/>
            </a:endParaRPr>
          </a:p>
        </p:txBody>
      </p:sp>
      <p:grpSp>
        <p:nvGrpSpPr>
          <p:cNvPr id="5" name="menu">
            <a:extLst>
              <a:ext uri="{FF2B5EF4-FFF2-40B4-BE49-F238E27FC236}">
                <a16:creationId xmlns:a16="http://schemas.microsoft.com/office/drawing/2014/main" id="{E66CAE06-573A-72AC-8206-6522D5EBAF98}"/>
              </a:ext>
            </a:extLst>
          </p:cNvPr>
          <p:cNvGrpSpPr/>
          <p:nvPr/>
        </p:nvGrpSpPr>
        <p:grpSpPr>
          <a:xfrm>
            <a:off x="11474101" y="2871719"/>
            <a:ext cx="460535" cy="1114561"/>
            <a:chOff x="151927" y="2325786"/>
            <a:chExt cx="260682" cy="630889"/>
          </a:xfrm>
        </p:grpSpPr>
        <p:sp>
          <p:nvSpPr>
            <p:cNvPr id="6" name="Rectangle: Rounded Corners 63">
              <a:extLst>
                <a:ext uri="{FF2B5EF4-FFF2-40B4-BE49-F238E27FC236}">
                  <a16:creationId xmlns:a16="http://schemas.microsoft.com/office/drawing/2014/main" id="{CDEAABCA-B10F-DC73-9B36-4D4D4B2225BA}"/>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9" name="a4">
              <a:hlinkClick r:id="" action="ppaction://hlinkshowjump?jump=nextslide"/>
              <a:extLst>
                <a:ext uri="{FF2B5EF4-FFF2-40B4-BE49-F238E27FC236}">
                  <a16:creationId xmlns:a16="http://schemas.microsoft.com/office/drawing/2014/main" id="{EDA458C7-BE3B-4C87-4C67-F5F35C370F76}"/>
                </a:ext>
              </a:extLst>
            </p:cNvPr>
            <p:cNvPicPr>
              <a:picLocks noChangeAspect="1"/>
            </p:cNvPicPr>
            <p:nvPr/>
          </p:nvPicPr>
          <p:blipFill>
            <a:blip r:embed="rId7"/>
            <a:srcRect/>
            <a:stretch/>
          </p:blipFill>
          <p:spPr>
            <a:xfrm>
              <a:off x="204687" y="2740767"/>
              <a:ext cx="154441" cy="106747"/>
            </a:xfrm>
            <a:prstGeom prst="rect">
              <a:avLst/>
            </a:prstGeom>
          </p:spPr>
        </p:pic>
      </p:grpSp>
    </p:spTree>
    <p:extLst>
      <p:ext uri="{BB962C8B-B14F-4D97-AF65-F5344CB8AC3E}">
        <p14:creationId xmlns:p14="http://schemas.microsoft.com/office/powerpoint/2010/main" val="102246782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C9D3D-4E8F-CCCB-D093-0E44CF605D68}"/>
            </a:ext>
          </a:extLst>
        </p:cNvPr>
        <p:cNvGrpSpPr/>
        <p:nvPr/>
      </p:nvGrpSpPr>
      <p:grpSpPr>
        <a:xfrm>
          <a:off x="0" y="0"/>
          <a:ext cx="0" cy="0"/>
          <a:chOff x="0" y="0"/>
          <a:chExt cx="0" cy="0"/>
        </a:xfrm>
      </p:grpSpPr>
      <p:grpSp>
        <p:nvGrpSpPr>
          <p:cNvPr id="15" name="menu">
            <a:extLst>
              <a:ext uri="{FF2B5EF4-FFF2-40B4-BE49-F238E27FC236}">
                <a16:creationId xmlns:a16="http://schemas.microsoft.com/office/drawing/2014/main" id="{DEC972C8-F3DF-F9A7-4906-BBF977CCA8C3}"/>
              </a:ext>
            </a:extLst>
          </p:cNvPr>
          <p:cNvGrpSpPr/>
          <p:nvPr/>
        </p:nvGrpSpPr>
        <p:grpSpPr>
          <a:xfrm>
            <a:off x="11474101" y="2871719"/>
            <a:ext cx="460535" cy="1114561"/>
            <a:chOff x="151927" y="2325786"/>
            <a:chExt cx="260682" cy="630889"/>
          </a:xfrm>
        </p:grpSpPr>
        <p:sp>
          <p:nvSpPr>
            <p:cNvPr id="16" name="Rectangle: Rounded Corners 63">
              <a:extLst>
                <a:ext uri="{FF2B5EF4-FFF2-40B4-BE49-F238E27FC236}">
                  <a16:creationId xmlns:a16="http://schemas.microsoft.com/office/drawing/2014/main" id="{AE3C8C09-0B87-F18F-B4A3-A1D7E8D30551}"/>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17" name="a4">
              <a:hlinkClick r:id="" action="ppaction://hlinkshowjump?jump=nextslide"/>
              <a:extLst>
                <a:ext uri="{FF2B5EF4-FFF2-40B4-BE49-F238E27FC236}">
                  <a16:creationId xmlns:a16="http://schemas.microsoft.com/office/drawing/2014/main" id="{9A144A13-99D9-CE96-73C4-6E8051A4BF60}"/>
                </a:ext>
              </a:extLst>
            </p:cNvPr>
            <p:cNvPicPr>
              <a:picLocks noChangeAspect="1"/>
            </p:cNvPicPr>
            <p:nvPr/>
          </p:nvPicPr>
          <p:blipFill>
            <a:blip r:embed="rId2"/>
            <a:srcRect/>
            <a:stretch/>
          </p:blipFill>
          <p:spPr>
            <a:xfrm>
              <a:off x="204687" y="2740767"/>
              <a:ext cx="154441" cy="106747"/>
            </a:xfrm>
            <a:prstGeom prst="rect">
              <a:avLst/>
            </a:prstGeom>
          </p:spPr>
        </p:pic>
        <p:pic>
          <p:nvPicPr>
            <p:cNvPr id="18" name="a4">
              <a:hlinkClick r:id="" action="ppaction://hlinkshowjump?jump=previousslide"/>
              <a:extLst>
                <a:ext uri="{FF2B5EF4-FFF2-40B4-BE49-F238E27FC236}">
                  <a16:creationId xmlns:a16="http://schemas.microsoft.com/office/drawing/2014/main" id="{A0DE3790-C94C-38B5-D935-D0F023C6CBF8}"/>
                </a:ext>
              </a:extLst>
            </p:cNvPr>
            <p:cNvPicPr>
              <a:picLocks noChangeAspect="1"/>
            </p:cNvPicPr>
            <p:nvPr/>
          </p:nvPicPr>
          <p:blipFill>
            <a:blip r:embed="rId2"/>
            <a:srcRect/>
            <a:stretch/>
          </p:blipFill>
          <p:spPr>
            <a:xfrm rot="10800000">
              <a:off x="204687" y="2434554"/>
              <a:ext cx="154441" cy="106747"/>
            </a:xfrm>
            <a:prstGeom prst="rect">
              <a:avLst/>
            </a:prstGeom>
          </p:spPr>
        </p:pic>
      </p:grpSp>
      <p:sp>
        <p:nvSpPr>
          <p:cNvPr id="23" name="Google Shape;151;p10">
            <a:extLst>
              <a:ext uri="{FF2B5EF4-FFF2-40B4-BE49-F238E27FC236}">
                <a16:creationId xmlns:a16="http://schemas.microsoft.com/office/drawing/2014/main" id="{E5AB5226-3C70-4BC9-BF0E-76457BAFD21B}"/>
              </a:ext>
            </a:extLst>
          </p:cNvPr>
          <p:cNvSpPr txBox="1">
            <a:spLocks/>
          </p:cNvSpPr>
          <p:nvPr/>
        </p:nvSpPr>
        <p:spPr>
          <a:xfrm>
            <a:off x="11053482" y="6318135"/>
            <a:ext cx="787949"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chemeClr val="bg1"/>
                </a:solidFill>
                <a:latin typeface="Sztosfixed" pitchFamily="2" charset="77"/>
                <a:ea typeface="Sztosfixed" pitchFamily="2" charset="77"/>
                <a:cs typeface="Sztosfixed" pitchFamily="2" charset="77"/>
              </a:rPr>
              <a:pPr algn="r">
                <a:buSzPts val="1400"/>
              </a:pPr>
              <a:t>10</a:t>
            </a:fld>
            <a:endParaRPr lang="en" sz="2000" b="1" dirty="0">
              <a:solidFill>
                <a:schemeClr val="bg1"/>
              </a:solidFill>
              <a:latin typeface="Sztosfixed" pitchFamily="2" charset="77"/>
              <a:ea typeface="Sztosfixed" pitchFamily="2" charset="77"/>
              <a:cs typeface="Sztosfixed" pitchFamily="2" charset="77"/>
            </a:endParaRPr>
          </a:p>
        </p:txBody>
      </p:sp>
      <p:sp>
        <p:nvSpPr>
          <p:cNvPr id="2" name="Title 1">
            <a:extLst>
              <a:ext uri="{FF2B5EF4-FFF2-40B4-BE49-F238E27FC236}">
                <a16:creationId xmlns:a16="http://schemas.microsoft.com/office/drawing/2014/main" id="{593C1650-2598-1BBA-D16D-BED774338026}"/>
              </a:ext>
            </a:extLst>
          </p:cNvPr>
          <p:cNvSpPr txBox="1">
            <a:spLocks/>
          </p:cNvSpPr>
          <p:nvPr/>
        </p:nvSpPr>
        <p:spPr>
          <a:xfrm>
            <a:off x="3105150" y="352330"/>
            <a:ext cx="5981700" cy="49136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500" b="1" dirty="0">
                <a:solidFill>
                  <a:srgbClr val="9B2242"/>
                </a:solidFill>
                <a:latin typeface="Sztosfixed" pitchFamily="2" charset="77"/>
                <a:ea typeface="Sztosfixed" pitchFamily="2" charset="77"/>
                <a:cs typeface="Sztosfixed" pitchFamily="2" charset="77"/>
              </a:rPr>
              <a:t>How they are different to plants?</a:t>
            </a:r>
          </a:p>
        </p:txBody>
      </p:sp>
      <p:grpSp>
        <p:nvGrpSpPr>
          <p:cNvPr id="3" name="1. Buy">
            <a:extLst>
              <a:ext uri="{FF2B5EF4-FFF2-40B4-BE49-F238E27FC236}">
                <a16:creationId xmlns:a16="http://schemas.microsoft.com/office/drawing/2014/main" id="{B7DB21C9-A797-EAAB-81AE-53DF4CD4DD26}"/>
              </a:ext>
            </a:extLst>
          </p:cNvPr>
          <p:cNvGrpSpPr/>
          <p:nvPr/>
        </p:nvGrpSpPr>
        <p:grpSpPr>
          <a:xfrm>
            <a:off x="3436809" y="1774370"/>
            <a:ext cx="7017603" cy="4038122"/>
            <a:chOff x="2396059" y="1775848"/>
            <a:chExt cx="7772402" cy="4472454"/>
          </a:xfrm>
        </p:grpSpPr>
        <p:pic>
          <p:nvPicPr>
            <p:cNvPr id="4" name="Picture 3">
              <a:extLst>
                <a:ext uri="{FF2B5EF4-FFF2-40B4-BE49-F238E27FC236}">
                  <a16:creationId xmlns:a16="http://schemas.microsoft.com/office/drawing/2014/main" id="{449F95E8-47CD-265E-9822-1FFA3B229B2F}"/>
                </a:ext>
              </a:extLst>
            </p:cNvPr>
            <p:cNvPicPr>
              <a:picLocks noChangeAspect="1"/>
            </p:cNvPicPr>
            <p:nvPr/>
          </p:nvPicPr>
          <p:blipFill>
            <a:blip r:embed="rId3"/>
            <a:srcRect/>
            <a:stretch/>
          </p:blipFill>
          <p:spPr>
            <a:xfrm>
              <a:off x="2396059" y="1775848"/>
              <a:ext cx="7772402" cy="4472454"/>
            </a:xfrm>
            <a:prstGeom prst="rect">
              <a:avLst/>
            </a:prstGeom>
          </p:spPr>
        </p:pic>
        <p:sp>
          <p:nvSpPr>
            <p:cNvPr id="5" name="TextBox 4">
              <a:extLst>
                <a:ext uri="{FF2B5EF4-FFF2-40B4-BE49-F238E27FC236}">
                  <a16:creationId xmlns:a16="http://schemas.microsoft.com/office/drawing/2014/main" id="{14FF1020-64A7-B0BD-82C8-2ADF5959722D}"/>
                </a:ext>
              </a:extLst>
            </p:cNvPr>
            <p:cNvSpPr txBox="1"/>
            <p:nvPr/>
          </p:nvSpPr>
          <p:spPr>
            <a:xfrm>
              <a:off x="4021916" y="2971892"/>
              <a:ext cx="4520688" cy="1876830"/>
            </a:xfrm>
            <a:prstGeom prst="rect">
              <a:avLst/>
            </a:prstGeom>
            <a:noFill/>
          </p:spPr>
          <p:txBody>
            <a:bodyPr wrap="square" anchor="ctr">
              <a:spAutoFit/>
            </a:bodyPr>
            <a:lstStyle/>
            <a:p>
              <a:pPr algn="ctr">
                <a:lnSpc>
                  <a:spcPts val="3200"/>
                </a:lnSpc>
                <a:spcAft>
                  <a:spcPts val="600"/>
                </a:spcAft>
              </a:pPr>
              <a:r>
                <a:rPr lang="en-US" sz="2000" dirty="0">
                  <a:solidFill>
                    <a:srgbClr val="6B5FBF"/>
                  </a:solidFill>
                  <a:latin typeface="SZTOS MEDIUM" pitchFamily="2" charset="77"/>
                  <a:ea typeface="SZTOS MEDIUM" pitchFamily="2" charset="77"/>
                  <a:cs typeface="SZTOS MEDIUM" pitchFamily="2" charset="77"/>
                </a:rPr>
                <a:t>Fungi </a:t>
              </a:r>
              <a:r>
                <a:rPr lang="en-US" sz="2000" dirty="0">
                  <a:solidFill>
                    <a:srgbClr val="414141"/>
                  </a:solidFill>
                  <a:latin typeface="Montserrat" pitchFamily="2" charset="77"/>
                </a:rPr>
                <a:t>are not plants or animals. They belong to a separate biological kingdom to plants and animals.</a:t>
              </a:r>
              <a:endParaRPr lang="en-AU" sz="2000" dirty="0">
                <a:solidFill>
                  <a:srgbClr val="414141"/>
                </a:solidFill>
                <a:latin typeface="Montserrat" pitchFamily="2" charset="77"/>
              </a:endParaRPr>
            </a:p>
          </p:txBody>
        </p:sp>
      </p:grpSp>
      <p:grpSp>
        <p:nvGrpSpPr>
          <p:cNvPr id="12" name="2. Sun">
            <a:extLst>
              <a:ext uri="{FF2B5EF4-FFF2-40B4-BE49-F238E27FC236}">
                <a16:creationId xmlns:a16="http://schemas.microsoft.com/office/drawing/2014/main" id="{22FDABC2-AD7B-9C73-B49F-40CBF578CF0B}"/>
              </a:ext>
            </a:extLst>
          </p:cNvPr>
          <p:cNvGrpSpPr/>
          <p:nvPr/>
        </p:nvGrpSpPr>
        <p:grpSpPr>
          <a:xfrm>
            <a:off x="3436810" y="1774370"/>
            <a:ext cx="7017601" cy="4038122"/>
            <a:chOff x="2396060" y="1775848"/>
            <a:chExt cx="7772400" cy="4472454"/>
          </a:xfrm>
        </p:grpSpPr>
        <p:pic>
          <p:nvPicPr>
            <p:cNvPr id="13" name="Picture 12">
              <a:extLst>
                <a:ext uri="{FF2B5EF4-FFF2-40B4-BE49-F238E27FC236}">
                  <a16:creationId xmlns:a16="http://schemas.microsoft.com/office/drawing/2014/main" id="{C2DD8F79-946E-EFF1-AE56-5EE86FC29B7C}"/>
                </a:ext>
              </a:extLst>
            </p:cNvPr>
            <p:cNvPicPr>
              <a:picLocks noChangeAspect="1"/>
            </p:cNvPicPr>
            <p:nvPr/>
          </p:nvPicPr>
          <p:blipFill>
            <a:blip r:embed="rId3"/>
            <a:srcRect/>
            <a:stretch/>
          </p:blipFill>
          <p:spPr>
            <a:xfrm>
              <a:off x="2396060" y="1775848"/>
              <a:ext cx="7772400" cy="4472454"/>
            </a:xfrm>
            <a:prstGeom prst="rect">
              <a:avLst/>
            </a:prstGeom>
          </p:spPr>
        </p:pic>
        <p:sp>
          <p:nvSpPr>
            <p:cNvPr id="14" name="TextBox 13">
              <a:extLst>
                <a:ext uri="{FF2B5EF4-FFF2-40B4-BE49-F238E27FC236}">
                  <a16:creationId xmlns:a16="http://schemas.microsoft.com/office/drawing/2014/main" id="{280D6CD6-676E-7857-84CB-BF2B3798E311}"/>
                </a:ext>
              </a:extLst>
            </p:cNvPr>
            <p:cNvSpPr txBox="1"/>
            <p:nvPr/>
          </p:nvSpPr>
          <p:spPr>
            <a:xfrm>
              <a:off x="3503658" y="2841097"/>
              <a:ext cx="5557202" cy="2331337"/>
            </a:xfrm>
            <a:prstGeom prst="rect">
              <a:avLst/>
            </a:prstGeom>
            <a:noFill/>
          </p:spPr>
          <p:txBody>
            <a:bodyPr wrap="square" anchor="ctr">
              <a:spAutoFit/>
            </a:bodyPr>
            <a:lstStyle/>
            <a:p>
              <a:pPr algn="ctr" rtl="0">
                <a:lnSpc>
                  <a:spcPts val="3200"/>
                </a:lnSpc>
                <a:spcAft>
                  <a:spcPts val="600"/>
                </a:spcAft>
                <a:buNone/>
              </a:pPr>
              <a:r>
                <a:rPr lang="en-US" sz="2000" b="0" i="0" u="none" strike="noStrike" dirty="0">
                  <a:solidFill>
                    <a:srgbClr val="414141"/>
                  </a:solidFill>
                  <a:effectLst/>
                  <a:latin typeface="Montserrat" pitchFamily="2" charset="77"/>
                </a:rPr>
                <a:t>Unlike plants that make their own food from sunlight,</a:t>
              </a:r>
              <a:r>
                <a:rPr lang="en-US" sz="2000" b="0" i="0" u="none" strike="noStrike" dirty="0">
                  <a:solidFill>
                    <a:srgbClr val="6B5FBF"/>
                  </a:solidFill>
                  <a:effectLst/>
                  <a:latin typeface="Montserrat" pitchFamily="2" charset="77"/>
                </a:rPr>
                <a:t> </a:t>
              </a:r>
              <a:r>
                <a:rPr lang="en-US" sz="2000" dirty="0">
                  <a:solidFill>
                    <a:srgbClr val="6B5FBF"/>
                  </a:solidFill>
                  <a:latin typeface="SZTOS MEDIUM" pitchFamily="2" charset="77"/>
                  <a:ea typeface="SZTOS MEDIUM" pitchFamily="2" charset="77"/>
                  <a:cs typeface="SZTOS MEDIUM" pitchFamily="2" charset="77"/>
                </a:rPr>
                <a:t>fungi </a:t>
              </a:r>
              <a:r>
                <a:rPr lang="en-US" sz="2000" b="0" i="0" u="none" strike="noStrike" dirty="0">
                  <a:solidFill>
                    <a:srgbClr val="414141"/>
                  </a:solidFill>
                  <a:effectLst/>
                  <a:latin typeface="Montserrat" pitchFamily="2" charset="77"/>
                </a:rPr>
                <a:t>get their food from breaking down other living things. They can grow in the dark because they don’t need sunlight.</a:t>
              </a:r>
            </a:p>
          </p:txBody>
        </p:sp>
      </p:grpSp>
      <p:grpSp>
        <p:nvGrpSpPr>
          <p:cNvPr id="20" name="3. Store">
            <a:extLst>
              <a:ext uri="{FF2B5EF4-FFF2-40B4-BE49-F238E27FC236}">
                <a16:creationId xmlns:a16="http://schemas.microsoft.com/office/drawing/2014/main" id="{C5576D3D-448C-2CED-404D-E927D43A6ADD}"/>
              </a:ext>
            </a:extLst>
          </p:cNvPr>
          <p:cNvGrpSpPr/>
          <p:nvPr/>
        </p:nvGrpSpPr>
        <p:grpSpPr>
          <a:xfrm>
            <a:off x="3436810" y="1774370"/>
            <a:ext cx="7017601" cy="4038122"/>
            <a:chOff x="2396060" y="1775848"/>
            <a:chExt cx="7772400" cy="4472454"/>
          </a:xfrm>
        </p:grpSpPr>
        <p:pic>
          <p:nvPicPr>
            <p:cNvPr id="21" name="Picture 20">
              <a:extLst>
                <a:ext uri="{FF2B5EF4-FFF2-40B4-BE49-F238E27FC236}">
                  <a16:creationId xmlns:a16="http://schemas.microsoft.com/office/drawing/2014/main" id="{57E65887-FB16-375F-C474-81BEA32F5B54}"/>
                </a:ext>
              </a:extLst>
            </p:cNvPr>
            <p:cNvPicPr>
              <a:picLocks noChangeAspect="1"/>
            </p:cNvPicPr>
            <p:nvPr/>
          </p:nvPicPr>
          <p:blipFill>
            <a:blip r:embed="rId3"/>
            <a:srcRect/>
            <a:stretch/>
          </p:blipFill>
          <p:spPr>
            <a:xfrm>
              <a:off x="2396060" y="1775848"/>
              <a:ext cx="7772400" cy="4472454"/>
            </a:xfrm>
            <a:prstGeom prst="rect">
              <a:avLst/>
            </a:prstGeom>
          </p:spPr>
        </p:pic>
        <p:sp>
          <p:nvSpPr>
            <p:cNvPr id="22" name="TextBox 21">
              <a:extLst>
                <a:ext uri="{FF2B5EF4-FFF2-40B4-BE49-F238E27FC236}">
                  <a16:creationId xmlns:a16="http://schemas.microsoft.com/office/drawing/2014/main" id="{9AAEFC37-F75C-F6FA-D4B8-F580B6381199}"/>
                </a:ext>
              </a:extLst>
            </p:cNvPr>
            <p:cNvSpPr txBox="1"/>
            <p:nvPr/>
          </p:nvSpPr>
          <p:spPr>
            <a:xfrm>
              <a:off x="3847412" y="3196478"/>
              <a:ext cx="4869693" cy="1422324"/>
            </a:xfrm>
            <a:prstGeom prst="rect">
              <a:avLst/>
            </a:prstGeom>
            <a:noFill/>
          </p:spPr>
          <p:txBody>
            <a:bodyPr wrap="square" anchor="ctr">
              <a:spAutoFit/>
            </a:bodyPr>
            <a:lstStyle/>
            <a:p>
              <a:pPr algn="ctr" rtl="0">
                <a:lnSpc>
                  <a:spcPts val="3200"/>
                </a:lnSpc>
                <a:spcAft>
                  <a:spcPts val="600"/>
                </a:spcAft>
                <a:buNone/>
              </a:pPr>
              <a:r>
                <a:rPr lang="en-US" sz="2000" dirty="0">
                  <a:solidFill>
                    <a:srgbClr val="6B5FBF"/>
                  </a:solidFill>
                  <a:latin typeface="SZTOS MEDIUM" pitchFamily="2" charset="77"/>
                  <a:ea typeface="SZTOS MEDIUM" pitchFamily="2" charset="77"/>
                  <a:cs typeface="SZTOS MEDIUM" pitchFamily="2" charset="77"/>
                </a:rPr>
                <a:t>Fungi</a:t>
              </a:r>
              <a:r>
                <a:rPr lang="en-US" sz="2000" dirty="0">
                  <a:solidFill>
                    <a:srgbClr val="2F7A34"/>
                  </a:solidFill>
                  <a:latin typeface="SZTOS MEDIUM" pitchFamily="2" charset="77"/>
                  <a:ea typeface="SZTOS MEDIUM" pitchFamily="2" charset="77"/>
                  <a:cs typeface="SZTOS MEDIUM" pitchFamily="2" charset="77"/>
                </a:rPr>
                <a:t> </a:t>
              </a:r>
              <a:r>
                <a:rPr lang="en-US" sz="2000" b="0" i="0" u="none" strike="noStrike" dirty="0">
                  <a:solidFill>
                    <a:srgbClr val="414141"/>
                  </a:solidFill>
                  <a:effectLst/>
                  <a:latin typeface="Montserrat" pitchFamily="2" charset="77"/>
                </a:rPr>
                <a:t>grow by breaking down their food, like leaves, compost and other substrates. </a:t>
              </a:r>
              <a:endParaRPr lang="en-AU" sz="2000" b="0" i="0" u="none" strike="noStrike" dirty="0">
                <a:solidFill>
                  <a:srgbClr val="414141"/>
                </a:solidFill>
                <a:effectLst/>
                <a:latin typeface="Montserrat" pitchFamily="2" charset="77"/>
              </a:endParaRPr>
            </a:p>
          </p:txBody>
        </p:sp>
      </p:grpSp>
      <p:grpSp>
        <p:nvGrpSpPr>
          <p:cNvPr id="25" name="4. Use">
            <a:extLst>
              <a:ext uri="{FF2B5EF4-FFF2-40B4-BE49-F238E27FC236}">
                <a16:creationId xmlns:a16="http://schemas.microsoft.com/office/drawing/2014/main" id="{D3115C5C-99C8-791A-8BD8-EE1B36FFA096}"/>
              </a:ext>
            </a:extLst>
          </p:cNvPr>
          <p:cNvGrpSpPr/>
          <p:nvPr/>
        </p:nvGrpSpPr>
        <p:grpSpPr>
          <a:xfrm>
            <a:off x="3436809" y="1774370"/>
            <a:ext cx="7017603" cy="4038122"/>
            <a:chOff x="2396059" y="1775848"/>
            <a:chExt cx="7772402" cy="4472454"/>
          </a:xfrm>
        </p:grpSpPr>
        <p:pic>
          <p:nvPicPr>
            <p:cNvPr id="26" name="Picture 25">
              <a:extLst>
                <a:ext uri="{FF2B5EF4-FFF2-40B4-BE49-F238E27FC236}">
                  <a16:creationId xmlns:a16="http://schemas.microsoft.com/office/drawing/2014/main" id="{8043CA89-13A9-6C36-006B-69054284AF42}"/>
                </a:ext>
              </a:extLst>
            </p:cNvPr>
            <p:cNvPicPr>
              <a:picLocks noChangeAspect="1"/>
            </p:cNvPicPr>
            <p:nvPr/>
          </p:nvPicPr>
          <p:blipFill>
            <a:blip r:embed="rId3"/>
            <a:srcRect/>
            <a:stretch/>
          </p:blipFill>
          <p:spPr>
            <a:xfrm>
              <a:off x="2396059" y="1775848"/>
              <a:ext cx="7772402" cy="4472454"/>
            </a:xfrm>
            <a:prstGeom prst="rect">
              <a:avLst/>
            </a:prstGeom>
          </p:spPr>
        </p:pic>
        <p:sp>
          <p:nvSpPr>
            <p:cNvPr id="27" name="TextBox 26">
              <a:extLst>
                <a:ext uri="{FF2B5EF4-FFF2-40B4-BE49-F238E27FC236}">
                  <a16:creationId xmlns:a16="http://schemas.microsoft.com/office/drawing/2014/main" id="{15BB6194-B14C-6280-47F2-0A46E93B5C73}"/>
                </a:ext>
              </a:extLst>
            </p:cNvPr>
            <p:cNvSpPr txBox="1"/>
            <p:nvPr/>
          </p:nvSpPr>
          <p:spPr>
            <a:xfrm>
              <a:off x="3756855" y="3295605"/>
              <a:ext cx="4887929" cy="1422324"/>
            </a:xfrm>
            <a:prstGeom prst="rect">
              <a:avLst/>
            </a:prstGeom>
            <a:noFill/>
          </p:spPr>
          <p:txBody>
            <a:bodyPr wrap="square" anchor="ctr">
              <a:spAutoFit/>
            </a:bodyPr>
            <a:lstStyle/>
            <a:p>
              <a:pPr algn="ctr" rtl="0">
                <a:lnSpc>
                  <a:spcPts val="3200"/>
                </a:lnSpc>
                <a:spcAft>
                  <a:spcPts val="600"/>
                </a:spcAft>
                <a:buNone/>
              </a:pPr>
              <a:r>
                <a:rPr lang="en-US" sz="2000" b="0" i="0" u="none" strike="noStrike" dirty="0">
                  <a:solidFill>
                    <a:srgbClr val="414141"/>
                  </a:solidFill>
                  <a:effectLst/>
                  <a:latin typeface="Montserrat" pitchFamily="2" charset="77"/>
                </a:rPr>
                <a:t>The mushroom or fruiting body appears on the top of the substrate.</a:t>
              </a:r>
              <a:endParaRPr lang="en-AU" sz="2000" b="0" i="0" u="none" strike="noStrike" dirty="0">
                <a:solidFill>
                  <a:srgbClr val="414141"/>
                </a:solidFill>
                <a:effectLst/>
                <a:latin typeface="Montserrat" pitchFamily="2" charset="77"/>
              </a:endParaRPr>
            </a:p>
          </p:txBody>
        </p:sp>
      </p:grpSp>
      <p:pic>
        <p:nvPicPr>
          <p:cNvPr id="30" name="bt1" descr="A red arrow in a white circle&#10;&#10;AI-generated content may be incorrect.">
            <a:extLst>
              <a:ext uri="{FF2B5EF4-FFF2-40B4-BE49-F238E27FC236}">
                <a16:creationId xmlns:a16="http://schemas.microsoft.com/office/drawing/2014/main" id="{8EB08E80-4E22-9A54-826F-271A8964DD53}"/>
              </a:ext>
            </a:extLst>
          </p:cNvPr>
          <p:cNvPicPr>
            <a:picLocks noChangeAspect="1"/>
          </p:cNvPicPr>
          <p:nvPr/>
        </p:nvPicPr>
        <p:blipFill>
          <a:blip r:embed="rId4"/>
          <a:stretch>
            <a:fillRect/>
          </a:stretch>
        </p:blipFill>
        <p:spPr>
          <a:xfrm rot="16200000">
            <a:off x="6945611" y="5934583"/>
            <a:ext cx="516610" cy="516610"/>
          </a:xfrm>
          <a:prstGeom prst="rect">
            <a:avLst/>
          </a:prstGeom>
        </p:spPr>
      </p:pic>
      <p:pic>
        <p:nvPicPr>
          <p:cNvPr id="31" name="bt2" descr="A red arrow in a white circle&#10;&#10;AI-generated content may be incorrect.">
            <a:extLst>
              <a:ext uri="{FF2B5EF4-FFF2-40B4-BE49-F238E27FC236}">
                <a16:creationId xmlns:a16="http://schemas.microsoft.com/office/drawing/2014/main" id="{239EE8F4-00CF-FD15-3DCF-B7B71801A069}"/>
              </a:ext>
            </a:extLst>
          </p:cNvPr>
          <p:cNvPicPr>
            <a:picLocks noChangeAspect="1"/>
          </p:cNvPicPr>
          <p:nvPr/>
        </p:nvPicPr>
        <p:blipFill>
          <a:blip r:embed="rId4"/>
          <a:stretch>
            <a:fillRect/>
          </a:stretch>
        </p:blipFill>
        <p:spPr>
          <a:xfrm rot="16200000">
            <a:off x="6945611" y="5934583"/>
            <a:ext cx="516610" cy="516610"/>
          </a:xfrm>
          <a:prstGeom prst="rect">
            <a:avLst/>
          </a:prstGeom>
        </p:spPr>
      </p:pic>
      <p:pic>
        <p:nvPicPr>
          <p:cNvPr id="36" name="bt3" descr="A red arrow in a white circle&#10;&#10;AI-generated content may be incorrect.">
            <a:extLst>
              <a:ext uri="{FF2B5EF4-FFF2-40B4-BE49-F238E27FC236}">
                <a16:creationId xmlns:a16="http://schemas.microsoft.com/office/drawing/2014/main" id="{4DC7C53B-9757-3B2B-FAC7-0DE6AF618F51}"/>
              </a:ext>
            </a:extLst>
          </p:cNvPr>
          <p:cNvPicPr>
            <a:picLocks noChangeAspect="1"/>
          </p:cNvPicPr>
          <p:nvPr/>
        </p:nvPicPr>
        <p:blipFill>
          <a:blip r:embed="rId4"/>
          <a:stretch>
            <a:fillRect/>
          </a:stretch>
        </p:blipFill>
        <p:spPr>
          <a:xfrm rot="16200000">
            <a:off x="6945611" y="5934583"/>
            <a:ext cx="516610" cy="516610"/>
          </a:xfrm>
          <a:prstGeom prst="rect">
            <a:avLst/>
          </a:prstGeom>
        </p:spPr>
      </p:pic>
      <p:pic>
        <p:nvPicPr>
          <p:cNvPr id="37" name="bt4" descr="A red arrow in a white circle&#10;&#10;AI-generated content may be incorrect.">
            <a:extLst>
              <a:ext uri="{FF2B5EF4-FFF2-40B4-BE49-F238E27FC236}">
                <a16:creationId xmlns:a16="http://schemas.microsoft.com/office/drawing/2014/main" id="{F425B4F5-93ED-50CE-0507-3860ADA37926}"/>
              </a:ext>
            </a:extLst>
          </p:cNvPr>
          <p:cNvPicPr>
            <a:picLocks noChangeAspect="1"/>
          </p:cNvPicPr>
          <p:nvPr/>
        </p:nvPicPr>
        <p:blipFill>
          <a:blip r:embed="rId4"/>
          <a:stretch>
            <a:fillRect/>
          </a:stretch>
        </p:blipFill>
        <p:spPr>
          <a:xfrm rot="5400000">
            <a:off x="6276196" y="5934583"/>
            <a:ext cx="516610" cy="516610"/>
          </a:xfrm>
          <a:prstGeom prst="rect">
            <a:avLst/>
          </a:prstGeom>
        </p:spPr>
      </p:pic>
      <p:sp>
        <p:nvSpPr>
          <p:cNvPr id="45" name="Oval 44">
            <a:extLst>
              <a:ext uri="{FF2B5EF4-FFF2-40B4-BE49-F238E27FC236}">
                <a16:creationId xmlns:a16="http://schemas.microsoft.com/office/drawing/2014/main" id="{DF4F3B0A-6792-E5DB-BA1A-D819B3A5AA91}"/>
              </a:ext>
            </a:extLst>
          </p:cNvPr>
          <p:cNvSpPr/>
          <p:nvPr/>
        </p:nvSpPr>
        <p:spPr>
          <a:xfrm>
            <a:off x="744070" y="5990441"/>
            <a:ext cx="1601852" cy="352344"/>
          </a:xfrm>
          <a:prstGeom prst="ellipse">
            <a:avLst/>
          </a:prstGeom>
          <a:solidFill>
            <a:srgbClr val="2F7A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7" name="Picture 46" descr="A cartoon character of a mushroom with a wand&#10;&#10;AI-generated content may be incorrect.">
            <a:extLst>
              <a:ext uri="{FF2B5EF4-FFF2-40B4-BE49-F238E27FC236}">
                <a16:creationId xmlns:a16="http://schemas.microsoft.com/office/drawing/2014/main" id="{76AAC3D7-19ED-81BA-14C4-B360E141D4F1}"/>
              </a:ext>
            </a:extLst>
          </p:cNvPr>
          <p:cNvPicPr>
            <a:picLocks noChangeAspect="1"/>
          </p:cNvPicPr>
          <p:nvPr/>
        </p:nvPicPr>
        <p:blipFill>
          <a:blip r:embed="rId5"/>
          <a:srcRect l="9789" t="8597" r="17440" b="4362"/>
          <a:stretch>
            <a:fillRect/>
          </a:stretch>
        </p:blipFill>
        <p:spPr>
          <a:xfrm flipH="1">
            <a:off x="249678" y="3176333"/>
            <a:ext cx="2918586" cy="3141802"/>
          </a:xfrm>
          <a:prstGeom prst="rect">
            <a:avLst/>
          </a:prstGeom>
        </p:spPr>
      </p:pic>
    </p:spTree>
    <p:extLst>
      <p:ext uri="{BB962C8B-B14F-4D97-AF65-F5344CB8AC3E}">
        <p14:creationId xmlns:p14="http://schemas.microsoft.com/office/powerpoint/2010/main" val="194091470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par>
              <p:cTn id="2"/>
            </p:par>
            <p:seq concurrent="1" nextAc="seek">
              <p:cTn id="3" restart="whenNotActive" fill="hold" evtFilter="cancelBubble" nodeType="interactiveSeq">
                <p:stCondLst>
                  <p:cond evt="onClick" delay="0">
                    <p:tgtEl>
                      <p:spTgt spid="30"/>
                    </p:tgtEl>
                  </p:cond>
                </p:stCondLst>
                <p:endSync evt="end" delay="0">
                  <p:rtn val="all"/>
                </p:endSync>
                <p:childTnLst>
                  <p:par>
                    <p:cTn id="4" fill="hold">
                      <p:stCondLst>
                        <p:cond delay="0"/>
                      </p:stCondLst>
                      <p:childTnLst>
                        <p:par>
                          <p:cTn id="5" fill="hold">
                            <p:stCondLst>
                              <p:cond delay="0"/>
                            </p:stCondLst>
                            <p:childTnLst>
                              <p:par>
                                <p:cTn id="6" presetID="1" presetClass="entr" presetSubtype="0" fill="hold" nodeType="clickEffect">
                                  <p:stCondLst>
                                    <p:cond delay="0"/>
                                  </p:stCondLst>
                                  <p:childTnLst>
                                    <p:set>
                                      <p:cBhvr>
                                        <p:cTn id="7" dur="1" fill="hold">
                                          <p:stCondLst>
                                            <p:cond delay="0"/>
                                          </p:stCondLst>
                                        </p:cTn>
                                        <p:tgtEl>
                                          <p:spTgt spid="12"/>
                                        </p:tgtEl>
                                        <p:attrNameLst>
                                          <p:attrName>style.visibility</p:attrName>
                                        </p:attrNameLst>
                                      </p:cBhvr>
                                      <p:to>
                                        <p:strVal val="visible"/>
                                      </p:to>
                                    </p:set>
                                  </p:childTnLst>
                                </p:cTn>
                              </p:par>
                              <p:par>
                                <p:cTn id="8" presetID="1"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10" restart="whenNotActive" fill="hold" evtFilter="cancelBubble" nodeType="interactiveSeq">
                <p:stCondLst>
                  <p:cond evt="onClick" delay="0">
                    <p:tgtEl>
                      <p:spTgt spid="31"/>
                    </p:tgtEl>
                  </p:cond>
                </p:stCondLst>
                <p:endSync evt="end" delay="0">
                  <p:rtn val="all"/>
                </p:endSync>
                <p:childTnLst>
                  <p:par>
                    <p:cTn id="11" fill="hold">
                      <p:stCondLst>
                        <p:cond delay="0"/>
                      </p:stCondLst>
                      <p:childTnLst>
                        <p:par>
                          <p:cTn id="12" fill="hold">
                            <p:stCondLst>
                              <p:cond delay="0"/>
                            </p:stCondLst>
                            <p:childTnLst>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31"/>
                  </p:tgtEl>
                </p:cond>
              </p:nextCondLst>
            </p:seq>
            <p:seq concurrent="1" nextAc="seek">
              <p:cTn id="17" restart="whenNotActive" fill="hold" evtFilter="cancelBubble" nodeType="interactiveSeq">
                <p:stCondLst>
                  <p:cond evt="onClick" delay="0">
                    <p:tgtEl>
                      <p:spTgt spid="36"/>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7"/>
                                        </p:tgtEl>
                                        <p:attrNameLst>
                                          <p:attrName>style.visibility</p:attrName>
                                        </p:attrNameLst>
                                      </p:cBhvr>
                                      <p:to>
                                        <p:strVal val="visible"/>
                                      </p:to>
                                    </p:set>
                                  </p:childTnLst>
                                </p:cTn>
                              </p:par>
                              <p:par>
                                <p:cTn id="24" presetID="1" presetClass="exit" presetSubtype="0" fill="hold" nodeType="withEffect">
                                  <p:stCondLst>
                                    <p:cond delay="0"/>
                                  </p:stCondLst>
                                  <p:childTnLst>
                                    <p:set>
                                      <p:cBhvr>
                                        <p:cTn id="25" dur="1" fill="hold">
                                          <p:stCondLst>
                                            <p:cond delay="0"/>
                                          </p:stCondLst>
                                        </p:cTn>
                                        <p:tgtEl>
                                          <p:spTgt spid="31"/>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36"/>
                                        </p:tgtEl>
                                        <p:attrNameLst>
                                          <p:attrName>style.visibility</p:attrName>
                                        </p:attrNameLst>
                                      </p:cBhvr>
                                      <p:to>
                                        <p:strVal val="hidden"/>
                                      </p:to>
                                    </p:set>
                                  </p:childTnLst>
                                </p:cTn>
                              </p:par>
                              <p:par>
                                <p:cTn id="28" presetID="1" presetClass="exit" presetSubtype="0" fill="hold" nodeType="withEffect">
                                  <p:stCondLst>
                                    <p:cond delay="0"/>
                                  </p:stCondLst>
                                  <p:childTnLst>
                                    <p:set>
                                      <p:cBhvr>
                                        <p:cTn id="29"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30" restart="whenNotActive" fill="hold" evtFilter="cancelBubble" nodeType="interactiveSeq">
                <p:stCondLst>
                  <p:cond evt="onClick" delay="0">
                    <p:tgtEl>
                      <p:spTgt spid="37"/>
                    </p:tgtEl>
                  </p:cond>
                </p:stCondLst>
                <p:endSync evt="end" delay="0">
                  <p:rtn val="all"/>
                </p:endSync>
                <p:childTnLst>
                  <p:par>
                    <p:cTn id="31" fill="hold">
                      <p:stCondLst>
                        <p:cond delay="0"/>
                      </p:stCondLst>
                      <p:childTnLst>
                        <p:par>
                          <p:cTn id="32" fill="hold">
                            <p:stCondLst>
                              <p:cond delay="0"/>
                            </p:stCondLst>
                            <p:childTnLst>
                              <p:par>
                                <p:cTn id="33" presetID="1" presetClass="exit" presetSubtype="0" fill="hold" nodeType="withEffect">
                                  <p:stCondLst>
                                    <p:cond delay="0"/>
                                  </p:stCondLst>
                                  <p:childTnLst>
                                    <p:set>
                                      <p:cBhvr>
                                        <p:cTn id="34" dur="1" fill="hold">
                                          <p:stCondLst>
                                            <p:cond delay="0"/>
                                          </p:stCondLst>
                                        </p:cTn>
                                        <p:tgtEl>
                                          <p:spTgt spid="37"/>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xit" presetSubtype="0" fill="hold" nodeType="withEffect">
                                  <p:stCondLst>
                                    <p:cond delay="0"/>
                                  </p:stCondLst>
                                  <p:childTnLst>
                                    <p:set>
                                      <p:cBhvr>
                                        <p:cTn id="38" dur="1" fill="hold">
                                          <p:stCondLst>
                                            <p:cond delay="0"/>
                                          </p:stCondLst>
                                        </p:cTn>
                                        <p:tgtEl>
                                          <p:spTgt spid="12"/>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20"/>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menu">
            <a:extLst>
              <a:ext uri="{FF2B5EF4-FFF2-40B4-BE49-F238E27FC236}">
                <a16:creationId xmlns:a16="http://schemas.microsoft.com/office/drawing/2014/main" id="{7FC2408F-E8EB-BE37-613D-6A0EE2A37263}"/>
              </a:ext>
            </a:extLst>
          </p:cNvPr>
          <p:cNvGrpSpPr/>
          <p:nvPr/>
        </p:nvGrpSpPr>
        <p:grpSpPr>
          <a:xfrm>
            <a:off x="11474101" y="2871719"/>
            <a:ext cx="460535" cy="1114561"/>
            <a:chOff x="151927" y="2325786"/>
            <a:chExt cx="260682" cy="630889"/>
          </a:xfrm>
        </p:grpSpPr>
        <p:sp>
          <p:nvSpPr>
            <p:cNvPr id="27" name="Rectangle: Rounded Corners 63">
              <a:extLst>
                <a:ext uri="{FF2B5EF4-FFF2-40B4-BE49-F238E27FC236}">
                  <a16:creationId xmlns:a16="http://schemas.microsoft.com/office/drawing/2014/main" id="{8B0E079C-FE01-F0EE-8C04-43D683FD574E}"/>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28" name="a4">
              <a:hlinkClick r:id="" action="ppaction://hlinkshowjump?jump=nextslide"/>
              <a:extLst>
                <a:ext uri="{FF2B5EF4-FFF2-40B4-BE49-F238E27FC236}">
                  <a16:creationId xmlns:a16="http://schemas.microsoft.com/office/drawing/2014/main" id="{6BB2C0F1-ACE8-37F1-5C78-245D50433F11}"/>
                </a:ext>
              </a:extLst>
            </p:cNvPr>
            <p:cNvPicPr>
              <a:picLocks noChangeAspect="1"/>
            </p:cNvPicPr>
            <p:nvPr/>
          </p:nvPicPr>
          <p:blipFill>
            <a:blip r:embed="rId2"/>
            <a:srcRect/>
            <a:stretch/>
          </p:blipFill>
          <p:spPr>
            <a:xfrm>
              <a:off x="204687" y="2740767"/>
              <a:ext cx="154441" cy="106747"/>
            </a:xfrm>
            <a:prstGeom prst="rect">
              <a:avLst/>
            </a:prstGeom>
          </p:spPr>
        </p:pic>
        <p:pic>
          <p:nvPicPr>
            <p:cNvPr id="29" name="a4">
              <a:hlinkClick r:id="" action="ppaction://hlinkshowjump?jump=previousslide"/>
              <a:extLst>
                <a:ext uri="{FF2B5EF4-FFF2-40B4-BE49-F238E27FC236}">
                  <a16:creationId xmlns:a16="http://schemas.microsoft.com/office/drawing/2014/main" id="{AD937AC7-8CF9-DC68-68EF-AF551CCEC6CD}"/>
                </a:ext>
              </a:extLst>
            </p:cNvPr>
            <p:cNvPicPr>
              <a:picLocks noChangeAspect="1"/>
            </p:cNvPicPr>
            <p:nvPr/>
          </p:nvPicPr>
          <p:blipFill>
            <a:blip r:embed="rId2"/>
            <a:srcRect/>
            <a:stretch/>
          </p:blipFill>
          <p:spPr>
            <a:xfrm rot="10800000">
              <a:off x="204687" y="2434554"/>
              <a:ext cx="154441" cy="106747"/>
            </a:xfrm>
            <a:prstGeom prst="rect">
              <a:avLst/>
            </a:prstGeom>
          </p:spPr>
        </p:pic>
      </p:grpSp>
      <p:sp>
        <p:nvSpPr>
          <p:cNvPr id="2" name="Title 1">
            <a:extLst>
              <a:ext uri="{FF2B5EF4-FFF2-40B4-BE49-F238E27FC236}">
                <a16:creationId xmlns:a16="http://schemas.microsoft.com/office/drawing/2014/main" id="{852D464B-08BE-D6E9-FB69-8048DC414B88}"/>
              </a:ext>
            </a:extLst>
          </p:cNvPr>
          <p:cNvSpPr txBox="1">
            <a:spLocks/>
          </p:cNvSpPr>
          <p:nvPr/>
        </p:nvSpPr>
        <p:spPr>
          <a:xfrm>
            <a:off x="2489200" y="352330"/>
            <a:ext cx="7213600" cy="49136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500" b="1" dirty="0">
                <a:solidFill>
                  <a:schemeClr val="bg1"/>
                </a:solidFill>
                <a:latin typeface="Sztosfixed" pitchFamily="2" charset="77"/>
                <a:ea typeface="Sztosfixed" pitchFamily="2" charset="77"/>
                <a:cs typeface="Sztosfixed" pitchFamily="2" charset="77"/>
              </a:rPr>
              <a:t>Fascinating fungi facts</a:t>
            </a:r>
          </a:p>
        </p:txBody>
      </p:sp>
      <p:grpSp>
        <p:nvGrpSpPr>
          <p:cNvPr id="4" name="1. mushrooms">
            <a:extLst>
              <a:ext uri="{FF2B5EF4-FFF2-40B4-BE49-F238E27FC236}">
                <a16:creationId xmlns:a16="http://schemas.microsoft.com/office/drawing/2014/main" id="{B10D00C4-C71C-991F-207E-658B5F2C9CD0}"/>
              </a:ext>
            </a:extLst>
          </p:cNvPr>
          <p:cNvGrpSpPr/>
          <p:nvPr/>
        </p:nvGrpSpPr>
        <p:grpSpPr>
          <a:xfrm>
            <a:off x="2268921" y="1282756"/>
            <a:ext cx="7772400" cy="4472454"/>
            <a:chOff x="2396060" y="1775848"/>
            <a:chExt cx="7772400" cy="4472454"/>
          </a:xfrm>
        </p:grpSpPr>
        <p:pic>
          <p:nvPicPr>
            <p:cNvPr id="7" name="Picture 6" descr="A white oval object with a black border&#10;&#10;AI-generated content may be incorrect.">
              <a:extLst>
                <a:ext uri="{FF2B5EF4-FFF2-40B4-BE49-F238E27FC236}">
                  <a16:creationId xmlns:a16="http://schemas.microsoft.com/office/drawing/2014/main" id="{D7D71346-7876-071D-975B-EFBC2909AD4B}"/>
                </a:ext>
              </a:extLst>
            </p:cNvPr>
            <p:cNvPicPr>
              <a:picLocks noChangeAspect="1"/>
            </p:cNvPicPr>
            <p:nvPr/>
          </p:nvPicPr>
          <p:blipFill>
            <a:blip r:embed="rId3"/>
            <a:stretch>
              <a:fillRect/>
            </a:stretch>
          </p:blipFill>
          <p:spPr>
            <a:xfrm>
              <a:off x="2396060" y="1775848"/>
              <a:ext cx="7772400" cy="4472454"/>
            </a:xfrm>
            <a:prstGeom prst="rect">
              <a:avLst/>
            </a:prstGeom>
          </p:spPr>
        </p:pic>
        <p:sp>
          <p:nvSpPr>
            <p:cNvPr id="11" name="TextBox 10">
              <a:extLst>
                <a:ext uri="{FF2B5EF4-FFF2-40B4-BE49-F238E27FC236}">
                  <a16:creationId xmlns:a16="http://schemas.microsoft.com/office/drawing/2014/main" id="{3310762C-DD1C-5FD8-7480-2E5159AB1251}"/>
                </a:ext>
              </a:extLst>
            </p:cNvPr>
            <p:cNvSpPr txBox="1"/>
            <p:nvPr/>
          </p:nvSpPr>
          <p:spPr>
            <a:xfrm>
              <a:off x="3229535" y="2556545"/>
              <a:ext cx="6105450" cy="3137269"/>
            </a:xfrm>
            <a:prstGeom prst="rect">
              <a:avLst/>
            </a:prstGeom>
            <a:noFill/>
          </p:spPr>
          <p:txBody>
            <a:bodyPr wrap="square" anchor="ctr">
              <a:spAutoFit/>
            </a:bodyPr>
            <a:lstStyle/>
            <a:p>
              <a:pPr algn="ctr" rtl="0">
                <a:lnSpc>
                  <a:spcPts val="3000"/>
                </a:lnSpc>
                <a:spcAft>
                  <a:spcPts val="600"/>
                </a:spcAft>
                <a:buNone/>
              </a:pPr>
              <a:r>
                <a:rPr lang="en-US" sz="2000" dirty="0">
                  <a:solidFill>
                    <a:srgbClr val="414141"/>
                  </a:solidFill>
                  <a:latin typeface="Montserrat" pitchFamily="2" charset="77"/>
                </a:rPr>
                <a:t>The living organism is the mycelium. When the mycelium reaches a point of maturity or if it thinks it is going to die (like a change in temperature, moisture or Co2), the mycelium goes through its fruiting stage - it shoots up a mushroom - so it can grow to release the spores. It’s a survival mechanism, and the reproductive cycle of the fungus.</a:t>
              </a:r>
            </a:p>
          </p:txBody>
        </p:sp>
      </p:grpSp>
      <p:grpSp>
        <p:nvGrpSpPr>
          <p:cNvPr id="13" name="2. spores">
            <a:extLst>
              <a:ext uri="{FF2B5EF4-FFF2-40B4-BE49-F238E27FC236}">
                <a16:creationId xmlns:a16="http://schemas.microsoft.com/office/drawing/2014/main" id="{C2834D10-514B-D470-31F9-4CEDAB59386B}"/>
              </a:ext>
            </a:extLst>
          </p:cNvPr>
          <p:cNvGrpSpPr/>
          <p:nvPr/>
        </p:nvGrpSpPr>
        <p:grpSpPr>
          <a:xfrm>
            <a:off x="2268921" y="1282756"/>
            <a:ext cx="7772400" cy="4472454"/>
            <a:chOff x="2396060" y="1775848"/>
            <a:chExt cx="7772400" cy="4472454"/>
          </a:xfrm>
        </p:grpSpPr>
        <p:pic>
          <p:nvPicPr>
            <p:cNvPr id="18" name="Picture 17" descr="A white oval object with a black border&#10;&#10;AI-generated content may be incorrect.">
              <a:extLst>
                <a:ext uri="{FF2B5EF4-FFF2-40B4-BE49-F238E27FC236}">
                  <a16:creationId xmlns:a16="http://schemas.microsoft.com/office/drawing/2014/main" id="{326299DE-9AC8-6BAC-7555-0128926D7D7B}"/>
                </a:ext>
              </a:extLst>
            </p:cNvPr>
            <p:cNvPicPr>
              <a:picLocks noChangeAspect="1"/>
            </p:cNvPicPr>
            <p:nvPr/>
          </p:nvPicPr>
          <p:blipFill>
            <a:blip r:embed="rId3"/>
            <a:stretch>
              <a:fillRect/>
            </a:stretch>
          </p:blipFill>
          <p:spPr>
            <a:xfrm>
              <a:off x="2396060" y="1775848"/>
              <a:ext cx="7772400" cy="4472454"/>
            </a:xfrm>
            <a:prstGeom prst="rect">
              <a:avLst/>
            </a:prstGeom>
          </p:spPr>
        </p:pic>
        <p:sp>
          <p:nvSpPr>
            <p:cNvPr id="30" name="TextBox 29">
              <a:extLst>
                <a:ext uri="{FF2B5EF4-FFF2-40B4-BE49-F238E27FC236}">
                  <a16:creationId xmlns:a16="http://schemas.microsoft.com/office/drawing/2014/main" id="{3944355E-FB0D-B0FF-7DD5-0077FF8A8B66}"/>
                </a:ext>
              </a:extLst>
            </p:cNvPr>
            <p:cNvSpPr txBox="1"/>
            <p:nvPr/>
          </p:nvSpPr>
          <p:spPr>
            <a:xfrm>
              <a:off x="3587063" y="3403576"/>
              <a:ext cx="5683221" cy="1213666"/>
            </a:xfrm>
            <a:prstGeom prst="rect">
              <a:avLst/>
            </a:prstGeom>
            <a:noFill/>
          </p:spPr>
          <p:txBody>
            <a:bodyPr wrap="square" anchor="ctr">
              <a:spAutoFit/>
            </a:bodyPr>
            <a:lstStyle/>
            <a:p>
              <a:pPr algn="ctr" rtl="0">
                <a:lnSpc>
                  <a:spcPts val="3000"/>
                </a:lnSpc>
                <a:spcAft>
                  <a:spcPts val="600"/>
                </a:spcAft>
                <a:buNone/>
              </a:pPr>
              <a:r>
                <a:rPr lang="en-US" sz="2000" b="0" i="0" u="none" strike="noStrike" dirty="0">
                  <a:solidFill>
                    <a:srgbClr val="414141"/>
                  </a:solidFill>
                  <a:effectLst/>
                  <a:latin typeface="Montserrat" pitchFamily="2" charset="77"/>
                </a:rPr>
                <a:t>You should</a:t>
              </a:r>
              <a:r>
                <a:rPr lang="en-US" sz="2000" b="0" i="0" u="none" strike="noStrike" dirty="0">
                  <a:solidFill>
                    <a:srgbClr val="6B5FBF"/>
                  </a:solidFill>
                  <a:effectLst/>
                  <a:latin typeface="Montserrat" pitchFamily="2" charset="77"/>
                </a:rPr>
                <a:t> </a:t>
              </a:r>
              <a:r>
                <a:rPr lang="en-US" sz="2000" dirty="0">
                  <a:solidFill>
                    <a:srgbClr val="6B5FBF"/>
                  </a:solidFill>
                  <a:latin typeface="SZTOS MEDIUM" pitchFamily="2" charset="77"/>
                  <a:ea typeface="SZTOS MEDIUM" pitchFamily="2" charset="77"/>
                  <a:cs typeface="SZTOS MEDIUM" pitchFamily="2" charset="77"/>
                </a:rPr>
                <a:t>NEVER</a:t>
              </a:r>
              <a:r>
                <a:rPr lang="en-US" sz="2000" b="0" i="0" u="none" strike="noStrike" dirty="0">
                  <a:solidFill>
                    <a:srgbClr val="6B5FBF"/>
                  </a:solidFill>
                  <a:effectLst/>
                  <a:latin typeface="Montserrat" pitchFamily="2" charset="77"/>
                </a:rPr>
                <a:t> </a:t>
              </a:r>
              <a:r>
                <a:rPr lang="en-US" sz="2000" b="0" i="0" u="none" strike="noStrike" dirty="0">
                  <a:solidFill>
                    <a:srgbClr val="414141"/>
                  </a:solidFill>
                  <a:effectLst/>
                  <a:latin typeface="Montserrat" pitchFamily="2" charset="77"/>
                </a:rPr>
                <a:t>pick wild mushrooms- there are so many different varieties and some will make you very sick.</a:t>
              </a:r>
            </a:p>
          </p:txBody>
        </p:sp>
      </p:grpSp>
      <p:grpSp>
        <p:nvGrpSpPr>
          <p:cNvPr id="32" name="3. roots">
            <a:extLst>
              <a:ext uri="{FF2B5EF4-FFF2-40B4-BE49-F238E27FC236}">
                <a16:creationId xmlns:a16="http://schemas.microsoft.com/office/drawing/2014/main" id="{B6138F0C-86A5-B4FD-10A2-8A94A0DFA13D}"/>
              </a:ext>
            </a:extLst>
          </p:cNvPr>
          <p:cNvGrpSpPr/>
          <p:nvPr/>
        </p:nvGrpSpPr>
        <p:grpSpPr>
          <a:xfrm>
            <a:off x="2268921" y="1282756"/>
            <a:ext cx="7772400" cy="4472454"/>
            <a:chOff x="2396060" y="1775848"/>
            <a:chExt cx="7772400" cy="4472454"/>
          </a:xfrm>
        </p:grpSpPr>
        <p:pic>
          <p:nvPicPr>
            <p:cNvPr id="33" name="Picture 32" descr="A white oval object with a black border&#10;&#10;AI-generated content may be incorrect.">
              <a:extLst>
                <a:ext uri="{FF2B5EF4-FFF2-40B4-BE49-F238E27FC236}">
                  <a16:creationId xmlns:a16="http://schemas.microsoft.com/office/drawing/2014/main" id="{723FFF3A-E533-B1D1-ACD5-B718047DD59A}"/>
                </a:ext>
              </a:extLst>
            </p:cNvPr>
            <p:cNvPicPr>
              <a:picLocks noChangeAspect="1"/>
            </p:cNvPicPr>
            <p:nvPr/>
          </p:nvPicPr>
          <p:blipFill>
            <a:blip r:embed="rId3"/>
            <a:stretch>
              <a:fillRect/>
            </a:stretch>
          </p:blipFill>
          <p:spPr>
            <a:xfrm>
              <a:off x="2396060" y="1775848"/>
              <a:ext cx="7772400" cy="4472454"/>
            </a:xfrm>
            <a:prstGeom prst="rect">
              <a:avLst/>
            </a:prstGeom>
          </p:spPr>
        </p:pic>
        <p:sp>
          <p:nvSpPr>
            <p:cNvPr id="34" name="TextBox 33">
              <a:extLst>
                <a:ext uri="{FF2B5EF4-FFF2-40B4-BE49-F238E27FC236}">
                  <a16:creationId xmlns:a16="http://schemas.microsoft.com/office/drawing/2014/main" id="{EE223198-A4F8-E3B3-3306-5309E9B789AB}"/>
                </a:ext>
              </a:extLst>
            </p:cNvPr>
            <p:cNvSpPr txBox="1"/>
            <p:nvPr/>
          </p:nvSpPr>
          <p:spPr>
            <a:xfrm>
              <a:off x="3673254" y="3455188"/>
              <a:ext cx="5099770" cy="1213666"/>
            </a:xfrm>
            <a:prstGeom prst="rect">
              <a:avLst/>
            </a:prstGeom>
            <a:noFill/>
          </p:spPr>
          <p:txBody>
            <a:bodyPr wrap="square" anchor="ctr">
              <a:spAutoFit/>
            </a:bodyPr>
            <a:lstStyle/>
            <a:p>
              <a:pPr algn="ctr" rtl="0">
                <a:lnSpc>
                  <a:spcPts val="3000"/>
                </a:lnSpc>
                <a:spcAft>
                  <a:spcPts val="600"/>
                </a:spcAft>
                <a:buNone/>
              </a:pPr>
              <a:r>
                <a:rPr lang="en-US" sz="2000" b="0" i="0" u="none" strike="noStrike" dirty="0">
                  <a:solidFill>
                    <a:srgbClr val="414141"/>
                  </a:solidFill>
                  <a:effectLst/>
                  <a:latin typeface="Montserrat" pitchFamily="2" charset="77"/>
                </a:rPr>
                <a:t>Mushrooms that you buy from the shops are safe to eat, are very healthy and delicious.</a:t>
              </a:r>
            </a:p>
          </p:txBody>
        </p:sp>
      </p:grpSp>
      <p:grpSp>
        <p:nvGrpSpPr>
          <p:cNvPr id="36" name="4. pin">
            <a:extLst>
              <a:ext uri="{FF2B5EF4-FFF2-40B4-BE49-F238E27FC236}">
                <a16:creationId xmlns:a16="http://schemas.microsoft.com/office/drawing/2014/main" id="{1E9870F2-9C02-8354-E2E9-F49DE633C298}"/>
              </a:ext>
            </a:extLst>
          </p:cNvPr>
          <p:cNvGrpSpPr/>
          <p:nvPr/>
        </p:nvGrpSpPr>
        <p:grpSpPr>
          <a:xfrm>
            <a:off x="2268921" y="1282756"/>
            <a:ext cx="7772400" cy="4472454"/>
            <a:chOff x="2396060" y="1775848"/>
            <a:chExt cx="7772400" cy="4472454"/>
          </a:xfrm>
        </p:grpSpPr>
        <p:pic>
          <p:nvPicPr>
            <p:cNvPr id="37" name="Picture 36" descr="A white oval object with a black border&#10;&#10;AI-generated content may be incorrect.">
              <a:extLst>
                <a:ext uri="{FF2B5EF4-FFF2-40B4-BE49-F238E27FC236}">
                  <a16:creationId xmlns:a16="http://schemas.microsoft.com/office/drawing/2014/main" id="{F649F413-B842-73AE-BFDF-D610DEF0B4CF}"/>
                </a:ext>
              </a:extLst>
            </p:cNvPr>
            <p:cNvPicPr>
              <a:picLocks noChangeAspect="1"/>
            </p:cNvPicPr>
            <p:nvPr/>
          </p:nvPicPr>
          <p:blipFill>
            <a:blip r:embed="rId3"/>
            <a:stretch>
              <a:fillRect/>
            </a:stretch>
          </p:blipFill>
          <p:spPr>
            <a:xfrm>
              <a:off x="2396060" y="1775848"/>
              <a:ext cx="7772400" cy="4472454"/>
            </a:xfrm>
            <a:prstGeom prst="rect">
              <a:avLst/>
            </a:prstGeom>
          </p:spPr>
        </p:pic>
        <p:sp>
          <p:nvSpPr>
            <p:cNvPr id="38" name="TextBox 37">
              <a:extLst>
                <a:ext uri="{FF2B5EF4-FFF2-40B4-BE49-F238E27FC236}">
                  <a16:creationId xmlns:a16="http://schemas.microsoft.com/office/drawing/2014/main" id="{A23943E7-65D4-9F3D-2B3F-245B0D59A88F}"/>
                </a:ext>
              </a:extLst>
            </p:cNvPr>
            <p:cNvSpPr txBox="1"/>
            <p:nvPr/>
          </p:nvSpPr>
          <p:spPr>
            <a:xfrm>
              <a:off x="3879293" y="3596324"/>
              <a:ext cx="4805933" cy="828945"/>
            </a:xfrm>
            <a:prstGeom prst="rect">
              <a:avLst/>
            </a:prstGeom>
            <a:noFill/>
          </p:spPr>
          <p:txBody>
            <a:bodyPr wrap="square" anchor="ctr">
              <a:spAutoFit/>
            </a:bodyPr>
            <a:lstStyle/>
            <a:p>
              <a:pPr algn="ctr" rtl="0">
                <a:lnSpc>
                  <a:spcPts val="3000"/>
                </a:lnSpc>
                <a:spcAft>
                  <a:spcPts val="600"/>
                </a:spcAft>
                <a:buNone/>
              </a:pPr>
              <a:r>
                <a:rPr lang="en-US" sz="2000" b="0" i="0" u="none" strike="noStrike" dirty="0">
                  <a:solidFill>
                    <a:srgbClr val="414141"/>
                  </a:solidFill>
                  <a:effectLst/>
                  <a:latin typeface="Montserrat" pitchFamily="2" charset="77"/>
                </a:rPr>
                <a:t>Mushrooms are the </a:t>
              </a:r>
              <a:r>
                <a:rPr lang="en-US" sz="2000" dirty="0">
                  <a:solidFill>
                    <a:srgbClr val="6B5FBF"/>
                  </a:solidFill>
                  <a:latin typeface="SZTOS MEDIUM" pitchFamily="2" charset="77"/>
                  <a:ea typeface="SZTOS MEDIUM" pitchFamily="2" charset="77"/>
                  <a:cs typeface="SZTOS MEDIUM" pitchFamily="2" charset="77"/>
                </a:rPr>
                <a:t>fruiting bodies</a:t>
              </a:r>
              <a:r>
                <a:rPr lang="en-US" sz="2000" b="0" i="0" u="none" strike="noStrike" dirty="0">
                  <a:solidFill>
                    <a:srgbClr val="6B5FBF"/>
                  </a:solidFill>
                  <a:effectLst/>
                  <a:latin typeface="Montserrat" pitchFamily="2" charset="77"/>
                </a:rPr>
                <a:t> </a:t>
              </a:r>
              <a:r>
                <a:rPr lang="en-US" sz="2000" b="0" i="0" u="none" strike="noStrike" dirty="0">
                  <a:solidFill>
                    <a:srgbClr val="414141"/>
                  </a:solidFill>
                  <a:effectLst/>
                  <a:latin typeface="Montserrat" pitchFamily="2" charset="77"/>
                </a:rPr>
                <a:t>of fungi. Like an apple on a tree.</a:t>
              </a:r>
            </a:p>
          </p:txBody>
        </p:sp>
      </p:grpSp>
      <p:grpSp>
        <p:nvGrpSpPr>
          <p:cNvPr id="40" name="5. button">
            <a:extLst>
              <a:ext uri="{FF2B5EF4-FFF2-40B4-BE49-F238E27FC236}">
                <a16:creationId xmlns:a16="http://schemas.microsoft.com/office/drawing/2014/main" id="{E7EBBCBF-2BA9-B470-E814-91B9E2C8CD7F}"/>
              </a:ext>
            </a:extLst>
          </p:cNvPr>
          <p:cNvGrpSpPr/>
          <p:nvPr/>
        </p:nvGrpSpPr>
        <p:grpSpPr>
          <a:xfrm>
            <a:off x="2268921" y="1282756"/>
            <a:ext cx="7772400" cy="4472454"/>
            <a:chOff x="2396060" y="1775848"/>
            <a:chExt cx="7772400" cy="4472454"/>
          </a:xfrm>
        </p:grpSpPr>
        <p:pic>
          <p:nvPicPr>
            <p:cNvPr id="41" name="Picture 40" descr="A white oval object with a black border&#10;&#10;AI-generated content may be incorrect.">
              <a:extLst>
                <a:ext uri="{FF2B5EF4-FFF2-40B4-BE49-F238E27FC236}">
                  <a16:creationId xmlns:a16="http://schemas.microsoft.com/office/drawing/2014/main" id="{4B06F09B-101B-FFF8-9371-D837AFF023AD}"/>
                </a:ext>
              </a:extLst>
            </p:cNvPr>
            <p:cNvPicPr>
              <a:picLocks noChangeAspect="1"/>
            </p:cNvPicPr>
            <p:nvPr/>
          </p:nvPicPr>
          <p:blipFill>
            <a:blip r:embed="rId3"/>
            <a:stretch>
              <a:fillRect/>
            </a:stretch>
          </p:blipFill>
          <p:spPr>
            <a:xfrm>
              <a:off x="2396060" y="1775848"/>
              <a:ext cx="7772400" cy="4472454"/>
            </a:xfrm>
            <a:prstGeom prst="rect">
              <a:avLst/>
            </a:prstGeom>
          </p:spPr>
        </p:pic>
        <p:sp>
          <p:nvSpPr>
            <p:cNvPr id="42" name="TextBox 41">
              <a:extLst>
                <a:ext uri="{FF2B5EF4-FFF2-40B4-BE49-F238E27FC236}">
                  <a16:creationId xmlns:a16="http://schemas.microsoft.com/office/drawing/2014/main" id="{50D2B8DD-811D-679D-E432-6F1AAC62D876}"/>
                </a:ext>
              </a:extLst>
            </p:cNvPr>
            <p:cNvSpPr txBox="1"/>
            <p:nvPr/>
          </p:nvSpPr>
          <p:spPr>
            <a:xfrm>
              <a:off x="3554413" y="3018855"/>
              <a:ext cx="5455691" cy="1983107"/>
            </a:xfrm>
            <a:prstGeom prst="rect">
              <a:avLst/>
            </a:prstGeom>
            <a:noFill/>
          </p:spPr>
          <p:txBody>
            <a:bodyPr wrap="square" anchor="ctr">
              <a:spAutoFit/>
            </a:bodyPr>
            <a:lstStyle/>
            <a:p>
              <a:pPr algn="ctr" rtl="0">
                <a:lnSpc>
                  <a:spcPts val="3000"/>
                </a:lnSpc>
                <a:spcAft>
                  <a:spcPts val="600"/>
                </a:spcAft>
                <a:buNone/>
              </a:pPr>
              <a:r>
                <a:rPr lang="en-US" sz="2000" dirty="0">
                  <a:solidFill>
                    <a:srgbClr val="6B5FBF"/>
                  </a:solidFill>
                  <a:latin typeface="SZTOS MEDIUM" pitchFamily="2" charset="77"/>
                  <a:ea typeface="SZTOS MEDIUM" pitchFamily="2" charset="77"/>
                  <a:cs typeface="SZTOS MEDIUM" pitchFamily="2" charset="77"/>
                </a:rPr>
                <a:t>Mycelium</a:t>
              </a:r>
              <a:r>
                <a:rPr lang="en-US" sz="2000" b="0" i="0" u="none" strike="noStrike" dirty="0">
                  <a:solidFill>
                    <a:srgbClr val="414141"/>
                  </a:solidFill>
                  <a:effectLst/>
                  <a:latin typeface="Montserrat" pitchFamily="2" charset="77"/>
                </a:rPr>
                <a:t> are the tiny, thread-like parts of a mushroom that grow underground or inside something else, like roots. Mycelium is the living organism, which forms into a mushroom.</a:t>
              </a:r>
              <a:endParaRPr lang="en-AU" sz="2000" b="0" i="0" u="none" strike="noStrike" dirty="0">
                <a:solidFill>
                  <a:srgbClr val="414141"/>
                </a:solidFill>
                <a:effectLst/>
                <a:latin typeface="Montserrat" pitchFamily="2" charset="77"/>
              </a:endParaRPr>
            </a:p>
          </p:txBody>
        </p:sp>
      </p:grpSp>
      <p:grpSp>
        <p:nvGrpSpPr>
          <p:cNvPr id="52" name="6. button">
            <a:extLst>
              <a:ext uri="{FF2B5EF4-FFF2-40B4-BE49-F238E27FC236}">
                <a16:creationId xmlns:a16="http://schemas.microsoft.com/office/drawing/2014/main" id="{F6B4A81A-7D77-1FA3-0D1A-30D57B37DE85}"/>
              </a:ext>
            </a:extLst>
          </p:cNvPr>
          <p:cNvGrpSpPr/>
          <p:nvPr/>
        </p:nvGrpSpPr>
        <p:grpSpPr>
          <a:xfrm>
            <a:off x="2268921" y="1282756"/>
            <a:ext cx="7772400" cy="4472454"/>
            <a:chOff x="2396060" y="1775848"/>
            <a:chExt cx="7772400" cy="4472454"/>
          </a:xfrm>
        </p:grpSpPr>
        <p:pic>
          <p:nvPicPr>
            <p:cNvPr id="53" name="Picture 52" descr="A white oval object with a black border&#10;&#10;AI-generated content may be incorrect.">
              <a:extLst>
                <a:ext uri="{FF2B5EF4-FFF2-40B4-BE49-F238E27FC236}">
                  <a16:creationId xmlns:a16="http://schemas.microsoft.com/office/drawing/2014/main" id="{52B3D4D7-3D48-1652-13B8-7D2E1133EEF8}"/>
                </a:ext>
              </a:extLst>
            </p:cNvPr>
            <p:cNvPicPr>
              <a:picLocks noChangeAspect="1"/>
            </p:cNvPicPr>
            <p:nvPr/>
          </p:nvPicPr>
          <p:blipFill>
            <a:blip r:embed="rId3"/>
            <a:stretch>
              <a:fillRect/>
            </a:stretch>
          </p:blipFill>
          <p:spPr>
            <a:xfrm>
              <a:off x="2396060" y="1775848"/>
              <a:ext cx="7772400" cy="4472454"/>
            </a:xfrm>
            <a:prstGeom prst="rect">
              <a:avLst/>
            </a:prstGeom>
          </p:spPr>
        </p:pic>
        <p:sp>
          <p:nvSpPr>
            <p:cNvPr id="54" name="TextBox 53">
              <a:extLst>
                <a:ext uri="{FF2B5EF4-FFF2-40B4-BE49-F238E27FC236}">
                  <a16:creationId xmlns:a16="http://schemas.microsoft.com/office/drawing/2014/main" id="{AD7AB8B4-D1EB-C24D-E072-A17E0FF0E46F}"/>
                </a:ext>
              </a:extLst>
            </p:cNvPr>
            <p:cNvSpPr txBox="1"/>
            <p:nvPr/>
          </p:nvSpPr>
          <p:spPr>
            <a:xfrm>
              <a:off x="3489712" y="3070467"/>
              <a:ext cx="5455691" cy="1983107"/>
            </a:xfrm>
            <a:prstGeom prst="rect">
              <a:avLst/>
            </a:prstGeom>
            <a:noFill/>
          </p:spPr>
          <p:txBody>
            <a:bodyPr wrap="square" anchor="ctr">
              <a:spAutoFit/>
            </a:bodyPr>
            <a:lstStyle/>
            <a:p>
              <a:pPr algn="ctr" rtl="0">
                <a:lnSpc>
                  <a:spcPts val="3000"/>
                </a:lnSpc>
                <a:spcAft>
                  <a:spcPts val="600"/>
                </a:spcAft>
                <a:buNone/>
              </a:pPr>
              <a:r>
                <a:rPr lang="en-US" sz="2000" b="0" i="0" u="none" strike="noStrike" dirty="0">
                  <a:solidFill>
                    <a:srgbClr val="414141"/>
                  </a:solidFill>
                  <a:effectLst/>
                  <a:latin typeface="Montserrat" pitchFamily="2" charset="77"/>
                </a:rPr>
                <a:t>Mushroom mycelium is the immune system of the Earth! It supports the health of the surrounding ecosystem by providing nutrients to its surrounding environment.</a:t>
              </a:r>
              <a:endParaRPr lang="en-AU" sz="2000" b="0" i="0" u="none" strike="noStrike" dirty="0">
                <a:solidFill>
                  <a:srgbClr val="414141"/>
                </a:solidFill>
                <a:effectLst/>
                <a:latin typeface="Montserrat" pitchFamily="2" charset="77"/>
              </a:endParaRPr>
            </a:p>
          </p:txBody>
        </p:sp>
      </p:grpSp>
      <p:pic>
        <p:nvPicPr>
          <p:cNvPr id="44" name="bt1" descr="A red arrow in a white circle&#10;&#10;AI-generated content may be incorrect.">
            <a:extLst>
              <a:ext uri="{FF2B5EF4-FFF2-40B4-BE49-F238E27FC236}">
                <a16:creationId xmlns:a16="http://schemas.microsoft.com/office/drawing/2014/main" id="{BF3FD133-225C-390D-D53A-3919AD82B130}"/>
              </a:ext>
            </a:extLst>
          </p:cNvPr>
          <p:cNvPicPr>
            <a:picLocks noChangeAspect="1"/>
          </p:cNvPicPr>
          <p:nvPr/>
        </p:nvPicPr>
        <p:blipFill>
          <a:blip r:embed="rId4"/>
          <a:stretch>
            <a:fillRect/>
          </a:stretch>
        </p:blipFill>
        <p:spPr>
          <a:xfrm rot="16200000">
            <a:off x="10076898" y="3310624"/>
            <a:ext cx="516610" cy="516610"/>
          </a:xfrm>
          <a:prstGeom prst="rect">
            <a:avLst/>
          </a:prstGeom>
        </p:spPr>
      </p:pic>
      <p:pic>
        <p:nvPicPr>
          <p:cNvPr id="45" name="bt2" descr="A red arrow in a white circle&#10;&#10;AI-generated content may be incorrect.">
            <a:extLst>
              <a:ext uri="{FF2B5EF4-FFF2-40B4-BE49-F238E27FC236}">
                <a16:creationId xmlns:a16="http://schemas.microsoft.com/office/drawing/2014/main" id="{DB9C2205-CCA7-C45F-F1FA-B0BF44C1868A}"/>
              </a:ext>
            </a:extLst>
          </p:cNvPr>
          <p:cNvPicPr>
            <a:picLocks noChangeAspect="1"/>
          </p:cNvPicPr>
          <p:nvPr/>
        </p:nvPicPr>
        <p:blipFill>
          <a:blip r:embed="rId4"/>
          <a:stretch>
            <a:fillRect/>
          </a:stretch>
        </p:blipFill>
        <p:spPr>
          <a:xfrm rot="16200000">
            <a:off x="10076898" y="3310624"/>
            <a:ext cx="516610" cy="516610"/>
          </a:xfrm>
          <a:prstGeom prst="rect">
            <a:avLst/>
          </a:prstGeom>
        </p:spPr>
      </p:pic>
      <p:pic>
        <p:nvPicPr>
          <p:cNvPr id="46" name="bt3" descr="A red arrow in a white circle&#10;&#10;AI-generated content may be incorrect.">
            <a:extLst>
              <a:ext uri="{FF2B5EF4-FFF2-40B4-BE49-F238E27FC236}">
                <a16:creationId xmlns:a16="http://schemas.microsoft.com/office/drawing/2014/main" id="{CB873A12-8972-581C-ED00-CEB0CCF759E7}"/>
              </a:ext>
            </a:extLst>
          </p:cNvPr>
          <p:cNvPicPr>
            <a:picLocks noChangeAspect="1"/>
          </p:cNvPicPr>
          <p:nvPr/>
        </p:nvPicPr>
        <p:blipFill>
          <a:blip r:embed="rId4"/>
          <a:stretch>
            <a:fillRect/>
          </a:stretch>
        </p:blipFill>
        <p:spPr>
          <a:xfrm rot="16200000">
            <a:off x="10076898" y="3310624"/>
            <a:ext cx="516610" cy="516610"/>
          </a:xfrm>
          <a:prstGeom prst="rect">
            <a:avLst/>
          </a:prstGeom>
        </p:spPr>
      </p:pic>
      <p:pic>
        <p:nvPicPr>
          <p:cNvPr id="47" name="bt4" descr="A red arrow in a white circle&#10;&#10;AI-generated content may be incorrect.">
            <a:extLst>
              <a:ext uri="{FF2B5EF4-FFF2-40B4-BE49-F238E27FC236}">
                <a16:creationId xmlns:a16="http://schemas.microsoft.com/office/drawing/2014/main" id="{CF7B911B-EC88-0D74-1B87-EDF3B483AC5D}"/>
              </a:ext>
            </a:extLst>
          </p:cNvPr>
          <p:cNvPicPr>
            <a:picLocks noChangeAspect="1"/>
          </p:cNvPicPr>
          <p:nvPr/>
        </p:nvPicPr>
        <p:blipFill>
          <a:blip r:embed="rId4"/>
          <a:stretch>
            <a:fillRect/>
          </a:stretch>
        </p:blipFill>
        <p:spPr>
          <a:xfrm rot="16200000">
            <a:off x="10076898" y="3310624"/>
            <a:ext cx="516610" cy="516610"/>
          </a:xfrm>
          <a:prstGeom prst="rect">
            <a:avLst/>
          </a:prstGeom>
        </p:spPr>
      </p:pic>
      <p:pic>
        <p:nvPicPr>
          <p:cNvPr id="55" name="bt5" descr="A red arrow in a white circle&#10;&#10;AI-generated content may be incorrect.">
            <a:extLst>
              <a:ext uri="{FF2B5EF4-FFF2-40B4-BE49-F238E27FC236}">
                <a16:creationId xmlns:a16="http://schemas.microsoft.com/office/drawing/2014/main" id="{C1DB77CB-20F1-6520-3C99-B84C380CA6FF}"/>
              </a:ext>
            </a:extLst>
          </p:cNvPr>
          <p:cNvPicPr>
            <a:picLocks noChangeAspect="1"/>
          </p:cNvPicPr>
          <p:nvPr/>
        </p:nvPicPr>
        <p:blipFill>
          <a:blip r:embed="rId4"/>
          <a:stretch>
            <a:fillRect/>
          </a:stretch>
        </p:blipFill>
        <p:spPr>
          <a:xfrm rot="16200000">
            <a:off x="10076898" y="3310624"/>
            <a:ext cx="516610" cy="516610"/>
          </a:xfrm>
          <a:prstGeom prst="rect">
            <a:avLst/>
          </a:prstGeom>
        </p:spPr>
      </p:pic>
      <p:pic>
        <p:nvPicPr>
          <p:cNvPr id="48" name="bt6" descr="A red arrow in a white circle&#10;&#10;AI-generated content may be incorrect.">
            <a:extLst>
              <a:ext uri="{FF2B5EF4-FFF2-40B4-BE49-F238E27FC236}">
                <a16:creationId xmlns:a16="http://schemas.microsoft.com/office/drawing/2014/main" id="{3605D7B4-28E3-E874-EC1D-10FE4C75ABB1}"/>
              </a:ext>
            </a:extLst>
          </p:cNvPr>
          <p:cNvPicPr>
            <a:picLocks noChangeAspect="1"/>
          </p:cNvPicPr>
          <p:nvPr/>
        </p:nvPicPr>
        <p:blipFill>
          <a:blip r:embed="rId4"/>
          <a:stretch>
            <a:fillRect/>
          </a:stretch>
        </p:blipFill>
        <p:spPr>
          <a:xfrm rot="5400000">
            <a:off x="1669122" y="3310624"/>
            <a:ext cx="516610" cy="516610"/>
          </a:xfrm>
          <a:prstGeom prst="rect">
            <a:avLst/>
          </a:prstGeom>
        </p:spPr>
      </p:pic>
      <p:pic>
        <p:nvPicPr>
          <p:cNvPr id="49" name="Picture 48" descr="A cartoon mushroom wearing goggles and a lab coat holding a flask&#10;&#10;AI-generated content may be incorrect.">
            <a:extLst>
              <a:ext uri="{FF2B5EF4-FFF2-40B4-BE49-F238E27FC236}">
                <a16:creationId xmlns:a16="http://schemas.microsoft.com/office/drawing/2014/main" id="{45621326-A97C-E365-8A3F-B60D89B69E33}"/>
              </a:ext>
            </a:extLst>
          </p:cNvPr>
          <p:cNvPicPr>
            <a:picLocks noChangeAspect="1"/>
          </p:cNvPicPr>
          <p:nvPr/>
        </p:nvPicPr>
        <p:blipFill>
          <a:blip r:embed="rId5"/>
          <a:srcRect l="17406" t="7967" r="16015" b="24749"/>
          <a:stretch>
            <a:fillRect/>
          </a:stretch>
        </p:blipFill>
        <p:spPr>
          <a:xfrm flipH="1">
            <a:off x="371288" y="4131978"/>
            <a:ext cx="2997200" cy="2726022"/>
          </a:xfrm>
          <a:prstGeom prst="rect">
            <a:avLst/>
          </a:prstGeom>
        </p:spPr>
      </p:pic>
      <p:sp>
        <p:nvSpPr>
          <p:cNvPr id="56" name="number">
            <a:extLst>
              <a:ext uri="{FF2B5EF4-FFF2-40B4-BE49-F238E27FC236}">
                <a16:creationId xmlns:a16="http://schemas.microsoft.com/office/drawing/2014/main" id="{C52AD9A7-68AA-D2D1-7B68-B30F25E5EB34}"/>
              </a:ext>
            </a:extLst>
          </p:cNvPr>
          <p:cNvSpPr txBox="1">
            <a:spLocks/>
          </p:cNvSpPr>
          <p:nvPr/>
        </p:nvSpPr>
        <p:spPr>
          <a:xfrm>
            <a:off x="11316807" y="6318135"/>
            <a:ext cx="500548"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rgbClr val="6B5FBF"/>
                </a:solidFill>
                <a:latin typeface="Sztosfixed" pitchFamily="2" charset="77"/>
                <a:ea typeface="Sztosfixed" pitchFamily="2" charset="77"/>
                <a:cs typeface="Sztosfixed" pitchFamily="2" charset="77"/>
              </a:rPr>
              <a:pPr algn="r">
                <a:buSzPts val="1400"/>
              </a:pPr>
              <a:t>11</a:t>
            </a:fld>
            <a:endParaRPr lang="en" sz="2000" b="1" dirty="0">
              <a:solidFill>
                <a:srgbClr val="6B5FBF"/>
              </a:solidFill>
              <a:latin typeface="Sztosfixed" pitchFamily="2" charset="77"/>
              <a:ea typeface="Sztosfixed" pitchFamily="2" charset="77"/>
              <a:cs typeface="Sztosfixed" pitchFamily="2" charset="77"/>
            </a:endParaRPr>
          </a:p>
        </p:txBody>
      </p:sp>
    </p:spTree>
    <p:extLst>
      <p:ext uri="{BB962C8B-B14F-4D97-AF65-F5344CB8AC3E}">
        <p14:creationId xmlns:p14="http://schemas.microsoft.com/office/powerpoint/2010/main" val="2414268451"/>
      </p:ext>
    </p:extLst>
  </p:cSld>
  <p:clrMapOvr>
    <a:masterClrMapping/>
  </p:clrMapOvr>
  <p:transition spd="slow" advClick="0">
    <p:push dir="u"/>
  </p:transition>
  <p:timing>
    <p:tnLst>
      <p:par>
        <p:cTn id="1" dur="indefinite" restart="never" nodeType="tmRoot">
          <p:childTnLst>
            <p:seq concurrent="1" nextAc="seek">
              <p:cTn id="2" restart="whenNotActive" fill="hold" evtFilter="cancelBubble" nodeType="interactiveSeq">
                <p:stCondLst>
                  <p:cond evt="onClick" delay="0">
                    <p:tgtEl>
                      <p:spTgt spid="4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childTnLst>
                          </p:cTn>
                        </p:par>
                      </p:childTnLst>
                    </p:cTn>
                  </p:par>
                </p:childTnLst>
              </p:cTn>
              <p:nextCondLst>
                <p:cond evt="onClick" delay="0">
                  <p:tgtEl>
                    <p:spTgt spid="44"/>
                  </p:tgtEl>
                </p:cond>
              </p:nextCondLst>
            </p:seq>
            <p:seq concurrent="1" nextAc="seek">
              <p:cTn id="9" restart="whenNotActive" fill="hold" evtFilter="cancelBubble" nodeType="interactiveSeq">
                <p:stCondLst>
                  <p:cond evt="onClick" delay="0">
                    <p:tgtEl>
                      <p:spTgt spid="45"/>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nodeType="withEffect">
                                  <p:stCondLst>
                                    <p:cond delay="0"/>
                                  </p:stCondLst>
                                  <p:childTnLst>
                                    <p:set>
                                      <p:cBhvr>
                                        <p:cTn id="13" dur="1" fill="hold">
                                          <p:stCondLst>
                                            <p:cond delay="0"/>
                                          </p:stCondLst>
                                        </p:cTn>
                                        <p:tgtEl>
                                          <p:spTgt spid="32"/>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45"/>
                  </p:tgtEl>
                </p:cond>
              </p:nextCondLst>
            </p:seq>
            <p:seq concurrent="1" nextAc="seek">
              <p:cTn id="16" restart="whenNotActive" fill="hold" evtFilter="cancelBubble" nodeType="interactiveSeq">
                <p:stCondLst>
                  <p:cond evt="onClick" delay="0">
                    <p:tgtEl>
                      <p:spTgt spid="46"/>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childTnLst>
              </p:cTn>
              <p:nextCondLst>
                <p:cond evt="onClick" delay="0">
                  <p:tgtEl>
                    <p:spTgt spid="46"/>
                  </p:tgtEl>
                </p:cond>
              </p:nextCondLst>
            </p:seq>
            <p:seq concurrent="1" nextAc="seek">
              <p:cTn id="23" restart="whenNotActive" fill="hold" evtFilter="cancelBubble" nodeType="interactiveSeq">
                <p:stCondLst>
                  <p:cond evt="onClick" delay="0">
                    <p:tgtEl>
                      <p:spTgt spid="47"/>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55"/>
                                        </p:tgtEl>
                                        <p:attrNameLst>
                                          <p:attrName>style.visibility</p:attrName>
                                        </p:attrNameLst>
                                      </p:cBhvr>
                                      <p:to>
                                        <p:strVal val="visible"/>
                                      </p:to>
                                    </p:set>
                                  </p:childTnLst>
                                </p:cTn>
                              </p:par>
                            </p:childTnLst>
                          </p:cTn>
                        </p:par>
                      </p:childTnLst>
                    </p:cTn>
                  </p:par>
                </p:childTnLst>
              </p:cTn>
              <p:nextCondLst>
                <p:cond evt="onClick" delay="0">
                  <p:tgtEl>
                    <p:spTgt spid="47"/>
                  </p:tgtEl>
                </p:cond>
              </p:nextCondLst>
            </p:seq>
            <p:seq concurrent="1" nextAc="seek">
              <p:cTn id="30" restart="whenNotActive" fill="hold" evtFilter="cancelBubble" nodeType="interactiveSeq">
                <p:stCondLst>
                  <p:cond evt="onClick" delay="0">
                    <p:tgtEl>
                      <p:spTgt spid="55"/>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withEffect">
                                  <p:stCondLst>
                                    <p:cond delay="0"/>
                                  </p:stCondLst>
                                  <p:childTnLst>
                                    <p:set>
                                      <p:cBhvr>
                                        <p:cTn id="34" dur="1" fill="hold">
                                          <p:stCondLst>
                                            <p:cond delay="0"/>
                                          </p:stCondLst>
                                        </p:cTn>
                                        <p:tgtEl>
                                          <p:spTgt spid="5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8"/>
                                        </p:tgtEl>
                                        <p:attrNameLst>
                                          <p:attrName>style.visibility</p:attrName>
                                        </p:attrNameLst>
                                      </p:cBhvr>
                                      <p:to>
                                        <p:strVal val="visible"/>
                                      </p:to>
                                    </p:set>
                                  </p:childTnLst>
                                </p:cTn>
                              </p:par>
                              <p:par>
                                <p:cTn id="37" presetID="1" presetClass="exit" presetSubtype="0" fill="hold" nodeType="withEffect">
                                  <p:stCondLst>
                                    <p:cond delay="0"/>
                                  </p:stCondLst>
                                  <p:childTnLst>
                                    <p:set>
                                      <p:cBhvr>
                                        <p:cTn id="38" dur="1" fill="hold">
                                          <p:stCondLst>
                                            <p:cond delay="0"/>
                                          </p:stCondLst>
                                        </p:cTn>
                                        <p:tgtEl>
                                          <p:spTgt spid="44"/>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45"/>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46"/>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47"/>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47" restart="whenNotActive" fill="hold" evtFilter="cancelBubble" nodeType="interactiveSeq">
                <p:stCondLst>
                  <p:cond evt="onClick" delay="0">
                    <p:tgtEl>
                      <p:spTgt spid="48"/>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48"/>
                                        </p:tgtEl>
                                        <p:attrNameLst>
                                          <p:attrName>style.visibility</p:attrName>
                                        </p:attrNameLst>
                                      </p:cBhvr>
                                      <p:to>
                                        <p:strVal val="hidden"/>
                                      </p:to>
                                    </p:set>
                                  </p:childTnLst>
                                </p:cTn>
                              </p:par>
                              <p:par>
                                <p:cTn id="52" presetID="1" presetClass="exit" presetSubtype="0" fill="hold" nodeType="withEffect">
                                  <p:stCondLst>
                                    <p:cond delay="0"/>
                                  </p:stCondLst>
                                  <p:childTnLst>
                                    <p:set>
                                      <p:cBhvr>
                                        <p:cTn id="53" dur="1" fill="hold">
                                          <p:stCondLst>
                                            <p:cond delay="0"/>
                                          </p:stCondLst>
                                        </p:cTn>
                                        <p:tgtEl>
                                          <p:spTgt spid="52"/>
                                        </p:tgtEl>
                                        <p:attrNameLst>
                                          <p:attrName>style.visibility</p:attrName>
                                        </p:attrNameLst>
                                      </p:cBhvr>
                                      <p:to>
                                        <p:strVal val="hidden"/>
                                      </p:to>
                                    </p:set>
                                  </p:childTnLst>
                                </p:cTn>
                              </p:par>
                              <p:par>
                                <p:cTn id="54" presetID="1" presetClass="exit" presetSubtype="0" fill="hold" nodeType="withEffect">
                                  <p:stCondLst>
                                    <p:cond delay="0"/>
                                  </p:stCondLst>
                                  <p:childTnLst>
                                    <p:set>
                                      <p:cBhvr>
                                        <p:cTn id="55" dur="1" fill="hold">
                                          <p:stCondLst>
                                            <p:cond delay="0"/>
                                          </p:stCondLst>
                                        </p:cTn>
                                        <p:tgtEl>
                                          <p:spTgt spid="40"/>
                                        </p:tgtEl>
                                        <p:attrNameLst>
                                          <p:attrName>style.visibility</p:attrName>
                                        </p:attrNameLst>
                                      </p:cBhvr>
                                      <p:to>
                                        <p:strVal val="hidden"/>
                                      </p:to>
                                    </p:set>
                                  </p:childTnLst>
                                </p:cTn>
                              </p:par>
                              <p:par>
                                <p:cTn id="56" presetID="1" presetClass="exit" presetSubtype="0" fill="hold" nodeType="withEffect">
                                  <p:stCondLst>
                                    <p:cond delay="0"/>
                                  </p:stCondLst>
                                  <p:childTnLst>
                                    <p:set>
                                      <p:cBhvr>
                                        <p:cTn id="57" dur="1" fill="hold">
                                          <p:stCondLst>
                                            <p:cond delay="0"/>
                                          </p:stCondLst>
                                        </p:cTn>
                                        <p:tgtEl>
                                          <p:spTgt spid="36"/>
                                        </p:tgtEl>
                                        <p:attrNameLst>
                                          <p:attrName>style.visibility</p:attrName>
                                        </p:attrNameLst>
                                      </p:cBhvr>
                                      <p:to>
                                        <p:strVal val="hidden"/>
                                      </p:to>
                                    </p:set>
                                  </p:childTnLst>
                                </p:cTn>
                              </p:par>
                              <p:par>
                                <p:cTn id="58" presetID="1" presetClass="exit" presetSubtype="0" fill="hold" nodeType="withEffect">
                                  <p:stCondLst>
                                    <p:cond delay="0"/>
                                  </p:stCondLst>
                                  <p:childTnLst>
                                    <p:set>
                                      <p:cBhvr>
                                        <p:cTn id="59" dur="1" fill="hold">
                                          <p:stCondLst>
                                            <p:cond delay="0"/>
                                          </p:stCondLst>
                                        </p:cTn>
                                        <p:tgtEl>
                                          <p:spTgt spid="32"/>
                                        </p:tgtEl>
                                        <p:attrNameLst>
                                          <p:attrName>style.visibility</p:attrName>
                                        </p:attrNameLst>
                                      </p:cBhvr>
                                      <p:to>
                                        <p:strVal val="hidden"/>
                                      </p:to>
                                    </p:set>
                                  </p:childTnLst>
                                </p:cTn>
                              </p:par>
                              <p:par>
                                <p:cTn id="60" presetID="1" presetClass="exit" presetSubtype="0" fill="hold" nodeType="withEffect">
                                  <p:stCondLst>
                                    <p:cond delay="0"/>
                                  </p:stCondLst>
                                  <p:childTnLst>
                                    <p:set>
                                      <p:cBhvr>
                                        <p:cTn id="61" dur="1" fill="hold">
                                          <p:stCondLst>
                                            <p:cond delay="0"/>
                                          </p:stCondLst>
                                        </p:cTn>
                                        <p:tgtEl>
                                          <p:spTgt spid="13"/>
                                        </p:tgtEl>
                                        <p:attrNameLst>
                                          <p:attrName>style.visibility</p:attrName>
                                        </p:attrNameLst>
                                      </p:cBhvr>
                                      <p:to>
                                        <p:strVal val="hidden"/>
                                      </p:to>
                                    </p:set>
                                  </p:childTnLst>
                                </p:cTn>
                              </p:par>
                              <p:par>
                                <p:cTn id="62" presetID="1" presetClass="entr" presetSubtype="0" fill="hold" nodeType="withEffect">
                                  <p:stCondLst>
                                    <p:cond delay="0"/>
                                  </p:stCondLst>
                                  <p:childTnLst>
                                    <p:set>
                                      <p:cBhvr>
                                        <p:cTn id="63"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48"/>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71565-37C4-B86A-A0E9-B596874D829A}"/>
            </a:ext>
          </a:extLst>
        </p:cNvPr>
        <p:cNvGrpSpPr/>
        <p:nvPr/>
      </p:nvGrpSpPr>
      <p:grpSpPr>
        <a:xfrm>
          <a:off x="0" y="0"/>
          <a:ext cx="0" cy="0"/>
          <a:chOff x="0" y="0"/>
          <a:chExt cx="0" cy="0"/>
        </a:xfrm>
      </p:grpSpPr>
      <p:pic>
        <p:nvPicPr>
          <p:cNvPr id="5" name="img">
            <a:extLst>
              <a:ext uri="{FF2B5EF4-FFF2-40B4-BE49-F238E27FC236}">
                <a16:creationId xmlns:a16="http://schemas.microsoft.com/office/drawing/2014/main" id="{516871FC-1D78-60BA-0BF7-CEE15D5C71BD}"/>
              </a:ext>
            </a:extLst>
          </p:cNvPr>
          <p:cNvPicPr>
            <a:picLocks noChangeAspect="1"/>
          </p:cNvPicPr>
          <p:nvPr/>
        </p:nvPicPr>
        <p:blipFill>
          <a:blip r:embed="rId2"/>
          <a:srcRect/>
          <a:stretch/>
        </p:blipFill>
        <p:spPr>
          <a:xfrm>
            <a:off x="3493150" y="1163502"/>
            <a:ext cx="5266660" cy="5296331"/>
          </a:xfrm>
          <a:prstGeom prst="rect">
            <a:avLst/>
          </a:prstGeom>
        </p:spPr>
      </p:pic>
      <p:sp>
        <p:nvSpPr>
          <p:cNvPr id="2" name="title">
            <a:extLst>
              <a:ext uri="{FF2B5EF4-FFF2-40B4-BE49-F238E27FC236}">
                <a16:creationId xmlns:a16="http://schemas.microsoft.com/office/drawing/2014/main" id="{D21401AA-4B6D-9F8E-1B67-154A39B63AB6}"/>
              </a:ext>
            </a:extLst>
          </p:cNvPr>
          <p:cNvSpPr txBox="1">
            <a:spLocks/>
          </p:cNvSpPr>
          <p:nvPr/>
        </p:nvSpPr>
        <p:spPr>
          <a:xfrm>
            <a:off x="2834450" y="352330"/>
            <a:ext cx="6523101" cy="57340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9B2242"/>
                </a:solidFill>
                <a:latin typeface="Sztosfixed" pitchFamily="2" charset="77"/>
                <a:ea typeface="Sztosfixed" pitchFamily="2" charset="77"/>
                <a:cs typeface="Sztosfixed" pitchFamily="2" charset="77"/>
              </a:rPr>
              <a:t>Parts of a mushroom</a:t>
            </a:r>
          </a:p>
        </p:txBody>
      </p:sp>
      <p:sp>
        <p:nvSpPr>
          <p:cNvPr id="24" name="veil">
            <a:extLst>
              <a:ext uri="{FF2B5EF4-FFF2-40B4-BE49-F238E27FC236}">
                <a16:creationId xmlns:a16="http://schemas.microsoft.com/office/drawing/2014/main" id="{21CF08A5-844D-51FB-6288-27849BBAFAE2}"/>
              </a:ext>
            </a:extLst>
          </p:cNvPr>
          <p:cNvSpPr/>
          <p:nvPr/>
        </p:nvSpPr>
        <p:spPr>
          <a:xfrm>
            <a:off x="8212386" y="2809738"/>
            <a:ext cx="2684721" cy="1164419"/>
          </a:xfrm>
          <a:prstGeom prst="roundRect">
            <a:avLst/>
          </a:prstGeom>
          <a:solidFill>
            <a:srgbClr val="6B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1600" dirty="0">
                <a:solidFill>
                  <a:schemeClr val="bg1"/>
                </a:solidFill>
                <a:latin typeface="SZTOS MEDIUM" pitchFamily="2" charset="77"/>
                <a:ea typeface="SZTOS MEDIUM" pitchFamily="2" charset="77"/>
                <a:cs typeface="SZTOS MEDIUM" pitchFamily="2" charset="77"/>
              </a:rPr>
              <a:t>Veil</a:t>
            </a:r>
          </a:p>
          <a:p>
            <a:pPr fontAlgn="base"/>
            <a:r>
              <a:rPr lang="en-AU" sz="1400" dirty="0">
                <a:solidFill>
                  <a:schemeClr val="bg1"/>
                </a:solidFill>
                <a:latin typeface="Montserrat" pitchFamily="2" charset="77"/>
              </a:rPr>
              <a:t>this is a ring of tissue that connects the mushroom stem and the cap. </a:t>
            </a:r>
            <a:endParaRPr lang="en-US" sz="1400" dirty="0">
              <a:solidFill>
                <a:schemeClr val="bg1"/>
              </a:solidFill>
            </a:endParaRPr>
          </a:p>
        </p:txBody>
      </p:sp>
      <p:sp>
        <p:nvSpPr>
          <p:cNvPr id="25" name="spores">
            <a:extLst>
              <a:ext uri="{FF2B5EF4-FFF2-40B4-BE49-F238E27FC236}">
                <a16:creationId xmlns:a16="http://schemas.microsoft.com/office/drawing/2014/main" id="{092BACD1-5681-C912-D21B-6B261698B5FB}"/>
              </a:ext>
            </a:extLst>
          </p:cNvPr>
          <p:cNvSpPr/>
          <p:nvPr/>
        </p:nvSpPr>
        <p:spPr>
          <a:xfrm>
            <a:off x="8330704" y="4547987"/>
            <a:ext cx="2684721" cy="859803"/>
          </a:xfrm>
          <a:prstGeom prst="roundRect">
            <a:avLst/>
          </a:prstGeom>
          <a:solidFill>
            <a:srgbClr val="6B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1600" dirty="0">
                <a:solidFill>
                  <a:schemeClr val="bg1"/>
                </a:solidFill>
                <a:latin typeface="SZTOS MEDIUM" pitchFamily="2" charset="77"/>
                <a:ea typeface="SZTOS MEDIUM" pitchFamily="2" charset="77"/>
                <a:cs typeface="SZTOS MEDIUM" pitchFamily="2" charset="77"/>
              </a:rPr>
              <a:t>Spores</a:t>
            </a:r>
          </a:p>
          <a:p>
            <a:pPr fontAlgn="base"/>
            <a:r>
              <a:rPr lang="en-AU" sz="1400" dirty="0">
                <a:solidFill>
                  <a:schemeClr val="bg1"/>
                </a:solidFill>
                <a:latin typeface="Montserrat" pitchFamily="2" charset="77"/>
              </a:rPr>
              <a:t>are similar to a seed.</a:t>
            </a:r>
            <a:endParaRPr lang="en-US" sz="1400" dirty="0">
              <a:solidFill>
                <a:schemeClr val="bg1"/>
              </a:solidFill>
            </a:endParaRPr>
          </a:p>
        </p:txBody>
      </p:sp>
      <p:sp>
        <p:nvSpPr>
          <p:cNvPr id="26" name="gills">
            <a:extLst>
              <a:ext uri="{FF2B5EF4-FFF2-40B4-BE49-F238E27FC236}">
                <a16:creationId xmlns:a16="http://schemas.microsoft.com/office/drawing/2014/main" id="{34264F27-C256-36BF-FB0F-0CD4B646AAB5}"/>
              </a:ext>
            </a:extLst>
          </p:cNvPr>
          <p:cNvSpPr/>
          <p:nvPr/>
        </p:nvSpPr>
        <p:spPr>
          <a:xfrm>
            <a:off x="1214349" y="1182861"/>
            <a:ext cx="3247377" cy="952872"/>
          </a:xfrm>
          <a:prstGeom prst="roundRect">
            <a:avLst/>
          </a:prstGeom>
          <a:solidFill>
            <a:srgbClr val="6B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1600" dirty="0">
                <a:solidFill>
                  <a:schemeClr val="bg1"/>
                </a:solidFill>
                <a:latin typeface="SZTOS MEDIUM" pitchFamily="2" charset="77"/>
                <a:ea typeface="SZTOS MEDIUM" pitchFamily="2" charset="77"/>
                <a:cs typeface="SZTOS MEDIUM" pitchFamily="2" charset="77"/>
              </a:rPr>
              <a:t>Gills</a:t>
            </a:r>
          </a:p>
          <a:p>
            <a:pPr fontAlgn="base"/>
            <a:r>
              <a:rPr lang="en-AU" sz="1400" dirty="0">
                <a:solidFill>
                  <a:schemeClr val="bg1"/>
                </a:solidFill>
                <a:latin typeface="Montserrat" pitchFamily="2" charset="77"/>
              </a:rPr>
              <a:t>are the thin layers under the cap. This is where spores are made.</a:t>
            </a:r>
            <a:endParaRPr lang="en-US" sz="1400" dirty="0">
              <a:solidFill>
                <a:schemeClr val="bg1"/>
              </a:solidFill>
            </a:endParaRPr>
          </a:p>
        </p:txBody>
      </p:sp>
      <p:sp>
        <p:nvSpPr>
          <p:cNvPr id="27" name="stem">
            <a:extLst>
              <a:ext uri="{FF2B5EF4-FFF2-40B4-BE49-F238E27FC236}">
                <a16:creationId xmlns:a16="http://schemas.microsoft.com/office/drawing/2014/main" id="{7D46064E-DE08-8CA7-06E0-E3599C510178}"/>
              </a:ext>
            </a:extLst>
          </p:cNvPr>
          <p:cNvSpPr/>
          <p:nvPr/>
        </p:nvSpPr>
        <p:spPr>
          <a:xfrm>
            <a:off x="2249480" y="2602189"/>
            <a:ext cx="2003867" cy="650022"/>
          </a:xfrm>
          <a:prstGeom prst="roundRect">
            <a:avLst/>
          </a:prstGeom>
          <a:solidFill>
            <a:srgbClr val="6B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1600" dirty="0">
                <a:solidFill>
                  <a:schemeClr val="bg1"/>
                </a:solidFill>
                <a:latin typeface="SZTOS MEDIUM" pitchFamily="2" charset="77"/>
                <a:ea typeface="SZTOS MEDIUM" pitchFamily="2" charset="77"/>
                <a:cs typeface="SZTOS MEDIUM" pitchFamily="2" charset="77"/>
              </a:rPr>
              <a:t>Stem</a:t>
            </a:r>
          </a:p>
          <a:p>
            <a:pPr fontAlgn="base"/>
            <a:r>
              <a:rPr lang="en-AU" sz="1400" dirty="0">
                <a:solidFill>
                  <a:schemeClr val="bg1"/>
                </a:solidFill>
                <a:latin typeface="Montserrat" pitchFamily="2" charset="77"/>
              </a:rPr>
              <a:t>holds up the cap.</a:t>
            </a:r>
            <a:endParaRPr lang="en-US" sz="1400" dirty="0">
              <a:solidFill>
                <a:schemeClr val="bg1"/>
              </a:solidFill>
            </a:endParaRPr>
          </a:p>
        </p:txBody>
      </p:sp>
      <p:sp>
        <p:nvSpPr>
          <p:cNvPr id="30" name="volva">
            <a:extLst>
              <a:ext uri="{FF2B5EF4-FFF2-40B4-BE49-F238E27FC236}">
                <a16:creationId xmlns:a16="http://schemas.microsoft.com/office/drawing/2014/main" id="{79687886-5A32-65DF-FD0C-80EF9604C68A}"/>
              </a:ext>
            </a:extLst>
          </p:cNvPr>
          <p:cNvSpPr/>
          <p:nvPr/>
        </p:nvSpPr>
        <p:spPr>
          <a:xfrm>
            <a:off x="588899" y="3579687"/>
            <a:ext cx="3164617" cy="1164419"/>
          </a:xfrm>
          <a:prstGeom prst="roundRect">
            <a:avLst/>
          </a:prstGeom>
          <a:solidFill>
            <a:srgbClr val="6B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1600" dirty="0">
                <a:solidFill>
                  <a:schemeClr val="bg1"/>
                </a:solidFill>
                <a:latin typeface="SZTOS MEDIUM" pitchFamily="2" charset="77"/>
                <a:ea typeface="SZTOS MEDIUM" pitchFamily="2" charset="77"/>
                <a:cs typeface="SZTOS MEDIUM" pitchFamily="2" charset="77"/>
              </a:rPr>
              <a:t>Volva</a:t>
            </a:r>
          </a:p>
          <a:p>
            <a:pPr fontAlgn="base"/>
            <a:r>
              <a:rPr lang="en-AU" sz="1400" dirty="0">
                <a:solidFill>
                  <a:schemeClr val="bg1"/>
                </a:solidFill>
                <a:latin typeface="Montserrat" pitchFamily="2" charset="77"/>
              </a:rPr>
              <a:t>is a layer of tissue that protects the mushroom as it grows out of the ground.</a:t>
            </a:r>
            <a:endParaRPr lang="en-US" sz="1400" dirty="0">
              <a:solidFill>
                <a:schemeClr val="bg1"/>
              </a:solidFill>
            </a:endParaRPr>
          </a:p>
        </p:txBody>
      </p:sp>
      <p:sp>
        <p:nvSpPr>
          <p:cNvPr id="31" name="mycelium">
            <a:extLst>
              <a:ext uri="{FF2B5EF4-FFF2-40B4-BE49-F238E27FC236}">
                <a16:creationId xmlns:a16="http://schemas.microsoft.com/office/drawing/2014/main" id="{6BE528F0-A6E6-4BAF-E13F-389A468646F5}"/>
              </a:ext>
            </a:extLst>
          </p:cNvPr>
          <p:cNvSpPr/>
          <p:nvPr/>
        </p:nvSpPr>
        <p:spPr>
          <a:xfrm>
            <a:off x="1075507" y="5125533"/>
            <a:ext cx="3247377" cy="952872"/>
          </a:xfrm>
          <a:prstGeom prst="roundRect">
            <a:avLst/>
          </a:prstGeom>
          <a:solidFill>
            <a:srgbClr val="6B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1600" dirty="0">
                <a:solidFill>
                  <a:schemeClr val="bg1"/>
                </a:solidFill>
                <a:latin typeface="SZTOS MEDIUM" pitchFamily="2" charset="77"/>
                <a:ea typeface="SZTOS MEDIUM" pitchFamily="2" charset="77"/>
                <a:cs typeface="SZTOS MEDIUM" pitchFamily="2" charset="77"/>
              </a:rPr>
              <a:t>Mycelium</a:t>
            </a:r>
          </a:p>
          <a:p>
            <a:pPr fontAlgn="base"/>
            <a:r>
              <a:rPr lang="en-AU" sz="1400" dirty="0">
                <a:solidFill>
                  <a:schemeClr val="bg1"/>
                </a:solidFill>
                <a:latin typeface="Montserrat" pitchFamily="2" charset="77"/>
              </a:rPr>
              <a:t>are the underground part of the fungus, like roots.</a:t>
            </a:r>
            <a:endParaRPr lang="en-US" sz="1400" dirty="0">
              <a:solidFill>
                <a:schemeClr val="bg1"/>
              </a:solidFill>
            </a:endParaRPr>
          </a:p>
        </p:txBody>
      </p:sp>
      <p:grpSp>
        <p:nvGrpSpPr>
          <p:cNvPr id="32" name="menu">
            <a:extLst>
              <a:ext uri="{FF2B5EF4-FFF2-40B4-BE49-F238E27FC236}">
                <a16:creationId xmlns:a16="http://schemas.microsoft.com/office/drawing/2014/main" id="{D3E70AA9-52A2-ED41-6FB0-646486B1E93C}"/>
              </a:ext>
            </a:extLst>
          </p:cNvPr>
          <p:cNvGrpSpPr/>
          <p:nvPr/>
        </p:nvGrpSpPr>
        <p:grpSpPr>
          <a:xfrm>
            <a:off x="11474101" y="2871719"/>
            <a:ext cx="460535" cy="1114561"/>
            <a:chOff x="151927" y="2325786"/>
            <a:chExt cx="260682" cy="630889"/>
          </a:xfrm>
        </p:grpSpPr>
        <p:sp>
          <p:nvSpPr>
            <p:cNvPr id="33" name="Rectangle: Rounded Corners 63">
              <a:extLst>
                <a:ext uri="{FF2B5EF4-FFF2-40B4-BE49-F238E27FC236}">
                  <a16:creationId xmlns:a16="http://schemas.microsoft.com/office/drawing/2014/main" id="{0F67C4C1-3630-2DF4-8D1E-4A0681A40803}"/>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34" name="a4">
              <a:hlinkClick r:id="" action="ppaction://hlinkshowjump?jump=nextslide"/>
              <a:extLst>
                <a:ext uri="{FF2B5EF4-FFF2-40B4-BE49-F238E27FC236}">
                  <a16:creationId xmlns:a16="http://schemas.microsoft.com/office/drawing/2014/main" id="{7EDF2310-46EB-132F-14FF-B08777A284F0}"/>
                </a:ext>
              </a:extLst>
            </p:cNvPr>
            <p:cNvPicPr>
              <a:picLocks noChangeAspect="1"/>
            </p:cNvPicPr>
            <p:nvPr/>
          </p:nvPicPr>
          <p:blipFill>
            <a:blip r:embed="rId3"/>
            <a:srcRect/>
            <a:stretch/>
          </p:blipFill>
          <p:spPr>
            <a:xfrm>
              <a:off x="204687" y="2740767"/>
              <a:ext cx="154441" cy="106747"/>
            </a:xfrm>
            <a:prstGeom prst="rect">
              <a:avLst/>
            </a:prstGeom>
          </p:spPr>
        </p:pic>
        <p:pic>
          <p:nvPicPr>
            <p:cNvPr id="35" name="a4">
              <a:hlinkClick r:id="" action="ppaction://hlinkshowjump?jump=previousslide"/>
              <a:extLst>
                <a:ext uri="{FF2B5EF4-FFF2-40B4-BE49-F238E27FC236}">
                  <a16:creationId xmlns:a16="http://schemas.microsoft.com/office/drawing/2014/main" id="{9E1BD778-B805-A3BB-D252-B8341B5C27DE}"/>
                </a:ext>
              </a:extLst>
            </p:cNvPr>
            <p:cNvPicPr>
              <a:picLocks noChangeAspect="1"/>
            </p:cNvPicPr>
            <p:nvPr/>
          </p:nvPicPr>
          <p:blipFill>
            <a:blip r:embed="rId3"/>
            <a:srcRect/>
            <a:stretch/>
          </p:blipFill>
          <p:spPr>
            <a:xfrm rot="10800000">
              <a:off x="204687" y="2434554"/>
              <a:ext cx="154441" cy="106747"/>
            </a:xfrm>
            <a:prstGeom prst="rect">
              <a:avLst/>
            </a:prstGeom>
          </p:spPr>
        </p:pic>
      </p:grpSp>
      <p:sp>
        <p:nvSpPr>
          <p:cNvPr id="23" name="cap">
            <a:extLst>
              <a:ext uri="{FF2B5EF4-FFF2-40B4-BE49-F238E27FC236}">
                <a16:creationId xmlns:a16="http://schemas.microsoft.com/office/drawing/2014/main" id="{D2111D52-3121-2ADC-2EC7-504F1F31E903}"/>
              </a:ext>
            </a:extLst>
          </p:cNvPr>
          <p:cNvSpPr/>
          <p:nvPr/>
        </p:nvSpPr>
        <p:spPr>
          <a:xfrm>
            <a:off x="7530624" y="1225831"/>
            <a:ext cx="2847189" cy="952872"/>
          </a:xfrm>
          <a:prstGeom prst="roundRect">
            <a:avLst/>
          </a:prstGeom>
          <a:solidFill>
            <a:srgbClr val="6B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1600" dirty="0">
                <a:solidFill>
                  <a:schemeClr val="bg1"/>
                </a:solidFill>
                <a:latin typeface="SZTOS MEDIUM" pitchFamily="2" charset="77"/>
                <a:ea typeface="SZTOS MEDIUM" pitchFamily="2" charset="77"/>
                <a:cs typeface="SZTOS MEDIUM" pitchFamily="2" charset="77"/>
              </a:rPr>
              <a:t>Cap</a:t>
            </a:r>
          </a:p>
          <a:p>
            <a:pPr fontAlgn="base"/>
            <a:r>
              <a:rPr lang="en-AU" sz="1400" dirty="0">
                <a:solidFill>
                  <a:schemeClr val="bg1"/>
                </a:solidFill>
                <a:latin typeface="Montserrat" pitchFamily="2" charset="77"/>
              </a:rPr>
              <a:t>is the top of the mushroom. It protects the spores. </a:t>
            </a:r>
            <a:endParaRPr lang="en-US" sz="1400" dirty="0">
              <a:solidFill>
                <a:schemeClr val="bg1"/>
              </a:solidFill>
            </a:endParaRPr>
          </a:p>
        </p:txBody>
      </p:sp>
      <p:pic>
        <p:nvPicPr>
          <p:cNvPr id="4" name="bt gills">
            <a:extLst>
              <a:ext uri="{FF2B5EF4-FFF2-40B4-BE49-F238E27FC236}">
                <a16:creationId xmlns:a16="http://schemas.microsoft.com/office/drawing/2014/main" id="{8095D3A5-7C8F-D3E1-9EE8-82BF04BACBA8}"/>
              </a:ext>
            </a:extLst>
          </p:cNvPr>
          <p:cNvPicPr>
            <a:picLocks noChangeAspect="1"/>
          </p:cNvPicPr>
          <p:nvPr/>
        </p:nvPicPr>
        <p:blipFill>
          <a:blip r:embed="rId4"/>
          <a:srcRect/>
          <a:stretch/>
        </p:blipFill>
        <p:spPr>
          <a:xfrm>
            <a:off x="5365694" y="3093623"/>
            <a:ext cx="266870" cy="268539"/>
          </a:xfrm>
          <a:prstGeom prst="rect">
            <a:avLst/>
          </a:prstGeom>
        </p:spPr>
      </p:pic>
      <p:pic>
        <p:nvPicPr>
          <p:cNvPr id="10" name="bt veil">
            <a:extLst>
              <a:ext uri="{FF2B5EF4-FFF2-40B4-BE49-F238E27FC236}">
                <a16:creationId xmlns:a16="http://schemas.microsoft.com/office/drawing/2014/main" id="{AEBBB634-FDE3-C65B-B62E-76199C913139}"/>
              </a:ext>
            </a:extLst>
          </p:cNvPr>
          <p:cNvPicPr>
            <a:picLocks noChangeAspect="1"/>
          </p:cNvPicPr>
          <p:nvPr/>
        </p:nvPicPr>
        <p:blipFill>
          <a:blip r:embed="rId4"/>
          <a:srcRect/>
          <a:stretch/>
        </p:blipFill>
        <p:spPr>
          <a:xfrm>
            <a:off x="6109354" y="3252211"/>
            <a:ext cx="266870" cy="268539"/>
          </a:xfrm>
          <a:prstGeom prst="rect">
            <a:avLst/>
          </a:prstGeom>
        </p:spPr>
      </p:pic>
      <p:pic>
        <p:nvPicPr>
          <p:cNvPr id="11" name="bt stem">
            <a:extLst>
              <a:ext uri="{FF2B5EF4-FFF2-40B4-BE49-F238E27FC236}">
                <a16:creationId xmlns:a16="http://schemas.microsoft.com/office/drawing/2014/main" id="{89F0586C-890A-C1E9-FADB-227739644EBB}"/>
              </a:ext>
            </a:extLst>
          </p:cNvPr>
          <p:cNvPicPr>
            <a:picLocks noChangeAspect="1"/>
          </p:cNvPicPr>
          <p:nvPr/>
        </p:nvPicPr>
        <p:blipFill>
          <a:blip r:embed="rId4"/>
          <a:srcRect/>
          <a:stretch/>
        </p:blipFill>
        <p:spPr>
          <a:xfrm>
            <a:off x="5716162" y="3677397"/>
            <a:ext cx="266870" cy="268539"/>
          </a:xfrm>
          <a:prstGeom prst="rect">
            <a:avLst/>
          </a:prstGeom>
        </p:spPr>
      </p:pic>
      <p:pic>
        <p:nvPicPr>
          <p:cNvPr id="12" name="bt volva">
            <a:extLst>
              <a:ext uri="{FF2B5EF4-FFF2-40B4-BE49-F238E27FC236}">
                <a16:creationId xmlns:a16="http://schemas.microsoft.com/office/drawing/2014/main" id="{FF7A7004-A58F-4002-3A54-B91320172187}"/>
              </a:ext>
            </a:extLst>
          </p:cNvPr>
          <p:cNvPicPr>
            <a:picLocks noChangeAspect="1"/>
          </p:cNvPicPr>
          <p:nvPr/>
        </p:nvPicPr>
        <p:blipFill>
          <a:blip r:embed="rId4"/>
          <a:srcRect/>
          <a:stretch/>
        </p:blipFill>
        <p:spPr>
          <a:xfrm>
            <a:off x="5632564" y="4279448"/>
            <a:ext cx="266870" cy="268539"/>
          </a:xfrm>
          <a:prstGeom prst="rect">
            <a:avLst/>
          </a:prstGeom>
        </p:spPr>
      </p:pic>
      <p:pic>
        <p:nvPicPr>
          <p:cNvPr id="13" name="bt spores">
            <a:extLst>
              <a:ext uri="{FF2B5EF4-FFF2-40B4-BE49-F238E27FC236}">
                <a16:creationId xmlns:a16="http://schemas.microsoft.com/office/drawing/2014/main" id="{178C43D5-84F6-1084-A7B7-BB37679CBDD3}"/>
              </a:ext>
            </a:extLst>
          </p:cNvPr>
          <p:cNvPicPr>
            <a:picLocks noChangeAspect="1"/>
          </p:cNvPicPr>
          <p:nvPr/>
        </p:nvPicPr>
        <p:blipFill>
          <a:blip r:embed="rId4"/>
          <a:srcRect/>
          <a:stretch/>
        </p:blipFill>
        <p:spPr>
          <a:xfrm>
            <a:off x="7089075" y="3852010"/>
            <a:ext cx="266870" cy="268539"/>
          </a:xfrm>
          <a:prstGeom prst="rect">
            <a:avLst/>
          </a:prstGeom>
        </p:spPr>
      </p:pic>
      <p:pic>
        <p:nvPicPr>
          <p:cNvPr id="14" name="bt cap">
            <a:extLst>
              <a:ext uri="{FF2B5EF4-FFF2-40B4-BE49-F238E27FC236}">
                <a16:creationId xmlns:a16="http://schemas.microsoft.com/office/drawing/2014/main" id="{1B97CAD4-604F-D486-6DE0-A2AEB8DE6A03}"/>
              </a:ext>
            </a:extLst>
          </p:cNvPr>
          <p:cNvPicPr>
            <a:picLocks noChangeAspect="1"/>
          </p:cNvPicPr>
          <p:nvPr/>
        </p:nvPicPr>
        <p:blipFill>
          <a:blip r:embed="rId4"/>
          <a:srcRect/>
          <a:stretch/>
        </p:blipFill>
        <p:spPr>
          <a:xfrm>
            <a:off x="6705321" y="2032752"/>
            <a:ext cx="266870" cy="268539"/>
          </a:xfrm>
          <a:prstGeom prst="rect">
            <a:avLst/>
          </a:prstGeom>
        </p:spPr>
      </p:pic>
      <p:pic>
        <p:nvPicPr>
          <p:cNvPr id="15" name="bt mycelium">
            <a:extLst>
              <a:ext uri="{FF2B5EF4-FFF2-40B4-BE49-F238E27FC236}">
                <a16:creationId xmlns:a16="http://schemas.microsoft.com/office/drawing/2014/main" id="{FB708F86-775D-9D4E-837E-6108DF92BBF5}"/>
              </a:ext>
            </a:extLst>
          </p:cNvPr>
          <p:cNvPicPr>
            <a:picLocks noChangeAspect="1"/>
          </p:cNvPicPr>
          <p:nvPr/>
        </p:nvPicPr>
        <p:blipFill>
          <a:blip r:embed="rId4"/>
          <a:srcRect/>
          <a:stretch/>
        </p:blipFill>
        <p:spPr>
          <a:xfrm>
            <a:off x="5820239" y="5131552"/>
            <a:ext cx="266870" cy="268539"/>
          </a:xfrm>
          <a:prstGeom prst="rect">
            <a:avLst/>
          </a:prstGeom>
        </p:spPr>
      </p:pic>
      <p:pic>
        <p:nvPicPr>
          <p:cNvPr id="16" name="reveal bt" descr="A red arrow in a white circle&#10;&#10;AI-generated content may be incorrect.">
            <a:extLst>
              <a:ext uri="{FF2B5EF4-FFF2-40B4-BE49-F238E27FC236}">
                <a16:creationId xmlns:a16="http://schemas.microsoft.com/office/drawing/2014/main" id="{7442A820-D70C-7FD6-CA28-DEFF4722CAD2}"/>
              </a:ext>
            </a:extLst>
          </p:cNvPr>
          <p:cNvPicPr>
            <a:picLocks noChangeAspect="1"/>
          </p:cNvPicPr>
          <p:nvPr/>
        </p:nvPicPr>
        <p:blipFill>
          <a:blip r:embed="rId5"/>
          <a:stretch>
            <a:fillRect/>
          </a:stretch>
        </p:blipFill>
        <p:spPr>
          <a:xfrm rot="10800000">
            <a:off x="5837695" y="7043398"/>
            <a:ext cx="516610" cy="516610"/>
          </a:xfrm>
          <a:prstGeom prst="rect">
            <a:avLst/>
          </a:prstGeom>
        </p:spPr>
      </p:pic>
      <p:sp>
        <p:nvSpPr>
          <p:cNvPr id="3" name="number">
            <a:extLst>
              <a:ext uri="{FF2B5EF4-FFF2-40B4-BE49-F238E27FC236}">
                <a16:creationId xmlns:a16="http://schemas.microsoft.com/office/drawing/2014/main" id="{7A64009F-E7CD-EC47-85B3-0D8E3C0B1EB4}"/>
              </a:ext>
            </a:extLst>
          </p:cNvPr>
          <p:cNvSpPr txBox="1">
            <a:spLocks/>
          </p:cNvSpPr>
          <p:nvPr/>
        </p:nvSpPr>
        <p:spPr>
          <a:xfrm>
            <a:off x="11177453" y="6318135"/>
            <a:ext cx="639902"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rgbClr val="6B5FBF"/>
                </a:solidFill>
                <a:latin typeface="Sztosfixed" pitchFamily="2" charset="77"/>
                <a:ea typeface="Sztosfixed" pitchFamily="2" charset="77"/>
                <a:cs typeface="Sztosfixed" pitchFamily="2" charset="77"/>
              </a:rPr>
              <a:pPr algn="r">
                <a:buSzPts val="1400"/>
              </a:pPr>
              <a:t>12</a:t>
            </a:fld>
            <a:endParaRPr lang="en" sz="2000" b="1" dirty="0">
              <a:solidFill>
                <a:srgbClr val="6B5FBF"/>
              </a:solidFill>
              <a:latin typeface="Sztosfixed" pitchFamily="2" charset="77"/>
              <a:ea typeface="Sztosfixed" pitchFamily="2" charset="77"/>
              <a:cs typeface="Sztosfixed" pitchFamily="2" charset="77"/>
            </a:endParaRPr>
          </a:p>
        </p:txBody>
      </p:sp>
    </p:spTree>
    <p:extLst>
      <p:ext uri="{BB962C8B-B14F-4D97-AF65-F5344CB8AC3E}">
        <p14:creationId xmlns:p14="http://schemas.microsoft.com/office/powerpoint/2010/main" val="2135192604"/>
      </p:ext>
    </p:extLst>
  </p:cSld>
  <p:clrMapOvr>
    <a:masterClrMapping/>
  </p:clrMapOvr>
  <p:transition spd="slow" advClick="0">
    <p:push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8" presetClass="emph" presetSubtype="0" fill="hold" nodeType="withEffect">
                                  <p:stCondLst>
                                    <p:cond delay="0"/>
                                  </p:stCondLst>
                                  <p:childTnLst>
                                    <p:animRot by="2700000">
                                      <p:cBhvr>
                                        <p:cTn id="8" dur="250" fill="hold"/>
                                        <p:tgtEl>
                                          <p:spTgt spid="4"/>
                                        </p:tgtEl>
                                        <p:attrNameLst>
                                          <p:attrName>r</p:attrName>
                                        </p:attrNameLst>
                                      </p:cBhvr>
                                    </p:animRo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26"/>
                                        </p:tgtEl>
                                        <p:attrNameLst>
                                          <p:attrName>style.visibility</p:attrName>
                                        </p:attrNameLst>
                                      </p:cBhvr>
                                      <p:to>
                                        <p:strVal val="hidden"/>
                                      </p:to>
                                    </p:set>
                                  </p:childTnLst>
                                </p:cTn>
                              </p:par>
                              <p:par>
                                <p:cTn id="13" presetID="8" presetClass="emph" presetSubtype="0" fill="hold" nodeType="withEffect">
                                  <p:stCondLst>
                                    <p:cond delay="0"/>
                                  </p:stCondLst>
                                  <p:childTnLst>
                                    <p:animRot by="-2700000">
                                      <p:cBhvr>
                                        <p:cTn id="14" dur="250" fill="hold"/>
                                        <p:tgtEl>
                                          <p:spTgt spid="4"/>
                                        </p:tgtEl>
                                        <p:attrNameLst>
                                          <p:attrName>r</p:attrName>
                                        </p:attrNameLst>
                                      </p:cBhvr>
                                    </p:animRot>
                                  </p:childTnLst>
                                </p:cTn>
                              </p:par>
                            </p:childTnLst>
                          </p:cTn>
                        </p:par>
                      </p:childTnLst>
                    </p:cTn>
                  </p:par>
                </p:childTnLst>
              </p:cTn>
              <p:nextCondLst>
                <p:cond evt="onClick" delay="0">
                  <p:tgtEl>
                    <p:spTgt spid="4"/>
                  </p:tgtEl>
                </p:cond>
              </p:nextCondLst>
            </p:seq>
            <p:seq concurrent="1" nextAc="seek">
              <p:cTn id="15" restart="whenNotActive" fill="hold" evtFilter="cancelBubble" nodeType="interactiveSeq">
                <p:stCondLst>
                  <p:cond evt="onClick" delay="0">
                    <p:tgtEl>
                      <p:spTgt spid="10"/>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childTnLst>
                                </p:cTn>
                              </p:par>
                              <p:par>
                                <p:cTn id="20" presetID="8" presetClass="emph" presetSubtype="0" fill="hold" nodeType="withEffect">
                                  <p:stCondLst>
                                    <p:cond delay="0"/>
                                  </p:stCondLst>
                                  <p:childTnLst>
                                    <p:animRot by="2700000">
                                      <p:cBhvr>
                                        <p:cTn id="21" dur="250" fill="hold"/>
                                        <p:tgtEl>
                                          <p:spTgt spid="10"/>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24"/>
                                        </p:tgtEl>
                                        <p:attrNameLst>
                                          <p:attrName>style.visibility</p:attrName>
                                        </p:attrNameLst>
                                      </p:cBhvr>
                                      <p:to>
                                        <p:strVal val="hidden"/>
                                      </p:to>
                                    </p:set>
                                  </p:childTnLst>
                                </p:cTn>
                              </p:par>
                              <p:par>
                                <p:cTn id="26" presetID="8" presetClass="emph" presetSubtype="0" fill="hold" nodeType="withEffect">
                                  <p:stCondLst>
                                    <p:cond delay="0"/>
                                  </p:stCondLst>
                                  <p:childTnLst>
                                    <p:animRot by="-2700000">
                                      <p:cBhvr>
                                        <p:cTn id="27" dur="250" fill="hold"/>
                                        <p:tgtEl>
                                          <p:spTgt spid="10"/>
                                        </p:tgtEl>
                                        <p:attrNameLst>
                                          <p:attrName>r</p:attrName>
                                        </p:attrNameLst>
                                      </p:cBhvr>
                                    </p:animRot>
                                  </p:childTnLst>
                                </p:cTn>
                              </p:par>
                            </p:childTnLst>
                          </p:cTn>
                        </p:par>
                      </p:childTnLst>
                    </p:cTn>
                  </p:par>
                </p:childTnLst>
              </p:cTn>
              <p:nextCondLst>
                <p:cond evt="onClick" delay="0">
                  <p:tgtEl>
                    <p:spTgt spid="10"/>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8" presetClass="emph" presetSubtype="0" fill="hold" nodeType="withEffect">
                                  <p:stCondLst>
                                    <p:cond delay="0"/>
                                  </p:stCondLst>
                                  <p:childTnLst>
                                    <p:animRot by="2700000">
                                      <p:cBhvr>
                                        <p:cTn id="34" dur="250" fill="hold"/>
                                        <p:tgtEl>
                                          <p:spTgt spid="11"/>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27"/>
                                        </p:tgtEl>
                                        <p:attrNameLst>
                                          <p:attrName>style.visibility</p:attrName>
                                        </p:attrNameLst>
                                      </p:cBhvr>
                                      <p:to>
                                        <p:strVal val="hidden"/>
                                      </p:to>
                                    </p:set>
                                  </p:childTnLst>
                                </p:cTn>
                              </p:par>
                              <p:par>
                                <p:cTn id="39" presetID="8" presetClass="emph" presetSubtype="0" fill="hold" nodeType="withEffect">
                                  <p:stCondLst>
                                    <p:cond delay="0"/>
                                  </p:stCondLst>
                                  <p:childTnLst>
                                    <p:animRot by="-2700000">
                                      <p:cBhvr>
                                        <p:cTn id="40" dur="250" fill="hold"/>
                                        <p:tgtEl>
                                          <p:spTgt spid="11"/>
                                        </p:tgtEl>
                                        <p:attrNameLst>
                                          <p:attrName>r</p:attrName>
                                        </p:attrNameLst>
                                      </p:cBhvr>
                                    </p:animRot>
                                  </p:childTnLst>
                                </p:cTn>
                              </p:par>
                            </p:childTnLst>
                          </p:cTn>
                        </p:par>
                      </p:childTnLst>
                    </p:cTn>
                  </p:par>
                </p:childTnLst>
              </p:cTn>
              <p:nextCondLst>
                <p:cond evt="onClick" delay="0">
                  <p:tgtEl>
                    <p:spTgt spid="11"/>
                  </p:tgtEl>
                </p:cond>
              </p:nextCondLst>
            </p:seq>
            <p:seq concurrent="1" nextAc="seek">
              <p:cTn id="41" restart="whenNotActive" fill="hold" evtFilter="cancelBubble" nodeType="interactiveSeq">
                <p:stCondLst>
                  <p:cond evt="onClick" delay="0">
                    <p:tgtEl>
                      <p:spTgt spid="12"/>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30"/>
                                        </p:tgtEl>
                                        <p:attrNameLst>
                                          <p:attrName>style.visibility</p:attrName>
                                        </p:attrNameLst>
                                      </p:cBhvr>
                                      <p:to>
                                        <p:strVal val="visible"/>
                                      </p:to>
                                    </p:set>
                                  </p:childTnLst>
                                </p:cTn>
                              </p:par>
                              <p:par>
                                <p:cTn id="46" presetID="8" presetClass="emph" presetSubtype="0" fill="hold" nodeType="withEffect">
                                  <p:stCondLst>
                                    <p:cond delay="0"/>
                                  </p:stCondLst>
                                  <p:childTnLst>
                                    <p:animRot by="2700000">
                                      <p:cBhvr>
                                        <p:cTn id="47" dur="250" fill="hold"/>
                                        <p:tgtEl>
                                          <p:spTgt spid="12"/>
                                        </p:tgtEl>
                                        <p:attrNameLst>
                                          <p:attrName>r</p:attrName>
                                        </p:attrNameLst>
                                      </p:cBhvr>
                                    </p:animRo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grpId="1" nodeType="clickEffect">
                                  <p:stCondLst>
                                    <p:cond delay="0"/>
                                  </p:stCondLst>
                                  <p:childTnLst>
                                    <p:set>
                                      <p:cBhvr>
                                        <p:cTn id="51" dur="1" fill="hold">
                                          <p:stCondLst>
                                            <p:cond delay="0"/>
                                          </p:stCondLst>
                                        </p:cTn>
                                        <p:tgtEl>
                                          <p:spTgt spid="30"/>
                                        </p:tgtEl>
                                        <p:attrNameLst>
                                          <p:attrName>style.visibility</p:attrName>
                                        </p:attrNameLst>
                                      </p:cBhvr>
                                      <p:to>
                                        <p:strVal val="hidden"/>
                                      </p:to>
                                    </p:set>
                                  </p:childTnLst>
                                </p:cTn>
                              </p:par>
                              <p:par>
                                <p:cTn id="52" presetID="8" presetClass="emph" presetSubtype="0" fill="hold" nodeType="withEffect">
                                  <p:stCondLst>
                                    <p:cond delay="0"/>
                                  </p:stCondLst>
                                  <p:childTnLst>
                                    <p:animRot by="-2700000">
                                      <p:cBhvr>
                                        <p:cTn id="53" dur="250" fill="hold"/>
                                        <p:tgtEl>
                                          <p:spTgt spid="12"/>
                                        </p:tgtEl>
                                        <p:attrNameLst>
                                          <p:attrName>r</p:attrName>
                                        </p:attrNameLst>
                                      </p:cBhvr>
                                    </p:animRot>
                                  </p:childTnLst>
                                </p:cTn>
                              </p:par>
                            </p:childTnLst>
                          </p:cTn>
                        </p:par>
                      </p:childTnLst>
                    </p:cTn>
                  </p:par>
                </p:childTnLst>
              </p:cTn>
              <p:nextCondLst>
                <p:cond evt="onClick" delay="0">
                  <p:tgtEl>
                    <p:spTgt spid="12"/>
                  </p:tgtEl>
                </p:cond>
              </p:nextCondLst>
            </p:seq>
            <p:seq concurrent="1" nextAc="seek">
              <p:cTn id="54" restart="whenNotActive" fill="hold" evtFilter="cancelBubble" nodeType="interactiveSeq">
                <p:stCondLst>
                  <p:cond evt="onClick" delay="0">
                    <p:tgtEl>
                      <p:spTgt spid="13"/>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par>
                                <p:cTn id="59" presetID="8" presetClass="emph" presetSubtype="0" fill="hold" nodeType="withEffect">
                                  <p:stCondLst>
                                    <p:cond delay="0"/>
                                  </p:stCondLst>
                                  <p:childTnLst>
                                    <p:animRot by="2700000">
                                      <p:cBhvr>
                                        <p:cTn id="60" dur="250" fill="hold"/>
                                        <p:tgtEl>
                                          <p:spTgt spid="13"/>
                                        </p:tgtEl>
                                        <p:attrNameLst>
                                          <p:attrName>r</p:attrName>
                                        </p:attrNameLst>
                                      </p:cBhvr>
                                    </p:animRo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25"/>
                                        </p:tgtEl>
                                        <p:attrNameLst>
                                          <p:attrName>style.visibility</p:attrName>
                                        </p:attrNameLst>
                                      </p:cBhvr>
                                      <p:to>
                                        <p:strVal val="hidden"/>
                                      </p:to>
                                    </p:set>
                                  </p:childTnLst>
                                </p:cTn>
                              </p:par>
                              <p:par>
                                <p:cTn id="65" presetID="8" presetClass="emph" presetSubtype="0" fill="hold" nodeType="withEffect">
                                  <p:stCondLst>
                                    <p:cond delay="0"/>
                                  </p:stCondLst>
                                  <p:childTnLst>
                                    <p:animRot by="-2700000">
                                      <p:cBhvr>
                                        <p:cTn id="66" dur="250" fill="hold"/>
                                        <p:tgtEl>
                                          <p:spTgt spid="13"/>
                                        </p:tgtEl>
                                        <p:attrNameLst>
                                          <p:attrName>r</p:attrName>
                                        </p:attrNameLst>
                                      </p:cBhvr>
                                    </p:animRot>
                                  </p:childTnLst>
                                </p:cTn>
                              </p:par>
                            </p:childTnLst>
                          </p:cTn>
                        </p:par>
                      </p:childTnLst>
                    </p:cTn>
                  </p:par>
                </p:childTnLst>
              </p:cTn>
              <p:nextCondLst>
                <p:cond evt="onClick" delay="0">
                  <p:tgtEl>
                    <p:spTgt spid="13"/>
                  </p:tgtEl>
                </p:cond>
              </p:nextCondLst>
            </p:seq>
            <p:seq concurrent="1" nextAc="seek">
              <p:cTn id="67" restart="whenNotActive" fill="hold" evtFilter="cancelBubble" nodeType="interactiveSeq">
                <p:stCondLst>
                  <p:cond evt="onClick" delay="0">
                    <p:tgtEl>
                      <p:spTgt spid="14"/>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23"/>
                                        </p:tgtEl>
                                        <p:attrNameLst>
                                          <p:attrName>style.visibility</p:attrName>
                                        </p:attrNameLst>
                                      </p:cBhvr>
                                      <p:to>
                                        <p:strVal val="visible"/>
                                      </p:to>
                                    </p:set>
                                  </p:childTnLst>
                                </p:cTn>
                              </p:par>
                              <p:par>
                                <p:cTn id="72" presetID="8" presetClass="emph" presetSubtype="0" fill="hold" nodeType="withEffect">
                                  <p:stCondLst>
                                    <p:cond delay="0"/>
                                  </p:stCondLst>
                                  <p:childTnLst>
                                    <p:animRot by="2700000">
                                      <p:cBhvr>
                                        <p:cTn id="73" dur="250" fill="hold"/>
                                        <p:tgtEl>
                                          <p:spTgt spid="14"/>
                                        </p:tgtEl>
                                        <p:attrNameLst>
                                          <p:attrName>r</p:attrName>
                                        </p:attrNameLst>
                                      </p:cBhvr>
                                    </p:animRot>
                                  </p:childTnLst>
                                </p:cTn>
                              </p:par>
                            </p:childTnLst>
                          </p:cTn>
                        </p:par>
                      </p:childTnLst>
                    </p:cTn>
                  </p:par>
                  <p:par>
                    <p:cTn id="74" fill="hold">
                      <p:stCondLst>
                        <p:cond delay="indefinite"/>
                      </p:stCondLst>
                      <p:childTnLst>
                        <p:par>
                          <p:cTn id="75" fill="hold">
                            <p:stCondLst>
                              <p:cond delay="0"/>
                            </p:stCondLst>
                            <p:childTnLst>
                              <p:par>
                                <p:cTn id="76" presetID="1" presetClass="exit" presetSubtype="0" fill="hold" grpId="1" nodeType="clickEffect">
                                  <p:stCondLst>
                                    <p:cond delay="0"/>
                                  </p:stCondLst>
                                  <p:childTnLst>
                                    <p:set>
                                      <p:cBhvr>
                                        <p:cTn id="77" dur="1" fill="hold">
                                          <p:stCondLst>
                                            <p:cond delay="0"/>
                                          </p:stCondLst>
                                        </p:cTn>
                                        <p:tgtEl>
                                          <p:spTgt spid="23"/>
                                        </p:tgtEl>
                                        <p:attrNameLst>
                                          <p:attrName>style.visibility</p:attrName>
                                        </p:attrNameLst>
                                      </p:cBhvr>
                                      <p:to>
                                        <p:strVal val="hidden"/>
                                      </p:to>
                                    </p:set>
                                  </p:childTnLst>
                                </p:cTn>
                              </p:par>
                              <p:par>
                                <p:cTn id="78" presetID="8" presetClass="emph" presetSubtype="0" fill="hold" nodeType="withEffect">
                                  <p:stCondLst>
                                    <p:cond delay="0"/>
                                  </p:stCondLst>
                                  <p:childTnLst>
                                    <p:animRot by="-2700000">
                                      <p:cBhvr>
                                        <p:cTn id="79" dur="250" fill="hold"/>
                                        <p:tgtEl>
                                          <p:spTgt spid="14"/>
                                        </p:tgtEl>
                                        <p:attrNameLst>
                                          <p:attrName>r</p:attrName>
                                        </p:attrNameLst>
                                      </p:cBhvr>
                                    </p:animRot>
                                  </p:childTnLst>
                                </p:cTn>
                              </p:par>
                            </p:childTnLst>
                          </p:cTn>
                        </p:par>
                      </p:childTnLst>
                    </p:cTn>
                  </p:par>
                </p:childTnLst>
              </p:cTn>
              <p:nextCondLst>
                <p:cond evt="onClick" delay="0">
                  <p:tgtEl>
                    <p:spTgt spid="14"/>
                  </p:tgtEl>
                </p:cond>
              </p:nextCondLst>
            </p:seq>
            <p:seq concurrent="1" nextAc="seek">
              <p:cTn id="80" restart="whenNotActive" fill="hold" evtFilter="cancelBubble" nodeType="interactiveSeq">
                <p:stCondLst>
                  <p:cond evt="onClick" delay="0">
                    <p:tgtEl>
                      <p:spTgt spid="15"/>
                    </p:tgtEl>
                  </p:cond>
                </p:stCondLst>
                <p:endSync evt="end" delay="0">
                  <p:rtn val="all"/>
                </p:endSync>
                <p:childTnLst>
                  <p:par>
                    <p:cTn id="81" fill="hold">
                      <p:stCondLst>
                        <p:cond delay="0"/>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1"/>
                                        </p:tgtEl>
                                        <p:attrNameLst>
                                          <p:attrName>style.visibility</p:attrName>
                                        </p:attrNameLst>
                                      </p:cBhvr>
                                      <p:to>
                                        <p:strVal val="visible"/>
                                      </p:to>
                                    </p:set>
                                  </p:childTnLst>
                                </p:cTn>
                              </p:par>
                              <p:par>
                                <p:cTn id="85" presetID="8" presetClass="emph" presetSubtype="0" fill="hold" nodeType="withEffect">
                                  <p:stCondLst>
                                    <p:cond delay="0"/>
                                  </p:stCondLst>
                                  <p:childTnLst>
                                    <p:animRot by="2700000">
                                      <p:cBhvr>
                                        <p:cTn id="86" dur="250" fill="hold"/>
                                        <p:tgtEl>
                                          <p:spTgt spid="15"/>
                                        </p:tgtEl>
                                        <p:attrNameLst>
                                          <p:attrName>r</p:attrName>
                                        </p:attrNameLst>
                                      </p:cBhvr>
                                    </p:animRo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1" nodeType="clickEffect">
                                  <p:stCondLst>
                                    <p:cond delay="0"/>
                                  </p:stCondLst>
                                  <p:childTnLst>
                                    <p:set>
                                      <p:cBhvr>
                                        <p:cTn id="90" dur="1" fill="hold">
                                          <p:stCondLst>
                                            <p:cond delay="0"/>
                                          </p:stCondLst>
                                        </p:cTn>
                                        <p:tgtEl>
                                          <p:spTgt spid="31"/>
                                        </p:tgtEl>
                                        <p:attrNameLst>
                                          <p:attrName>style.visibility</p:attrName>
                                        </p:attrNameLst>
                                      </p:cBhvr>
                                      <p:to>
                                        <p:strVal val="hidden"/>
                                      </p:to>
                                    </p:set>
                                  </p:childTnLst>
                                </p:cTn>
                              </p:par>
                              <p:par>
                                <p:cTn id="91" presetID="8" presetClass="emph" presetSubtype="0" fill="hold" nodeType="withEffect">
                                  <p:stCondLst>
                                    <p:cond delay="0"/>
                                  </p:stCondLst>
                                  <p:childTnLst>
                                    <p:animRot by="-2700000">
                                      <p:cBhvr>
                                        <p:cTn id="92" dur="250" fill="hold"/>
                                        <p:tgtEl>
                                          <p:spTgt spid="15"/>
                                        </p:tgtEl>
                                        <p:attrNameLst>
                                          <p:attrName>r</p:attrName>
                                        </p:attrNameLst>
                                      </p:cBhvr>
                                    </p:animRot>
                                  </p:childTnLst>
                                </p:cTn>
                              </p:par>
                            </p:childTnLst>
                          </p:cTn>
                        </p:par>
                      </p:childTnLst>
                    </p:cTn>
                  </p:par>
                </p:childTnLst>
              </p:cTn>
              <p:nextCondLst>
                <p:cond evt="onClick" delay="0">
                  <p:tgtEl>
                    <p:spTgt spid="15"/>
                  </p:tgtEl>
                </p:cond>
              </p:nextCondLst>
            </p:seq>
          </p:childTnLst>
        </p:cTn>
      </p:par>
    </p:tnLst>
    <p:bldLst>
      <p:bldP spid="24" grpId="0" animBg="1"/>
      <p:bldP spid="24" grpId="1" animBg="1"/>
      <p:bldP spid="25" grpId="0" animBg="1"/>
      <p:bldP spid="25" grpId="1" animBg="1"/>
      <p:bldP spid="26" grpId="0" animBg="1"/>
      <p:bldP spid="26" grpId="1" animBg="1"/>
      <p:bldP spid="27" grpId="0" animBg="1"/>
      <p:bldP spid="27" grpId="1" animBg="1"/>
      <p:bldP spid="30" grpId="0" animBg="1"/>
      <p:bldP spid="30" grpId="1" animBg="1"/>
      <p:bldP spid="31" grpId="0" animBg="1"/>
      <p:bldP spid="31" grpId="1" animBg="1"/>
      <p:bldP spid="23" grpId="0" animBg="1"/>
      <p:bldP spid="2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6C558-1B26-3A31-7460-EF64E789A13F}"/>
            </a:ext>
          </a:extLst>
        </p:cNvPr>
        <p:cNvGrpSpPr/>
        <p:nvPr/>
      </p:nvGrpSpPr>
      <p:grpSpPr>
        <a:xfrm>
          <a:off x="0" y="0"/>
          <a:ext cx="0" cy="0"/>
          <a:chOff x="0" y="0"/>
          <a:chExt cx="0" cy="0"/>
        </a:xfrm>
      </p:grpSpPr>
      <p:sp>
        <p:nvSpPr>
          <p:cNvPr id="9" name="6">
            <a:extLst>
              <a:ext uri="{FF2B5EF4-FFF2-40B4-BE49-F238E27FC236}">
                <a16:creationId xmlns:a16="http://schemas.microsoft.com/office/drawing/2014/main" id="{F4D6DF29-6637-30EE-969D-4942600CBFAD}"/>
              </a:ext>
            </a:extLst>
          </p:cNvPr>
          <p:cNvSpPr/>
          <p:nvPr/>
        </p:nvSpPr>
        <p:spPr>
          <a:xfrm>
            <a:off x="1879307" y="1018864"/>
            <a:ext cx="8433386" cy="6787402"/>
          </a:xfrm>
          <a:prstGeom prst="roundRect">
            <a:avLst>
              <a:gd name="adj" fmla="val 437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lIns="252000" rIns="252000" rtlCol="0" anchor="ctr"/>
          <a:lstStyle/>
          <a:p>
            <a:pPr fontAlgn="base">
              <a:spcAft>
                <a:spcPts val="600"/>
              </a:spcAft>
            </a:pPr>
            <a:endParaRPr lang="en-AU" b="1" dirty="0">
              <a:solidFill>
                <a:srgbClr val="3D3432"/>
              </a:solidFill>
              <a:latin typeface="Montserrat" pitchFamily="2" charset="77"/>
            </a:endParaRPr>
          </a:p>
        </p:txBody>
      </p:sp>
      <p:sp>
        <p:nvSpPr>
          <p:cNvPr id="2" name="title">
            <a:extLst>
              <a:ext uri="{FF2B5EF4-FFF2-40B4-BE49-F238E27FC236}">
                <a16:creationId xmlns:a16="http://schemas.microsoft.com/office/drawing/2014/main" id="{1362BAF4-C810-5B75-51BA-BC64AF2C3C98}"/>
              </a:ext>
            </a:extLst>
          </p:cNvPr>
          <p:cNvSpPr txBox="1">
            <a:spLocks/>
          </p:cNvSpPr>
          <p:nvPr/>
        </p:nvSpPr>
        <p:spPr>
          <a:xfrm>
            <a:off x="2421468" y="352330"/>
            <a:ext cx="7349066" cy="57340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Sztosfixed" pitchFamily="2" charset="77"/>
                <a:ea typeface="Sztosfixed" pitchFamily="2" charset="77"/>
                <a:cs typeface="Sztosfixed" pitchFamily="2" charset="77"/>
              </a:rPr>
              <a:t>Life cycle of a mushroom</a:t>
            </a:r>
          </a:p>
        </p:txBody>
      </p:sp>
      <p:grpSp>
        <p:nvGrpSpPr>
          <p:cNvPr id="32" name="menu">
            <a:extLst>
              <a:ext uri="{FF2B5EF4-FFF2-40B4-BE49-F238E27FC236}">
                <a16:creationId xmlns:a16="http://schemas.microsoft.com/office/drawing/2014/main" id="{7B145909-E8C3-0714-0BEA-C151F448E30E}"/>
              </a:ext>
            </a:extLst>
          </p:cNvPr>
          <p:cNvGrpSpPr/>
          <p:nvPr/>
        </p:nvGrpSpPr>
        <p:grpSpPr>
          <a:xfrm>
            <a:off x="11474101" y="2871719"/>
            <a:ext cx="460535" cy="1114561"/>
            <a:chOff x="151927" y="2325786"/>
            <a:chExt cx="260682" cy="630889"/>
          </a:xfrm>
        </p:grpSpPr>
        <p:sp>
          <p:nvSpPr>
            <p:cNvPr id="33" name="Rectangle: Rounded Corners 63">
              <a:extLst>
                <a:ext uri="{FF2B5EF4-FFF2-40B4-BE49-F238E27FC236}">
                  <a16:creationId xmlns:a16="http://schemas.microsoft.com/office/drawing/2014/main" id="{80FEB602-6350-F317-03A0-670132C8889B}"/>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34" name="a4">
              <a:hlinkClick r:id="" action="ppaction://hlinkshowjump?jump=nextslide"/>
              <a:extLst>
                <a:ext uri="{FF2B5EF4-FFF2-40B4-BE49-F238E27FC236}">
                  <a16:creationId xmlns:a16="http://schemas.microsoft.com/office/drawing/2014/main" id="{BF472274-3AE6-AA2D-C15D-29D15DE85906}"/>
                </a:ext>
              </a:extLst>
            </p:cNvPr>
            <p:cNvPicPr>
              <a:picLocks noChangeAspect="1"/>
            </p:cNvPicPr>
            <p:nvPr/>
          </p:nvPicPr>
          <p:blipFill>
            <a:blip r:embed="rId2"/>
            <a:srcRect/>
            <a:stretch/>
          </p:blipFill>
          <p:spPr>
            <a:xfrm>
              <a:off x="204687" y="2740767"/>
              <a:ext cx="154441" cy="106747"/>
            </a:xfrm>
            <a:prstGeom prst="rect">
              <a:avLst/>
            </a:prstGeom>
          </p:spPr>
        </p:pic>
        <p:pic>
          <p:nvPicPr>
            <p:cNvPr id="35" name="a4">
              <a:hlinkClick r:id="" action="ppaction://hlinkshowjump?jump=previousslide"/>
              <a:extLst>
                <a:ext uri="{FF2B5EF4-FFF2-40B4-BE49-F238E27FC236}">
                  <a16:creationId xmlns:a16="http://schemas.microsoft.com/office/drawing/2014/main" id="{3E95C3B0-147A-6F96-BBE0-3DB1F654771A}"/>
                </a:ext>
              </a:extLst>
            </p:cNvPr>
            <p:cNvPicPr>
              <a:picLocks noChangeAspect="1"/>
            </p:cNvPicPr>
            <p:nvPr/>
          </p:nvPicPr>
          <p:blipFill>
            <a:blip r:embed="rId2"/>
            <a:srcRect/>
            <a:stretch/>
          </p:blipFill>
          <p:spPr>
            <a:xfrm rot="10800000">
              <a:off x="204687" y="2434554"/>
              <a:ext cx="154441" cy="106747"/>
            </a:xfrm>
            <a:prstGeom prst="rect">
              <a:avLst/>
            </a:prstGeom>
          </p:spPr>
        </p:pic>
      </p:grpSp>
      <p:pic>
        <p:nvPicPr>
          <p:cNvPr id="7" name="Picture 6">
            <a:extLst>
              <a:ext uri="{FF2B5EF4-FFF2-40B4-BE49-F238E27FC236}">
                <a16:creationId xmlns:a16="http://schemas.microsoft.com/office/drawing/2014/main" id="{053A86E1-5FAA-77A7-8F7A-F3FF0A60B2B7}"/>
              </a:ext>
            </a:extLst>
          </p:cNvPr>
          <p:cNvPicPr>
            <a:picLocks noChangeAspect="1"/>
          </p:cNvPicPr>
          <p:nvPr/>
        </p:nvPicPr>
        <p:blipFill>
          <a:blip r:embed="rId3"/>
          <a:srcRect/>
          <a:stretch/>
        </p:blipFill>
        <p:spPr>
          <a:xfrm>
            <a:off x="2110431" y="996515"/>
            <a:ext cx="7971138" cy="5734485"/>
          </a:xfrm>
          <a:prstGeom prst="rect">
            <a:avLst/>
          </a:prstGeom>
        </p:spPr>
      </p:pic>
      <p:sp>
        <p:nvSpPr>
          <p:cNvPr id="18" name="Rectangle 17">
            <a:extLst>
              <a:ext uri="{FF2B5EF4-FFF2-40B4-BE49-F238E27FC236}">
                <a16:creationId xmlns:a16="http://schemas.microsoft.com/office/drawing/2014/main" id="{0C085C08-D9E2-F1F2-B527-2FC8204E1DA1}"/>
              </a:ext>
            </a:extLst>
          </p:cNvPr>
          <p:cNvSpPr/>
          <p:nvPr/>
        </p:nvSpPr>
        <p:spPr>
          <a:xfrm>
            <a:off x="-177801" y="6858000"/>
            <a:ext cx="12666133" cy="121073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number">
            <a:extLst>
              <a:ext uri="{FF2B5EF4-FFF2-40B4-BE49-F238E27FC236}">
                <a16:creationId xmlns:a16="http://schemas.microsoft.com/office/drawing/2014/main" id="{1F35D6CC-1BAF-0D3E-BFEA-3438B4E33074}"/>
              </a:ext>
            </a:extLst>
          </p:cNvPr>
          <p:cNvSpPr txBox="1">
            <a:spLocks/>
          </p:cNvSpPr>
          <p:nvPr/>
        </p:nvSpPr>
        <p:spPr>
          <a:xfrm>
            <a:off x="11239500" y="6318135"/>
            <a:ext cx="577855"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rgbClr val="6B5FBF"/>
                </a:solidFill>
                <a:latin typeface="Sztosfixed" pitchFamily="2" charset="77"/>
                <a:ea typeface="Sztosfixed" pitchFamily="2" charset="77"/>
                <a:cs typeface="Sztosfixed" pitchFamily="2" charset="77"/>
              </a:rPr>
              <a:pPr algn="r">
                <a:buSzPts val="1400"/>
              </a:pPr>
              <a:t>13</a:t>
            </a:fld>
            <a:endParaRPr lang="en" sz="2000" b="1" dirty="0">
              <a:solidFill>
                <a:srgbClr val="6B5FBF"/>
              </a:solidFill>
              <a:latin typeface="Sztosfixed" pitchFamily="2" charset="77"/>
              <a:ea typeface="Sztosfixed" pitchFamily="2" charset="77"/>
              <a:cs typeface="Sztosfixed" pitchFamily="2" charset="77"/>
            </a:endParaRPr>
          </a:p>
        </p:txBody>
      </p:sp>
      <p:pic>
        <p:nvPicPr>
          <p:cNvPr id="4" name="Picture 3" descr="A cartoon mushroom with a skateboard&#10;&#10;AI-generated content may be incorrect.">
            <a:extLst>
              <a:ext uri="{FF2B5EF4-FFF2-40B4-BE49-F238E27FC236}">
                <a16:creationId xmlns:a16="http://schemas.microsoft.com/office/drawing/2014/main" id="{3C1834F3-3D3F-3FEA-3445-B1A156E3D838}"/>
              </a:ext>
            </a:extLst>
          </p:cNvPr>
          <p:cNvPicPr>
            <a:picLocks noChangeAspect="1"/>
          </p:cNvPicPr>
          <p:nvPr/>
        </p:nvPicPr>
        <p:blipFill>
          <a:blip r:embed="rId4"/>
          <a:srcRect l="14092" t="4773" r="20942" b="22880"/>
          <a:stretch>
            <a:fillRect/>
          </a:stretch>
        </p:blipFill>
        <p:spPr>
          <a:xfrm flipH="1">
            <a:off x="0" y="4038946"/>
            <a:ext cx="2812688" cy="2819054"/>
          </a:xfrm>
          <a:prstGeom prst="rect">
            <a:avLst/>
          </a:prstGeom>
        </p:spPr>
      </p:pic>
    </p:spTree>
    <p:extLst>
      <p:ext uri="{BB962C8B-B14F-4D97-AF65-F5344CB8AC3E}">
        <p14:creationId xmlns:p14="http://schemas.microsoft.com/office/powerpoint/2010/main" val="3484852184"/>
      </p:ext>
    </p:extLst>
  </p:cSld>
  <p:clrMapOvr>
    <a:masterClrMapping/>
  </p:clrMapOvr>
  <p:transition spd="slow" advClick="0">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FE7A39-D104-C62D-72F0-4CD9A9081DFF}"/>
            </a:ext>
          </a:extLst>
        </p:cNvPr>
        <p:cNvGrpSpPr/>
        <p:nvPr/>
      </p:nvGrpSpPr>
      <p:grpSpPr>
        <a:xfrm>
          <a:off x="0" y="0"/>
          <a:ext cx="0" cy="0"/>
          <a:chOff x="0" y="0"/>
          <a:chExt cx="0" cy="0"/>
        </a:xfrm>
      </p:grpSpPr>
      <p:grpSp>
        <p:nvGrpSpPr>
          <p:cNvPr id="24" name="pop up">
            <a:extLst>
              <a:ext uri="{FF2B5EF4-FFF2-40B4-BE49-F238E27FC236}">
                <a16:creationId xmlns:a16="http://schemas.microsoft.com/office/drawing/2014/main" id="{83A83673-B899-B907-2218-B992E6FD91AD}"/>
              </a:ext>
            </a:extLst>
          </p:cNvPr>
          <p:cNvGrpSpPr/>
          <p:nvPr/>
        </p:nvGrpSpPr>
        <p:grpSpPr>
          <a:xfrm>
            <a:off x="471775" y="2612951"/>
            <a:ext cx="1758366" cy="1632099"/>
            <a:chOff x="8863587" y="1726778"/>
            <a:chExt cx="2434308" cy="2259502"/>
          </a:xfrm>
        </p:grpSpPr>
        <p:sp>
          <p:nvSpPr>
            <p:cNvPr id="25" name="Triangle 12">
              <a:extLst>
                <a:ext uri="{FF2B5EF4-FFF2-40B4-BE49-F238E27FC236}">
                  <a16:creationId xmlns:a16="http://schemas.microsoft.com/office/drawing/2014/main" id="{42BC4C18-FA55-E935-59C9-3607329005E1}"/>
                </a:ext>
              </a:extLst>
            </p:cNvPr>
            <p:cNvSpPr/>
            <p:nvPr/>
          </p:nvSpPr>
          <p:spPr>
            <a:xfrm rot="9488669">
              <a:off x="10339643" y="3393000"/>
              <a:ext cx="688205" cy="593280"/>
            </a:xfrm>
            <a:prstGeom prst="triangle">
              <a:avLst/>
            </a:prstGeom>
            <a:solidFill>
              <a:srgbClr val="9B22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descr="A red oval with black background&#10;&#10;AI-generated content may be incorrect.">
              <a:extLst>
                <a:ext uri="{FF2B5EF4-FFF2-40B4-BE49-F238E27FC236}">
                  <a16:creationId xmlns:a16="http://schemas.microsoft.com/office/drawing/2014/main" id="{2BD954B8-A966-DCEB-8727-98B1A49EE1C3}"/>
                </a:ext>
              </a:extLst>
            </p:cNvPr>
            <p:cNvPicPr>
              <a:picLocks noChangeAspect="1"/>
            </p:cNvPicPr>
            <p:nvPr/>
          </p:nvPicPr>
          <p:blipFill>
            <a:blip r:embed="rId3"/>
            <a:stretch>
              <a:fillRect/>
            </a:stretch>
          </p:blipFill>
          <p:spPr>
            <a:xfrm rot="591577">
              <a:off x="8863587" y="1726778"/>
              <a:ext cx="2434308" cy="2149888"/>
            </a:xfrm>
            <a:prstGeom prst="rect">
              <a:avLst/>
            </a:prstGeom>
          </p:spPr>
        </p:pic>
        <p:sp>
          <p:nvSpPr>
            <p:cNvPr id="27" name="TextBox 26">
              <a:extLst>
                <a:ext uri="{FF2B5EF4-FFF2-40B4-BE49-F238E27FC236}">
                  <a16:creationId xmlns:a16="http://schemas.microsoft.com/office/drawing/2014/main" id="{4C701DB3-8058-D4B8-B110-DB63152B2D19}"/>
                </a:ext>
              </a:extLst>
            </p:cNvPr>
            <p:cNvSpPr txBox="1"/>
            <p:nvPr/>
          </p:nvSpPr>
          <p:spPr>
            <a:xfrm>
              <a:off x="9090720" y="2170176"/>
              <a:ext cx="1889808" cy="1150445"/>
            </a:xfrm>
            <a:prstGeom prst="rect">
              <a:avLst/>
            </a:prstGeom>
            <a:noFill/>
          </p:spPr>
          <p:txBody>
            <a:bodyPr wrap="square" rtlCol="0">
              <a:spAutoFit/>
            </a:bodyPr>
            <a:lstStyle/>
            <a:p>
              <a:pPr algn="ctr"/>
              <a:r>
                <a:rPr lang="en-US" sz="1600" dirty="0">
                  <a:solidFill>
                    <a:schemeClr val="bg1"/>
                  </a:solidFill>
                  <a:latin typeface="Sztosfixed" pitchFamily="2" charset="77"/>
                  <a:ea typeface="Sztosfixed" pitchFamily="2" charset="77"/>
                  <a:cs typeface="Sztosfixed" pitchFamily="2" charset="77"/>
                </a:rPr>
                <a:t>Click the + buttons to learn more</a:t>
              </a:r>
            </a:p>
          </p:txBody>
        </p:sp>
      </p:grpSp>
      <p:sp>
        <p:nvSpPr>
          <p:cNvPr id="2" name="Google Shape;151;p10">
            <a:extLst>
              <a:ext uri="{FF2B5EF4-FFF2-40B4-BE49-F238E27FC236}">
                <a16:creationId xmlns:a16="http://schemas.microsoft.com/office/drawing/2014/main" id="{2B3EE97C-5B46-0150-8472-BB700F1EA593}"/>
              </a:ext>
            </a:extLst>
          </p:cNvPr>
          <p:cNvSpPr txBox="1">
            <a:spLocks/>
          </p:cNvSpPr>
          <p:nvPr/>
        </p:nvSpPr>
        <p:spPr>
          <a:xfrm>
            <a:off x="11292731" y="6318135"/>
            <a:ext cx="548700"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chemeClr val="bg1"/>
                </a:solidFill>
                <a:latin typeface="Sztosfixed" pitchFamily="2" charset="77"/>
                <a:ea typeface="Sztosfixed" pitchFamily="2" charset="77"/>
                <a:cs typeface="Sztosfixed" pitchFamily="2" charset="77"/>
              </a:rPr>
              <a:pPr algn="r">
                <a:buSzPts val="1400"/>
              </a:pPr>
              <a:t>14</a:t>
            </a:fld>
            <a:endParaRPr lang="en" sz="2000" b="1">
              <a:solidFill>
                <a:schemeClr val="bg1"/>
              </a:solidFill>
              <a:latin typeface="Sztosfixed" pitchFamily="2" charset="77"/>
              <a:ea typeface="Sztosfixed" pitchFamily="2" charset="77"/>
              <a:cs typeface="Sztosfixed" pitchFamily="2" charset="77"/>
            </a:endParaRPr>
          </a:p>
        </p:txBody>
      </p:sp>
      <p:grpSp>
        <p:nvGrpSpPr>
          <p:cNvPr id="11" name="menu">
            <a:extLst>
              <a:ext uri="{FF2B5EF4-FFF2-40B4-BE49-F238E27FC236}">
                <a16:creationId xmlns:a16="http://schemas.microsoft.com/office/drawing/2014/main" id="{FE2CA30A-1E30-2CE8-3738-3E12F21C94CA}"/>
              </a:ext>
            </a:extLst>
          </p:cNvPr>
          <p:cNvGrpSpPr/>
          <p:nvPr/>
        </p:nvGrpSpPr>
        <p:grpSpPr>
          <a:xfrm>
            <a:off x="11474101" y="2871719"/>
            <a:ext cx="460535" cy="1114561"/>
            <a:chOff x="151927" y="2325786"/>
            <a:chExt cx="260682" cy="630889"/>
          </a:xfrm>
        </p:grpSpPr>
        <p:sp>
          <p:nvSpPr>
            <p:cNvPr id="12" name="Rectangle: Rounded Corners 63">
              <a:extLst>
                <a:ext uri="{FF2B5EF4-FFF2-40B4-BE49-F238E27FC236}">
                  <a16:creationId xmlns:a16="http://schemas.microsoft.com/office/drawing/2014/main" id="{9673AE0C-9E82-CFB6-EF9B-D80DABEC49C3}"/>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13" name="a4">
              <a:hlinkClick r:id="" action="ppaction://hlinkshowjump?jump=nextslide"/>
              <a:extLst>
                <a:ext uri="{FF2B5EF4-FFF2-40B4-BE49-F238E27FC236}">
                  <a16:creationId xmlns:a16="http://schemas.microsoft.com/office/drawing/2014/main" id="{B7759D8F-3DFF-2EF7-0565-4C7732230CE7}"/>
                </a:ext>
              </a:extLst>
            </p:cNvPr>
            <p:cNvPicPr>
              <a:picLocks noChangeAspect="1"/>
            </p:cNvPicPr>
            <p:nvPr/>
          </p:nvPicPr>
          <p:blipFill>
            <a:blip r:embed="rId4"/>
            <a:srcRect/>
            <a:stretch/>
          </p:blipFill>
          <p:spPr>
            <a:xfrm>
              <a:off x="204687" y="2740767"/>
              <a:ext cx="154441" cy="106747"/>
            </a:xfrm>
            <a:prstGeom prst="rect">
              <a:avLst/>
            </a:prstGeom>
          </p:spPr>
        </p:pic>
        <p:pic>
          <p:nvPicPr>
            <p:cNvPr id="14" name="a4">
              <a:hlinkClick r:id="" action="ppaction://hlinkshowjump?jump=previousslide"/>
              <a:extLst>
                <a:ext uri="{FF2B5EF4-FFF2-40B4-BE49-F238E27FC236}">
                  <a16:creationId xmlns:a16="http://schemas.microsoft.com/office/drawing/2014/main" id="{2846B96B-CA88-CD62-3B2E-129DBF9F8278}"/>
                </a:ext>
              </a:extLst>
            </p:cNvPr>
            <p:cNvPicPr>
              <a:picLocks noChangeAspect="1"/>
            </p:cNvPicPr>
            <p:nvPr/>
          </p:nvPicPr>
          <p:blipFill>
            <a:blip r:embed="rId4"/>
            <a:srcRect/>
            <a:stretch/>
          </p:blipFill>
          <p:spPr>
            <a:xfrm rot="10800000">
              <a:off x="204687" y="2434554"/>
              <a:ext cx="154441" cy="106747"/>
            </a:xfrm>
            <a:prstGeom prst="rect">
              <a:avLst/>
            </a:prstGeom>
          </p:spPr>
        </p:pic>
      </p:grpSp>
      <p:sp>
        <p:nvSpPr>
          <p:cNvPr id="3" name="title">
            <a:extLst>
              <a:ext uri="{FF2B5EF4-FFF2-40B4-BE49-F238E27FC236}">
                <a16:creationId xmlns:a16="http://schemas.microsoft.com/office/drawing/2014/main" id="{F4168EED-5DC0-F7E6-9D0B-6A9936E785B8}"/>
              </a:ext>
            </a:extLst>
          </p:cNvPr>
          <p:cNvSpPr txBox="1">
            <a:spLocks/>
          </p:cNvSpPr>
          <p:nvPr/>
        </p:nvSpPr>
        <p:spPr>
          <a:xfrm>
            <a:off x="2421468" y="352330"/>
            <a:ext cx="7349066" cy="57340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9B2242"/>
                </a:solidFill>
                <a:latin typeface="Sztosfixed" pitchFamily="2" charset="77"/>
                <a:ea typeface="Sztosfixed" pitchFamily="2" charset="77"/>
                <a:cs typeface="Sztosfixed" pitchFamily="2" charset="77"/>
              </a:rPr>
              <a:t>Life cycle of a mushroom</a:t>
            </a:r>
          </a:p>
        </p:txBody>
      </p:sp>
      <p:pic>
        <p:nvPicPr>
          <p:cNvPr id="5" name="Picture 4">
            <a:extLst>
              <a:ext uri="{FF2B5EF4-FFF2-40B4-BE49-F238E27FC236}">
                <a16:creationId xmlns:a16="http://schemas.microsoft.com/office/drawing/2014/main" id="{2FAC98F3-1BB1-3D13-0CBB-C6F5AE81EBC1}"/>
              </a:ext>
            </a:extLst>
          </p:cNvPr>
          <p:cNvPicPr>
            <a:picLocks noChangeAspect="1"/>
          </p:cNvPicPr>
          <p:nvPr/>
        </p:nvPicPr>
        <p:blipFill>
          <a:blip r:embed="rId5"/>
          <a:srcRect/>
          <a:stretch/>
        </p:blipFill>
        <p:spPr>
          <a:xfrm>
            <a:off x="3321096" y="1074586"/>
            <a:ext cx="5549807" cy="5549807"/>
          </a:xfrm>
          <a:prstGeom prst="rect">
            <a:avLst/>
          </a:prstGeom>
        </p:spPr>
      </p:pic>
      <p:pic>
        <p:nvPicPr>
          <p:cNvPr id="4" name="Picture 3" descr="A cartoon of a mushroom holding a box of mushrooms&#10;&#10;AI-generated content may be incorrect.">
            <a:extLst>
              <a:ext uri="{FF2B5EF4-FFF2-40B4-BE49-F238E27FC236}">
                <a16:creationId xmlns:a16="http://schemas.microsoft.com/office/drawing/2014/main" id="{2F09BDB1-75BC-295B-B51A-7B65BBC4A296}"/>
              </a:ext>
            </a:extLst>
          </p:cNvPr>
          <p:cNvPicPr>
            <a:picLocks noChangeAspect="1"/>
          </p:cNvPicPr>
          <p:nvPr/>
        </p:nvPicPr>
        <p:blipFill>
          <a:blip r:embed="rId6"/>
          <a:srcRect l="8912" t="10346" r="21530" b="22048"/>
          <a:stretch>
            <a:fillRect/>
          </a:stretch>
        </p:blipFill>
        <p:spPr>
          <a:xfrm flipH="1">
            <a:off x="-1" y="3369583"/>
            <a:ext cx="3987979" cy="3488417"/>
          </a:xfrm>
          <a:prstGeom prst="rect">
            <a:avLst/>
          </a:prstGeom>
        </p:spPr>
      </p:pic>
      <p:sp>
        <p:nvSpPr>
          <p:cNvPr id="6" name="red">
            <a:extLst>
              <a:ext uri="{FF2B5EF4-FFF2-40B4-BE49-F238E27FC236}">
                <a16:creationId xmlns:a16="http://schemas.microsoft.com/office/drawing/2014/main" id="{A898D09E-8DED-1AC0-3DDF-277A16E6566B}"/>
              </a:ext>
            </a:extLst>
          </p:cNvPr>
          <p:cNvSpPr/>
          <p:nvPr/>
        </p:nvSpPr>
        <p:spPr>
          <a:xfrm>
            <a:off x="8335679" y="5049078"/>
            <a:ext cx="3673646" cy="1198210"/>
          </a:xfrm>
          <a:prstGeom prst="roundRect">
            <a:avLst>
              <a:gd name="adj" fmla="val 9833"/>
            </a:avLst>
          </a:prstGeom>
          <a:solidFill>
            <a:srgbClr val="F5463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spcAft>
                <a:spcPts val="600"/>
              </a:spcAft>
            </a:pPr>
            <a:r>
              <a:rPr lang="en-AU" sz="1050" dirty="0">
                <a:solidFill>
                  <a:schemeClr val="bg1"/>
                </a:solidFill>
                <a:latin typeface="Montserrat" pitchFamily="2" charset="77"/>
              </a:rPr>
              <a:t>Growing rooms have long shelves called growing beds, stacked 4 to 8 beds high.</a:t>
            </a:r>
          </a:p>
          <a:p>
            <a:pPr>
              <a:spcAft>
                <a:spcPts val="600"/>
              </a:spcAft>
            </a:pPr>
            <a:r>
              <a:rPr lang="en-AU" sz="1050" dirty="0">
                <a:solidFill>
                  <a:schemeClr val="bg1"/>
                </a:solidFill>
                <a:latin typeface="Montserrat" pitchFamily="2" charset="77"/>
              </a:rPr>
              <a:t>Colonised compost is extruded into the beds. A casing layer is applied on top, to promote the mushroom fruit body.</a:t>
            </a:r>
            <a:endParaRPr lang="en-US" sz="1050" dirty="0">
              <a:solidFill>
                <a:schemeClr val="bg1"/>
              </a:solidFill>
            </a:endParaRPr>
          </a:p>
        </p:txBody>
      </p:sp>
      <p:sp>
        <p:nvSpPr>
          <p:cNvPr id="9" name="orange">
            <a:extLst>
              <a:ext uri="{FF2B5EF4-FFF2-40B4-BE49-F238E27FC236}">
                <a16:creationId xmlns:a16="http://schemas.microsoft.com/office/drawing/2014/main" id="{69481212-F9BC-77C4-5295-C7C7E0E68AFE}"/>
              </a:ext>
            </a:extLst>
          </p:cNvPr>
          <p:cNvSpPr/>
          <p:nvPr/>
        </p:nvSpPr>
        <p:spPr>
          <a:xfrm>
            <a:off x="8427399" y="1168773"/>
            <a:ext cx="3308837" cy="1632098"/>
          </a:xfrm>
          <a:prstGeom prst="roundRect">
            <a:avLst/>
          </a:prstGeom>
          <a:solidFill>
            <a:srgbClr val="F0A539"/>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spcAft>
                <a:spcPts val="600"/>
              </a:spcAft>
            </a:pPr>
            <a:r>
              <a:rPr lang="en-AU" sz="1050" dirty="0">
                <a:solidFill>
                  <a:schemeClr val="bg1"/>
                </a:solidFill>
                <a:latin typeface="Montserrat" pitchFamily="2" charset="77"/>
              </a:rPr>
              <a:t>Commercial mushroom growers use spawn that is propagated from mycelium onto a sterilised cereal grain, which are produced under controlled conditions.</a:t>
            </a:r>
          </a:p>
          <a:p>
            <a:pPr>
              <a:spcAft>
                <a:spcPts val="600"/>
              </a:spcAft>
            </a:pPr>
            <a:r>
              <a:rPr lang="en-AU" sz="1050" dirty="0">
                <a:solidFill>
                  <a:schemeClr val="bg1"/>
                </a:solidFill>
                <a:latin typeface="Montserrat" pitchFamily="2" charset="77"/>
              </a:rPr>
              <a:t>The spawn is mixed through the compost. Mycelium then colonises the compost, after which, the mushrooms form.</a:t>
            </a:r>
            <a:endParaRPr lang="en-US" sz="1050" dirty="0">
              <a:solidFill>
                <a:schemeClr val="bg1"/>
              </a:solidFill>
            </a:endParaRPr>
          </a:p>
        </p:txBody>
      </p:sp>
      <p:sp>
        <p:nvSpPr>
          <p:cNvPr id="10" name="purple">
            <a:extLst>
              <a:ext uri="{FF2B5EF4-FFF2-40B4-BE49-F238E27FC236}">
                <a16:creationId xmlns:a16="http://schemas.microsoft.com/office/drawing/2014/main" id="{A7A8E457-2B29-9204-AB86-179AD4204DDF}"/>
              </a:ext>
            </a:extLst>
          </p:cNvPr>
          <p:cNvSpPr/>
          <p:nvPr/>
        </p:nvSpPr>
        <p:spPr>
          <a:xfrm>
            <a:off x="246955" y="3252459"/>
            <a:ext cx="3177039" cy="733821"/>
          </a:xfrm>
          <a:prstGeom prst="roundRect">
            <a:avLst/>
          </a:prstGeom>
          <a:solidFill>
            <a:srgbClr val="8E7EFF"/>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spcAft>
                <a:spcPts val="600"/>
              </a:spcAft>
            </a:pPr>
            <a:r>
              <a:rPr lang="en-AU" sz="1050" dirty="0">
                <a:solidFill>
                  <a:schemeClr val="bg1"/>
                </a:solidFill>
                <a:latin typeface="Montserrat" pitchFamily="2" charset="77"/>
              </a:rPr>
              <a:t>Mushrooms are packed and immediately refrigerated. Shipped within 24 hours of being harvested. </a:t>
            </a:r>
            <a:endParaRPr lang="en-US" sz="1050" dirty="0">
              <a:solidFill>
                <a:schemeClr val="bg1"/>
              </a:solidFill>
            </a:endParaRPr>
          </a:p>
        </p:txBody>
      </p:sp>
      <p:sp>
        <p:nvSpPr>
          <p:cNvPr id="15" name="green">
            <a:extLst>
              <a:ext uri="{FF2B5EF4-FFF2-40B4-BE49-F238E27FC236}">
                <a16:creationId xmlns:a16="http://schemas.microsoft.com/office/drawing/2014/main" id="{4086F23F-B3F1-0C18-7FA7-E0783E8824EB}"/>
              </a:ext>
            </a:extLst>
          </p:cNvPr>
          <p:cNvSpPr/>
          <p:nvPr/>
        </p:nvSpPr>
        <p:spPr>
          <a:xfrm>
            <a:off x="362254" y="4811700"/>
            <a:ext cx="3625725" cy="1490204"/>
          </a:xfrm>
          <a:prstGeom prst="roundRect">
            <a:avLst/>
          </a:prstGeom>
          <a:solidFill>
            <a:srgbClr val="5EBDA0"/>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spcAft>
                <a:spcPts val="600"/>
              </a:spcAft>
            </a:pPr>
            <a:r>
              <a:rPr lang="en-AU" sz="1050" dirty="0">
                <a:solidFill>
                  <a:schemeClr val="bg1"/>
                </a:solidFill>
                <a:latin typeface="Montserrat" pitchFamily="2" charset="77"/>
              </a:rPr>
              <a:t>Substrate removed and on sold as a growing medium for other crops.</a:t>
            </a:r>
          </a:p>
          <a:p>
            <a:pPr>
              <a:spcAft>
                <a:spcPts val="600"/>
              </a:spcAft>
            </a:pPr>
            <a:r>
              <a:rPr lang="en-AU" sz="1050" dirty="0">
                <a:solidFill>
                  <a:schemeClr val="bg1"/>
                </a:solidFill>
                <a:latin typeface="Montserrat" pitchFamily="2" charset="77"/>
              </a:rPr>
              <a:t>At harvest end, growing rooms are steamed at 65°C to eliminate pest contamination.</a:t>
            </a:r>
          </a:p>
          <a:p>
            <a:pPr>
              <a:spcAft>
                <a:spcPts val="600"/>
              </a:spcAft>
            </a:pPr>
            <a:r>
              <a:rPr lang="en-AU" sz="1050" dirty="0">
                <a:solidFill>
                  <a:schemeClr val="bg1"/>
                </a:solidFill>
                <a:latin typeface="Montserrat" pitchFamily="2" charset="77"/>
              </a:rPr>
              <a:t>Carefully harvested by hand.</a:t>
            </a:r>
          </a:p>
          <a:p>
            <a:pPr>
              <a:spcAft>
                <a:spcPts val="600"/>
              </a:spcAft>
            </a:pPr>
            <a:r>
              <a:rPr lang="en-AU" sz="1050" dirty="0">
                <a:solidFill>
                  <a:schemeClr val="bg1"/>
                </a:solidFill>
                <a:latin typeface="Montserrat" pitchFamily="2" charset="77"/>
              </a:rPr>
              <a:t>Mushrooms double in size daily.</a:t>
            </a:r>
            <a:endParaRPr lang="en-US" sz="1050" dirty="0">
              <a:solidFill>
                <a:schemeClr val="bg1"/>
              </a:solidFill>
            </a:endParaRPr>
          </a:p>
        </p:txBody>
      </p:sp>
      <p:sp>
        <p:nvSpPr>
          <p:cNvPr id="16" name="brown">
            <a:extLst>
              <a:ext uri="{FF2B5EF4-FFF2-40B4-BE49-F238E27FC236}">
                <a16:creationId xmlns:a16="http://schemas.microsoft.com/office/drawing/2014/main" id="{9A991CDC-04A4-A505-0BEE-3C2EDF74DFD1}"/>
              </a:ext>
            </a:extLst>
          </p:cNvPr>
          <p:cNvSpPr/>
          <p:nvPr/>
        </p:nvSpPr>
        <p:spPr>
          <a:xfrm>
            <a:off x="246955" y="1111579"/>
            <a:ext cx="4489216" cy="1167305"/>
          </a:xfrm>
          <a:prstGeom prst="roundRect">
            <a:avLst/>
          </a:prstGeom>
          <a:solidFill>
            <a:srgbClr val="3EA345"/>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spcAft>
                <a:spcPts val="600"/>
              </a:spcAft>
            </a:pPr>
            <a:r>
              <a:rPr lang="en-AU" sz="1050" dirty="0">
                <a:solidFill>
                  <a:schemeClr val="bg1"/>
                </a:solidFill>
                <a:latin typeface="Montserrat" pitchFamily="2" charset="77"/>
              </a:rPr>
              <a:t>Recycled waste from other farms (straw and poultry manure) is made into compost (which growers refer to as substrate) which is pasteurised before use for mushroom growing. At the end of mushroom production, compost is sold to other farms or nurseries for use as a growing medium for other crops.</a:t>
            </a:r>
            <a:endParaRPr lang="en-US" sz="1050" dirty="0">
              <a:solidFill>
                <a:schemeClr val="bg1"/>
              </a:solidFill>
            </a:endParaRPr>
          </a:p>
        </p:txBody>
      </p:sp>
      <p:pic>
        <p:nvPicPr>
          <p:cNvPr id="17" name="r">
            <a:extLst>
              <a:ext uri="{FF2B5EF4-FFF2-40B4-BE49-F238E27FC236}">
                <a16:creationId xmlns:a16="http://schemas.microsoft.com/office/drawing/2014/main" id="{70CFC277-8630-C90A-2F18-332ED61E4829}"/>
              </a:ext>
            </a:extLst>
          </p:cNvPr>
          <p:cNvPicPr>
            <a:picLocks noChangeAspect="1"/>
          </p:cNvPicPr>
          <p:nvPr/>
        </p:nvPicPr>
        <p:blipFill>
          <a:blip r:embed="rId7"/>
          <a:srcRect/>
          <a:stretch/>
        </p:blipFill>
        <p:spPr>
          <a:xfrm>
            <a:off x="7493109" y="5794246"/>
            <a:ext cx="502931" cy="502931"/>
          </a:xfrm>
          <a:prstGeom prst="rect">
            <a:avLst/>
          </a:prstGeom>
        </p:spPr>
      </p:pic>
      <p:pic>
        <p:nvPicPr>
          <p:cNvPr id="18" name="b">
            <a:extLst>
              <a:ext uri="{FF2B5EF4-FFF2-40B4-BE49-F238E27FC236}">
                <a16:creationId xmlns:a16="http://schemas.microsoft.com/office/drawing/2014/main" id="{F400BCBC-620D-E60D-0292-2FF1134C5A67}"/>
              </a:ext>
            </a:extLst>
          </p:cNvPr>
          <p:cNvPicPr>
            <a:picLocks noChangeAspect="1"/>
          </p:cNvPicPr>
          <p:nvPr/>
        </p:nvPicPr>
        <p:blipFill>
          <a:blip r:embed="rId8"/>
          <a:srcRect/>
          <a:stretch/>
        </p:blipFill>
        <p:spPr>
          <a:xfrm>
            <a:off x="4898507" y="1074586"/>
            <a:ext cx="502931" cy="502931"/>
          </a:xfrm>
          <a:prstGeom prst="rect">
            <a:avLst/>
          </a:prstGeom>
        </p:spPr>
      </p:pic>
      <p:pic>
        <p:nvPicPr>
          <p:cNvPr id="19" name="g">
            <a:extLst>
              <a:ext uri="{FF2B5EF4-FFF2-40B4-BE49-F238E27FC236}">
                <a16:creationId xmlns:a16="http://schemas.microsoft.com/office/drawing/2014/main" id="{7B695DBC-BFB4-9821-C467-0C3FD1874127}"/>
              </a:ext>
            </a:extLst>
          </p:cNvPr>
          <p:cNvPicPr>
            <a:picLocks noChangeAspect="1"/>
          </p:cNvPicPr>
          <p:nvPr/>
        </p:nvPicPr>
        <p:blipFill>
          <a:blip r:embed="rId9"/>
          <a:srcRect/>
          <a:stretch/>
        </p:blipFill>
        <p:spPr>
          <a:xfrm>
            <a:off x="4195962" y="5783414"/>
            <a:ext cx="502931" cy="502931"/>
          </a:xfrm>
          <a:prstGeom prst="rect">
            <a:avLst/>
          </a:prstGeom>
        </p:spPr>
      </p:pic>
      <p:pic>
        <p:nvPicPr>
          <p:cNvPr id="20" name="p">
            <a:extLst>
              <a:ext uri="{FF2B5EF4-FFF2-40B4-BE49-F238E27FC236}">
                <a16:creationId xmlns:a16="http://schemas.microsoft.com/office/drawing/2014/main" id="{194F271B-86D8-FFEA-4CC7-BEE81538DA43}"/>
              </a:ext>
            </a:extLst>
          </p:cNvPr>
          <p:cNvPicPr>
            <a:picLocks noChangeAspect="1"/>
          </p:cNvPicPr>
          <p:nvPr/>
        </p:nvPicPr>
        <p:blipFill>
          <a:blip r:embed="rId10"/>
          <a:srcRect/>
          <a:stretch/>
        </p:blipFill>
        <p:spPr>
          <a:xfrm>
            <a:off x="3205099" y="2790895"/>
            <a:ext cx="502931" cy="502931"/>
          </a:xfrm>
          <a:prstGeom prst="rect">
            <a:avLst/>
          </a:prstGeom>
        </p:spPr>
      </p:pic>
      <p:pic>
        <p:nvPicPr>
          <p:cNvPr id="21" name="o">
            <a:extLst>
              <a:ext uri="{FF2B5EF4-FFF2-40B4-BE49-F238E27FC236}">
                <a16:creationId xmlns:a16="http://schemas.microsoft.com/office/drawing/2014/main" id="{55DF15B0-F282-C0C9-2C0C-1AD89ADCE97B}"/>
              </a:ext>
            </a:extLst>
          </p:cNvPr>
          <p:cNvPicPr>
            <a:picLocks noChangeAspect="1"/>
          </p:cNvPicPr>
          <p:nvPr/>
        </p:nvPicPr>
        <p:blipFill>
          <a:blip r:embed="rId11"/>
          <a:srcRect/>
          <a:stretch/>
        </p:blipFill>
        <p:spPr>
          <a:xfrm>
            <a:off x="8509063" y="2795805"/>
            <a:ext cx="502931" cy="502931"/>
          </a:xfrm>
          <a:prstGeom prst="rect">
            <a:avLst/>
          </a:prstGeom>
        </p:spPr>
      </p:pic>
    </p:spTree>
    <p:extLst>
      <p:ext uri="{BB962C8B-B14F-4D97-AF65-F5344CB8AC3E}">
        <p14:creationId xmlns:p14="http://schemas.microsoft.com/office/powerpoint/2010/main" val="692242862"/>
      </p:ext>
    </p:extLst>
  </p:cSld>
  <p:clrMapOvr>
    <a:masterClrMapping/>
  </p:clrMapOvr>
  <p:transition spd="slow" advClick="0">
    <p:push dir="u"/>
  </p:transition>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8" presetClass="emph" presetSubtype="0" fill="hold" nodeType="withEffect">
                                  <p:stCondLst>
                                    <p:cond delay="0"/>
                                  </p:stCondLst>
                                  <p:childTnLst>
                                    <p:animRot by="2700000">
                                      <p:cBhvr>
                                        <p:cTn id="9" dur="250" fill="hold"/>
                                        <p:tgtEl>
                                          <p:spTgt spid="17"/>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6"/>
                                        </p:tgtEl>
                                      </p:cBhvr>
                                    </p:animEffect>
                                    <p:set>
                                      <p:cBhvr>
                                        <p:cTn id="14" dur="1" fill="hold">
                                          <p:stCondLst>
                                            <p:cond delay="499"/>
                                          </p:stCondLst>
                                        </p:cTn>
                                        <p:tgtEl>
                                          <p:spTgt spid="6"/>
                                        </p:tgtEl>
                                        <p:attrNameLst>
                                          <p:attrName>style.visibility</p:attrName>
                                        </p:attrNameLst>
                                      </p:cBhvr>
                                      <p:to>
                                        <p:strVal val="hidden"/>
                                      </p:to>
                                    </p:set>
                                  </p:childTnLst>
                                </p:cTn>
                              </p:par>
                              <p:par>
                                <p:cTn id="15" presetID="8" presetClass="emph" presetSubtype="0" fill="hold" nodeType="withEffect">
                                  <p:stCondLst>
                                    <p:cond delay="0"/>
                                  </p:stCondLst>
                                  <p:childTnLst>
                                    <p:animRot by="-2700000">
                                      <p:cBhvr>
                                        <p:cTn id="16" dur="250" fill="hold"/>
                                        <p:tgtEl>
                                          <p:spTgt spid="17"/>
                                        </p:tgtEl>
                                        <p:attrNameLst>
                                          <p:attrName>r</p:attrName>
                                        </p:attrNameLst>
                                      </p:cBhvr>
                                    </p:animRot>
                                  </p:childTnLst>
                                </p:cTn>
                              </p:par>
                            </p:childTnLst>
                          </p:cTn>
                        </p:par>
                      </p:childTnLst>
                    </p:cTn>
                  </p:par>
                </p:childTnLst>
              </p:cTn>
              <p:nextCondLst>
                <p:cond evt="onClick" delay="0">
                  <p:tgtEl>
                    <p:spTgt spid="17"/>
                  </p:tgtEl>
                </p:cond>
              </p:nextCondLst>
            </p:seq>
            <p:seq concurrent="1" nextAc="seek">
              <p:cTn id="17" restart="whenNotActive" fill="hold" evtFilter="cancelBubble" nodeType="interactiveSeq">
                <p:stCondLst>
                  <p:cond evt="onClick" delay="0">
                    <p:tgtEl>
                      <p:spTgt spid="18"/>
                    </p:tgtEl>
                  </p:cond>
                </p:stCondLst>
                <p:endSync evt="end" delay="0">
                  <p:rtn val="all"/>
                </p:endSync>
                <p:childTnLst>
                  <p:par>
                    <p:cTn id="18" fill="hold">
                      <p:stCondLst>
                        <p:cond delay="0"/>
                      </p:stCondLst>
                      <p:childTnLst>
                        <p:par>
                          <p:cTn id="19" fill="hold">
                            <p:stCondLst>
                              <p:cond delay="0"/>
                            </p:stCondLst>
                            <p:childTnLst>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8" presetClass="emph" presetSubtype="0" fill="hold" nodeType="withEffect">
                                  <p:stCondLst>
                                    <p:cond delay="0"/>
                                  </p:stCondLst>
                                  <p:childTnLst>
                                    <p:animRot by="2700000">
                                      <p:cBhvr>
                                        <p:cTn id="24" dur="250" fill="hold"/>
                                        <p:tgtEl>
                                          <p:spTgt spid="18"/>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16"/>
                                        </p:tgtEl>
                                      </p:cBhvr>
                                    </p:animEffect>
                                    <p:set>
                                      <p:cBhvr>
                                        <p:cTn id="29" dur="1" fill="hold">
                                          <p:stCondLst>
                                            <p:cond delay="499"/>
                                          </p:stCondLst>
                                        </p:cTn>
                                        <p:tgtEl>
                                          <p:spTgt spid="16"/>
                                        </p:tgtEl>
                                        <p:attrNameLst>
                                          <p:attrName>style.visibility</p:attrName>
                                        </p:attrNameLst>
                                      </p:cBhvr>
                                      <p:to>
                                        <p:strVal val="hidden"/>
                                      </p:to>
                                    </p:set>
                                  </p:childTnLst>
                                </p:cTn>
                              </p:par>
                              <p:par>
                                <p:cTn id="30" presetID="8" presetClass="emph" presetSubtype="0" fill="hold" nodeType="withEffect">
                                  <p:stCondLst>
                                    <p:cond delay="0"/>
                                  </p:stCondLst>
                                  <p:childTnLst>
                                    <p:animRot by="-2700000">
                                      <p:cBhvr>
                                        <p:cTn id="31" dur="250" fill="hold"/>
                                        <p:tgtEl>
                                          <p:spTgt spid="18"/>
                                        </p:tgtEl>
                                        <p:attrNameLst>
                                          <p:attrName>r</p:attrName>
                                        </p:attrNameLst>
                                      </p:cBhvr>
                                    </p:animRot>
                                  </p:childTnLst>
                                </p:cTn>
                              </p:par>
                            </p:childTnLst>
                          </p:cTn>
                        </p:par>
                      </p:childTnLst>
                    </p:cTn>
                  </p:par>
                </p:childTnLst>
              </p:cTn>
              <p:nextCondLst>
                <p:cond evt="onClick" delay="0">
                  <p:tgtEl>
                    <p:spTgt spid="18"/>
                  </p:tgtEl>
                </p:cond>
              </p:nextCondLst>
            </p:seq>
            <p:seq concurrent="1" nextAc="seek">
              <p:cTn id="32" restart="whenNotActive" fill="hold" evtFilter="cancelBubble" nodeType="interactiveSeq">
                <p:stCondLst>
                  <p:cond evt="onClick" delay="0">
                    <p:tgtEl>
                      <p:spTgt spid="19"/>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par>
                                <p:cTn id="38" presetID="8" presetClass="emph" presetSubtype="0" fill="hold" nodeType="withEffect">
                                  <p:stCondLst>
                                    <p:cond delay="0"/>
                                  </p:stCondLst>
                                  <p:childTnLst>
                                    <p:animRot by="2700000">
                                      <p:cBhvr>
                                        <p:cTn id="39" dur="250" fill="hold"/>
                                        <p:tgtEl>
                                          <p:spTgt spid="19"/>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par>
                                <p:cTn id="45" presetID="8" presetClass="emph" presetSubtype="0" fill="hold" nodeType="withEffect">
                                  <p:stCondLst>
                                    <p:cond delay="0"/>
                                  </p:stCondLst>
                                  <p:childTnLst>
                                    <p:animRot by="-2700000">
                                      <p:cBhvr>
                                        <p:cTn id="46" dur="250" fill="hold"/>
                                        <p:tgtEl>
                                          <p:spTgt spid="19"/>
                                        </p:tgtEl>
                                        <p:attrNameLst>
                                          <p:attrName>r</p:attrName>
                                        </p:attrNameLst>
                                      </p:cBhvr>
                                    </p:animRot>
                                  </p:childTnLst>
                                </p:cTn>
                              </p:par>
                            </p:childTnLst>
                          </p:cTn>
                        </p:par>
                      </p:childTnLst>
                    </p:cTn>
                  </p:par>
                </p:childTnLst>
              </p:cTn>
              <p:nextCondLst>
                <p:cond evt="onClick" delay="0">
                  <p:tgtEl>
                    <p:spTgt spid="19"/>
                  </p:tgtEl>
                </p:cond>
              </p:nextCondLst>
            </p:seq>
            <p:seq concurrent="1" nextAc="seek">
              <p:cTn id="47" restart="whenNotActive" fill="hold" evtFilter="cancelBubble" nodeType="interactiveSeq">
                <p:stCondLst>
                  <p:cond evt="onClick" delay="0">
                    <p:tgtEl>
                      <p:spTgt spid="20"/>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grpId="0"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par>
                                <p:cTn id="53" presetID="8" presetClass="emph" presetSubtype="0" fill="hold" nodeType="withEffect">
                                  <p:stCondLst>
                                    <p:cond delay="0"/>
                                  </p:stCondLst>
                                  <p:childTnLst>
                                    <p:animRot by="2700000">
                                      <p:cBhvr>
                                        <p:cTn id="54" dur="250" fill="hold"/>
                                        <p:tgtEl>
                                          <p:spTgt spid="20"/>
                                        </p:tgtEl>
                                        <p:attrNameLst>
                                          <p:attrName>r</p:attrName>
                                        </p:attrNameLst>
                                      </p:cBhvr>
                                    </p:animRo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500"/>
                                        <p:tgtEl>
                                          <p:spTgt spid="10"/>
                                        </p:tgtEl>
                                      </p:cBhvr>
                                    </p:animEffect>
                                    <p:set>
                                      <p:cBhvr>
                                        <p:cTn id="59" dur="1" fill="hold">
                                          <p:stCondLst>
                                            <p:cond delay="499"/>
                                          </p:stCondLst>
                                        </p:cTn>
                                        <p:tgtEl>
                                          <p:spTgt spid="10"/>
                                        </p:tgtEl>
                                        <p:attrNameLst>
                                          <p:attrName>style.visibility</p:attrName>
                                        </p:attrNameLst>
                                      </p:cBhvr>
                                      <p:to>
                                        <p:strVal val="hidden"/>
                                      </p:to>
                                    </p:set>
                                  </p:childTnLst>
                                </p:cTn>
                              </p:par>
                              <p:par>
                                <p:cTn id="60" presetID="8" presetClass="emph" presetSubtype="0" fill="hold" nodeType="withEffect">
                                  <p:stCondLst>
                                    <p:cond delay="0"/>
                                  </p:stCondLst>
                                  <p:childTnLst>
                                    <p:animRot by="-2700000">
                                      <p:cBhvr>
                                        <p:cTn id="61" dur="250" fill="hold"/>
                                        <p:tgtEl>
                                          <p:spTgt spid="20"/>
                                        </p:tgtEl>
                                        <p:attrNameLst>
                                          <p:attrName>r</p:attrName>
                                        </p:attrNameLst>
                                      </p:cBhvr>
                                    </p:animRot>
                                  </p:childTnLst>
                                </p:cTn>
                              </p:par>
                            </p:childTnLst>
                          </p:cTn>
                        </p:par>
                      </p:childTnLst>
                    </p:cTn>
                  </p:par>
                </p:childTnLst>
              </p:cTn>
              <p:nextCondLst>
                <p:cond evt="onClick" delay="0">
                  <p:tgtEl>
                    <p:spTgt spid="20"/>
                  </p:tgtEl>
                </p:cond>
              </p:nextCondLst>
            </p:seq>
            <p:seq concurrent="1" nextAc="seek">
              <p:cTn id="62" restart="whenNotActive" fill="hold" evtFilter="cancelBubble" nodeType="interactiveSeq">
                <p:stCondLst>
                  <p:cond evt="onClick" delay="0">
                    <p:tgtEl>
                      <p:spTgt spid="21"/>
                    </p:tgtEl>
                  </p:cond>
                </p:stCondLst>
                <p:endSync evt="end" delay="0">
                  <p:rtn val="all"/>
                </p:endSync>
                <p:childTnLst>
                  <p:par>
                    <p:cTn id="63" fill="hold">
                      <p:stCondLst>
                        <p:cond delay="0"/>
                      </p:stCondLst>
                      <p:childTnLst>
                        <p:par>
                          <p:cTn id="64" fill="hold">
                            <p:stCondLst>
                              <p:cond delay="0"/>
                            </p:stCondLst>
                            <p:childTnLst>
                              <p:par>
                                <p:cTn id="65" presetID="10" presetClass="entr" presetSubtype="0" fill="hold" grpId="0" nodeType="with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fade">
                                      <p:cBhvr>
                                        <p:cTn id="67" dur="500"/>
                                        <p:tgtEl>
                                          <p:spTgt spid="9"/>
                                        </p:tgtEl>
                                      </p:cBhvr>
                                    </p:animEffect>
                                  </p:childTnLst>
                                </p:cTn>
                              </p:par>
                              <p:par>
                                <p:cTn id="68" presetID="8" presetClass="emph" presetSubtype="0" fill="hold" nodeType="withEffect">
                                  <p:stCondLst>
                                    <p:cond delay="0"/>
                                  </p:stCondLst>
                                  <p:childTnLst>
                                    <p:animRot by="2700000">
                                      <p:cBhvr>
                                        <p:cTn id="69" dur="250" fill="hold"/>
                                        <p:tgtEl>
                                          <p:spTgt spid="21"/>
                                        </p:tgtEl>
                                        <p:attrNameLst>
                                          <p:attrName>r</p:attrName>
                                        </p:attrNameLst>
                                      </p:cBhvr>
                                    </p:animRo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1" nodeType="clickEffect">
                                  <p:stCondLst>
                                    <p:cond delay="0"/>
                                  </p:stCondLst>
                                  <p:childTnLst>
                                    <p:animEffect transition="out" filter="fade">
                                      <p:cBhvr>
                                        <p:cTn id="73" dur="500"/>
                                        <p:tgtEl>
                                          <p:spTgt spid="9"/>
                                        </p:tgtEl>
                                      </p:cBhvr>
                                    </p:animEffect>
                                    <p:set>
                                      <p:cBhvr>
                                        <p:cTn id="74" dur="1" fill="hold">
                                          <p:stCondLst>
                                            <p:cond delay="499"/>
                                          </p:stCondLst>
                                        </p:cTn>
                                        <p:tgtEl>
                                          <p:spTgt spid="9"/>
                                        </p:tgtEl>
                                        <p:attrNameLst>
                                          <p:attrName>style.visibility</p:attrName>
                                        </p:attrNameLst>
                                      </p:cBhvr>
                                      <p:to>
                                        <p:strVal val="hidden"/>
                                      </p:to>
                                    </p:set>
                                  </p:childTnLst>
                                </p:cTn>
                              </p:par>
                              <p:par>
                                <p:cTn id="75" presetID="8" presetClass="emph" presetSubtype="0" fill="hold" nodeType="withEffect">
                                  <p:stCondLst>
                                    <p:cond delay="0"/>
                                  </p:stCondLst>
                                  <p:childTnLst>
                                    <p:animRot by="-2700000">
                                      <p:cBhvr>
                                        <p:cTn id="76" dur="250" fill="hold"/>
                                        <p:tgtEl>
                                          <p:spTgt spid="21"/>
                                        </p:tgtEl>
                                        <p:attrNameLst>
                                          <p:attrName>r</p:attrName>
                                        </p:attrNameLst>
                                      </p:cBhvr>
                                    </p:animRot>
                                  </p:childTnLst>
                                </p:cTn>
                              </p:par>
                            </p:childTnLst>
                          </p:cTn>
                        </p:par>
                      </p:childTnLst>
                    </p:cTn>
                  </p:par>
                </p:childTnLst>
              </p:cTn>
              <p:nextCondLst>
                <p:cond evt="onClick" delay="0">
                  <p:tgtEl>
                    <p:spTgt spid="21"/>
                  </p:tgtEl>
                </p:cond>
              </p:nextCondLst>
            </p:seq>
          </p:childTnLst>
        </p:cTn>
      </p:par>
    </p:tnLst>
    <p:bldLst>
      <p:bldP spid="6" grpId="0" animBg="1"/>
      <p:bldP spid="6" grpId="1" animBg="1"/>
      <p:bldP spid="9" grpId="0" animBg="1"/>
      <p:bldP spid="9" grpId="1" animBg="1"/>
      <p:bldP spid="10" grpId="0" animBg="1"/>
      <p:bldP spid="10" grpId="1" animBg="1"/>
      <p:bldP spid="15" grpId="0" animBg="1"/>
      <p:bldP spid="15" grpId="1" animBg="1"/>
      <p:bldP spid="16" grpId="0" animBg="1"/>
      <p:bldP spid="16"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alpha val="7564"/>
          </a:schemeClr>
        </a:solidFill>
        <a:effectLst/>
      </p:bgPr>
    </p:bg>
    <p:spTree>
      <p:nvGrpSpPr>
        <p:cNvPr id="1" name="">
          <a:extLst>
            <a:ext uri="{FF2B5EF4-FFF2-40B4-BE49-F238E27FC236}">
              <a16:creationId xmlns:a16="http://schemas.microsoft.com/office/drawing/2014/main" id="{4BE94B19-0074-75AD-6125-7F1F21ADD85C}"/>
            </a:ext>
          </a:extLst>
        </p:cNvPr>
        <p:cNvGrpSpPr/>
        <p:nvPr/>
      </p:nvGrpSpPr>
      <p:grpSpPr>
        <a:xfrm>
          <a:off x="0" y="0"/>
          <a:ext cx="0" cy="0"/>
          <a:chOff x="0" y="0"/>
          <a:chExt cx="0" cy="0"/>
        </a:xfrm>
      </p:grpSpPr>
      <p:sp>
        <p:nvSpPr>
          <p:cNvPr id="26" name="1b">
            <a:extLst>
              <a:ext uri="{FF2B5EF4-FFF2-40B4-BE49-F238E27FC236}">
                <a16:creationId xmlns:a16="http://schemas.microsoft.com/office/drawing/2014/main" id="{E10B5797-CA85-3E5C-5E15-FFC90D037890}"/>
              </a:ext>
            </a:extLst>
          </p:cNvPr>
          <p:cNvSpPr/>
          <p:nvPr/>
        </p:nvSpPr>
        <p:spPr>
          <a:xfrm>
            <a:off x="588365" y="1735328"/>
            <a:ext cx="3499798" cy="2147028"/>
          </a:xfrm>
          <a:prstGeom prst="roundRect">
            <a:avLst/>
          </a:prstGeom>
          <a:solidFill>
            <a:srgbClr val="5EBDA0"/>
          </a:solidFill>
          <a:ln>
            <a:noFill/>
          </a:ln>
        </p:spPr>
        <p:style>
          <a:lnRef idx="2">
            <a:schemeClr val="accent1">
              <a:shade val="15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AU" sz="1600" dirty="0">
                <a:solidFill>
                  <a:schemeClr val="bg1"/>
                </a:solidFill>
                <a:latin typeface="SZTOS MEDIUM" pitchFamily="2" charset="77"/>
                <a:ea typeface="SZTOS MEDIUM" pitchFamily="2" charset="77"/>
                <a:cs typeface="SZTOS MEDIUM" pitchFamily="2" charset="77"/>
              </a:rPr>
              <a:t>Not all mushrooms are safe to eat:</a:t>
            </a:r>
          </a:p>
          <a:p>
            <a:pPr algn="ctr">
              <a:spcAft>
                <a:spcPts val="600"/>
              </a:spcAft>
            </a:pPr>
            <a:r>
              <a:rPr lang="en-AU" sz="1600" dirty="0">
                <a:solidFill>
                  <a:schemeClr val="bg1"/>
                </a:solidFill>
                <a:latin typeface="SZTOS MEDIUM" pitchFamily="2" charset="77"/>
                <a:ea typeface="SZTOS MEDIUM" pitchFamily="2" charset="77"/>
                <a:cs typeface="SZTOS MEDIUM" pitchFamily="2" charset="77"/>
              </a:rPr>
              <a:t> </a:t>
            </a:r>
            <a:r>
              <a:rPr lang="en-AU" sz="1600" dirty="0">
                <a:solidFill>
                  <a:schemeClr val="bg1"/>
                </a:solidFill>
                <a:latin typeface="Montserrat" pitchFamily="2" charset="77"/>
              </a:rPr>
              <a:t>Just because a mushroom looks pretty or looks like one from a shop doesn't mean it's safe.</a:t>
            </a:r>
          </a:p>
        </p:txBody>
      </p:sp>
      <p:sp>
        <p:nvSpPr>
          <p:cNvPr id="28" name="2b">
            <a:extLst>
              <a:ext uri="{FF2B5EF4-FFF2-40B4-BE49-F238E27FC236}">
                <a16:creationId xmlns:a16="http://schemas.microsoft.com/office/drawing/2014/main" id="{B678A5E5-1B8B-8505-6966-E4A6006D06B8}"/>
              </a:ext>
            </a:extLst>
          </p:cNvPr>
          <p:cNvSpPr/>
          <p:nvPr/>
        </p:nvSpPr>
        <p:spPr>
          <a:xfrm>
            <a:off x="4226321" y="1723524"/>
            <a:ext cx="3503755" cy="2163877"/>
          </a:xfrm>
          <a:prstGeom prst="roundRect">
            <a:avLst/>
          </a:prstGeom>
          <a:solidFill>
            <a:srgbClr val="8E7EFF"/>
          </a:solidFill>
          <a:ln>
            <a:noFill/>
          </a:ln>
        </p:spPr>
        <p:style>
          <a:lnRef idx="2">
            <a:schemeClr val="accent1">
              <a:shade val="15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AU" sz="1600" dirty="0">
                <a:solidFill>
                  <a:schemeClr val="bg1"/>
                </a:solidFill>
                <a:latin typeface="SZTOS MEDIUM" pitchFamily="2" charset="77"/>
                <a:ea typeface="SZTOS MEDIUM" pitchFamily="2" charset="77"/>
                <a:cs typeface="SZTOS MEDIUM" pitchFamily="2" charset="77"/>
              </a:rPr>
              <a:t>Never touch or pick wild mushrooms:</a:t>
            </a:r>
          </a:p>
          <a:p>
            <a:pPr algn="ctr">
              <a:spcAft>
                <a:spcPts val="600"/>
              </a:spcAft>
            </a:pPr>
            <a:r>
              <a:rPr lang="en-AU" sz="1600" dirty="0">
                <a:solidFill>
                  <a:schemeClr val="bg1"/>
                </a:solidFill>
                <a:latin typeface="Montserrat" pitchFamily="2" charset="77"/>
              </a:rPr>
              <a:t>Never touch or pick any mushrooms you see growing outside, even in your own garden.</a:t>
            </a:r>
          </a:p>
        </p:txBody>
      </p:sp>
      <p:sp>
        <p:nvSpPr>
          <p:cNvPr id="27" name="4b">
            <a:extLst>
              <a:ext uri="{FF2B5EF4-FFF2-40B4-BE49-F238E27FC236}">
                <a16:creationId xmlns:a16="http://schemas.microsoft.com/office/drawing/2014/main" id="{F6A8AAC8-B892-B750-B926-3C72BCF9CC7A}"/>
              </a:ext>
            </a:extLst>
          </p:cNvPr>
          <p:cNvSpPr/>
          <p:nvPr/>
        </p:nvSpPr>
        <p:spPr>
          <a:xfrm>
            <a:off x="598463" y="4043945"/>
            <a:ext cx="3511027" cy="2163876"/>
          </a:xfrm>
          <a:prstGeom prst="roundRect">
            <a:avLst/>
          </a:prstGeom>
          <a:solidFill>
            <a:srgbClr val="3EA345"/>
          </a:solidFill>
          <a:ln>
            <a:noFill/>
          </a:ln>
        </p:spPr>
        <p:style>
          <a:lnRef idx="2">
            <a:schemeClr val="accent1">
              <a:shade val="15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AU" sz="1600" dirty="0">
                <a:solidFill>
                  <a:schemeClr val="bg1"/>
                </a:solidFill>
                <a:latin typeface="SZTOS MEDIUM" pitchFamily="2" charset="77"/>
                <a:ea typeface="SZTOS MEDIUM" pitchFamily="2" charset="77"/>
                <a:cs typeface="SZTOS MEDIUM" pitchFamily="2" charset="77"/>
              </a:rPr>
              <a:t>Only eat mushrooms from the shop:</a:t>
            </a:r>
          </a:p>
          <a:p>
            <a:pPr algn="ctr">
              <a:spcAft>
                <a:spcPts val="600"/>
              </a:spcAft>
            </a:pPr>
            <a:r>
              <a:rPr lang="en-AU" sz="1600" dirty="0">
                <a:solidFill>
                  <a:schemeClr val="bg1"/>
                </a:solidFill>
                <a:latin typeface="Montserrat" pitchFamily="2" charset="77"/>
              </a:rPr>
              <a:t>These mushrooms have been grown by experts and are safe to eat.</a:t>
            </a:r>
          </a:p>
        </p:txBody>
      </p:sp>
      <p:sp>
        <p:nvSpPr>
          <p:cNvPr id="29" name="3b">
            <a:extLst>
              <a:ext uri="{FF2B5EF4-FFF2-40B4-BE49-F238E27FC236}">
                <a16:creationId xmlns:a16="http://schemas.microsoft.com/office/drawing/2014/main" id="{83BFE072-36CD-F696-4E01-A117D3299898}"/>
              </a:ext>
            </a:extLst>
          </p:cNvPr>
          <p:cNvSpPr/>
          <p:nvPr/>
        </p:nvSpPr>
        <p:spPr>
          <a:xfrm>
            <a:off x="7848229" y="1710056"/>
            <a:ext cx="3492955" cy="2163876"/>
          </a:xfrm>
          <a:prstGeom prst="roundRect">
            <a:avLst/>
          </a:prstGeom>
          <a:solidFill>
            <a:srgbClr val="F54636"/>
          </a:solidFill>
          <a:ln>
            <a:noFill/>
          </a:ln>
        </p:spPr>
        <p:style>
          <a:lnRef idx="2">
            <a:schemeClr val="accent1">
              <a:shade val="15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AU" sz="1600" dirty="0">
                <a:solidFill>
                  <a:schemeClr val="bg1"/>
                </a:solidFill>
                <a:latin typeface="SZTOS MEDIUM" pitchFamily="2" charset="77"/>
                <a:ea typeface="SZTOS MEDIUM" pitchFamily="2" charset="77"/>
                <a:cs typeface="SZTOS MEDIUM" pitchFamily="2" charset="77"/>
              </a:rPr>
              <a:t>If you see a wild mushroom, tell a grown-up:</a:t>
            </a:r>
          </a:p>
          <a:p>
            <a:pPr algn="ctr">
              <a:spcAft>
                <a:spcPts val="600"/>
              </a:spcAft>
            </a:pPr>
            <a:r>
              <a:rPr lang="en-AU" sz="1600" dirty="0">
                <a:solidFill>
                  <a:schemeClr val="bg1"/>
                </a:solidFill>
                <a:latin typeface="SZTOS MEDIUM" pitchFamily="2" charset="77"/>
                <a:ea typeface="SZTOS MEDIUM" pitchFamily="2" charset="77"/>
                <a:cs typeface="SZTOS MEDIUM" pitchFamily="2" charset="77"/>
              </a:rPr>
              <a:t> </a:t>
            </a:r>
            <a:r>
              <a:rPr lang="en-AU" sz="1600" dirty="0">
                <a:solidFill>
                  <a:schemeClr val="bg1"/>
                </a:solidFill>
                <a:latin typeface="Montserrat" pitchFamily="2" charset="77"/>
              </a:rPr>
              <a:t>That way the adult can make sure everyone stays safe.</a:t>
            </a:r>
          </a:p>
        </p:txBody>
      </p:sp>
      <p:sp>
        <p:nvSpPr>
          <p:cNvPr id="30" name="5b">
            <a:extLst>
              <a:ext uri="{FF2B5EF4-FFF2-40B4-BE49-F238E27FC236}">
                <a16:creationId xmlns:a16="http://schemas.microsoft.com/office/drawing/2014/main" id="{E900FB6E-72D4-76DE-D4D7-8886BCBF56BB}"/>
              </a:ext>
            </a:extLst>
          </p:cNvPr>
          <p:cNvSpPr/>
          <p:nvPr/>
        </p:nvSpPr>
        <p:spPr>
          <a:xfrm>
            <a:off x="4235882" y="4068985"/>
            <a:ext cx="3498316" cy="2163878"/>
          </a:xfrm>
          <a:prstGeom prst="roundRect">
            <a:avLst/>
          </a:prstGeom>
          <a:solidFill>
            <a:srgbClr val="F0A539"/>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rIns="144000" rtlCol="0" anchor="ctr"/>
          <a:lstStyle/>
          <a:p>
            <a:pPr algn="ctr">
              <a:spcAft>
                <a:spcPts val="600"/>
              </a:spcAft>
            </a:pPr>
            <a:r>
              <a:rPr lang="en-AU" sz="1600" dirty="0">
                <a:solidFill>
                  <a:schemeClr val="bg1"/>
                </a:solidFill>
                <a:latin typeface="SZTOS MEDIUM" pitchFamily="2" charset="77"/>
                <a:ea typeface="SZTOS MEDIUM" pitchFamily="2" charset="77"/>
                <a:cs typeface="SZTOS MEDIUM" pitchFamily="2" charset="77"/>
              </a:rPr>
              <a:t>Mushrooms are special living things: </a:t>
            </a:r>
          </a:p>
          <a:p>
            <a:pPr algn="ctr">
              <a:spcAft>
                <a:spcPts val="600"/>
              </a:spcAft>
            </a:pPr>
            <a:r>
              <a:rPr lang="en-AU" sz="1600" dirty="0">
                <a:solidFill>
                  <a:schemeClr val="bg1"/>
                </a:solidFill>
                <a:latin typeface="Montserrat" pitchFamily="2" charset="77"/>
              </a:rPr>
              <a:t>While some wild mushrooms are dangerous for humans to eat, they are still important parts of nature for other animals and plants.</a:t>
            </a:r>
          </a:p>
        </p:txBody>
      </p:sp>
      <p:grpSp>
        <p:nvGrpSpPr>
          <p:cNvPr id="31" name="5">
            <a:extLst>
              <a:ext uri="{FF2B5EF4-FFF2-40B4-BE49-F238E27FC236}">
                <a16:creationId xmlns:a16="http://schemas.microsoft.com/office/drawing/2014/main" id="{8B142EBC-A0A3-05F2-E26A-706D6B892DA7}"/>
              </a:ext>
            </a:extLst>
          </p:cNvPr>
          <p:cNvGrpSpPr/>
          <p:nvPr/>
        </p:nvGrpSpPr>
        <p:grpSpPr>
          <a:xfrm rot="16200000">
            <a:off x="4899895" y="3395410"/>
            <a:ext cx="2163876" cy="3511028"/>
            <a:chOff x="9677555" y="1918035"/>
            <a:chExt cx="2163876" cy="3511028"/>
          </a:xfrm>
        </p:grpSpPr>
        <p:sp>
          <p:nvSpPr>
            <p:cNvPr id="25" name="Rounded Rectangle 24">
              <a:extLst>
                <a:ext uri="{FF2B5EF4-FFF2-40B4-BE49-F238E27FC236}">
                  <a16:creationId xmlns:a16="http://schemas.microsoft.com/office/drawing/2014/main" id="{0E801E05-A46B-2036-31ED-2ADE5532B90F}"/>
                </a:ext>
              </a:extLst>
            </p:cNvPr>
            <p:cNvSpPr/>
            <p:nvPr/>
          </p:nvSpPr>
          <p:spPr>
            <a:xfrm>
              <a:off x="9677555" y="1918035"/>
              <a:ext cx="2163876" cy="3511028"/>
            </a:xfrm>
            <a:prstGeom prst="roundRect">
              <a:avLst/>
            </a:prstGeom>
            <a:solidFill>
              <a:srgbClr val="FBE8CD"/>
            </a:solidFill>
            <a:ln>
              <a:solidFill>
                <a:srgbClr val="F9E2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artoon mushroom with a face and a smile&#10;&#10;AI-generated content may be incorrect.">
              <a:extLst>
                <a:ext uri="{FF2B5EF4-FFF2-40B4-BE49-F238E27FC236}">
                  <a16:creationId xmlns:a16="http://schemas.microsoft.com/office/drawing/2014/main" id="{EBA55E59-68F3-DFC5-08E8-F1F47B82596B}"/>
                </a:ext>
              </a:extLst>
            </p:cNvPr>
            <p:cNvPicPr>
              <a:picLocks noChangeAspect="1"/>
            </p:cNvPicPr>
            <p:nvPr/>
          </p:nvPicPr>
          <p:blipFill>
            <a:blip r:embed="rId2"/>
            <a:stretch>
              <a:fillRect/>
            </a:stretch>
          </p:blipFill>
          <p:spPr>
            <a:xfrm rot="5400000">
              <a:off x="9977428" y="2921295"/>
              <a:ext cx="1564130" cy="1513263"/>
            </a:xfrm>
            <a:prstGeom prst="rect">
              <a:avLst/>
            </a:prstGeom>
          </p:spPr>
        </p:pic>
      </p:grpSp>
      <p:grpSp>
        <p:nvGrpSpPr>
          <p:cNvPr id="34" name="4">
            <a:extLst>
              <a:ext uri="{FF2B5EF4-FFF2-40B4-BE49-F238E27FC236}">
                <a16:creationId xmlns:a16="http://schemas.microsoft.com/office/drawing/2014/main" id="{8081A8A1-F749-AC50-F243-E8C8FD54D2D8}"/>
              </a:ext>
            </a:extLst>
          </p:cNvPr>
          <p:cNvGrpSpPr/>
          <p:nvPr/>
        </p:nvGrpSpPr>
        <p:grpSpPr>
          <a:xfrm rot="5400000">
            <a:off x="1272038" y="3370369"/>
            <a:ext cx="2163876" cy="3511028"/>
            <a:chOff x="2680649" y="1918035"/>
            <a:chExt cx="2163876" cy="3511028"/>
          </a:xfrm>
        </p:grpSpPr>
        <p:sp>
          <p:nvSpPr>
            <p:cNvPr id="21" name="Rounded Rectangle 20">
              <a:extLst>
                <a:ext uri="{FF2B5EF4-FFF2-40B4-BE49-F238E27FC236}">
                  <a16:creationId xmlns:a16="http://schemas.microsoft.com/office/drawing/2014/main" id="{E9AE1C64-823F-3415-CB94-031136459489}"/>
                </a:ext>
              </a:extLst>
            </p:cNvPr>
            <p:cNvSpPr/>
            <p:nvPr/>
          </p:nvSpPr>
          <p:spPr>
            <a:xfrm>
              <a:off x="2680649" y="1918035"/>
              <a:ext cx="2163876" cy="3511028"/>
            </a:xfrm>
            <a:prstGeom prst="roundRect">
              <a:avLst/>
            </a:prstGeom>
            <a:solidFill>
              <a:srgbClr val="E3EFE3"/>
            </a:solidFill>
            <a:ln>
              <a:solidFill>
                <a:srgbClr val="E3EF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green store with black text&#10;&#10;AI-generated content may be incorrect.">
              <a:extLst>
                <a:ext uri="{FF2B5EF4-FFF2-40B4-BE49-F238E27FC236}">
                  <a16:creationId xmlns:a16="http://schemas.microsoft.com/office/drawing/2014/main" id="{B6001E3B-F704-BE45-A69C-81E1AC1CCED3}"/>
                </a:ext>
              </a:extLst>
            </p:cNvPr>
            <p:cNvPicPr>
              <a:picLocks noChangeAspect="1"/>
            </p:cNvPicPr>
            <p:nvPr/>
          </p:nvPicPr>
          <p:blipFill>
            <a:blip r:embed="rId3"/>
            <a:stretch>
              <a:fillRect/>
            </a:stretch>
          </p:blipFill>
          <p:spPr>
            <a:xfrm rot="16200000">
              <a:off x="2980522" y="2899718"/>
              <a:ext cx="1564129" cy="1583203"/>
            </a:xfrm>
            <a:prstGeom prst="rect">
              <a:avLst/>
            </a:prstGeom>
          </p:spPr>
        </p:pic>
      </p:grpSp>
      <p:grpSp>
        <p:nvGrpSpPr>
          <p:cNvPr id="32" name="3">
            <a:extLst>
              <a:ext uri="{FF2B5EF4-FFF2-40B4-BE49-F238E27FC236}">
                <a16:creationId xmlns:a16="http://schemas.microsoft.com/office/drawing/2014/main" id="{0779A7D9-C15A-A11D-9FE1-515F36A9E948}"/>
              </a:ext>
            </a:extLst>
          </p:cNvPr>
          <p:cNvGrpSpPr/>
          <p:nvPr/>
        </p:nvGrpSpPr>
        <p:grpSpPr>
          <a:xfrm rot="16200000">
            <a:off x="8505767" y="1036480"/>
            <a:ext cx="2163876" cy="3511028"/>
            <a:chOff x="7347207" y="1918035"/>
            <a:chExt cx="2163876" cy="3511028"/>
          </a:xfrm>
        </p:grpSpPr>
        <p:sp>
          <p:nvSpPr>
            <p:cNvPr id="24" name="Rounded Rectangle 23">
              <a:extLst>
                <a:ext uri="{FF2B5EF4-FFF2-40B4-BE49-F238E27FC236}">
                  <a16:creationId xmlns:a16="http://schemas.microsoft.com/office/drawing/2014/main" id="{6FD0592D-4264-4485-449D-62229F3E65D9}"/>
                </a:ext>
              </a:extLst>
            </p:cNvPr>
            <p:cNvSpPr/>
            <p:nvPr/>
          </p:nvSpPr>
          <p:spPr>
            <a:xfrm>
              <a:off x="7347207" y="1918035"/>
              <a:ext cx="2163876" cy="3511028"/>
            </a:xfrm>
            <a:prstGeom prst="roundRect">
              <a:avLst/>
            </a:prstGeom>
            <a:solidFill>
              <a:srgbClr val="FDE1E0"/>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red mushroom with white spots&#10;&#10;AI-generated content may be incorrect.">
              <a:extLst>
                <a:ext uri="{FF2B5EF4-FFF2-40B4-BE49-F238E27FC236}">
                  <a16:creationId xmlns:a16="http://schemas.microsoft.com/office/drawing/2014/main" id="{938F905A-3D91-FBF5-D86C-9DC0FB1F27A5}"/>
                </a:ext>
              </a:extLst>
            </p:cNvPr>
            <p:cNvPicPr>
              <a:picLocks noChangeAspect="1"/>
            </p:cNvPicPr>
            <p:nvPr/>
          </p:nvPicPr>
          <p:blipFill>
            <a:blip r:embed="rId4"/>
            <a:stretch>
              <a:fillRect/>
            </a:stretch>
          </p:blipFill>
          <p:spPr>
            <a:xfrm rot="5400000">
              <a:off x="7628274" y="2878768"/>
              <a:ext cx="1583204" cy="1589562"/>
            </a:xfrm>
            <a:prstGeom prst="rect">
              <a:avLst/>
            </a:prstGeom>
          </p:spPr>
        </p:pic>
      </p:grpSp>
      <p:grpSp>
        <p:nvGrpSpPr>
          <p:cNvPr id="33" name="2">
            <a:extLst>
              <a:ext uri="{FF2B5EF4-FFF2-40B4-BE49-F238E27FC236}">
                <a16:creationId xmlns:a16="http://schemas.microsoft.com/office/drawing/2014/main" id="{68DAE965-1103-8706-4E7A-7EEC48E4C99C}"/>
              </a:ext>
            </a:extLst>
          </p:cNvPr>
          <p:cNvGrpSpPr/>
          <p:nvPr/>
        </p:nvGrpSpPr>
        <p:grpSpPr>
          <a:xfrm rot="16200000">
            <a:off x="4884197" y="1044904"/>
            <a:ext cx="2180724" cy="3511028"/>
            <a:chOff x="4997213" y="1918035"/>
            <a:chExt cx="2180724" cy="3511028"/>
          </a:xfrm>
        </p:grpSpPr>
        <p:sp>
          <p:nvSpPr>
            <p:cNvPr id="23" name="Rounded Rectangle 22">
              <a:extLst>
                <a:ext uri="{FF2B5EF4-FFF2-40B4-BE49-F238E27FC236}">
                  <a16:creationId xmlns:a16="http://schemas.microsoft.com/office/drawing/2014/main" id="{C498AED0-1F4F-F4C7-11F7-376375997B59}"/>
                </a:ext>
              </a:extLst>
            </p:cNvPr>
            <p:cNvSpPr/>
            <p:nvPr/>
          </p:nvSpPr>
          <p:spPr>
            <a:xfrm>
              <a:off x="4997213" y="1918035"/>
              <a:ext cx="2180724" cy="3511028"/>
            </a:xfrm>
            <a:prstGeom prst="roundRect">
              <a:avLst/>
            </a:prstGeom>
            <a:solidFill>
              <a:srgbClr val="E9E8FF"/>
            </a:solidFill>
            <a:ln>
              <a:solidFill>
                <a:srgbClr val="E9E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16" name="Picture 15">
              <a:extLst>
                <a:ext uri="{FF2B5EF4-FFF2-40B4-BE49-F238E27FC236}">
                  <a16:creationId xmlns:a16="http://schemas.microsoft.com/office/drawing/2014/main" id="{602AF05A-51D1-B25F-B320-0870D970B070}"/>
                </a:ext>
              </a:extLst>
            </p:cNvPr>
            <p:cNvPicPr>
              <a:picLocks noChangeAspect="1"/>
            </p:cNvPicPr>
            <p:nvPr/>
          </p:nvPicPr>
          <p:blipFill>
            <a:blip r:embed="rId5"/>
            <a:srcRect/>
            <a:stretch/>
          </p:blipFill>
          <p:spPr>
            <a:xfrm rot="5400000">
              <a:off x="5307577" y="2887241"/>
              <a:ext cx="1576845" cy="1583203"/>
            </a:xfrm>
            <a:prstGeom prst="rect">
              <a:avLst/>
            </a:prstGeom>
          </p:spPr>
        </p:pic>
      </p:grpSp>
      <p:grpSp>
        <p:nvGrpSpPr>
          <p:cNvPr id="35" name="1">
            <a:extLst>
              <a:ext uri="{FF2B5EF4-FFF2-40B4-BE49-F238E27FC236}">
                <a16:creationId xmlns:a16="http://schemas.microsoft.com/office/drawing/2014/main" id="{30AAE679-CBEE-FD19-8EE2-3C71B4B32229}"/>
              </a:ext>
            </a:extLst>
          </p:cNvPr>
          <p:cNvGrpSpPr/>
          <p:nvPr/>
        </p:nvGrpSpPr>
        <p:grpSpPr>
          <a:xfrm rot="5400000">
            <a:off x="1256326" y="1053328"/>
            <a:ext cx="2163876" cy="3511028"/>
            <a:chOff x="385332" y="1918035"/>
            <a:chExt cx="2163876" cy="3511028"/>
          </a:xfrm>
        </p:grpSpPr>
        <p:sp>
          <p:nvSpPr>
            <p:cNvPr id="22" name="Rounded Rectangle 21">
              <a:extLst>
                <a:ext uri="{FF2B5EF4-FFF2-40B4-BE49-F238E27FC236}">
                  <a16:creationId xmlns:a16="http://schemas.microsoft.com/office/drawing/2014/main" id="{7C3877B6-5A01-88B5-026B-CB5151BFC85E}"/>
                </a:ext>
              </a:extLst>
            </p:cNvPr>
            <p:cNvSpPr/>
            <p:nvPr/>
          </p:nvSpPr>
          <p:spPr>
            <a:xfrm>
              <a:off x="385332" y="1918035"/>
              <a:ext cx="2163876" cy="3511028"/>
            </a:xfrm>
            <a:prstGeom prst="roundRect">
              <a:avLst/>
            </a:prstGeom>
            <a:solidFill>
              <a:srgbClr val="DEF1EC"/>
            </a:solidFill>
            <a:ln>
              <a:solidFill>
                <a:srgbClr val="DEF1E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person with a question mark&#10;&#10;AI-generated content may be incorrect.">
              <a:extLst>
                <a:ext uri="{FF2B5EF4-FFF2-40B4-BE49-F238E27FC236}">
                  <a16:creationId xmlns:a16="http://schemas.microsoft.com/office/drawing/2014/main" id="{4D2EB053-EBF5-F4D3-B39D-A9747624E3BB}"/>
                </a:ext>
              </a:extLst>
            </p:cNvPr>
            <p:cNvPicPr>
              <a:picLocks noChangeAspect="1"/>
            </p:cNvPicPr>
            <p:nvPr/>
          </p:nvPicPr>
          <p:blipFill>
            <a:blip r:embed="rId6"/>
            <a:stretch>
              <a:fillRect/>
            </a:stretch>
          </p:blipFill>
          <p:spPr>
            <a:xfrm rot="16200000">
              <a:off x="675668" y="2868874"/>
              <a:ext cx="1583204" cy="1589562"/>
            </a:xfrm>
            <a:prstGeom prst="rect">
              <a:avLst/>
            </a:prstGeom>
          </p:spPr>
        </p:pic>
      </p:grpSp>
      <p:sp>
        <p:nvSpPr>
          <p:cNvPr id="3" name="Title 1">
            <a:extLst>
              <a:ext uri="{FF2B5EF4-FFF2-40B4-BE49-F238E27FC236}">
                <a16:creationId xmlns:a16="http://schemas.microsoft.com/office/drawing/2014/main" id="{AB84CF67-8502-916B-1EBE-DF977E2F85AC}"/>
              </a:ext>
            </a:extLst>
          </p:cNvPr>
          <p:cNvSpPr txBox="1">
            <a:spLocks/>
          </p:cNvSpPr>
          <p:nvPr/>
        </p:nvSpPr>
        <p:spPr>
          <a:xfrm>
            <a:off x="3006312" y="352331"/>
            <a:ext cx="6179376" cy="48144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9B2242"/>
                </a:solidFill>
                <a:latin typeface="Sztosfixed" pitchFamily="2" charset="77"/>
                <a:ea typeface="Sztosfixed" pitchFamily="2" charset="77"/>
                <a:cs typeface="Sztosfixed" pitchFamily="2" charset="77"/>
              </a:rPr>
              <a:t>Don’t touch! Don’t eat!</a:t>
            </a:r>
          </a:p>
        </p:txBody>
      </p:sp>
      <p:sp>
        <p:nvSpPr>
          <p:cNvPr id="4" name="TextBox 3">
            <a:extLst>
              <a:ext uri="{FF2B5EF4-FFF2-40B4-BE49-F238E27FC236}">
                <a16:creationId xmlns:a16="http://schemas.microsoft.com/office/drawing/2014/main" id="{9627B7BE-94DC-CEE0-AA28-431283E58CCD}"/>
              </a:ext>
            </a:extLst>
          </p:cNvPr>
          <p:cNvSpPr txBox="1"/>
          <p:nvPr/>
        </p:nvSpPr>
        <p:spPr>
          <a:xfrm>
            <a:off x="1563268" y="965163"/>
            <a:ext cx="9065464" cy="369332"/>
          </a:xfrm>
          <a:prstGeom prst="rect">
            <a:avLst/>
          </a:prstGeom>
          <a:noFill/>
        </p:spPr>
        <p:txBody>
          <a:bodyPr wrap="square">
            <a:spAutoFit/>
          </a:bodyPr>
          <a:lstStyle/>
          <a:p>
            <a:pPr algn="ctr" rtl="0" fontAlgn="base">
              <a:spcAft>
                <a:spcPts val="600"/>
              </a:spcAft>
            </a:pPr>
            <a:r>
              <a:rPr lang="en-AU" sz="1800" b="0" i="0" u="none" strike="noStrike" dirty="0">
                <a:solidFill>
                  <a:srgbClr val="414141"/>
                </a:solidFill>
                <a:effectLst/>
                <a:latin typeface="Montserrat" pitchFamily="2" charset="77"/>
              </a:rPr>
              <a:t>What are the dangers of foraging for mushrooms in the wild?</a:t>
            </a:r>
          </a:p>
        </p:txBody>
      </p:sp>
      <p:grpSp>
        <p:nvGrpSpPr>
          <p:cNvPr id="49" name="Group 48">
            <a:extLst>
              <a:ext uri="{FF2B5EF4-FFF2-40B4-BE49-F238E27FC236}">
                <a16:creationId xmlns:a16="http://schemas.microsoft.com/office/drawing/2014/main" id="{AC5A4D06-D936-D2B8-46A6-5445FE266ACB}"/>
              </a:ext>
            </a:extLst>
          </p:cNvPr>
          <p:cNvGrpSpPr/>
          <p:nvPr/>
        </p:nvGrpSpPr>
        <p:grpSpPr>
          <a:xfrm>
            <a:off x="8105945" y="4398514"/>
            <a:ext cx="3485457" cy="1424398"/>
            <a:chOff x="7533564" y="4794576"/>
            <a:chExt cx="4364267" cy="1082556"/>
          </a:xfrm>
        </p:grpSpPr>
        <p:pic>
          <p:nvPicPr>
            <p:cNvPr id="50" name="Picture 49" descr="A red rectangular object with black border&#10;&#10;AI-generated content may be incorrect.">
              <a:extLst>
                <a:ext uri="{FF2B5EF4-FFF2-40B4-BE49-F238E27FC236}">
                  <a16:creationId xmlns:a16="http://schemas.microsoft.com/office/drawing/2014/main" id="{1EACF107-CA0C-CBB1-124F-3B799711CB02}"/>
                </a:ext>
              </a:extLst>
            </p:cNvPr>
            <p:cNvPicPr>
              <a:picLocks noChangeAspect="1"/>
            </p:cNvPicPr>
            <p:nvPr/>
          </p:nvPicPr>
          <p:blipFill>
            <a:blip r:embed="rId7"/>
            <a:stretch>
              <a:fillRect/>
            </a:stretch>
          </p:blipFill>
          <p:spPr>
            <a:xfrm>
              <a:off x="7533564" y="4794576"/>
              <a:ext cx="4364267" cy="1082556"/>
            </a:xfrm>
            <a:prstGeom prst="rect">
              <a:avLst/>
            </a:prstGeom>
          </p:spPr>
        </p:pic>
        <p:sp>
          <p:nvSpPr>
            <p:cNvPr id="51" name="TextBox 50">
              <a:extLst>
                <a:ext uri="{FF2B5EF4-FFF2-40B4-BE49-F238E27FC236}">
                  <a16:creationId xmlns:a16="http://schemas.microsoft.com/office/drawing/2014/main" id="{FB1186FC-B9D9-DC8A-AEF9-001B030777E6}"/>
                </a:ext>
              </a:extLst>
            </p:cNvPr>
            <p:cNvSpPr txBox="1"/>
            <p:nvPr/>
          </p:nvSpPr>
          <p:spPr>
            <a:xfrm>
              <a:off x="7886921" y="5022787"/>
              <a:ext cx="3616629" cy="754759"/>
            </a:xfrm>
            <a:prstGeom prst="rect">
              <a:avLst/>
            </a:prstGeom>
            <a:noFill/>
          </p:spPr>
          <p:txBody>
            <a:bodyPr wrap="square" rtlCol="0">
              <a:spAutoFit/>
            </a:bodyPr>
            <a:lstStyle/>
            <a:p>
              <a:pPr algn="ctr">
                <a:lnSpc>
                  <a:spcPts val="2400"/>
                </a:lnSpc>
              </a:pPr>
              <a:r>
                <a:rPr lang="en-AU" dirty="0">
                  <a:solidFill>
                    <a:schemeClr val="bg1"/>
                  </a:solidFill>
                  <a:latin typeface="Sztosfixed" pitchFamily="2" charset="77"/>
                  <a:ea typeface="Sztosfixed" pitchFamily="2" charset="77"/>
                  <a:cs typeface="Sztosfixed" pitchFamily="2" charset="77"/>
                </a:rPr>
                <a:t>Don’t forage - enjoy foraying – look but don’t touch!</a:t>
              </a:r>
              <a:endParaRPr lang="en-US" dirty="0">
                <a:solidFill>
                  <a:schemeClr val="bg1"/>
                </a:solidFill>
                <a:latin typeface="Sztosfixed" pitchFamily="2" charset="77"/>
                <a:ea typeface="Sztosfixed" pitchFamily="2" charset="77"/>
                <a:cs typeface="Sztosfixed" pitchFamily="2" charset="77"/>
              </a:endParaRPr>
            </a:p>
          </p:txBody>
        </p:sp>
      </p:grpSp>
      <p:grpSp>
        <p:nvGrpSpPr>
          <p:cNvPr id="52" name="menu">
            <a:extLst>
              <a:ext uri="{FF2B5EF4-FFF2-40B4-BE49-F238E27FC236}">
                <a16:creationId xmlns:a16="http://schemas.microsoft.com/office/drawing/2014/main" id="{6AAB85B7-7540-E486-C615-EDA668F050B6}"/>
              </a:ext>
            </a:extLst>
          </p:cNvPr>
          <p:cNvGrpSpPr/>
          <p:nvPr/>
        </p:nvGrpSpPr>
        <p:grpSpPr>
          <a:xfrm>
            <a:off x="11474101" y="2871719"/>
            <a:ext cx="460535" cy="1114561"/>
            <a:chOff x="151927" y="2325786"/>
            <a:chExt cx="260682" cy="630889"/>
          </a:xfrm>
        </p:grpSpPr>
        <p:sp>
          <p:nvSpPr>
            <p:cNvPr id="53" name="Rectangle: Rounded Corners 63">
              <a:extLst>
                <a:ext uri="{FF2B5EF4-FFF2-40B4-BE49-F238E27FC236}">
                  <a16:creationId xmlns:a16="http://schemas.microsoft.com/office/drawing/2014/main" id="{9524DD88-8B13-F1E9-65D2-0F3B397F774F}"/>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54" name="a4">
              <a:hlinkClick r:id="" action="ppaction://hlinkshowjump?jump=nextslide"/>
              <a:extLst>
                <a:ext uri="{FF2B5EF4-FFF2-40B4-BE49-F238E27FC236}">
                  <a16:creationId xmlns:a16="http://schemas.microsoft.com/office/drawing/2014/main" id="{C6EA40D6-95D5-DBD1-0979-73BC00E8BA9C}"/>
                </a:ext>
              </a:extLst>
            </p:cNvPr>
            <p:cNvPicPr>
              <a:picLocks noChangeAspect="1"/>
            </p:cNvPicPr>
            <p:nvPr/>
          </p:nvPicPr>
          <p:blipFill>
            <a:blip r:embed="rId8"/>
            <a:srcRect/>
            <a:stretch/>
          </p:blipFill>
          <p:spPr>
            <a:xfrm>
              <a:off x="204687" y="2740767"/>
              <a:ext cx="154441" cy="106747"/>
            </a:xfrm>
            <a:prstGeom prst="rect">
              <a:avLst/>
            </a:prstGeom>
          </p:spPr>
        </p:pic>
        <p:pic>
          <p:nvPicPr>
            <p:cNvPr id="55" name="a4">
              <a:hlinkClick r:id="" action="ppaction://hlinkshowjump?jump=previousslide"/>
              <a:extLst>
                <a:ext uri="{FF2B5EF4-FFF2-40B4-BE49-F238E27FC236}">
                  <a16:creationId xmlns:a16="http://schemas.microsoft.com/office/drawing/2014/main" id="{4511DAD0-F9F3-8FAD-081C-A8289DE288DA}"/>
                </a:ext>
              </a:extLst>
            </p:cNvPr>
            <p:cNvPicPr>
              <a:picLocks noChangeAspect="1"/>
            </p:cNvPicPr>
            <p:nvPr/>
          </p:nvPicPr>
          <p:blipFill>
            <a:blip r:embed="rId8"/>
            <a:srcRect/>
            <a:stretch/>
          </p:blipFill>
          <p:spPr>
            <a:xfrm rot="10800000">
              <a:off x="204687" y="2434554"/>
              <a:ext cx="154441" cy="106747"/>
            </a:xfrm>
            <a:prstGeom prst="rect">
              <a:avLst/>
            </a:prstGeom>
          </p:spPr>
        </p:pic>
      </p:grpSp>
      <p:sp>
        <p:nvSpPr>
          <p:cNvPr id="5" name="number">
            <a:extLst>
              <a:ext uri="{FF2B5EF4-FFF2-40B4-BE49-F238E27FC236}">
                <a16:creationId xmlns:a16="http://schemas.microsoft.com/office/drawing/2014/main" id="{577CACB6-2FBC-1A21-5799-8280E26BF533}"/>
              </a:ext>
            </a:extLst>
          </p:cNvPr>
          <p:cNvSpPr txBox="1">
            <a:spLocks/>
          </p:cNvSpPr>
          <p:nvPr/>
        </p:nvSpPr>
        <p:spPr>
          <a:xfrm>
            <a:off x="11239500" y="6318135"/>
            <a:ext cx="577855"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rgbClr val="6B5FBF"/>
                </a:solidFill>
                <a:latin typeface="Sztosfixed" pitchFamily="2" charset="77"/>
                <a:ea typeface="Sztosfixed" pitchFamily="2" charset="77"/>
                <a:cs typeface="Sztosfixed" pitchFamily="2" charset="77"/>
              </a:rPr>
              <a:pPr algn="r">
                <a:buSzPts val="1400"/>
              </a:pPr>
              <a:t>15</a:t>
            </a:fld>
            <a:endParaRPr lang="en" sz="2000" b="1" dirty="0">
              <a:solidFill>
                <a:srgbClr val="6B5FBF"/>
              </a:solidFill>
              <a:latin typeface="Sztosfixed" pitchFamily="2" charset="77"/>
              <a:ea typeface="Sztosfixed" pitchFamily="2" charset="77"/>
              <a:cs typeface="Sztosfixed" pitchFamily="2" charset="77"/>
            </a:endParaRPr>
          </a:p>
        </p:txBody>
      </p:sp>
    </p:spTree>
    <p:extLst>
      <p:ext uri="{BB962C8B-B14F-4D97-AF65-F5344CB8AC3E}">
        <p14:creationId xmlns:p14="http://schemas.microsoft.com/office/powerpoint/2010/main" val="3806103376"/>
      </p:ext>
    </p:extLst>
  </p:cSld>
  <p:clrMapOvr>
    <a:masterClrMapping/>
  </p:clrMapOvr>
  <p:transition spd="slow" advClick="0">
    <p:push dir="u"/>
  </p:transition>
  <p:timing>
    <p:tnLst>
      <p:par>
        <p:cTn id="1" dur="indefinite" restart="never" nodeType="tmRoot">
          <p:childTnLst>
            <p:seq concurrent="1" nextAc="seek">
              <p:cTn id="2" restart="whenNotActive" fill="hold" evtFilter="cancelBubble" nodeType="interactiveSeq">
                <p:stCondLst>
                  <p:cond evt="onClick" delay="0">
                    <p:tgtEl>
                      <p:spTgt spid="3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5"/>
                                        </p:tgtEl>
                                      </p:cBhvr>
                                    </p:animEffect>
                                    <p:set>
                                      <p:cBhvr>
                                        <p:cTn id="7"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8" restart="whenNotActive" fill="hold" evtFilter="cancelBubble" nodeType="interactiveSeq">
                <p:stCondLst>
                  <p:cond evt="onClick" delay="0">
                    <p:tgtEl>
                      <p:spTgt spid="3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3"/>
                                        </p:tgtEl>
                                      </p:cBhvr>
                                    </p:animEffect>
                                    <p:set>
                                      <p:cBhvr>
                                        <p:cTn id="13"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4" restart="whenNotActive" fill="hold" evtFilter="cancelBubble" nodeType="interactiveSeq">
                <p:stCondLst>
                  <p:cond evt="onClick" delay="0">
                    <p:tgtEl>
                      <p:spTgt spid="3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2"/>
                                        </p:tgtEl>
                                      </p:cBhvr>
                                    </p:animEffect>
                                    <p:set>
                                      <p:cBhvr>
                                        <p:cTn id="19"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20" restart="whenNotActive" fill="hold" evtFilter="cancelBubble" nodeType="interactiveSeq">
                <p:stCondLst>
                  <p:cond evt="onClick" delay="0">
                    <p:tgtEl>
                      <p:spTgt spid="3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4"/>
                                        </p:tgtEl>
                                      </p:cBhvr>
                                    </p:animEffect>
                                    <p:set>
                                      <p:cBhvr>
                                        <p:cTn id="25"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6" restart="whenNotActive" fill="hold" evtFilter="cancelBubble" nodeType="interactiveSeq">
                <p:stCondLst>
                  <p:cond evt="onClick" delay="0">
                    <p:tgtEl>
                      <p:spTgt spid="31"/>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31"/>
                                        </p:tgtEl>
                                      </p:cBhvr>
                                    </p:animEffect>
                                    <p:set>
                                      <p:cBhvr>
                                        <p:cTn id="31"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32" restart="whenNotActive" fill="hold" evtFilter="cancelBubble" nodeType="interactiveSeq">
                <p:stCondLst>
                  <p:cond evt="onClick" delay="0">
                    <p:tgtEl>
                      <p:spTgt spid="27"/>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500"/>
                                        <p:tgtEl>
                                          <p:spTgt spid="34"/>
                                        </p:tgtEl>
                                      </p:cBhvr>
                                    </p:animEffect>
                                  </p:childTnLst>
                                </p:cTn>
                              </p:par>
                            </p:childTnLst>
                          </p:cTn>
                        </p:par>
                      </p:childTnLst>
                    </p:cTn>
                  </p:par>
                </p:childTnLst>
              </p:cTn>
              <p:nextCondLst>
                <p:cond evt="onClick" delay="0">
                  <p:tgtEl>
                    <p:spTgt spid="27"/>
                  </p:tgtEl>
                </p:cond>
              </p:nextCondLst>
            </p:seq>
            <p:seq concurrent="1" nextAc="seek">
              <p:cTn id="38" restart="whenNotActive" fill="hold" evtFilter="cancelBubble" nodeType="interactiveSeq">
                <p:stCondLst>
                  <p:cond evt="onClick" delay="0">
                    <p:tgtEl>
                      <p:spTgt spid="30"/>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500"/>
                                        <p:tgtEl>
                                          <p:spTgt spid="31"/>
                                        </p:tgtEl>
                                      </p:cBhvr>
                                    </p:animEffect>
                                  </p:childTnLst>
                                </p:cTn>
                              </p:par>
                            </p:childTnLst>
                          </p:cTn>
                        </p:par>
                      </p:childTnLst>
                    </p:cTn>
                  </p:par>
                </p:childTnLst>
              </p:cTn>
              <p:nextCondLst>
                <p:cond evt="onClick" delay="0">
                  <p:tgtEl>
                    <p:spTgt spid="30"/>
                  </p:tgtEl>
                </p:cond>
              </p:nextCondLst>
            </p:seq>
            <p:seq concurrent="1" nextAc="seek">
              <p:cTn id="44" restart="whenNotActive" fill="hold" evtFilter="cancelBubble" nodeType="interactiveSeq">
                <p:stCondLst>
                  <p:cond evt="onClick" delay="0">
                    <p:tgtEl>
                      <p:spTgt spid="28"/>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fade">
                                      <p:cBhvr>
                                        <p:cTn id="49" dur="500"/>
                                        <p:tgtEl>
                                          <p:spTgt spid="33"/>
                                        </p:tgtEl>
                                      </p:cBhvr>
                                    </p:animEffect>
                                  </p:childTnLst>
                                </p:cTn>
                              </p:par>
                            </p:childTnLst>
                          </p:cTn>
                        </p:par>
                      </p:childTnLst>
                    </p:cTn>
                  </p:par>
                </p:childTnLst>
              </p:cTn>
              <p:nextCondLst>
                <p:cond evt="onClick" delay="0">
                  <p:tgtEl>
                    <p:spTgt spid="28"/>
                  </p:tgtEl>
                </p:cond>
              </p:nextCondLst>
            </p:seq>
            <p:seq concurrent="1" nextAc="seek">
              <p:cTn id="50" restart="whenNotActive" fill="hold" evtFilter="cancelBubble" nodeType="interactiveSeq">
                <p:stCondLst>
                  <p:cond evt="onClick" delay="0">
                    <p:tgtEl>
                      <p:spTgt spid="29"/>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500"/>
                                        <p:tgtEl>
                                          <p:spTgt spid="32"/>
                                        </p:tgtEl>
                                      </p:cBhvr>
                                    </p:animEffect>
                                  </p:childTnLst>
                                </p:cTn>
                              </p:par>
                            </p:childTnLst>
                          </p:cTn>
                        </p:par>
                      </p:childTnLst>
                    </p:cTn>
                  </p:par>
                </p:childTnLst>
              </p:cTn>
              <p:nextCondLst>
                <p:cond evt="onClick" delay="0">
                  <p:tgtEl>
                    <p:spTgt spid="29"/>
                  </p:tgtEl>
                </p:cond>
              </p:nextCondLst>
            </p:seq>
            <p:seq concurrent="1" nextAc="seek">
              <p:cTn id="56" restart="whenNotActive" fill="hold" evtFilter="cancelBubble" nodeType="interactiveSeq">
                <p:stCondLst>
                  <p:cond evt="onClick" delay="0">
                    <p:tgtEl>
                      <p:spTgt spid="26"/>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fade">
                                      <p:cBhvr>
                                        <p:cTn id="61" dur="500"/>
                                        <p:tgtEl>
                                          <p:spTgt spid="35"/>
                                        </p:tgtEl>
                                      </p:cBhvr>
                                    </p:animEffect>
                                  </p:childTnLst>
                                </p:cTn>
                              </p:par>
                            </p:childTnLst>
                          </p:cTn>
                        </p:par>
                      </p:childTnLst>
                    </p:cTn>
                  </p:par>
                </p:childTnLst>
              </p:cTn>
              <p:nextCondLst>
                <p:cond evt="onClick" delay="0">
                  <p:tgtEl>
                    <p:spTgt spid="2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9ABBCC-338A-B4A8-9289-6A3204E68804}"/>
            </a:ext>
          </a:extLst>
        </p:cNvPr>
        <p:cNvGrpSpPr/>
        <p:nvPr/>
      </p:nvGrpSpPr>
      <p:grpSpPr>
        <a:xfrm>
          <a:off x="0" y="0"/>
          <a:ext cx="0" cy="0"/>
          <a:chOff x="0" y="0"/>
          <a:chExt cx="0" cy="0"/>
        </a:xfrm>
      </p:grpSpPr>
      <p:sp>
        <p:nvSpPr>
          <p:cNvPr id="2" name="Google Shape;151;p10">
            <a:extLst>
              <a:ext uri="{FF2B5EF4-FFF2-40B4-BE49-F238E27FC236}">
                <a16:creationId xmlns:a16="http://schemas.microsoft.com/office/drawing/2014/main" id="{169F38CB-19F0-9121-104A-E8DB6AC69161}"/>
              </a:ext>
            </a:extLst>
          </p:cNvPr>
          <p:cNvSpPr txBox="1">
            <a:spLocks/>
          </p:cNvSpPr>
          <p:nvPr/>
        </p:nvSpPr>
        <p:spPr>
          <a:xfrm>
            <a:off x="11292731" y="6318135"/>
            <a:ext cx="548700"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chemeClr val="bg1"/>
                </a:solidFill>
                <a:latin typeface="Sztosfixed" pitchFamily="2" charset="77"/>
                <a:ea typeface="Sztosfixed" pitchFamily="2" charset="77"/>
                <a:cs typeface="Sztosfixed" pitchFamily="2" charset="77"/>
              </a:rPr>
              <a:pPr algn="r">
                <a:buSzPts val="1400"/>
              </a:pPr>
              <a:t>16</a:t>
            </a:fld>
            <a:endParaRPr lang="en" sz="2000" b="1" dirty="0">
              <a:solidFill>
                <a:schemeClr val="bg1"/>
              </a:solidFill>
              <a:latin typeface="Sztosfixed" pitchFamily="2" charset="77"/>
              <a:ea typeface="Sztosfixed" pitchFamily="2" charset="77"/>
              <a:cs typeface="Sztosfixed" pitchFamily="2" charset="77"/>
            </a:endParaRPr>
          </a:p>
        </p:txBody>
      </p:sp>
      <p:sp>
        <p:nvSpPr>
          <p:cNvPr id="9" name="Title 1">
            <a:extLst>
              <a:ext uri="{FF2B5EF4-FFF2-40B4-BE49-F238E27FC236}">
                <a16:creationId xmlns:a16="http://schemas.microsoft.com/office/drawing/2014/main" id="{F618F6CA-4562-E76B-25BF-1200D1332A52}"/>
              </a:ext>
            </a:extLst>
          </p:cNvPr>
          <p:cNvSpPr txBox="1">
            <a:spLocks/>
          </p:cNvSpPr>
          <p:nvPr/>
        </p:nvSpPr>
        <p:spPr>
          <a:xfrm>
            <a:off x="3246821" y="352330"/>
            <a:ext cx="5698358" cy="57912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9B2242"/>
                </a:solidFill>
                <a:latin typeface="Sztosfixed" pitchFamily="2" charset="77"/>
                <a:ea typeface="Sztosfixed" pitchFamily="2" charset="77"/>
                <a:cs typeface="Sztosfixed" pitchFamily="2" charset="77"/>
              </a:rPr>
              <a:t>Worksheet</a:t>
            </a:r>
          </a:p>
        </p:txBody>
      </p:sp>
      <p:grpSp>
        <p:nvGrpSpPr>
          <p:cNvPr id="11" name="menu">
            <a:extLst>
              <a:ext uri="{FF2B5EF4-FFF2-40B4-BE49-F238E27FC236}">
                <a16:creationId xmlns:a16="http://schemas.microsoft.com/office/drawing/2014/main" id="{BC837F21-D114-762D-B150-6C12C6A6F66C}"/>
              </a:ext>
            </a:extLst>
          </p:cNvPr>
          <p:cNvGrpSpPr/>
          <p:nvPr/>
        </p:nvGrpSpPr>
        <p:grpSpPr>
          <a:xfrm>
            <a:off x="11474101" y="2871719"/>
            <a:ext cx="460535" cy="1114561"/>
            <a:chOff x="151927" y="2325786"/>
            <a:chExt cx="260682" cy="630889"/>
          </a:xfrm>
        </p:grpSpPr>
        <p:sp>
          <p:nvSpPr>
            <p:cNvPr id="12" name="Rectangle: Rounded Corners 63">
              <a:extLst>
                <a:ext uri="{FF2B5EF4-FFF2-40B4-BE49-F238E27FC236}">
                  <a16:creationId xmlns:a16="http://schemas.microsoft.com/office/drawing/2014/main" id="{8935AFAB-B545-8A83-A266-191C20856219}"/>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13" name="a4">
              <a:hlinkClick r:id="" action="ppaction://hlinkshowjump?jump=nextslide"/>
              <a:extLst>
                <a:ext uri="{FF2B5EF4-FFF2-40B4-BE49-F238E27FC236}">
                  <a16:creationId xmlns:a16="http://schemas.microsoft.com/office/drawing/2014/main" id="{89168ED2-A4A0-49CF-5726-FEDD6BF190FB}"/>
                </a:ext>
              </a:extLst>
            </p:cNvPr>
            <p:cNvPicPr>
              <a:picLocks noChangeAspect="1"/>
            </p:cNvPicPr>
            <p:nvPr/>
          </p:nvPicPr>
          <p:blipFill>
            <a:blip r:embed="rId2"/>
            <a:srcRect/>
            <a:stretch/>
          </p:blipFill>
          <p:spPr>
            <a:xfrm>
              <a:off x="204687" y="2740767"/>
              <a:ext cx="154441" cy="106747"/>
            </a:xfrm>
            <a:prstGeom prst="rect">
              <a:avLst/>
            </a:prstGeom>
          </p:spPr>
        </p:pic>
        <p:pic>
          <p:nvPicPr>
            <p:cNvPr id="14" name="a4">
              <a:hlinkClick r:id="" action="ppaction://hlinkshowjump?jump=previousslide"/>
              <a:extLst>
                <a:ext uri="{FF2B5EF4-FFF2-40B4-BE49-F238E27FC236}">
                  <a16:creationId xmlns:a16="http://schemas.microsoft.com/office/drawing/2014/main" id="{431C377E-D100-CD62-2919-8D6FDF35EAF2}"/>
                </a:ext>
              </a:extLst>
            </p:cNvPr>
            <p:cNvPicPr>
              <a:picLocks noChangeAspect="1"/>
            </p:cNvPicPr>
            <p:nvPr/>
          </p:nvPicPr>
          <p:blipFill>
            <a:blip r:embed="rId2"/>
            <a:srcRect/>
            <a:stretch/>
          </p:blipFill>
          <p:spPr>
            <a:xfrm rot="10800000">
              <a:off x="204687" y="2434554"/>
              <a:ext cx="154441" cy="106747"/>
            </a:xfrm>
            <a:prstGeom prst="rect">
              <a:avLst/>
            </a:prstGeom>
          </p:spPr>
        </p:pic>
      </p:grpSp>
      <p:pic>
        <p:nvPicPr>
          <p:cNvPr id="4" name="Picture 3">
            <a:extLst>
              <a:ext uri="{FF2B5EF4-FFF2-40B4-BE49-F238E27FC236}">
                <a16:creationId xmlns:a16="http://schemas.microsoft.com/office/drawing/2014/main" id="{15AC3D73-DE1E-D68F-4F50-4416ABDE3883}"/>
              </a:ext>
            </a:extLst>
          </p:cNvPr>
          <p:cNvPicPr>
            <a:picLocks noChangeAspect="1"/>
          </p:cNvPicPr>
          <p:nvPr/>
        </p:nvPicPr>
        <p:blipFill>
          <a:blip r:embed="rId3"/>
          <a:srcRect/>
          <a:stretch/>
        </p:blipFill>
        <p:spPr>
          <a:xfrm>
            <a:off x="508901" y="1126266"/>
            <a:ext cx="7341202" cy="5189902"/>
          </a:xfrm>
          <a:prstGeom prst="rect">
            <a:avLst/>
          </a:prstGeom>
        </p:spPr>
      </p:pic>
      <p:sp>
        <p:nvSpPr>
          <p:cNvPr id="8" name="Oval 7">
            <a:extLst>
              <a:ext uri="{FF2B5EF4-FFF2-40B4-BE49-F238E27FC236}">
                <a16:creationId xmlns:a16="http://schemas.microsoft.com/office/drawing/2014/main" id="{AAC2C735-FB9F-A161-7AB4-824AF6F8FFD1}"/>
              </a:ext>
            </a:extLst>
          </p:cNvPr>
          <p:cNvSpPr/>
          <p:nvPr/>
        </p:nvSpPr>
        <p:spPr>
          <a:xfrm>
            <a:off x="9103986" y="4775200"/>
            <a:ext cx="1651100" cy="336605"/>
          </a:xfrm>
          <a:prstGeom prst="ellipse">
            <a:avLst/>
          </a:prstGeom>
          <a:solidFill>
            <a:srgbClr val="2F7A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Picture 9" descr="A cartoon mushroom holding a magnifying glass and a map&#10;&#10;AI-generated content may be incorrect.">
            <a:extLst>
              <a:ext uri="{FF2B5EF4-FFF2-40B4-BE49-F238E27FC236}">
                <a16:creationId xmlns:a16="http://schemas.microsoft.com/office/drawing/2014/main" id="{C4C8D9A8-0252-996F-9677-512833101F7F}"/>
              </a:ext>
            </a:extLst>
          </p:cNvPr>
          <p:cNvPicPr>
            <a:picLocks noChangeAspect="1"/>
          </p:cNvPicPr>
          <p:nvPr/>
        </p:nvPicPr>
        <p:blipFill>
          <a:blip r:embed="rId4"/>
          <a:srcRect l="17311" t="9829" r="16396" b="5545"/>
          <a:stretch>
            <a:fillRect/>
          </a:stretch>
        </p:blipFill>
        <p:spPr>
          <a:xfrm>
            <a:off x="8558121" y="1858098"/>
            <a:ext cx="2734610" cy="3141802"/>
          </a:xfrm>
          <a:prstGeom prst="rect">
            <a:avLst/>
          </a:prstGeom>
        </p:spPr>
      </p:pic>
    </p:spTree>
    <p:extLst>
      <p:ext uri="{BB962C8B-B14F-4D97-AF65-F5344CB8AC3E}">
        <p14:creationId xmlns:p14="http://schemas.microsoft.com/office/powerpoint/2010/main" val="3211169364"/>
      </p:ext>
    </p:extLst>
  </p:cSld>
  <p:clrMapOvr>
    <a:masterClrMapping/>
  </p:clrMapOvr>
  <p:transition spd="slow" advClick="0">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D08A4-BF79-C6F0-7FFC-66D08BCD5947}"/>
            </a:ext>
          </a:extLst>
        </p:cNvPr>
        <p:cNvGrpSpPr/>
        <p:nvPr/>
      </p:nvGrpSpPr>
      <p:grpSpPr>
        <a:xfrm>
          <a:off x="0" y="0"/>
          <a:ext cx="0" cy="0"/>
          <a:chOff x="0" y="0"/>
          <a:chExt cx="0" cy="0"/>
        </a:xfrm>
      </p:grpSpPr>
      <p:sp>
        <p:nvSpPr>
          <p:cNvPr id="6" name="5b">
            <a:extLst>
              <a:ext uri="{FF2B5EF4-FFF2-40B4-BE49-F238E27FC236}">
                <a16:creationId xmlns:a16="http://schemas.microsoft.com/office/drawing/2014/main" id="{BCEBFE95-B037-6061-04CB-0318C7FF6FA3}"/>
              </a:ext>
            </a:extLst>
          </p:cNvPr>
          <p:cNvSpPr/>
          <p:nvPr/>
        </p:nvSpPr>
        <p:spPr>
          <a:xfrm>
            <a:off x="4483006" y="3383198"/>
            <a:ext cx="3224826" cy="1551121"/>
          </a:xfrm>
          <a:prstGeom prst="roundRect">
            <a:avLst>
              <a:gd name="adj" fmla="val 11197"/>
            </a:avLst>
          </a:prstGeom>
          <a:solidFill>
            <a:srgbClr val="E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414141"/>
                </a:solidFill>
                <a:latin typeface="Montserrat" pitchFamily="2" charset="77"/>
                <a:ea typeface="Sztosfixed" pitchFamily="2" charset="77"/>
                <a:cs typeface="Sztosfixed" pitchFamily="2" charset="77"/>
              </a:rPr>
              <a:t>How much invisible water </a:t>
            </a:r>
            <a:r>
              <a:rPr lang="en-US" sz="1600" dirty="0" err="1">
                <a:solidFill>
                  <a:srgbClr val="414141"/>
                </a:solidFill>
                <a:latin typeface="Montserrat" pitchFamily="2" charset="77"/>
                <a:ea typeface="Sztosfixed" pitchFamily="2" charset="77"/>
                <a:cs typeface="Sztosfixed" pitchFamily="2" charset="77"/>
              </a:rPr>
              <a:t>vapour</a:t>
            </a:r>
            <a:r>
              <a:rPr lang="en-US" sz="1600" dirty="0">
                <a:solidFill>
                  <a:srgbClr val="414141"/>
                </a:solidFill>
                <a:latin typeface="Montserrat" pitchFamily="2" charset="77"/>
                <a:ea typeface="Sztosfixed" pitchFamily="2" charset="77"/>
                <a:cs typeface="Sztosfixed" pitchFamily="2" charset="77"/>
              </a:rPr>
              <a:t> there is in the air, making it feel damp or sticky.</a:t>
            </a:r>
          </a:p>
        </p:txBody>
      </p:sp>
      <p:sp>
        <p:nvSpPr>
          <p:cNvPr id="2" name="6b">
            <a:extLst>
              <a:ext uri="{FF2B5EF4-FFF2-40B4-BE49-F238E27FC236}">
                <a16:creationId xmlns:a16="http://schemas.microsoft.com/office/drawing/2014/main" id="{0BC06401-F892-F4F1-29CD-4A3ABE1F2ADC}"/>
              </a:ext>
            </a:extLst>
          </p:cNvPr>
          <p:cNvSpPr/>
          <p:nvPr/>
        </p:nvSpPr>
        <p:spPr>
          <a:xfrm>
            <a:off x="7979134" y="3383198"/>
            <a:ext cx="3223664" cy="1551121"/>
          </a:xfrm>
          <a:prstGeom prst="roundRect">
            <a:avLst>
              <a:gd name="adj" fmla="val 11197"/>
            </a:avLst>
          </a:prstGeom>
          <a:solidFill>
            <a:srgbClr val="E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414141"/>
                </a:solidFill>
                <a:latin typeface="Montserrat" pitchFamily="2" charset="77"/>
                <a:ea typeface="Sztosfixed" pitchFamily="2" charset="77"/>
                <a:cs typeface="Sztosfixed" pitchFamily="2" charset="77"/>
              </a:rPr>
              <a:t>When something is little bit wet, but not soaking wet.</a:t>
            </a:r>
          </a:p>
        </p:txBody>
      </p:sp>
      <p:sp>
        <p:nvSpPr>
          <p:cNvPr id="3" name="3b">
            <a:extLst>
              <a:ext uri="{FF2B5EF4-FFF2-40B4-BE49-F238E27FC236}">
                <a16:creationId xmlns:a16="http://schemas.microsoft.com/office/drawing/2014/main" id="{913F3144-2C78-DFEB-ACC2-21F6F2B74D27}"/>
              </a:ext>
            </a:extLst>
          </p:cNvPr>
          <p:cNvSpPr/>
          <p:nvPr/>
        </p:nvSpPr>
        <p:spPr>
          <a:xfrm>
            <a:off x="7979134" y="1601535"/>
            <a:ext cx="3223664" cy="1551121"/>
          </a:xfrm>
          <a:prstGeom prst="roundRect">
            <a:avLst>
              <a:gd name="adj" fmla="val 11197"/>
            </a:avLst>
          </a:prstGeom>
          <a:solidFill>
            <a:srgbClr val="E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414141"/>
                </a:solidFill>
                <a:latin typeface="Montserrat" pitchFamily="2" charset="77"/>
                <a:ea typeface="Sztosfixed" pitchFamily="2" charset="77"/>
                <a:cs typeface="Sztosfixed" pitchFamily="2" charset="77"/>
              </a:rPr>
              <a:t>When water turns into an invisible gas and goes up into the air.</a:t>
            </a:r>
          </a:p>
        </p:txBody>
      </p:sp>
      <p:sp>
        <p:nvSpPr>
          <p:cNvPr id="4" name="4b">
            <a:extLst>
              <a:ext uri="{FF2B5EF4-FFF2-40B4-BE49-F238E27FC236}">
                <a16:creationId xmlns:a16="http://schemas.microsoft.com/office/drawing/2014/main" id="{3E63A74A-94E2-E3F5-3708-2F4026B525AC}"/>
              </a:ext>
            </a:extLst>
          </p:cNvPr>
          <p:cNvSpPr/>
          <p:nvPr/>
        </p:nvSpPr>
        <p:spPr>
          <a:xfrm>
            <a:off x="967018" y="3383198"/>
            <a:ext cx="3224828" cy="1551121"/>
          </a:xfrm>
          <a:prstGeom prst="roundRect">
            <a:avLst>
              <a:gd name="adj" fmla="val 11197"/>
            </a:avLst>
          </a:prstGeom>
          <a:solidFill>
            <a:srgbClr val="E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414141"/>
                </a:solidFill>
                <a:latin typeface="Montserrat" pitchFamily="2" charset="77"/>
                <a:ea typeface="Sztosfixed" pitchFamily="2" charset="77"/>
                <a:cs typeface="Sztosfixed" pitchFamily="2" charset="77"/>
              </a:rPr>
              <a:t>To pick or collect something that has grown, like mushrooms or vegetables, when it's ready to eat.</a:t>
            </a:r>
          </a:p>
        </p:txBody>
      </p:sp>
      <p:sp>
        <p:nvSpPr>
          <p:cNvPr id="5" name="1b">
            <a:extLst>
              <a:ext uri="{FF2B5EF4-FFF2-40B4-BE49-F238E27FC236}">
                <a16:creationId xmlns:a16="http://schemas.microsoft.com/office/drawing/2014/main" id="{D234D215-8162-892B-9C49-875D7591BA88}"/>
              </a:ext>
            </a:extLst>
          </p:cNvPr>
          <p:cNvSpPr/>
          <p:nvPr/>
        </p:nvSpPr>
        <p:spPr>
          <a:xfrm>
            <a:off x="967018" y="1601535"/>
            <a:ext cx="3224828" cy="1551121"/>
          </a:xfrm>
          <a:prstGeom prst="roundRect">
            <a:avLst>
              <a:gd name="adj" fmla="val 11197"/>
            </a:avLst>
          </a:prstGeom>
          <a:solidFill>
            <a:srgbClr val="E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414141"/>
                </a:solidFill>
                <a:latin typeface="Montserrat" pitchFamily="2" charset="77"/>
                <a:ea typeface="Sztosfixed" pitchFamily="2" charset="77"/>
                <a:cs typeface="Sztosfixed" pitchFamily="2" charset="77"/>
              </a:rPr>
              <a:t>An invisible gas that mushrooms, humans and animals breathe out, and plants use it to grow.</a:t>
            </a:r>
          </a:p>
        </p:txBody>
      </p:sp>
      <p:sp>
        <p:nvSpPr>
          <p:cNvPr id="7" name="2b">
            <a:extLst>
              <a:ext uri="{FF2B5EF4-FFF2-40B4-BE49-F238E27FC236}">
                <a16:creationId xmlns:a16="http://schemas.microsoft.com/office/drawing/2014/main" id="{526743D2-60A1-2E6B-00AC-0CA7E1F09901}"/>
              </a:ext>
            </a:extLst>
          </p:cNvPr>
          <p:cNvSpPr/>
          <p:nvPr/>
        </p:nvSpPr>
        <p:spPr>
          <a:xfrm>
            <a:off x="4483006" y="1601535"/>
            <a:ext cx="3224826" cy="1551121"/>
          </a:xfrm>
          <a:prstGeom prst="roundRect">
            <a:avLst>
              <a:gd name="adj" fmla="val 11197"/>
            </a:avLst>
          </a:prstGeom>
          <a:solidFill>
            <a:srgbClr val="E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414141"/>
                </a:solidFill>
                <a:latin typeface="Montserrat" pitchFamily="2" charset="77"/>
                <a:ea typeface="Sztosfixed" pitchFamily="2" charset="77"/>
                <a:cs typeface="Sztosfixed" pitchFamily="2" charset="77"/>
              </a:rPr>
              <a:t>A special layer of soil or material that is put on top of the mushroom compost or substrate.</a:t>
            </a:r>
          </a:p>
        </p:txBody>
      </p:sp>
      <p:sp>
        <p:nvSpPr>
          <p:cNvPr id="16" name="spawn">
            <a:extLst>
              <a:ext uri="{FF2B5EF4-FFF2-40B4-BE49-F238E27FC236}">
                <a16:creationId xmlns:a16="http://schemas.microsoft.com/office/drawing/2014/main" id="{82AD2C56-ED91-1864-B206-7AE48F212C6E}"/>
              </a:ext>
            </a:extLst>
          </p:cNvPr>
          <p:cNvSpPr/>
          <p:nvPr/>
        </p:nvSpPr>
        <p:spPr>
          <a:xfrm>
            <a:off x="4483587" y="3383198"/>
            <a:ext cx="3224826" cy="1551121"/>
          </a:xfrm>
          <a:prstGeom prst="roundRect">
            <a:avLst>
              <a:gd name="adj" fmla="val 11197"/>
            </a:avLst>
          </a:prstGeom>
          <a:solidFill>
            <a:srgbClr val="8E7EFF"/>
          </a:solidFill>
          <a:ln>
            <a:solidFill>
              <a:srgbClr val="8E7E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Humidity</a:t>
            </a:r>
          </a:p>
        </p:txBody>
      </p:sp>
      <p:sp>
        <p:nvSpPr>
          <p:cNvPr id="9" name="substrate">
            <a:extLst>
              <a:ext uri="{FF2B5EF4-FFF2-40B4-BE49-F238E27FC236}">
                <a16:creationId xmlns:a16="http://schemas.microsoft.com/office/drawing/2014/main" id="{FE28C1E6-499F-B08B-937F-D9910B2E4E59}"/>
              </a:ext>
            </a:extLst>
          </p:cNvPr>
          <p:cNvSpPr/>
          <p:nvPr/>
        </p:nvSpPr>
        <p:spPr>
          <a:xfrm>
            <a:off x="7979715" y="3383198"/>
            <a:ext cx="3223664" cy="1551121"/>
          </a:xfrm>
          <a:prstGeom prst="roundRect">
            <a:avLst>
              <a:gd name="adj" fmla="val 11197"/>
            </a:avLst>
          </a:prstGeom>
          <a:solidFill>
            <a:srgbClr val="8E7EFF"/>
          </a:solidFill>
          <a:ln>
            <a:solidFill>
              <a:srgbClr val="8E7E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Moist</a:t>
            </a:r>
          </a:p>
        </p:txBody>
      </p:sp>
      <p:sp>
        <p:nvSpPr>
          <p:cNvPr id="11" name="pinning">
            <a:extLst>
              <a:ext uri="{FF2B5EF4-FFF2-40B4-BE49-F238E27FC236}">
                <a16:creationId xmlns:a16="http://schemas.microsoft.com/office/drawing/2014/main" id="{C960380C-F451-59E1-1F17-094D19E23C27}"/>
              </a:ext>
            </a:extLst>
          </p:cNvPr>
          <p:cNvSpPr/>
          <p:nvPr/>
        </p:nvSpPr>
        <p:spPr>
          <a:xfrm>
            <a:off x="967599" y="3383198"/>
            <a:ext cx="3224828" cy="1551121"/>
          </a:xfrm>
          <a:prstGeom prst="roundRect">
            <a:avLst>
              <a:gd name="adj" fmla="val 11197"/>
            </a:avLst>
          </a:prstGeom>
          <a:solidFill>
            <a:srgbClr val="8E7EFF"/>
          </a:solidFill>
          <a:ln>
            <a:solidFill>
              <a:srgbClr val="8E7E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Harvest</a:t>
            </a:r>
          </a:p>
        </p:txBody>
      </p:sp>
      <p:sp>
        <p:nvSpPr>
          <p:cNvPr id="10" name="packaged">
            <a:extLst>
              <a:ext uri="{FF2B5EF4-FFF2-40B4-BE49-F238E27FC236}">
                <a16:creationId xmlns:a16="http://schemas.microsoft.com/office/drawing/2014/main" id="{A1237BF7-3C83-E889-0782-76C16C6E0528}"/>
              </a:ext>
            </a:extLst>
          </p:cNvPr>
          <p:cNvSpPr/>
          <p:nvPr/>
        </p:nvSpPr>
        <p:spPr>
          <a:xfrm>
            <a:off x="7979715" y="1601535"/>
            <a:ext cx="3223664" cy="1551121"/>
          </a:xfrm>
          <a:prstGeom prst="roundRect">
            <a:avLst>
              <a:gd name="adj" fmla="val 11197"/>
            </a:avLst>
          </a:prstGeom>
          <a:solidFill>
            <a:srgbClr val="8E7EFF"/>
          </a:solidFill>
          <a:ln>
            <a:solidFill>
              <a:srgbClr val="8E7E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Evaporation</a:t>
            </a:r>
          </a:p>
        </p:txBody>
      </p:sp>
      <p:sp>
        <p:nvSpPr>
          <p:cNvPr id="17" name="nutreints">
            <a:extLst>
              <a:ext uri="{FF2B5EF4-FFF2-40B4-BE49-F238E27FC236}">
                <a16:creationId xmlns:a16="http://schemas.microsoft.com/office/drawing/2014/main" id="{A5367F6A-38A0-99BF-5700-7A67E1E39F28}"/>
              </a:ext>
            </a:extLst>
          </p:cNvPr>
          <p:cNvSpPr/>
          <p:nvPr/>
        </p:nvSpPr>
        <p:spPr>
          <a:xfrm>
            <a:off x="4483587" y="1601535"/>
            <a:ext cx="3224826" cy="1551121"/>
          </a:xfrm>
          <a:prstGeom prst="roundRect">
            <a:avLst>
              <a:gd name="adj" fmla="val 11197"/>
            </a:avLst>
          </a:prstGeom>
          <a:solidFill>
            <a:srgbClr val="8E7EFF"/>
          </a:solidFill>
          <a:ln>
            <a:solidFill>
              <a:srgbClr val="8E7E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Casing</a:t>
            </a:r>
          </a:p>
        </p:txBody>
      </p:sp>
      <p:sp>
        <p:nvSpPr>
          <p:cNvPr id="14" name="harvest">
            <a:extLst>
              <a:ext uri="{FF2B5EF4-FFF2-40B4-BE49-F238E27FC236}">
                <a16:creationId xmlns:a16="http://schemas.microsoft.com/office/drawing/2014/main" id="{9A57EBAC-6194-C730-1346-09FFCFE086C3}"/>
              </a:ext>
            </a:extLst>
          </p:cNvPr>
          <p:cNvSpPr/>
          <p:nvPr/>
        </p:nvSpPr>
        <p:spPr>
          <a:xfrm>
            <a:off x="967599" y="1601535"/>
            <a:ext cx="3224828" cy="1551121"/>
          </a:xfrm>
          <a:prstGeom prst="roundRect">
            <a:avLst>
              <a:gd name="adj" fmla="val 11197"/>
            </a:avLst>
          </a:prstGeom>
          <a:solidFill>
            <a:srgbClr val="8E7EFF"/>
          </a:solidFill>
          <a:ln>
            <a:solidFill>
              <a:srgbClr val="8E7E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Carbon dioxide</a:t>
            </a:r>
          </a:p>
        </p:txBody>
      </p:sp>
      <p:sp>
        <p:nvSpPr>
          <p:cNvPr id="12" name="Title">
            <a:extLst>
              <a:ext uri="{FF2B5EF4-FFF2-40B4-BE49-F238E27FC236}">
                <a16:creationId xmlns:a16="http://schemas.microsoft.com/office/drawing/2014/main" id="{0B0B6B09-4DD4-2BDA-E388-5ECB38D6DA30}"/>
              </a:ext>
            </a:extLst>
          </p:cNvPr>
          <p:cNvSpPr txBox="1">
            <a:spLocks/>
          </p:cNvSpPr>
          <p:nvPr/>
        </p:nvSpPr>
        <p:spPr>
          <a:xfrm>
            <a:off x="1509204" y="352330"/>
            <a:ext cx="9173593" cy="53192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Sztosfixed" pitchFamily="2" charset="77"/>
                <a:ea typeface="Sztosfixed" pitchFamily="2" charset="77"/>
                <a:cs typeface="Sztosfixed" pitchFamily="2" charset="77"/>
              </a:rPr>
              <a:t>Vocabulary</a:t>
            </a:r>
          </a:p>
        </p:txBody>
      </p:sp>
      <p:grpSp>
        <p:nvGrpSpPr>
          <p:cNvPr id="26" name="menu">
            <a:extLst>
              <a:ext uri="{FF2B5EF4-FFF2-40B4-BE49-F238E27FC236}">
                <a16:creationId xmlns:a16="http://schemas.microsoft.com/office/drawing/2014/main" id="{B54EDD8C-E990-07A2-5D44-0E98E44EA88E}"/>
              </a:ext>
            </a:extLst>
          </p:cNvPr>
          <p:cNvGrpSpPr/>
          <p:nvPr/>
        </p:nvGrpSpPr>
        <p:grpSpPr>
          <a:xfrm>
            <a:off x="11474101" y="2871719"/>
            <a:ext cx="460535" cy="1114561"/>
            <a:chOff x="151927" y="2325786"/>
            <a:chExt cx="260682" cy="630889"/>
          </a:xfrm>
        </p:grpSpPr>
        <p:sp>
          <p:nvSpPr>
            <p:cNvPr id="27" name="Rectangle: Rounded Corners 63">
              <a:extLst>
                <a:ext uri="{FF2B5EF4-FFF2-40B4-BE49-F238E27FC236}">
                  <a16:creationId xmlns:a16="http://schemas.microsoft.com/office/drawing/2014/main" id="{41CE962C-C554-5223-B834-C3472BE67B14}"/>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28" name="a4">
              <a:hlinkClick r:id="" action="ppaction://hlinkshowjump?jump=nextslide"/>
              <a:extLst>
                <a:ext uri="{FF2B5EF4-FFF2-40B4-BE49-F238E27FC236}">
                  <a16:creationId xmlns:a16="http://schemas.microsoft.com/office/drawing/2014/main" id="{A3788451-E4F3-3185-E1E7-F7D2F787165C}"/>
                </a:ext>
              </a:extLst>
            </p:cNvPr>
            <p:cNvPicPr>
              <a:picLocks noChangeAspect="1"/>
            </p:cNvPicPr>
            <p:nvPr/>
          </p:nvPicPr>
          <p:blipFill>
            <a:blip r:embed="rId2"/>
            <a:srcRect/>
            <a:stretch/>
          </p:blipFill>
          <p:spPr>
            <a:xfrm>
              <a:off x="204687" y="2740767"/>
              <a:ext cx="154441" cy="106747"/>
            </a:xfrm>
            <a:prstGeom prst="rect">
              <a:avLst/>
            </a:prstGeom>
          </p:spPr>
        </p:pic>
        <p:pic>
          <p:nvPicPr>
            <p:cNvPr id="29" name="a4">
              <a:hlinkClick r:id="" action="ppaction://hlinkshowjump?jump=previousslide"/>
              <a:extLst>
                <a:ext uri="{FF2B5EF4-FFF2-40B4-BE49-F238E27FC236}">
                  <a16:creationId xmlns:a16="http://schemas.microsoft.com/office/drawing/2014/main" id="{7A286745-0FC5-8311-7D33-165F2686A87F}"/>
                </a:ext>
              </a:extLst>
            </p:cNvPr>
            <p:cNvPicPr>
              <a:picLocks noChangeAspect="1"/>
            </p:cNvPicPr>
            <p:nvPr/>
          </p:nvPicPr>
          <p:blipFill>
            <a:blip r:embed="rId2"/>
            <a:srcRect/>
            <a:stretch/>
          </p:blipFill>
          <p:spPr>
            <a:xfrm rot="10800000">
              <a:off x="204687" y="2434554"/>
              <a:ext cx="154441" cy="106747"/>
            </a:xfrm>
            <a:prstGeom prst="rect">
              <a:avLst/>
            </a:prstGeom>
          </p:spPr>
        </p:pic>
      </p:grpSp>
      <p:grpSp>
        <p:nvGrpSpPr>
          <p:cNvPr id="13" name="hint">
            <a:extLst>
              <a:ext uri="{FF2B5EF4-FFF2-40B4-BE49-F238E27FC236}">
                <a16:creationId xmlns:a16="http://schemas.microsoft.com/office/drawing/2014/main" id="{4678AB8B-6FE8-7926-E77C-20DF700B8DCD}"/>
              </a:ext>
            </a:extLst>
          </p:cNvPr>
          <p:cNvGrpSpPr/>
          <p:nvPr/>
        </p:nvGrpSpPr>
        <p:grpSpPr>
          <a:xfrm>
            <a:off x="8094157" y="5845762"/>
            <a:ext cx="2497643" cy="577699"/>
            <a:chOff x="8094157" y="5845762"/>
            <a:chExt cx="2497643" cy="577699"/>
          </a:xfrm>
        </p:grpSpPr>
        <p:sp>
          <p:nvSpPr>
            <p:cNvPr id="20" name="Rectangle: Rounded Corners 19">
              <a:extLst>
                <a:ext uri="{FF2B5EF4-FFF2-40B4-BE49-F238E27FC236}">
                  <a16:creationId xmlns:a16="http://schemas.microsoft.com/office/drawing/2014/main" id="{98609C6E-EC48-6913-7B51-44FABCA1AD0D}"/>
                </a:ext>
              </a:extLst>
            </p:cNvPr>
            <p:cNvSpPr/>
            <p:nvPr/>
          </p:nvSpPr>
          <p:spPr>
            <a:xfrm>
              <a:off x="8137921" y="5849575"/>
              <a:ext cx="2453879" cy="570073"/>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504000" rtlCol="0" anchor="ctr"/>
            <a:lstStyle/>
            <a:p>
              <a:pPr algn="ctr"/>
              <a:r>
                <a:rPr lang="en-US" sz="1200" dirty="0">
                  <a:solidFill>
                    <a:srgbClr val="9B2242"/>
                  </a:solidFill>
                  <a:latin typeface="Sztosfixed" pitchFamily="2" charset="77"/>
                  <a:ea typeface="Sztosfixed" pitchFamily="2" charset="77"/>
                  <a:cs typeface="Sztosfixed" pitchFamily="2" charset="77"/>
                </a:rPr>
                <a:t>Click on the words to reveal the definition</a:t>
              </a:r>
              <a:endParaRPr lang="en-AU" sz="1200" dirty="0">
                <a:solidFill>
                  <a:srgbClr val="9B2242"/>
                </a:solidFill>
              </a:endParaRPr>
            </a:p>
          </p:txBody>
        </p:sp>
        <p:pic>
          <p:nvPicPr>
            <p:cNvPr id="21" name="button button">
              <a:extLst>
                <a:ext uri="{FF2B5EF4-FFF2-40B4-BE49-F238E27FC236}">
                  <a16:creationId xmlns:a16="http://schemas.microsoft.com/office/drawing/2014/main" id="{5DDEC9A0-1A54-1F19-32C7-396E2A5E8732}"/>
                </a:ext>
              </a:extLst>
            </p:cNvPr>
            <p:cNvPicPr>
              <a:picLocks noChangeAspect="1"/>
            </p:cNvPicPr>
            <p:nvPr/>
          </p:nvPicPr>
          <p:blipFill>
            <a:blip r:embed="rId3"/>
            <a:srcRect/>
            <a:stretch/>
          </p:blipFill>
          <p:spPr>
            <a:xfrm>
              <a:off x="8094157" y="5845762"/>
              <a:ext cx="572350" cy="577699"/>
            </a:xfrm>
            <a:prstGeom prst="rect">
              <a:avLst/>
            </a:prstGeom>
          </p:spPr>
        </p:pic>
      </p:grpSp>
      <p:sp>
        <p:nvSpPr>
          <p:cNvPr id="8" name="number">
            <a:extLst>
              <a:ext uri="{FF2B5EF4-FFF2-40B4-BE49-F238E27FC236}">
                <a16:creationId xmlns:a16="http://schemas.microsoft.com/office/drawing/2014/main" id="{5586920F-01B8-AF73-B7AB-1F3D29D625D4}"/>
              </a:ext>
            </a:extLst>
          </p:cNvPr>
          <p:cNvSpPr txBox="1">
            <a:spLocks/>
          </p:cNvSpPr>
          <p:nvPr/>
        </p:nvSpPr>
        <p:spPr>
          <a:xfrm>
            <a:off x="11239500" y="6318135"/>
            <a:ext cx="577855"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rgbClr val="6B5FBF"/>
                </a:solidFill>
                <a:latin typeface="Sztosfixed" pitchFamily="2" charset="77"/>
                <a:ea typeface="Sztosfixed" pitchFamily="2" charset="77"/>
                <a:cs typeface="Sztosfixed" pitchFamily="2" charset="77"/>
              </a:rPr>
              <a:pPr algn="r">
                <a:buSzPts val="1400"/>
              </a:pPr>
              <a:t>17</a:t>
            </a:fld>
            <a:endParaRPr lang="en" sz="2000" b="1" dirty="0">
              <a:solidFill>
                <a:srgbClr val="6B5FBF"/>
              </a:solidFill>
              <a:latin typeface="Sztosfixed" pitchFamily="2" charset="77"/>
              <a:ea typeface="Sztosfixed" pitchFamily="2" charset="77"/>
              <a:cs typeface="Sztosfixed" pitchFamily="2" charset="77"/>
            </a:endParaRPr>
          </a:p>
        </p:txBody>
      </p:sp>
    </p:spTree>
    <p:extLst>
      <p:ext uri="{BB962C8B-B14F-4D97-AF65-F5344CB8AC3E}">
        <p14:creationId xmlns:p14="http://schemas.microsoft.com/office/powerpoint/2010/main" val="1352244291"/>
      </p:ext>
    </p:extLst>
  </p:cSld>
  <p:clrMapOvr>
    <a:masterClrMapping/>
  </p:clrMapOvr>
  <p:transition spd="slow" advClick="0">
    <p:push dir="u"/>
  </p:transition>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7"/>
                                        </p:tgtEl>
                                      </p:cBhvr>
                                    </p:animEffect>
                                    <p:set>
                                      <p:cBhvr>
                                        <p:cTn id="1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0"/>
                                        </p:tgtEl>
                                      </p:cBhvr>
                                    </p:animEffect>
                                    <p:set>
                                      <p:cBhvr>
                                        <p:cTn id="19"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1"/>
                                        </p:tgtEl>
                                      </p:cBhvr>
                                    </p:animEffect>
                                    <p:set>
                                      <p:cBhvr>
                                        <p:cTn id="25"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16"/>
                                        </p:tgtEl>
                                      </p:cBhvr>
                                    </p:animEffect>
                                    <p:set>
                                      <p:cBhvr>
                                        <p:cTn id="3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2" restart="whenNotActive" fill="hold" evtFilter="cancelBubble" nodeType="interactiveSeq">
                <p:stCondLst>
                  <p:cond evt="onClick" delay="0">
                    <p:tgtEl>
                      <p:spTgt spid="9"/>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9"/>
                                        </p:tgtEl>
                                      </p:cBhvr>
                                    </p:animEffect>
                                    <p:set>
                                      <p:cBhvr>
                                        <p:cTn id="37"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grpId="2"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nextCondLst>
                <p:cond evt="onClick" delay="0">
                  <p:tgtEl>
                    <p:spTgt spid="5"/>
                  </p:tgtEl>
                </p:cond>
              </p:nextCondLst>
            </p:seq>
            <p:seq concurrent="1" nextAc="seek">
              <p:cTn id="44" restart="whenNotActive" fill="hold" evtFilter="cancelBubble" nodeType="interactiveSeq">
                <p:stCondLst>
                  <p:cond evt="onClick" delay="0">
                    <p:tgtEl>
                      <p:spTgt spid="7"/>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grpId="2"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childTnLst>
                          </p:cTn>
                        </p:par>
                      </p:childTnLst>
                    </p:cTn>
                  </p:par>
                </p:childTnLst>
              </p:cTn>
              <p:nextCondLst>
                <p:cond evt="onClick" delay="0">
                  <p:tgtEl>
                    <p:spTgt spid="7"/>
                  </p:tgtEl>
                </p:cond>
              </p:nextCondLst>
            </p:seq>
            <p:seq concurrent="1" nextAc="seek">
              <p:cTn id="50" restart="whenNotActive" fill="hold" evtFilter="cancelBubble" nodeType="interactiveSeq">
                <p:stCondLst>
                  <p:cond evt="onClick" delay="0">
                    <p:tgtEl>
                      <p:spTgt spid="3"/>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grpId="2"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500"/>
                                        <p:tgtEl>
                                          <p:spTgt spid="10"/>
                                        </p:tgtEl>
                                      </p:cBhvr>
                                    </p:animEffect>
                                  </p:childTnLst>
                                </p:cTn>
                              </p:par>
                            </p:childTnLst>
                          </p:cTn>
                        </p:par>
                      </p:childTnLst>
                    </p:cTn>
                  </p:par>
                </p:childTnLst>
              </p:cTn>
              <p:nextCondLst>
                <p:cond evt="onClick" delay="0">
                  <p:tgtEl>
                    <p:spTgt spid="3"/>
                  </p:tgtEl>
                </p:cond>
              </p:nextCondLst>
            </p:seq>
            <p:seq concurrent="1" nextAc="seek">
              <p:cTn id="56" restart="whenNotActive" fill="hold" evtFilter="cancelBubble" nodeType="interactiveSeq">
                <p:stCondLst>
                  <p:cond evt="onClick" delay="0">
                    <p:tgtEl>
                      <p:spTgt spid="4"/>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grpId="2"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500"/>
                                        <p:tgtEl>
                                          <p:spTgt spid="11"/>
                                        </p:tgtEl>
                                      </p:cBhvr>
                                    </p:animEffect>
                                  </p:childTnLst>
                                </p:cTn>
                              </p:par>
                            </p:childTnLst>
                          </p:cTn>
                        </p:par>
                      </p:childTnLst>
                    </p:cTn>
                  </p:par>
                </p:childTnLst>
              </p:cTn>
              <p:nextCondLst>
                <p:cond evt="onClick" delay="0">
                  <p:tgtEl>
                    <p:spTgt spid="4"/>
                  </p:tgtEl>
                </p:cond>
              </p:nextCondLst>
            </p:seq>
            <p:seq concurrent="1" nextAc="seek">
              <p:cTn id="62" restart="whenNotActive" fill="hold" evtFilter="cancelBubble" nodeType="interactiveSeq">
                <p:stCondLst>
                  <p:cond evt="onClick" delay="0">
                    <p:tgtEl>
                      <p:spTgt spid="6"/>
                    </p:tgtEl>
                  </p:cond>
                </p:stCondLst>
                <p:endSync evt="end" delay="0">
                  <p:rtn val="all"/>
                </p:endSync>
                <p:childTnLst>
                  <p:par>
                    <p:cTn id="63" fill="hold">
                      <p:stCondLst>
                        <p:cond delay="0"/>
                      </p:stCondLst>
                      <p:childTnLst>
                        <p:par>
                          <p:cTn id="64" fill="hold">
                            <p:stCondLst>
                              <p:cond delay="0"/>
                            </p:stCondLst>
                            <p:childTnLst>
                              <p:par>
                                <p:cTn id="65" presetID="10" presetClass="entr" presetSubtype="0" fill="hold" grpId="2"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500"/>
                                        <p:tgtEl>
                                          <p:spTgt spid="16"/>
                                        </p:tgtEl>
                                      </p:cBhvr>
                                    </p:animEffect>
                                  </p:childTnLst>
                                </p:cTn>
                              </p:par>
                            </p:childTnLst>
                          </p:cTn>
                        </p:par>
                      </p:childTnLst>
                    </p:cTn>
                  </p:par>
                </p:childTnLst>
              </p:cTn>
              <p:nextCondLst>
                <p:cond evt="onClick" delay="0">
                  <p:tgtEl>
                    <p:spTgt spid="6"/>
                  </p:tgtEl>
                </p:cond>
              </p:nextCondLst>
            </p:seq>
            <p:seq concurrent="1" nextAc="seek">
              <p:cTn id="68" restart="whenNotActive" fill="hold" evtFilter="cancelBubble" nodeType="interactiveSeq">
                <p:stCondLst>
                  <p:cond evt="onClick" delay="0">
                    <p:tgtEl>
                      <p:spTgt spid="2"/>
                    </p:tgtEl>
                  </p:cond>
                </p:stCondLst>
                <p:endSync evt="end" delay="0">
                  <p:rtn val="all"/>
                </p:endSync>
                <p:childTnLst>
                  <p:par>
                    <p:cTn id="69" fill="hold">
                      <p:stCondLst>
                        <p:cond delay="0"/>
                      </p:stCondLst>
                      <p:childTnLst>
                        <p:par>
                          <p:cTn id="70" fill="hold">
                            <p:stCondLst>
                              <p:cond delay="0"/>
                            </p:stCondLst>
                            <p:childTnLst>
                              <p:par>
                                <p:cTn id="71" presetID="10" presetClass="entr" presetSubtype="0" fill="hold" grpId="2" nodeType="clickEffect">
                                  <p:stCondLst>
                                    <p:cond delay="0"/>
                                  </p:stCondLst>
                                  <p:childTnLst>
                                    <p:set>
                                      <p:cBhvr>
                                        <p:cTn id="72" dur="1" fill="hold">
                                          <p:stCondLst>
                                            <p:cond delay="0"/>
                                          </p:stCondLst>
                                        </p:cTn>
                                        <p:tgtEl>
                                          <p:spTgt spid="9"/>
                                        </p:tgtEl>
                                        <p:attrNameLst>
                                          <p:attrName>style.visibility</p:attrName>
                                        </p:attrNameLst>
                                      </p:cBhvr>
                                      <p:to>
                                        <p:strVal val="visible"/>
                                      </p:to>
                                    </p:set>
                                    <p:animEffect transition="in" filter="fade">
                                      <p:cBhvr>
                                        <p:cTn id="73" dur="500"/>
                                        <p:tgtEl>
                                          <p:spTgt spid="9"/>
                                        </p:tgtEl>
                                      </p:cBhvr>
                                    </p:animEffect>
                                  </p:childTnLst>
                                </p:cTn>
                              </p:par>
                            </p:childTnLst>
                          </p:cTn>
                        </p:par>
                      </p:childTnLst>
                    </p:cTn>
                  </p:par>
                </p:childTnLst>
              </p:cTn>
              <p:nextCondLst>
                <p:cond evt="onClick" delay="0">
                  <p:tgtEl>
                    <p:spTgt spid="2"/>
                  </p:tgtEl>
                </p:cond>
              </p:nextCondLst>
            </p:seq>
          </p:childTnLst>
        </p:cTn>
      </p:par>
    </p:tnLst>
    <p:bldLst>
      <p:bldP spid="16" grpId="0" animBg="1"/>
      <p:bldP spid="16" grpId="2" animBg="1"/>
      <p:bldP spid="9" grpId="0" animBg="1"/>
      <p:bldP spid="9" grpId="2" animBg="1"/>
      <p:bldP spid="11" grpId="0" animBg="1"/>
      <p:bldP spid="11" grpId="2" animBg="1"/>
      <p:bldP spid="10" grpId="0" animBg="1"/>
      <p:bldP spid="10" grpId="2" animBg="1"/>
      <p:bldP spid="17" grpId="0" animBg="1"/>
      <p:bldP spid="17" grpId="2" animBg="1"/>
      <p:bldP spid="14" grpId="0" animBg="1"/>
      <p:bldP spid="14" grpId="2"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7D5098-0DF2-D8D5-198C-08319B3FDF73}"/>
            </a:ext>
          </a:extLst>
        </p:cNvPr>
        <p:cNvGrpSpPr/>
        <p:nvPr/>
      </p:nvGrpSpPr>
      <p:grpSpPr>
        <a:xfrm>
          <a:off x="0" y="0"/>
          <a:ext cx="0" cy="0"/>
          <a:chOff x="0" y="0"/>
          <a:chExt cx="0" cy="0"/>
        </a:xfrm>
      </p:grpSpPr>
      <p:sp>
        <p:nvSpPr>
          <p:cNvPr id="6" name="5b">
            <a:extLst>
              <a:ext uri="{FF2B5EF4-FFF2-40B4-BE49-F238E27FC236}">
                <a16:creationId xmlns:a16="http://schemas.microsoft.com/office/drawing/2014/main" id="{6EC13A63-7B7E-B794-BCE0-D7AC2942CB1D}"/>
              </a:ext>
            </a:extLst>
          </p:cNvPr>
          <p:cNvSpPr/>
          <p:nvPr/>
        </p:nvSpPr>
        <p:spPr>
          <a:xfrm>
            <a:off x="6235606" y="3383198"/>
            <a:ext cx="3224826" cy="1551121"/>
          </a:xfrm>
          <a:prstGeom prst="roundRect">
            <a:avLst>
              <a:gd name="adj" fmla="val 11197"/>
            </a:avLst>
          </a:prstGeom>
          <a:solidFill>
            <a:srgbClr val="E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414141"/>
                </a:solidFill>
                <a:latin typeface="Montserrat" pitchFamily="2" charset="77"/>
                <a:ea typeface="Sztosfixed" pitchFamily="2" charset="77"/>
                <a:cs typeface="Sztosfixed" pitchFamily="2" charset="77"/>
              </a:rPr>
              <a:t>How much invisible water </a:t>
            </a:r>
            <a:r>
              <a:rPr lang="en-US" sz="1600" dirty="0" err="1">
                <a:solidFill>
                  <a:srgbClr val="414141"/>
                </a:solidFill>
                <a:latin typeface="Montserrat" pitchFamily="2" charset="77"/>
                <a:ea typeface="Sztosfixed" pitchFamily="2" charset="77"/>
                <a:cs typeface="Sztosfixed" pitchFamily="2" charset="77"/>
              </a:rPr>
              <a:t>vapour</a:t>
            </a:r>
            <a:r>
              <a:rPr lang="en-US" sz="1600" dirty="0">
                <a:solidFill>
                  <a:srgbClr val="414141"/>
                </a:solidFill>
                <a:latin typeface="Montserrat" pitchFamily="2" charset="77"/>
                <a:ea typeface="Sztosfixed" pitchFamily="2" charset="77"/>
                <a:cs typeface="Sztosfixed" pitchFamily="2" charset="77"/>
              </a:rPr>
              <a:t> there is in the air, making it feel damp or sticky.</a:t>
            </a:r>
          </a:p>
        </p:txBody>
      </p:sp>
      <p:sp>
        <p:nvSpPr>
          <p:cNvPr id="3" name="3b">
            <a:extLst>
              <a:ext uri="{FF2B5EF4-FFF2-40B4-BE49-F238E27FC236}">
                <a16:creationId xmlns:a16="http://schemas.microsoft.com/office/drawing/2014/main" id="{18D79EB0-8E86-A829-7C82-B4E976F2A64B}"/>
              </a:ext>
            </a:extLst>
          </p:cNvPr>
          <p:cNvSpPr/>
          <p:nvPr/>
        </p:nvSpPr>
        <p:spPr>
          <a:xfrm>
            <a:off x="7979134" y="1601535"/>
            <a:ext cx="3223664" cy="1551121"/>
          </a:xfrm>
          <a:prstGeom prst="roundRect">
            <a:avLst>
              <a:gd name="adj" fmla="val 11197"/>
            </a:avLst>
          </a:prstGeom>
          <a:solidFill>
            <a:srgbClr val="E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414141"/>
                </a:solidFill>
                <a:latin typeface="Montserrat" pitchFamily="2" charset="77"/>
                <a:ea typeface="Sztosfixed" pitchFamily="2" charset="77"/>
                <a:cs typeface="Sztosfixed" pitchFamily="2" charset="77"/>
              </a:rPr>
              <a:t>The special material or food that mushrooms grow on, like wood or compost.</a:t>
            </a:r>
          </a:p>
        </p:txBody>
      </p:sp>
      <p:sp>
        <p:nvSpPr>
          <p:cNvPr id="4" name="4b">
            <a:extLst>
              <a:ext uri="{FF2B5EF4-FFF2-40B4-BE49-F238E27FC236}">
                <a16:creationId xmlns:a16="http://schemas.microsoft.com/office/drawing/2014/main" id="{3EC3B331-0A53-BC7A-8900-8AEA664BDE43}"/>
              </a:ext>
            </a:extLst>
          </p:cNvPr>
          <p:cNvSpPr/>
          <p:nvPr/>
        </p:nvSpPr>
        <p:spPr>
          <a:xfrm>
            <a:off x="2719618" y="3383198"/>
            <a:ext cx="3224828" cy="1551121"/>
          </a:xfrm>
          <a:prstGeom prst="roundRect">
            <a:avLst>
              <a:gd name="adj" fmla="val 11197"/>
            </a:avLst>
          </a:prstGeom>
          <a:solidFill>
            <a:srgbClr val="E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414141"/>
                </a:solidFill>
                <a:latin typeface="Montserrat" pitchFamily="2" charset="77"/>
                <a:ea typeface="Sztosfixed" pitchFamily="2" charset="77"/>
                <a:cs typeface="Sztosfixed" pitchFamily="2" charset="77"/>
              </a:rPr>
              <a:t>When something is moved from one place to another, like mushrooms being moved from the farm to the shop.</a:t>
            </a:r>
          </a:p>
        </p:txBody>
      </p:sp>
      <p:sp>
        <p:nvSpPr>
          <p:cNvPr id="5" name="1b">
            <a:extLst>
              <a:ext uri="{FF2B5EF4-FFF2-40B4-BE49-F238E27FC236}">
                <a16:creationId xmlns:a16="http://schemas.microsoft.com/office/drawing/2014/main" id="{4B4085D4-614B-84A4-1A97-60212E16D7F5}"/>
              </a:ext>
            </a:extLst>
          </p:cNvPr>
          <p:cNvSpPr/>
          <p:nvPr/>
        </p:nvSpPr>
        <p:spPr>
          <a:xfrm>
            <a:off x="988621" y="1601535"/>
            <a:ext cx="3224828" cy="1551121"/>
          </a:xfrm>
          <a:prstGeom prst="roundRect">
            <a:avLst>
              <a:gd name="adj" fmla="val 11197"/>
            </a:avLst>
          </a:prstGeom>
          <a:solidFill>
            <a:srgbClr val="E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414141"/>
                </a:solidFill>
                <a:latin typeface="Montserrat" pitchFamily="2" charset="77"/>
                <a:ea typeface="Sztosfixed" pitchFamily="2" charset="77"/>
                <a:cs typeface="Sztosfixed" pitchFamily="2" charset="77"/>
              </a:rPr>
              <a:t>When things are put into containers or wrapping, like a box or bag, so they can be kept safe and carried easily.</a:t>
            </a:r>
          </a:p>
        </p:txBody>
      </p:sp>
      <p:sp>
        <p:nvSpPr>
          <p:cNvPr id="7" name="2b">
            <a:extLst>
              <a:ext uri="{FF2B5EF4-FFF2-40B4-BE49-F238E27FC236}">
                <a16:creationId xmlns:a16="http://schemas.microsoft.com/office/drawing/2014/main" id="{12B60896-1B0E-26CE-1166-A48FB25ECF17}"/>
              </a:ext>
            </a:extLst>
          </p:cNvPr>
          <p:cNvSpPr/>
          <p:nvPr/>
        </p:nvSpPr>
        <p:spPr>
          <a:xfrm>
            <a:off x="4504609" y="1601535"/>
            <a:ext cx="3224826" cy="1551121"/>
          </a:xfrm>
          <a:prstGeom prst="roundRect">
            <a:avLst>
              <a:gd name="adj" fmla="val 11197"/>
            </a:avLst>
          </a:prstGeom>
          <a:solidFill>
            <a:srgbClr val="E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414141"/>
                </a:solidFill>
                <a:latin typeface="Montserrat" pitchFamily="2" charset="77"/>
                <a:ea typeface="Sztosfixed" pitchFamily="2" charset="77"/>
                <a:cs typeface="Sztosfixed" pitchFamily="2" charset="77"/>
              </a:rPr>
              <a:t>Making or growing something, like when a farm grows lots of mushrooms.</a:t>
            </a:r>
          </a:p>
        </p:txBody>
      </p:sp>
      <p:sp>
        <p:nvSpPr>
          <p:cNvPr id="16" name="spawn">
            <a:extLst>
              <a:ext uri="{FF2B5EF4-FFF2-40B4-BE49-F238E27FC236}">
                <a16:creationId xmlns:a16="http://schemas.microsoft.com/office/drawing/2014/main" id="{9393C476-2D2F-90F5-80A1-F77CD960D957}"/>
              </a:ext>
            </a:extLst>
          </p:cNvPr>
          <p:cNvSpPr/>
          <p:nvPr/>
        </p:nvSpPr>
        <p:spPr>
          <a:xfrm>
            <a:off x="6236187" y="3383198"/>
            <a:ext cx="3224826" cy="1551121"/>
          </a:xfrm>
          <a:prstGeom prst="roundRect">
            <a:avLst>
              <a:gd name="adj" fmla="val 11197"/>
            </a:avLst>
          </a:prstGeom>
          <a:solidFill>
            <a:srgbClr val="8E7EFF"/>
          </a:solidFill>
          <a:ln>
            <a:solidFill>
              <a:srgbClr val="8E7E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Ventilation</a:t>
            </a:r>
          </a:p>
        </p:txBody>
      </p:sp>
      <p:sp>
        <p:nvSpPr>
          <p:cNvPr id="11" name="pinning">
            <a:extLst>
              <a:ext uri="{FF2B5EF4-FFF2-40B4-BE49-F238E27FC236}">
                <a16:creationId xmlns:a16="http://schemas.microsoft.com/office/drawing/2014/main" id="{7350D5B9-C498-93C0-1EDE-8E9B0D61E797}"/>
              </a:ext>
            </a:extLst>
          </p:cNvPr>
          <p:cNvSpPr/>
          <p:nvPr/>
        </p:nvSpPr>
        <p:spPr>
          <a:xfrm>
            <a:off x="2720199" y="3383198"/>
            <a:ext cx="3224828" cy="1551121"/>
          </a:xfrm>
          <a:prstGeom prst="roundRect">
            <a:avLst>
              <a:gd name="adj" fmla="val 11197"/>
            </a:avLst>
          </a:prstGeom>
          <a:solidFill>
            <a:srgbClr val="8E7EFF"/>
          </a:solidFill>
          <a:ln>
            <a:solidFill>
              <a:srgbClr val="8E7E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Transported</a:t>
            </a:r>
          </a:p>
        </p:txBody>
      </p:sp>
      <p:sp>
        <p:nvSpPr>
          <p:cNvPr id="10" name="packaged">
            <a:extLst>
              <a:ext uri="{FF2B5EF4-FFF2-40B4-BE49-F238E27FC236}">
                <a16:creationId xmlns:a16="http://schemas.microsoft.com/office/drawing/2014/main" id="{6D78E8F1-A090-F305-6D95-CF6D0D08C337}"/>
              </a:ext>
            </a:extLst>
          </p:cNvPr>
          <p:cNvSpPr/>
          <p:nvPr/>
        </p:nvSpPr>
        <p:spPr>
          <a:xfrm>
            <a:off x="7979715" y="1601535"/>
            <a:ext cx="3223664" cy="1551121"/>
          </a:xfrm>
          <a:prstGeom prst="roundRect">
            <a:avLst>
              <a:gd name="adj" fmla="val 11197"/>
            </a:avLst>
          </a:prstGeom>
          <a:solidFill>
            <a:srgbClr val="8E7EFF"/>
          </a:solidFill>
          <a:ln>
            <a:solidFill>
              <a:srgbClr val="8E7E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Substrate</a:t>
            </a:r>
          </a:p>
        </p:txBody>
      </p:sp>
      <p:sp>
        <p:nvSpPr>
          <p:cNvPr id="17" name="nutreints">
            <a:extLst>
              <a:ext uri="{FF2B5EF4-FFF2-40B4-BE49-F238E27FC236}">
                <a16:creationId xmlns:a16="http://schemas.microsoft.com/office/drawing/2014/main" id="{6EE4D62D-48C1-E19D-75AD-2EBC018CE05C}"/>
              </a:ext>
            </a:extLst>
          </p:cNvPr>
          <p:cNvSpPr/>
          <p:nvPr/>
        </p:nvSpPr>
        <p:spPr>
          <a:xfrm>
            <a:off x="4498101" y="1601535"/>
            <a:ext cx="3224826" cy="1551121"/>
          </a:xfrm>
          <a:prstGeom prst="roundRect">
            <a:avLst>
              <a:gd name="adj" fmla="val 11197"/>
            </a:avLst>
          </a:prstGeom>
          <a:solidFill>
            <a:srgbClr val="8E7EFF"/>
          </a:solidFill>
          <a:ln>
            <a:solidFill>
              <a:srgbClr val="8E7E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Production</a:t>
            </a:r>
          </a:p>
        </p:txBody>
      </p:sp>
      <p:sp>
        <p:nvSpPr>
          <p:cNvPr id="14" name="harvest">
            <a:extLst>
              <a:ext uri="{FF2B5EF4-FFF2-40B4-BE49-F238E27FC236}">
                <a16:creationId xmlns:a16="http://schemas.microsoft.com/office/drawing/2014/main" id="{477A631A-E3D9-E870-125B-126E9410DA81}"/>
              </a:ext>
            </a:extLst>
          </p:cNvPr>
          <p:cNvSpPr/>
          <p:nvPr/>
        </p:nvSpPr>
        <p:spPr>
          <a:xfrm>
            <a:off x="982113" y="1601535"/>
            <a:ext cx="3224828" cy="1551121"/>
          </a:xfrm>
          <a:prstGeom prst="roundRect">
            <a:avLst>
              <a:gd name="adj" fmla="val 11197"/>
            </a:avLst>
          </a:prstGeom>
          <a:solidFill>
            <a:srgbClr val="8E7EFF"/>
          </a:solidFill>
          <a:ln>
            <a:solidFill>
              <a:srgbClr val="8E7E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Packaged</a:t>
            </a:r>
          </a:p>
        </p:txBody>
      </p:sp>
      <p:sp>
        <p:nvSpPr>
          <p:cNvPr id="12" name="Title">
            <a:extLst>
              <a:ext uri="{FF2B5EF4-FFF2-40B4-BE49-F238E27FC236}">
                <a16:creationId xmlns:a16="http://schemas.microsoft.com/office/drawing/2014/main" id="{31855165-4D18-945B-4B03-E5DC4897D056}"/>
              </a:ext>
            </a:extLst>
          </p:cNvPr>
          <p:cNvSpPr txBox="1">
            <a:spLocks/>
          </p:cNvSpPr>
          <p:nvPr/>
        </p:nvSpPr>
        <p:spPr>
          <a:xfrm>
            <a:off x="1509204" y="352330"/>
            <a:ext cx="9173593" cy="53192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Sztosfixed" pitchFamily="2" charset="77"/>
                <a:ea typeface="Sztosfixed" pitchFamily="2" charset="77"/>
                <a:cs typeface="Sztosfixed" pitchFamily="2" charset="77"/>
              </a:rPr>
              <a:t>Vocabulary</a:t>
            </a:r>
          </a:p>
        </p:txBody>
      </p:sp>
      <p:grpSp>
        <p:nvGrpSpPr>
          <p:cNvPr id="26" name="menu">
            <a:extLst>
              <a:ext uri="{FF2B5EF4-FFF2-40B4-BE49-F238E27FC236}">
                <a16:creationId xmlns:a16="http://schemas.microsoft.com/office/drawing/2014/main" id="{EF5E4CCA-A129-BC3C-6F56-4A80CCF0D925}"/>
              </a:ext>
            </a:extLst>
          </p:cNvPr>
          <p:cNvGrpSpPr/>
          <p:nvPr/>
        </p:nvGrpSpPr>
        <p:grpSpPr>
          <a:xfrm>
            <a:off x="11474101" y="2871719"/>
            <a:ext cx="460535" cy="1114561"/>
            <a:chOff x="151927" y="2325786"/>
            <a:chExt cx="260682" cy="630889"/>
          </a:xfrm>
        </p:grpSpPr>
        <p:sp>
          <p:nvSpPr>
            <p:cNvPr id="27" name="Rectangle: Rounded Corners 63">
              <a:extLst>
                <a:ext uri="{FF2B5EF4-FFF2-40B4-BE49-F238E27FC236}">
                  <a16:creationId xmlns:a16="http://schemas.microsoft.com/office/drawing/2014/main" id="{1CA9CF9A-32D9-936B-D41C-F02C959B2DC6}"/>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28" name="a4">
              <a:hlinkClick r:id="" action="ppaction://hlinkshowjump?jump=nextslide"/>
              <a:extLst>
                <a:ext uri="{FF2B5EF4-FFF2-40B4-BE49-F238E27FC236}">
                  <a16:creationId xmlns:a16="http://schemas.microsoft.com/office/drawing/2014/main" id="{108E2415-CD72-79A4-2AFC-45CCDDE00400}"/>
                </a:ext>
              </a:extLst>
            </p:cNvPr>
            <p:cNvPicPr>
              <a:picLocks noChangeAspect="1"/>
            </p:cNvPicPr>
            <p:nvPr/>
          </p:nvPicPr>
          <p:blipFill>
            <a:blip r:embed="rId2"/>
            <a:srcRect/>
            <a:stretch/>
          </p:blipFill>
          <p:spPr>
            <a:xfrm>
              <a:off x="204687" y="2740767"/>
              <a:ext cx="154441" cy="106747"/>
            </a:xfrm>
            <a:prstGeom prst="rect">
              <a:avLst/>
            </a:prstGeom>
          </p:spPr>
        </p:pic>
        <p:pic>
          <p:nvPicPr>
            <p:cNvPr id="29" name="a4">
              <a:hlinkClick r:id="" action="ppaction://hlinkshowjump?jump=previousslide"/>
              <a:extLst>
                <a:ext uri="{FF2B5EF4-FFF2-40B4-BE49-F238E27FC236}">
                  <a16:creationId xmlns:a16="http://schemas.microsoft.com/office/drawing/2014/main" id="{8A6CFB7C-6259-1CFB-3F17-16191FC04682}"/>
                </a:ext>
              </a:extLst>
            </p:cNvPr>
            <p:cNvPicPr>
              <a:picLocks noChangeAspect="1"/>
            </p:cNvPicPr>
            <p:nvPr/>
          </p:nvPicPr>
          <p:blipFill>
            <a:blip r:embed="rId2"/>
            <a:srcRect/>
            <a:stretch/>
          </p:blipFill>
          <p:spPr>
            <a:xfrm rot="10800000">
              <a:off x="204687" y="2434554"/>
              <a:ext cx="154441" cy="106747"/>
            </a:xfrm>
            <a:prstGeom prst="rect">
              <a:avLst/>
            </a:prstGeom>
          </p:spPr>
        </p:pic>
      </p:grpSp>
      <p:grpSp>
        <p:nvGrpSpPr>
          <p:cNvPr id="13" name="hint">
            <a:extLst>
              <a:ext uri="{FF2B5EF4-FFF2-40B4-BE49-F238E27FC236}">
                <a16:creationId xmlns:a16="http://schemas.microsoft.com/office/drawing/2014/main" id="{B274874A-EE56-17CD-62DB-D6DB46D3CB78}"/>
              </a:ext>
            </a:extLst>
          </p:cNvPr>
          <p:cNvGrpSpPr/>
          <p:nvPr/>
        </p:nvGrpSpPr>
        <p:grpSpPr>
          <a:xfrm>
            <a:off x="8094157" y="5845762"/>
            <a:ext cx="2497643" cy="577699"/>
            <a:chOff x="8094157" y="5845762"/>
            <a:chExt cx="2497643" cy="577699"/>
          </a:xfrm>
        </p:grpSpPr>
        <p:sp>
          <p:nvSpPr>
            <p:cNvPr id="20" name="Rectangle: Rounded Corners 19">
              <a:extLst>
                <a:ext uri="{FF2B5EF4-FFF2-40B4-BE49-F238E27FC236}">
                  <a16:creationId xmlns:a16="http://schemas.microsoft.com/office/drawing/2014/main" id="{416B7F5B-EEBC-8679-BCB2-3CD214858A34}"/>
                </a:ext>
              </a:extLst>
            </p:cNvPr>
            <p:cNvSpPr/>
            <p:nvPr/>
          </p:nvSpPr>
          <p:spPr>
            <a:xfrm>
              <a:off x="8137921" y="5849575"/>
              <a:ext cx="2453879" cy="570073"/>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504000" rtlCol="0" anchor="ctr"/>
            <a:lstStyle/>
            <a:p>
              <a:pPr algn="ctr"/>
              <a:r>
                <a:rPr lang="en-US" sz="1200" dirty="0">
                  <a:solidFill>
                    <a:srgbClr val="9B2242"/>
                  </a:solidFill>
                  <a:latin typeface="Sztosfixed" pitchFamily="2" charset="77"/>
                  <a:ea typeface="Sztosfixed" pitchFamily="2" charset="77"/>
                  <a:cs typeface="Sztosfixed" pitchFamily="2" charset="77"/>
                </a:rPr>
                <a:t>Click on the words to reveal the definition</a:t>
              </a:r>
              <a:endParaRPr lang="en-AU" sz="1200" dirty="0">
                <a:solidFill>
                  <a:srgbClr val="9B2242"/>
                </a:solidFill>
              </a:endParaRPr>
            </a:p>
          </p:txBody>
        </p:sp>
        <p:pic>
          <p:nvPicPr>
            <p:cNvPr id="21" name="button button">
              <a:extLst>
                <a:ext uri="{FF2B5EF4-FFF2-40B4-BE49-F238E27FC236}">
                  <a16:creationId xmlns:a16="http://schemas.microsoft.com/office/drawing/2014/main" id="{1CD68077-F6DD-B47A-EAEE-B4D28C847703}"/>
                </a:ext>
              </a:extLst>
            </p:cNvPr>
            <p:cNvPicPr>
              <a:picLocks noChangeAspect="1"/>
            </p:cNvPicPr>
            <p:nvPr/>
          </p:nvPicPr>
          <p:blipFill>
            <a:blip r:embed="rId3"/>
            <a:srcRect/>
            <a:stretch/>
          </p:blipFill>
          <p:spPr>
            <a:xfrm>
              <a:off x="8094157" y="5845762"/>
              <a:ext cx="572350" cy="577699"/>
            </a:xfrm>
            <a:prstGeom prst="rect">
              <a:avLst/>
            </a:prstGeom>
          </p:spPr>
        </p:pic>
      </p:grpSp>
      <p:sp>
        <p:nvSpPr>
          <p:cNvPr id="2" name="number">
            <a:extLst>
              <a:ext uri="{FF2B5EF4-FFF2-40B4-BE49-F238E27FC236}">
                <a16:creationId xmlns:a16="http://schemas.microsoft.com/office/drawing/2014/main" id="{22072E72-8AC2-80DB-BFFD-77F7ABEEA802}"/>
              </a:ext>
            </a:extLst>
          </p:cNvPr>
          <p:cNvSpPr txBox="1">
            <a:spLocks/>
          </p:cNvSpPr>
          <p:nvPr/>
        </p:nvSpPr>
        <p:spPr>
          <a:xfrm>
            <a:off x="11239500" y="6318135"/>
            <a:ext cx="577855"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rgbClr val="6B5FBF"/>
                </a:solidFill>
                <a:latin typeface="Sztosfixed" pitchFamily="2" charset="77"/>
                <a:ea typeface="Sztosfixed" pitchFamily="2" charset="77"/>
                <a:cs typeface="Sztosfixed" pitchFamily="2" charset="77"/>
              </a:rPr>
              <a:pPr algn="r">
                <a:buSzPts val="1400"/>
              </a:pPr>
              <a:t>18</a:t>
            </a:fld>
            <a:endParaRPr lang="en" sz="2000" b="1" dirty="0">
              <a:solidFill>
                <a:srgbClr val="6B5FBF"/>
              </a:solidFill>
              <a:latin typeface="Sztosfixed" pitchFamily="2" charset="77"/>
              <a:ea typeface="Sztosfixed" pitchFamily="2" charset="77"/>
              <a:cs typeface="Sztosfixed" pitchFamily="2" charset="77"/>
            </a:endParaRPr>
          </a:p>
        </p:txBody>
      </p:sp>
    </p:spTree>
    <p:extLst>
      <p:ext uri="{BB962C8B-B14F-4D97-AF65-F5344CB8AC3E}">
        <p14:creationId xmlns:p14="http://schemas.microsoft.com/office/powerpoint/2010/main" val="2692160744"/>
      </p:ext>
    </p:extLst>
  </p:cSld>
  <p:clrMapOvr>
    <a:masterClrMapping/>
  </p:clrMapOvr>
  <p:transition spd="slow" advClick="0">
    <p:push dir="u"/>
  </p:transition>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7"/>
                                        </p:tgtEl>
                                      </p:cBhvr>
                                    </p:animEffect>
                                    <p:set>
                                      <p:cBhvr>
                                        <p:cTn id="1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0"/>
                                        </p:tgtEl>
                                      </p:cBhvr>
                                    </p:animEffect>
                                    <p:set>
                                      <p:cBhvr>
                                        <p:cTn id="19"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1"/>
                                        </p:tgtEl>
                                      </p:cBhvr>
                                    </p:animEffect>
                                    <p:set>
                                      <p:cBhvr>
                                        <p:cTn id="25"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16"/>
                                        </p:tgtEl>
                                      </p:cBhvr>
                                    </p:animEffect>
                                    <p:set>
                                      <p:cBhvr>
                                        <p:cTn id="3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grpId="1"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childTnLst>
              </p:cTn>
              <p:nextCondLst>
                <p:cond evt="onClick" delay="0">
                  <p:tgtEl>
                    <p:spTgt spid="5"/>
                  </p:tgtEl>
                </p:cond>
              </p:nextCondLst>
            </p:seq>
            <p:seq concurrent="1" nextAc="seek">
              <p:cTn id="38" restart="whenNotActive" fill="hold" evtFilter="cancelBubble" nodeType="interactiveSeq">
                <p:stCondLst>
                  <p:cond evt="onClick" delay="0">
                    <p:tgtEl>
                      <p:spTgt spid="7"/>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grpId="1"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3"/>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grpId="1"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childTnLst>
                          </p:cTn>
                        </p:par>
                      </p:childTnLst>
                    </p:cTn>
                  </p:par>
                </p:childTnLst>
              </p:cTn>
              <p:nextCondLst>
                <p:cond evt="onClick" delay="0">
                  <p:tgtEl>
                    <p:spTgt spid="3"/>
                  </p:tgtEl>
                </p:cond>
              </p:nextCondLst>
            </p:seq>
            <p:seq concurrent="1" nextAc="seek">
              <p:cTn id="50" restart="whenNotActive" fill="hold" evtFilter="cancelBubble" nodeType="interactiveSeq">
                <p:stCondLst>
                  <p:cond evt="onClick" delay="0">
                    <p:tgtEl>
                      <p:spTgt spid="4"/>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grpId="1"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childTnLst>
                          </p:cTn>
                        </p:par>
                      </p:childTnLst>
                    </p:cTn>
                  </p:par>
                </p:childTnLst>
              </p:cTn>
              <p:nextCondLst>
                <p:cond evt="onClick" delay="0">
                  <p:tgtEl>
                    <p:spTgt spid="4"/>
                  </p:tgtEl>
                </p:cond>
              </p:nextCondLst>
            </p:seq>
            <p:seq concurrent="1" nextAc="seek">
              <p:cTn id="56" restart="whenNotActive" fill="hold" evtFilter="cancelBubble" nodeType="interactiveSeq">
                <p:stCondLst>
                  <p:cond evt="onClick" delay="0">
                    <p:tgtEl>
                      <p:spTgt spid="6"/>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grpId="1"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500"/>
                                        <p:tgtEl>
                                          <p:spTgt spid="16"/>
                                        </p:tgtEl>
                                      </p:cBhvr>
                                    </p:animEffect>
                                  </p:childTnLst>
                                </p:cTn>
                              </p:par>
                            </p:childTnLst>
                          </p:cTn>
                        </p:par>
                      </p:childTnLst>
                    </p:cTn>
                  </p:par>
                </p:childTnLst>
              </p:cTn>
              <p:nextCondLst>
                <p:cond evt="onClick" delay="0">
                  <p:tgtEl>
                    <p:spTgt spid="6"/>
                  </p:tgtEl>
                </p:cond>
              </p:nextCondLst>
            </p:seq>
          </p:childTnLst>
        </p:cTn>
      </p:par>
    </p:tnLst>
    <p:bldLst>
      <p:bldP spid="16" grpId="0" animBg="1"/>
      <p:bldP spid="16" grpId="1" animBg="1"/>
      <p:bldP spid="11" grpId="0" animBg="1"/>
      <p:bldP spid="11" grpId="1" animBg="1"/>
      <p:bldP spid="10" grpId="0" animBg="1"/>
      <p:bldP spid="10" grpId="1" animBg="1"/>
      <p:bldP spid="17" grpId="0" animBg="1"/>
      <p:bldP spid="17" grpId="1" animBg="1"/>
      <p:bldP spid="14" grpId="0" animBg="1"/>
      <p:bldP spid="14"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C8C86-7088-C87E-C94A-899DDED3B47C}"/>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08083BE3-4CAA-7BAB-504F-911F67A4504D}"/>
              </a:ext>
            </a:extLst>
          </p:cNvPr>
          <p:cNvSpPr txBox="1">
            <a:spLocks/>
          </p:cNvSpPr>
          <p:nvPr/>
        </p:nvSpPr>
        <p:spPr>
          <a:xfrm>
            <a:off x="150278" y="352330"/>
            <a:ext cx="9864918" cy="95287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9B2242"/>
                </a:solidFill>
                <a:latin typeface="Sztosfixed" pitchFamily="2" charset="77"/>
                <a:ea typeface="Sztosfixed" pitchFamily="2" charset="77"/>
                <a:cs typeface="Sztosfixed" pitchFamily="2" charset="77"/>
              </a:rPr>
              <a:t>The steps to mushroom farming</a:t>
            </a:r>
          </a:p>
        </p:txBody>
      </p:sp>
      <p:sp>
        <p:nvSpPr>
          <p:cNvPr id="7" name="Oval 6">
            <a:extLst>
              <a:ext uri="{FF2B5EF4-FFF2-40B4-BE49-F238E27FC236}">
                <a16:creationId xmlns:a16="http://schemas.microsoft.com/office/drawing/2014/main" id="{2FAE689B-CFD1-0D0D-B861-5C14FEC599F5}"/>
              </a:ext>
            </a:extLst>
          </p:cNvPr>
          <p:cNvSpPr/>
          <p:nvPr/>
        </p:nvSpPr>
        <p:spPr>
          <a:xfrm>
            <a:off x="9476342" y="6355376"/>
            <a:ext cx="1767214" cy="284442"/>
          </a:xfrm>
          <a:prstGeom prst="ellipse">
            <a:avLst/>
          </a:prstGeom>
          <a:solidFill>
            <a:srgbClr val="2F7A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Picture 7" descr="A cartoon mushroom with a skateboard&#10;&#10;AI-generated content may be incorrect.">
            <a:extLst>
              <a:ext uri="{FF2B5EF4-FFF2-40B4-BE49-F238E27FC236}">
                <a16:creationId xmlns:a16="http://schemas.microsoft.com/office/drawing/2014/main" id="{16E59D01-9B65-9A32-9F94-2CB28F28C384}"/>
              </a:ext>
            </a:extLst>
          </p:cNvPr>
          <p:cNvPicPr>
            <a:picLocks noChangeAspect="1"/>
          </p:cNvPicPr>
          <p:nvPr/>
        </p:nvPicPr>
        <p:blipFill>
          <a:blip r:embed="rId3"/>
          <a:srcRect l="14092" t="4773" r="14098" b="7344"/>
          <a:stretch>
            <a:fillRect/>
          </a:stretch>
        </p:blipFill>
        <p:spPr>
          <a:xfrm>
            <a:off x="8679008" y="3146305"/>
            <a:ext cx="3109020" cy="3424420"/>
          </a:xfrm>
          <a:prstGeom prst="rect">
            <a:avLst/>
          </a:prstGeom>
        </p:spPr>
      </p:pic>
      <p:grpSp>
        <p:nvGrpSpPr>
          <p:cNvPr id="15" name="menu">
            <a:extLst>
              <a:ext uri="{FF2B5EF4-FFF2-40B4-BE49-F238E27FC236}">
                <a16:creationId xmlns:a16="http://schemas.microsoft.com/office/drawing/2014/main" id="{DD2FF866-3C90-C407-DB1B-5B9818091267}"/>
              </a:ext>
            </a:extLst>
          </p:cNvPr>
          <p:cNvGrpSpPr/>
          <p:nvPr/>
        </p:nvGrpSpPr>
        <p:grpSpPr>
          <a:xfrm>
            <a:off x="11474101" y="2871719"/>
            <a:ext cx="460535" cy="1114561"/>
            <a:chOff x="151927" y="2325786"/>
            <a:chExt cx="260682" cy="630889"/>
          </a:xfrm>
        </p:grpSpPr>
        <p:sp>
          <p:nvSpPr>
            <p:cNvPr id="16" name="Rectangle: Rounded Corners 63">
              <a:extLst>
                <a:ext uri="{FF2B5EF4-FFF2-40B4-BE49-F238E27FC236}">
                  <a16:creationId xmlns:a16="http://schemas.microsoft.com/office/drawing/2014/main" id="{CDD959B9-E37C-46C8-88BC-B69D6F96F366}"/>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17" name="a4">
              <a:hlinkClick r:id="" action="ppaction://hlinkshowjump?jump=nextslide"/>
              <a:extLst>
                <a:ext uri="{FF2B5EF4-FFF2-40B4-BE49-F238E27FC236}">
                  <a16:creationId xmlns:a16="http://schemas.microsoft.com/office/drawing/2014/main" id="{2A72B2A0-A6EA-9E75-5A17-9906DD493491}"/>
                </a:ext>
              </a:extLst>
            </p:cNvPr>
            <p:cNvPicPr>
              <a:picLocks noChangeAspect="1"/>
            </p:cNvPicPr>
            <p:nvPr/>
          </p:nvPicPr>
          <p:blipFill>
            <a:blip r:embed="rId4"/>
            <a:srcRect/>
            <a:stretch/>
          </p:blipFill>
          <p:spPr>
            <a:xfrm>
              <a:off x="204687" y="2740767"/>
              <a:ext cx="154441" cy="106747"/>
            </a:xfrm>
            <a:prstGeom prst="rect">
              <a:avLst/>
            </a:prstGeom>
          </p:spPr>
        </p:pic>
        <p:pic>
          <p:nvPicPr>
            <p:cNvPr id="18" name="a4">
              <a:hlinkClick r:id="" action="ppaction://hlinkshowjump?jump=previousslide"/>
              <a:extLst>
                <a:ext uri="{FF2B5EF4-FFF2-40B4-BE49-F238E27FC236}">
                  <a16:creationId xmlns:a16="http://schemas.microsoft.com/office/drawing/2014/main" id="{DE012A0C-FE5F-D54C-3992-49C92474A419}"/>
                </a:ext>
              </a:extLst>
            </p:cNvPr>
            <p:cNvPicPr>
              <a:picLocks noChangeAspect="1"/>
            </p:cNvPicPr>
            <p:nvPr/>
          </p:nvPicPr>
          <p:blipFill>
            <a:blip r:embed="rId4"/>
            <a:srcRect/>
            <a:stretch/>
          </p:blipFill>
          <p:spPr>
            <a:xfrm rot="10800000">
              <a:off x="204687" y="2434554"/>
              <a:ext cx="154441" cy="106747"/>
            </a:xfrm>
            <a:prstGeom prst="rect">
              <a:avLst/>
            </a:prstGeom>
          </p:spPr>
        </p:pic>
      </p:grpSp>
      <p:pic>
        <p:nvPicPr>
          <p:cNvPr id="27" name="bt">
            <a:extLst>
              <a:ext uri="{FF2B5EF4-FFF2-40B4-BE49-F238E27FC236}">
                <a16:creationId xmlns:a16="http://schemas.microsoft.com/office/drawing/2014/main" id="{D5B9DF9A-0E4B-E36B-55C2-436ED12A71D0}"/>
              </a:ext>
            </a:extLst>
          </p:cNvPr>
          <p:cNvPicPr>
            <a:picLocks noChangeAspect="1"/>
          </p:cNvPicPr>
          <p:nvPr/>
        </p:nvPicPr>
        <p:blipFill>
          <a:blip r:embed="rId5"/>
          <a:srcRect/>
          <a:stretch/>
        </p:blipFill>
        <p:spPr>
          <a:xfrm>
            <a:off x="10739991" y="3612787"/>
            <a:ext cx="420159" cy="422786"/>
          </a:xfrm>
          <a:prstGeom prst="rect">
            <a:avLst/>
          </a:prstGeom>
        </p:spPr>
      </p:pic>
      <p:pic>
        <p:nvPicPr>
          <p:cNvPr id="2" name="Online Media 1" descr="SA Mushrooms">
            <a:hlinkClick r:id="" action="ppaction://media"/>
            <a:extLst>
              <a:ext uri="{FF2B5EF4-FFF2-40B4-BE49-F238E27FC236}">
                <a16:creationId xmlns:a16="http://schemas.microsoft.com/office/drawing/2014/main" id="{4287A169-7D69-0CE6-8C0D-3F9EA84BDABC}"/>
              </a:ext>
            </a:extLst>
          </p:cNvPr>
          <p:cNvPicPr>
            <a:picLocks noRot="1" noChangeAspect="1"/>
          </p:cNvPicPr>
          <p:nvPr>
            <a:videoFile r:link="rId1"/>
          </p:nvPr>
        </p:nvPicPr>
        <p:blipFill>
          <a:blip r:embed="rId6"/>
          <a:stretch>
            <a:fillRect/>
          </a:stretch>
        </p:blipFill>
        <p:spPr>
          <a:xfrm>
            <a:off x="588899" y="1428287"/>
            <a:ext cx="8030979" cy="4537503"/>
          </a:xfrm>
          <a:prstGeom prst="rect">
            <a:avLst/>
          </a:prstGeom>
        </p:spPr>
      </p:pic>
      <p:grpSp>
        <p:nvGrpSpPr>
          <p:cNvPr id="23" name="pop up">
            <a:extLst>
              <a:ext uri="{FF2B5EF4-FFF2-40B4-BE49-F238E27FC236}">
                <a16:creationId xmlns:a16="http://schemas.microsoft.com/office/drawing/2014/main" id="{E9768243-C675-6CC8-1D71-E4C9822FD63E}"/>
              </a:ext>
            </a:extLst>
          </p:cNvPr>
          <p:cNvGrpSpPr/>
          <p:nvPr/>
        </p:nvGrpSpPr>
        <p:grpSpPr>
          <a:xfrm>
            <a:off x="8853858" y="1301096"/>
            <a:ext cx="2534126" cy="2303580"/>
            <a:chOff x="8813678" y="1682700"/>
            <a:chExt cx="2534126" cy="2303580"/>
          </a:xfrm>
        </p:grpSpPr>
        <p:sp>
          <p:nvSpPr>
            <p:cNvPr id="24" name="Triangle 12">
              <a:extLst>
                <a:ext uri="{FF2B5EF4-FFF2-40B4-BE49-F238E27FC236}">
                  <a16:creationId xmlns:a16="http://schemas.microsoft.com/office/drawing/2014/main" id="{288A35CE-586D-6989-22DE-8B032158CCC4}"/>
                </a:ext>
              </a:extLst>
            </p:cNvPr>
            <p:cNvSpPr/>
            <p:nvPr/>
          </p:nvSpPr>
          <p:spPr>
            <a:xfrm rot="9488669">
              <a:off x="10339643" y="3393000"/>
              <a:ext cx="688205" cy="593280"/>
            </a:xfrm>
            <a:prstGeom prst="triangle">
              <a:avLst/>
            </a:prstGeom>
            <a:solidFill>
              <a:srgbClr val="9B22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descr="A red oval with black background&#10;&#10;AI-generated content may be incorrect.">
              <a:extLst>
                <a:ext uri="{FF2B5EF4-FFF2-40B4-BE49-F238E27FC236}">
                  <a16:creationId xmlns:a16="http://schemas.microsoft.com/office/drawing/2014/main" id="{FC689853-5FE8-C977-AE2F-1DD8EE925C72}"/>
                </a:ext>
              </a:extLst>
            </p:cNvPr>
            <p:cNvPicPr>
              <a:picLocks noChangeAspect="1"/>
            </p:cNvPicPr>
            <p:nvPr/>
          </p:nvPicPr>
          <p:blipFill>
            <a:blip r:embed="rId7"/>
            <a:stretch>
              <a:fillRect/>
            </a:stretch>
          </p:blipFill>
          <p:spPr>
            <a:xfrm rot="591577">
              <a:off x="8813678" y="1682700"/>
              <a:ext cx="2534126" cy="2238044"/>
            </a:xfrm>
            <a:prstGeom prst="rect">
              <a:avLst/>
            </a:prstGeom>
          </p:spPr>
        </p:pic>
        <p:sp>
          <p:nvSpPr>
            <p:cNvPr id="26" name="TextBox 25">
              <a:extLst>
                <a:ext uri="{FF2B5EF4-FFF2-40B4-BE49-F238E27FC236}">
                  <a16:creationId xmlns:a16="http://schemas.microsoft.com/office/drawing/2014/main" id="{000CDE37-FF40-DFF1-7D08-CD9D9EC1CFFB}"/>
                </a:ext>
              </a:extLst>
            </p:cNvPr>
            <p:cNvSpPr txBox="1"/>
            <p:nvPr/>
          </p:nvSpPr>
          <p:spPr>
            <a:xfrm>
              <a:off x="9011075" y="2040502"/>
              <a:ext cx="2049096" cy="1620444"/>
            </a:xfrm>
            <a:prstGeom prst="rect">
              <a:avLst/>
            </a:prstGeom>
            <a:noFill/>
          </p:spPr>
          <p:txBody>
            <a:bodyPr wrap="square" rtlCol="0">
              <a:spAutoFit/>
            </a:bodyPr>
            <a:lstStyle/>
            <a:p>
              <a:pPr algn="ctr">
                <a:lnSpc>
                  <a:spcPts val="2400"/>
                </a:lnSpc>
              </a:pPr>
              <a:r>
                <a:rPr lang="en-US" dirty="0">
                  <a:solidFill>
                    <a:schemeClr val="bg1"/>
                  </a:solidFill>
                  <a:latin typeface="Sztosfixed" pitchFamily="2" charset="77"/>
                  <a:ea typeface="Sztosfixed" pitchFamily="2" charset="77"/>
                  <a:cs typeface="Sztosfixed" pitchFamily="2" charset="77"/>
                </a:rPr>
                <a:t>What have we learned about the steps to mushroom farming?</a:t>
              </a:r>
            </a:p>
          </p:txBody>
        </p:sp>
      </p:grpSp>
    </p:spTree>
    <p:extLst>
      <p:ext uri="{BB962C8B-B14F-4D97-AF65-F5344CB8AC3E}">
        <p14:creationId xmlns:p14="http://schemas.microsoft.com/office/powerpoint/2010/main" val="85348436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7"/>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childTnLst>
                                </p:cTn>
                              </p:par>
                              <p:par>
                                <p:cTn id="12" presetID="8" presetClass="emph" presetSubtype="0" fill="hold" nodeType="withEffect">
                                  <p:stCondLst>
                                    <p:cond delay="0"/>
                                  </p:stCondLst>
                                  <p:childTnLst>
                                    <p:animRot by="2700000">
                                      <p:cBhvr>
                                        <p:cTn id="13" dur="250" fill="hold"/>
                                        <p:tgtEl>
                                          <p:spTgt spid="27"/>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23"/>
                                        </p:tgtEl>
                                        <p:attrNameLst>
                                          <p:attrName>style.visibility</p:attrName>
                                        </p:attrNameLst>
                                      </p:cBhvr>
                                      <p:to>
                                        <p:strVal val="hidden"/>
                                      </p:to>
                                    </p:set>
                                  </p:childTnLst>
                                </p:cTn>
                              </p:par>
                              <p:par>
                                <p:cTn id="18" presetID="8" presetClass="emph" presetSubtype="0" fill="hold" nodeType="withEffect">
                                  <p:stCondLst>
                                    <p:cond delay="0"/>
                                  </p:stCondLst>
                                  <p:childTnLst>
                                    <p:animRot by="-2700000">
                                      <p:cBhvr>
                                        <p:cTn id="19" dur="250" fill="hold"/>
                                        <p:tgtEl>
                                          <p:spTgt spid="27"/>
                                        </p:tgtEl>
                                        <p:attrNameLst>
                                          <p:attrName>r</p:attrName>
                                        </p:attrNameLst>
                                      </p:cBhvr>
                                    </p:animRot>
                                  </p:childTnLst>
                                </p:cTn>
                              </p:par>
                            </p:childTnLst>
                          </p:cTn>
                        </p:par>
                      </p:childTnLst>
                    </p:cTn>
                  </p:par>
                </p:childTnLst>
              </p:cTn>
              <p:nextCondLst>
                <p:cond evt="onClick" delay="0">
                  <p:tgtEl>
                    <p:spTgt spid="27"/>
                  </p:tgtEl>
                </p:cond>
              </p:nextCondLst>
            </p:seq>
            <p:seq concurrent="1" nextAc="seek">
              <p:cTn id="20" restart="whenNotActive" fill="hold" evtFilter="cancelBubble" nodeType="interactiveSeq">
                <p:stCondLst>
                  <p:cond evt="onClick" delay="0">
                    <p:tgtEl>
                      <p:spTgt spid="2"/>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2"/>
                                        </p:tgtEl>
                                      </p:cBhvr>
                                    </p:cmd>
                                  </p:childTnLst>
                                </p:cTn>
                              </p:par>
                            </p:childTnLst>
                          </p:cTn>
                        </p:par>
                      </p:childTnLst>
                    </p:cTn>
                  </p:par>
                </p:childTnLst>
              </p:cTn>
              <p:nextCondLst>
                <p:cond evt="onClick" delay="0">
                  <p:tgtEl>
                    <p:spTgt spid="2"/>
                  </p:tgtEl>
                </p:cond>
              </p:nextCondLst>
            </p:seq>
            <p:video>
              <p:cMediaNode vol="80000">
                <p:cTn id="25"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DDDA6E7-5E68-E112-09BE-A1495B318780}"/>
              </a:ext>
            </a:extLst>
          </p:cNvPr>
          <p:cNvSpPr txBox="1">
            <a:spLocks/>
          </p:cNvSpPr>
          <p:nvPr/>
        </p:nvSpPr>
        <p:spPr>
          <a:xfrm>
            <a:off x="2921541" y="452682"/>
            <a:ext cx="6348919" cy="59517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9B2242"/>
                </a:solidFill>
                <a:latin typeface="Sztosfixed" pitchFamily="2" charset="77"/>
                <a:ea typeface="Sztosfixed" pitchFamily="2" charset="77"/>
                <a:cs typeface="Sztosfixed" pitchFamily="2" charset="77"/>
              </a:rPr>
              <a:t>Contents</a:t>
            </a:r>
          </a:p>
        </p:txBody>
      </p:sp>
      <p:sp>
        <p:nvSpPr>
          <p:cNvPr id="5" name="Title 1">
            <a:extLst>
              <a:ext uri="{FF2B5EF4-FFF2-40B4-BE49-F238E27FC236}">
                <a16:creationId xmlns:a16="http://schemas.microsoft.com/office/drawing/2014/main" id="{57A87D05-C3C4-7478-8203-7D325BA8AAB3}"/>
              </a:ext>
            </a:extLst>
          </p:cNvPr>
          <p:cNvSpPr txBox="1">
            <a:spLocks/>
          </p:cNvSpPr>
          <p:nvPr/>
        </p:nvSpPr>
        <p:spPr>
          <a:xfrm>
            <a:off x="819475" y="1351321"/>
            <a:ext cx="7665304" cy="327616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600"/>
              </a:lnSpc>
              <a:spcBef>
                <a:spcPts val="600"/>
              </a:spcBef>
            </a:pPr>
            <a:r>
              <a:rPr lang="en-US" sz="2400" dirty="0">
                <a:solidFill>
                  <a:srgbClr val="9B2242"/>
                </a:solidFill>
                <a:latin typeface="SZTOS MEDIUM" pitchFamily="2" charset="77"/>
                <a:ea typeface="SZTOS MEDIUM" pitchFamily="2" charset="77"/>
                <a:cs typeface="SZTOS MEDIUM" pitchFamily="2" charset="77"/>
              </a:rPr>
              <a:t>Lesson 1: </a:t>
            </a:r>
            <a:r>
              <a:rPr lang="en-US" sz="2400" dirty="0">
                <a:solidFill>
                  <a:srgbClr val="704D42"/>
                </a:solidFill>
                <a:latin typeface="SZTOS MEDIUM" pitchFamily="2" charset="77"/>
                <a:ea typeface="SZTOS MEDIUM" pitchFamily="2" charset="77"/>
                <a:cs typeface="SZTOS MEDIUM" pitchFamily="2" charset="77"/>
              </a:rPr>
              <a:t>Mushrooms are fun-guys</a:t>
            </a:r>
          </a:p>
          <a:p>
            <a:pPr>
              <a:lnSpc>
                <a:spcPts val="4600"/>
              </a:lnSpc>
              <a:spcBef>
                <a:spcPts val="600"/>
              </a:spcBef>
            </a:pPr>
            <a:r>
              <a:rPr lang="en-US" sz="2400" dirty="0">
                <a:solidFill>
                  <a:srgbClr val="9B2242"/>
                </a:solidFill>
                <a:latin typeface="SZTOS MEDIUM" pitchFamily="2" charset="77"/>
                <a:ea typeface="SZTOS MEDIUM" pitchFamily="2" charset="77"/>
                <a:cs typeface="SZTOS MEDIUM" pitchFamily="2" charset="77"/>
              </a:rPr>
              <a:t>Lesson 2: </a:t>
            </a:r>
            <a:r>
              <a:rPr lang="en-US" sz="2400" dirty="0">
                <a:solidFill>
                  <a:srgbClr val="704D42"/>
                </a:solidFill>
                <a:latin typeface="SZTOS MEDIUM" pitchFamily="2" charset="77"/>
                <a:ea typeface="SZTOS MEDIUM" pitchFamily="2" charset="77"/>
                <a:cs typeface="SZTOS MEDIUM" pitchFamily="2" charset="77"/>
              </a:rPr>
              <a:t>Let’s visit a mushroom farm</a:t>
            </a:r>
          </a:p>
          <a:p>
            <a:pPr>
              <a:lnSpc>
                <a:spcPts val="4600"/>
              </a:lnSpc>
              <a:spcBef>
                <a:spcPts val="600"/>
              </a:spcBef>
            </a:pPr>
            <a:r>
              <a:rPr lang="en-US" sz="2400" dirty="0">
                <a:solidFill>
                  <a:srgbClr val="9B2242"/>
                </a:solidFill>
                <a:latin typeface="SZTOS MEDIUM" pitchFamily="2" charset="77"/>
                <a:ea typeface="SZTOS MEDIUM" pitchFamily="2" charset="77"/>
                <a:cs typeface="SZTOS MEDIUM" pitchFamily="2" charset="77"/>
              </a:rPr>
              <a:t>Lesson 3: </a:t>
            </a:r>
            <a:r>
              <a:rPr lang="en-US" sz="2400" dirty="0">
                <a:solidFill>
                  <a:srgbClr val="704D42"/>
                </a:solidFill>
                <a:latin typeface="SZTOS MEDIUM" pitchFamily="2" charset="77"/>
                <a:ea typeface="SZTOS MEDIUM" pitchFamily="2" charset="77"/>
                <a:cs typeface="SZTOS MEDIUM" pitchFamily="2" charset="77"/>
              </a:rPr>
              <a:t>There’s mush-room for sustainability</a:t>
            </a:r>
          </a:p>
          <a:p>
            <a:pPr>
              <a:lnSpc>
                <a:spcPts val="4600"/>
              </a:lnSpc>
              <a:spcBef>
                <a:spcPts val="600"/>
              </a:spcBef>
            </a:pPr>
            <a:r>
              <a:rPr lang="en-US" sz="2400" dirty="0">
                <a:solidFill>
                  <a:srgbClr val="9B2242"/>
                </a:solidFill>
                <a:latin typeface="SZTOS MEDIUM" pitchFamily="2" charset="77"/>
                <a:ea typeface="SZTOS MEDIUM" pitchFamily="2" charset="77"/>
                <a:cs typeface="SZTOS MEDIUM" pitchFamily="2" charset="77"/>
              </a:rPr>
              <a:t>Lesson 4: </a:t>
            </a:r>
            <a:r>
              <a:rPr lang="en-US" sz="2400" dirty="0">
                <a:solidFill>
                  <a:srgbClr val="704D42"/>
                </a:solidFill>
                <a:latin typeface="SZTOS MEDIUM" pitchFamily="2" charset="77"/>
                <a:ea typeface="SZTOS MEDIUM" pitchFamily="2" charset="77"/>
                <a:cs typeface="SZTOS MEDIUM" pitchFamily="2" charset="77"/>
              </a:rPr>
              <a:t>Mushrooms are a superfood</a:t>
            </a:r>
          </a:p>
          <a:p>
            <a:pPr>
              <a:lnSpc>
                <a:spcPts val="4600"/>
              </a:lnSpc>
              <a:spcBef>
                <a:spcPts val="600"/>
              </a:spcBef>
            </a:pPr>
            <a:r>
              <a:rPr lang="en-US" sz="2400" dirty="0">
                <a:solidFill>
                  <a:srgbClr val="9B2242"/>
                </a:solidFill>
                <a:latin typeface="SZTOS MEDIUM" pitchFamily="2" charset="77"/>
                <a:ea typeface="SZTOS MEDIUM" pitchFamily="2" charset="77"/>
                <a:cs typeface="SZTOS MEDIUM" pitchFamily="2" charset="77"/>
              </a:rPr>
              <a:t>Lesson 5: </a:t>
            </a:r>
            <a:r>
              <a:rPr lang="en-US" sz="2400" dirty="0">
                <a:solidFill>
                  <a:srgbClr val="704D42"/>
                </a:solidFill>
                <a:latin typeface="SZTOS MEDIUM" pitchFamily="2" charset="77"/>
                <a:ea typeface="SZTOS MEDIUM" pitchFamily="2" charset="77"/>
                <a:cs typeface="SZTOS MEDIUM" pitchFamily="2" charset="77"/>
              </a:rPr>
              <a:t>Mini Mushroom Chefs</a:t>
            </a:r>
          </a:p>
        </p:txBody>
      </p:sp>
      <p:sp>
        <p:nvSpPr>
          <p:cNvPr id="9" name="Google Shape;151;p10">
            <a:extLst>
              <a:ext uri="{FF2B5EF4-FFF2-40B4-BE49-F238E27FC236}">
                <a16:creationId xmlns:a16="http://schemas.microsoft.com/office/drawing/2014/main" id="{E35ED263-891B-4F1B-131B-4FA6DE998F4C}"/>
              </a:ext>
            </a:extLst>
          </p:cNvPr>
          <p:cNvSpPr txBox="1">
            <a:spLocks/>
          </p:cNvSpPr>
          <p:nvPr/>
        </p:nvSpPr>
        <p:spPr>
          <a:xfrm>
            <a:off x="11292731" y="6280427"/>
            <a:ext cx="548700"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chemeClr val="bg1"/>
                </a:solidFill>
                <a:latin typeface="Sztosfixed" pitchFamily="2" charset="77"/>
                <a:ea typeface="Sztosfixed" pitchFamily="2" charset="77"/>
                <a:cs typeface="Sztosfixed" pitchFamily="2" charset="77"/>
              </a:rPr>
              <a:pPr algn="r">
                <a:buSzPts val="1400"/>
              </a:pPr>
              <a:t>2</a:t>
            </a:fld>
            <a:endParaRPr lang="en" sz="2000" b="1">
              <a:solidFill>
                <a:schemeClr val="bg1"/>
              </a:solidFill>
              <a:latin typeface="Sztosfixed" pitchFamily="2" charset="77"/>
              <a:ea typeface="Sztosfixed" pitchFamily="2" charset="77"/>
              <a:cs typeface="Sztosfixed" pitchFamily="2" charset="77"/>
            </a:endParaRPr>
          </a:p>
        </p:txBody>
      </p:sp>
      <p:grpSp>
        <p:nvGrpSpPr>
          <p:cNvPr id="3" name="Group 2">
            <a:extLst>
              <a:ext uri="{FF2B5EF4-FFF2-40B4-BE49-F238E27FC236}">
                <a16:creationId xmlns:a16="http://schemas.microsoft.com/office/drawing/2014/main" id="{FEE8D7FA-9731-09D4-2FF1-CBE4279D08A0}"/>
              </a:ext>
            </a:extLst>
          </p:cNvPr>
          <p:cNvGrpSpPr/>
          <p:nvPr/>
        </p:nvGrpSpPr>
        <p:grpSpPr>
          <a:xfrm>
            <a:off x="3625633" y="5017654"/>
            <a:ext cx="4582670" cy="1387665"/>
            <a:chOff x="7732037" y="2171694"/>
            <a:chExt cx="4582670" cy="1387665"/>
          </a:xfrm>
        </p:grpSpPr>
        <p:grpSp>
          <p:nvGrpSpPr>
            <p:cNvPr id="6" name="Group 5">
              <a:extLst>
                <a:ext uri="{FF2B5EF4-FFF2-40B4-BE49-F238E27FC236}">
                  <a16:creationId xmlns:a16="http://schemas.microsoft.com/office/drawing/2014/main" id="{1B17B7EE-AE4F-12B2-B59C-0D71E7E996A1}"/>
                </a:ext>
              </a:extLst>
            </p:cNvPr>
            <p:cNvGrpSpPr/>
            <p:nvPr/>
          </p:nvGrpSpPr>
          <p:grpSpPr>
            <a:xfrm>
              <a:off x="7732037" y="2171694"/>
              <a:ext cx="4364267" cy="1387665"/>
              <a:chOff x="7533564" y="4642021"/>
              <a:chExt cx="4364267" cy="1387665"/>
            </a:xfrm>
          </p:grpSpPr>
          <p:pic>
            <p:nvPicPr>
              <p:cNvPr id="8" name="Picture 7" descr="A red rectangular object with black border&#10;&#10;AI-generated content may be incorrect.">
                <a:extLst>
                  <a:ext uri="{FF2B5EF4-FFF2-40B4-BE49-F238E27FC236}">
                    <a16:creationId xmlns:a16="http://schemas.microsoft.com/office/drawing/2014/main" id="{1A9F8F3F-8B02-7A8C-AFA5-2E7669386D1C}"/>
                  </a:ext>
                </a:extLst>
              </p:cNvPr>
              <p:cNvPicPr>
                <a:picLocks noChangeAspect="1"/>
              </p:cNvPicPr>
              <p:nvPr/>
            </p:nvPicPr>
            <p:blipFill>
              <a:blip r:embed="rId3"/>
              <a:stretch>
                <a:fillRect/>
              </a:stretch>
            </p:blipFill>
            <p:spPr>
              <a:xfrm>
                <a:off x="7533564" y="4642021"/>
                <a:ext cx="4364267" cy="1387665"/>
              </a:xfrm>
              <a:prstGeom prst="rect">
                <a:avLst/>
              </a:prstGeom>
            </p:spPr>
          </p:pic>
          <p:sp>
            <p:nvSpPr>
              <p:cNvPr id="12" name="TextBox 11">
                <a:extLst>
                  <a:ext uri="{FF2B5EF4-FFF2-40B4-BE49-F238E27FC236}">
                    <a16:creationId xmlns:a16="http://schemas.microsoft.com/office/drawing/2014/main" id="{83BF345F-E7CE-1DEC-6F7F-5CA986253F29}"/>
                  </a:ext>
                </a:extLst>
              </p:cNvPr>
              <p:cNvSpPr txBox="1"/>
              <p:nvPr/>
            </p:nvSpPr>
            <p:spPr>
              <a:xfrm>
                <a:off x="7938244" y="4945490"/>
                <a:ext cx="3554906" cy="923330"/>
              </a:xfrm>
              <a:prstGeom prst="rect">
                <a:avLst/>
              </a:prstGeom>
              <a:noFill/>
            </p:spPr>
            <p:txBody>
              <a:bodyPr wrap="square" rtlCol="0">
                <a:spAutoFit/>
              </a:bodyPr>
              <a:lstStyle/>
              <a:p>
                <a:pPr algn="ctr"/>
                <a:r>
                  <a:rPr lang="en-US" dirty="0">
                    <a:solidFill>
                      <a:schemeClr val="bg1"/>
                    </a:solidFill>
                    <a:latin typeface="Sztosfixed" pitchFamily="2" charset="77"/>
                    <a:ea typeface="Sztosfixed" pitchFamily="2" charset="77"/>
                    <a:cs typeface="Sztosfixed" pitchFamily="2" charset="77"/>
                  </a:rPr>
                  <a:t>Click on the link to complete the pre student survey with your class.</a:t>
                </a:r>
              </a:p>
            </p:txBody>
          </p:sp>
        </p:grpSp>
        <p:sp>
          <p:nvSpPr>
            <p:cNvPr id="7" name="Triangle 12">
              <a:extLst>
                <a:ext uri="{FF2B5EF4-FFF2-40B4-BE49-F238E27FC236}">
                  <a16:creationId xmlns:a16="http://schemas.microsoft.com/office/drawing/2014/main" id="{41F4D049-8EF0-8AB0-8F13-2BBF5C3D1822}"/>
                </a:ext>
              </a:extLst>
            </p:cNvPr>
            <p:cNvSpPr/>
            <p:nvPr/>
          </p:nvSpPr>
          <p:spPr>
            <a:xfrm rot="3573961">
              <a:off x="11673964" y="2288384"/>
              <a:ext cx="688205" cy="593280"/>
            </a:xfrm>
            <a:prstGeom prst="triangle">
              <a:avLst/>
            </a:prstGeom>
            <a:solidFill>
              <a:srgbClr val="9B22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Rectangle: Rounded Corners 13">
            <a:hlinkClick r:id="rId4"/>
            <a:extLst>
              <a:ext uri="{FF2B5EF4-FFF2-40B4-BE49-F238E27FC236}">
                <a16:creationId xmlns:a16="http://schemas.microsoft.com/office/drawing/2014/main" id="{2C300DDE-59F7-10EE-7324-0189A4309011}"/>
              </a:ext>
            </a:extLst>
          </p:cNvPr>
          <p:cNvSpPr/>
          <p:nvPr/>
        </p:nvSpPr>
        <p:spPr>
          <a:xfrm>
            <a:off x="524837" y="5782788"/>
            <a:ext cx="2463800" cy="592953"/>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9B2242"/>
                </a:solidFill>
                <a:latin typeface="Sztosfixed" pitchFamily="2" charset="77"/>
                <a:ea typeface="Sztosfixed" pitchFamily="2" charset="77"/>
                <a:cs typeface="Sztosfixed" pitchFamily="2" charset="77"/>
              </a:rPr>
              <a:t>Student survey</a:t>
            </a:r>
            <a:endParaRPr lang="en-AU" dirty="0">
              <a:solidFill>
                <a:srgbClr val="9B2242"/>
              </a:solidFill>
            </a:endParaRPr>
          </a:p>
        </p:txBody>
      </p:sp>
      <p:grpSp>
        <p:nvGrpSpPr>
          <p:cNvPr id="2" name="menu">
            <a:extLst>
              <a:ext uri="{FF2B5EF4-FFF2-40B4-BE49-F238E27FC236}">
                <a16:creationId xmlns:a16="http://schemas.microsoft.com/office/drawing/2014/main" id="{FCFA4829-3A6B-1121-AAAE-9AD35656D61B}"/>
              </a:ext>
            </a:extLst>
          </p:cNvPr>
          <p:cNvGrpSpPr/>
          <p:nvPr/>
        </p:nvGrpSpPr>
        <p:grpSpPr>
          <a:xfrm>
            <a:off x="11474101" y="2871719"/>
            <a:ext cx="460535" cy="1114561"/>
            <a:chOff x="151927" y="2325786"/>
            <a:chExt cx="260682" cy="630889"/>
          </a:xfrm>
        </p:grpSpPr>
        <p:sp>
          <p:nvSpPr>
            <p:cNvPr id="10" name="Rectangle: Rounded Corners 63">
              <a:extLst>
                <a:ext uri="{FF2B5EF4-FFF2-40B4-BE49-F238E27FC236}">
                  <a16:creationId xmlns:a16="http://schemas.microsoft.com/office/drawing/2014/main" id="{E7B5D6AA-6396-666D-AE92-BA05E9214807}"/>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11" name="a4">
              <a:hlinkClick r:id="" action="ppaction://hlinkshowjump?jump=nextslide"/>
              <a:extLst>
                <a:ext uri="{FF2B5EF4-FFF2-40B4-BE49-F238E27FC236}">
                  <a16:creationId xmlns:a16="http://schemas.microsoft.com/office/drawing/2014/main" id="{A75C28BF-4441-145C-8695-0A0029F3CE0A}"/>
                </a:ext>
              </a:extLst>
            </p:cNvPr>
            <p:cNvPicPr>
              <a:picLocks noChangeAspect="1"/>
            </p:cNvPicPr>
            <p:nvPr/>
          </p:nvPicPr>
          <p:blipFill>
            <a:blip r:embed="rId5"/>
            <a:srcRect/>
            <a:stretch/>
          </p:blipFill>
          <p:spPr>
            <a:xfrm>
              <a:off x="204687" y="2740767"/>
              <a:ext cx="154441" cy="106747"/>
            </a:xfrm>
            <a:prstGeom prst="rect">
              <a:avLst/>
            </a:prstGeom>
          </p:spPr>
        </p:pic>
        <p:pic>
          <p:nvPicPr>
            <p:cNvPr id="15" name="a4">
              <a:hlinkClick r:id="" action="ppaction://hlinkshowjump?jump=previousslide"/>
              <a:extLst>
                <a:ext uri="{FF2B5EF4-FFF2-40B4-BE49-F238E27FC236}">
                  <a16:creationId xmlns:a16="http://schemas.microsoft.com/office/drawing/2014/main" id="{094B1127-2525-E0C5-AE30-37AFB8A08469}"/>
                </a:ext>
              </a:extLst>
            </p:cNvPr>
            <p:cNvPicPr>
              <a:picLocks noChangeAspect="1"/>
            </p:cNvPicPr>
            <p:nvPr/>
          </p:nvPicPr>
          <p:blipFill>
            <a:blip r:embed="rId5"/>
            <a:srcRect/>
            <a:stretch/>
          </p:blipFill>
          <p:spPr>
            <a:xfrm rot="10800000">
              <a:off x="204687" y="2434554"/>
              <a:ext cx="154441" cy="106747"/>
            </a:xfrm>
            <a:prstGeom prst="rect">
              <a:avLst/>
            </a:prstGeom>
          </p:spPr>
        </p:pic>
      </p:grpSp>
      <p:sp>
        <p:nvSpPr>
          <p:cNvPr id="18" name="Oval 17">
            <a:extLst>
              <a:ext uri="{FF2B5EF4-FFF2-40B4-BE49-F238E27FC236}">
                <a16:creationId xmlns:a16="http://schemas.microsoft.com/office/drawing/2014/main" id="{96FFC704-02FE-8AA4-1780-F9DF18E4A4E8}"/>
              </a:ext>
            </a:extLst>
          </p:cNvPr>
          <p:cNvSpPr/>
          <p:nvPr/>
        </p:nvSpPr>
        <p:spPr>
          <a:xfrm>
            <a:off x="8856970" y="6083627"/>
            <a:ext cx="1803331" cy="393600"/>
          </a:xfrm>
          <a:prstGeom prst="ellipse">
            <a:avLst/>
          </a:prstGeom>
          <a:solidFill>
            <a:srgbClr val="2F7A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7" name="Picture 16">
            <a:extLst>
              <a:ext uri="{FF2B5EF4-FFF2-40B4-BE49-F238E27FC236}">
                <a16:creationId xmlns:a16="http://schemas.microsoft.com/office/drawing/2014/main" id="{0CA2500C-3C7E-69D9-FCD2-2FA3762319EB}"/>
              </a:ext>
            </a:extLst>
          </p:cNvPr>
          <p:cNvPicPr>
            <a:picLocks noChangeAspect="1"/>
          </p:cNvPicPr>
          <p:nvPr/>
        </p:nvPicPr>
        <p:blipFill>
          <a:blip r:embed="rId6"/>
          <a:srcRect l="18731" t="7044" r="14475" b="8616"/>
          <a:stretch>
            <a:fillRect/>
          </a:stretch>
        </p:blipFill>
        <p:spPr>
          <a:xfrm flipH="1">
            <a:off x="8128841" y="2908697"/>
            <a:ext cx="3024948" cy="3437579"/>
          </a:xfrm>
          <a:prstGeom prst="rect">
            <a:avLst/>
          </a:prstGeom>
        </p:spPr>
      </p:pic>
    </p:spTree>
    <p:extLst>
      <p:ext uri="{BB962C8B-B14F-4D97-AF65-F5344CB8AC3E}">
        <p14:creationId xmlns:p14="http://schemas.microsoft.com/office/powerpoint/2010/main" val="3582667612"/>
      </p:ext>
    </p:extLst>
  </p:cSld>
  <p:clrMapOvr>
    <a:masterClrMapping/>
  </p:clrMapOvr>
  <p:transition spd="slow" advClick="0">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FC736F-139A-3889-3A2E-0D01E9208536}"/>
            </a:ext>
          </a:extLst>
        </p:cNvPr>
        <p:cNvGrpSpPr/>
        <p:nvPr/>
      </p:nvGrpSpPr>
      <p:grpSpPr>
        <a:xfrm>
          <a:off x="0" y="0"/>
          <a:ext cx="0" cy="0"/>
          <a:chOff x="0" y="0"/>
          <a:chExt cx="0" cy="0"/>
        </a:xfrm>
      </p:grpSpPr>
      <p:grpSp>
        <p:nvGrpSpPr>
          <p:cNvPr id="37" name="1. mushrooms">
            <a:extLst>
              <a:ext uri="{FF2B5EF4-FFF2-40B4-BE49-F238E27FC236}">
                <a16:creationId xmlns:a16="http://schemas.microsoft.com/office/drawing/2014/main" id="{B170A5A3-E270-2A96-496D-36A5FDC36BAC}"/>
              </a:ext>
            </a:extLst>
          </p:cNvPr>
          <p:cNvGrpSpPr/>
          <p:nvPr/>
        </p:nvGrpSpPr>
        <p:grpSpPr>
          <a:xfrm>
            <a:off x="2292241" y="1298360"/>
            <a:ext cx="7772399" cy="4472454"/>
            <a:chOff x="2396060" y="1775848"/>
            <a:chExt cx="7772399" cy="4472454"/>
          </a:xfrm>
        </p:grpSpPr>
        <p:pic>
          <p:nvPicPr>
            <p:cNvPr id="38" name="Picture 37">
              <a:extLst>
                <a:ext uri="{FF2B5EF4-FFF2-40B4-BE49-F238E27FC236}">
                  <a16:creationId xmlns:a16="http://schemas.microsoft.com/office/drawing/2014/main" id="{659EEFE9-5280-94F2-BA78-DFD21B1E18A8}"/>
                </a:ext>
              </a:extLst>
            </p:cNvPr>
            <p:cNvPicPr>
              <a:picLocks noChangeAspect="1"/>
            </p:cNvPicPr>
            <p:nvPr/>
          </p:nvPicPr>
          <p:blipFill>
            <a:blip r:embed="rId3"/>
            <a:srcRect/>
            <a:stretch/>
          </p:blipFill>
          <p:spPr>
            <a:xfrm>
              <a:off x="2396060" y="1775848"/>
              <a:ext cx="7772399" cy="4472454"/>
            </a:xfrm>
            <a:prstGeom prst="rect">
              <a:avLst/>
            </a:prstGeom>
          </p:spPr>
        </p:pic>
        <p:sp>
          <p:nvSpPr>
            <p:cNvPr id="39" name="TextBox 38">
              <a:extLst>
                <a:ext uri="{FF2B5EF4-FFF2-40B4-BE49-F238E27FC236}">
                  <a16:creationId xmlns:a16="http://schemas.microsoft.com/office/drawing/2014/main" id="{9CC6EB41-4087-3BAA-E207-234CF8B95556}"/>
                </a:ext>
              </a:extLst>
            </p:cNvPr>
            <p:cNvSpPr txBox="1"/>
            <p:nvPr/>
          </p:nvSpPr>
          <p:spPr>
            <a:xfrm>
              <a:off x="6264715" y="2843923"/>
              <a:ext cx="3146612" cy="2498441"/>
            </a:xfrm>
            <a:prstGeom prst="rect">
              <a:avLst/>
            </a:prstGeom>
            <a:noFill/>
          </p:spPr>
          <p:txBody>
            <a:bodyPr wrap="square" anchor="ctr">
              <a:spAutoFit/>
            </a:bodyPr>
            <a:lstStyle/>
            <a:p>
              <a:pPr rtl="0">
                <a:spcAft>
                  <a:spcPts val="600"/>
                </a:spcAft>
                <a:buNone/>
              </a:pPr>
              <a:r>
                <a:rPr lang="en-AU" sz="2000" u="none" strike="noStrike" dirty="0">
                  <a:solidFill>
                    <a:srgbClr val="6B5FBF"/>
                  </a:solidFill>
                  <a:effectLst/>
                  <a:latin typeface="SZTOS MEDIUM" pitchFamily="2" charset="77"/>
                  <a:ea typeface="SZTOS MEDIUM" pitchFamily="2" charset="77"/>
                  <a:cs typeface="SZTOS MEDIUM" pitchFamily="2" charset="77"/>
                </a:rPr>
                <a:t>1. Substrate</a:t>
              </a:r>
            </a:p>
            <a:p>
              <a:pPr>
                <a:lnSpc>
                  <a:spcPts val="2200"/>
                </a:lnSpc>
                <a:spcAft>
                  <a:spcPts val="600"/>
                </a:spcAft>
              </a:pPr>
              <a:r>
                <a:rPr lang="en-AU" sz="1600" dirty="0">
                  <a:solidFill>
                    <a:srgbClr val="414141"/>
                  </a:solidFill>
                  <a:latin typeface="Montserrat" pitchFamily="2" charset="77"/>
                </a:rPr>
                <a:t>The farmer prepares the compost called </a:t>
              </a:r>
              <a:r>
                <a:rPr lang="en-AU" sz="1600" b="1" dirty="0">
                  <a:solidFill>
                    <a:srgbClr val="414141"/>
                  </a:solidFill>
                  <a:latin typeface="Montserrat" pitchFamily="2" charset="77"/>
                </a:rPr>
                <a:t>substrate</a:t>
              </a:r>
              <a:r>
                <a:rPr lang="en-AU" sz="1600" dirty="0">
                  <a:solidFill>
                    <a:srgbClr val="414141"/>
                  </a:solidFill>
                  <a:latin typeface="Montserrat" pitchFamily="2" charset="77"/>
                </a:rPr>
                <a:t> to grow the mushrooms. They mix things like straw and chicken litter together and load it into special tunnels for it to start composting.</a:t>
              </a:r>
              <a:endParaRPr lang="en-US" sz="1600" dirty="0">
                <a:solidFill>
                  <a:srgbClr val="414141"/>
                </a:solidFill>
              </a:endParaRPr>
            </a:p>
          </p:txBody>
        </p:sp>
        <p:pic>
          <p:nvPicPr>
            <p:cNvPr id="40" name="Picture 39">
              <a:extLst>
                <a:ext uri="{FF2B5EF4-FFF2-40B4-BE49-F238E27FC236}">
                  <a16:creationId xmlns:a16="http://schemas.microsoft.com/office/drawing/2014/main" id="{87CA134C-87AB-27C3-6AC1-7BF63F030F96}"/>
                </a:ext>
              </a:extLst>
            </p:cNvPr>
            <p:cNvPicPr>
              <a:picLocks noChangeAspect="1"/>
            </p:cNvPicPr>
            <p:nvPr/>
          </p:nvPicPr>
          <p:blipFill>
            <a:blip r:embed="rId4"/>
            <a:srcRect/>
            <a:stretch/>
          </p:blipFill>
          <p:spPr>
            <a:xfrm>
              <a:off x="3287566" y="2578326"/>
              <a:ext cx="2700811" cy="2864166"/>
            </a:xfrm>
            <a:prstGeom prst="rect">
              <a:avLst/>
            </a:prstGeom>
          </p:spPr>
        </p:pic>
      </p:grpSp>
      <p:grpSp>
        <p:nvGrpSpPr>
          <p:cNvPr id="36" name="2. spores">
            <a:extLst>
              <a:ext uri="{FF2B5EF4-FFF2-40B4-BE49-F238E27FC236}">
                <a16:creationId xmlns:a16="http://schemas.microsoft.com/office/drawing/2014/main" id="{8A2BF855-FBB4-A220-538D-9119909BF3C4}"/>
              </a:ext>
            </a:extLst>
          </p:cNvPr>
          <p:cNvGrpSpPr/>
          <p:nvPr/>
        </p:nvGrpSpPr>
        <p:grpSpPr>
          <a:xfrm>
            <a:off x="2292241" y="1298360"/>
            <a:ext cx="7772399" cy="4472454"/>
            <a:chOff x="2396060" y="1775848"/>
            <a:chExt cx="7772399" cy="4472454"/>
          </a:xfrm>
        </p:grpSpPr>
        <p:pic>
          <p:nvPicPr>
            <p:cNvPr id="21" name="Picture 20">
              <a:extLst>
                <a:ext uri="{FF2B5EF4-FFF2-40B4-BE49-F238E27FC236}">
                  <a16:creationId xmlns:a16="http://schemas.microsoft.com/office/drawing/2014/main" id="{CE13B575-7981-0A9C-B71C-BC4AA622305B}"/>
                </a:ext>
              </a:extLst>
            </p:cNvPr>
            <p:cNvPicPr>
              <a:picLocks noChangeAspect="1"/>
            </p:cNvPicPr>
            <p:nvPr/>
          </p:nvPicPr>
          <p:blipFill>
            <a:blip r:embed="rId3"/>
            <a:srcRect/>
            <a:stretch/>
          </p:blipFill>
          <p:spPr>
            <a:xfrm>
              <a:off x="2396060" y="1775848"/>
              <a:ext cx="7772399" cy="4472454"/>
            </a:xfrm>
            <a:prstGeom prst="rect">
              <a:avLst/>
            </a:prstGeom>
          </p:spPr>
        </p:pic>
        <p:sp>
          <p:nvSpPr>
            <p:cNvPr id="25" name="TextBox 24">
              <a:extLst>
                <a:ext uri="{FF2B5EF4-FFF2-40B4-BE49-F238E27FC236}">
                  <a16:creationId xmlns:a16="http://schemas.microsoft.com/office/drawing/2014/main" id="{82C11BD7-814B-82BB-AB2B-F541DD5807C4}"/>
                </a:ext>
              </a:extLst>
            </p:cNvPr>
            <p:cNvSpPr txBox="1"/>
            <p:nvPr/>
          </p:nvSpPr>
          <p:spPr>
            <a:xfrm>
              <a:off x="6246682" y="2811059"/>
              <a:ext cx="3146612" cy="2436886"/>
            </a:xfrm>
            <a:prstGeom prst="rect">
              <a:avLst/>
            </a:prstGeom>
            <a:noFill/>
          </p:spPr>
          <p:txBody>
            <a:bodyPr wrap="square" anchor="ctr">
              <a:spAutoFit/>
            </a:bodyPr>
            <a:lstStyle/>
            <a:p>
              <a:pPr rtl="0">
                <a:spcAft>
                  <a:spcPts val="600"/>
                </a:spcAft>
                <a:buNone/>
              </a:pPr>
              <a:r>
                <a:rPr lang="en-AU" sz="2000" u="none" strike="noStrike" dirty="0">
                  <a:solidFill>
                    <a:srgbClr val="6B5FBF"/>
                  </a:solidFill>
                  <a:effectLst/>
                  <a:latin typeface="SZTOS MEDIUM" pitchFamily="2" charset="77"/>
                  <a:ea typeface="SZTOS MEDIUM" pitchFamily="2" charset="77"/>
                  <a:cs typeface="SZTOS MEDIUM" pitchFamily="2" charset="77"/>
                </a:rPr>
                <a:t>2. Spawning</a:t>
              </a:r>
            </a:p>
            <a:p>
              <a:pPr rtl="0">
                <a:lnSpc>
                  <a:spcPts val="2200"/>
                </a:lnSpc>
                <a:spcAft>
                  <a:spcPts val="600"/>
                </a:spcAft>
                <a:buNone/>
              </a:pPr>
              <a:r>
                <a:rPr lang="en-AU" sz="1600" b="0" i="0" u="none" strike="noStrike" dirty="0">
                  <a:solidFill>
                    <a:srgbClr val="414141"/>
                  </a:solidFill>
                  <a:effectLst/>
                  <a:latin typeface="Montserrat" pitchFamily="2" charset="77"/>
                </a:rPr>
                <a:t>Once the compost process is finished, mushroom spawn is added. </a:t>
              </a:r>
              <a:r>
                <a:rPr lang="en-AU" sz="1600" b="1" i="0" u="none" strike="noStrike" dirty="0">
                  <a:solidFill>
                    <a:srgbClr val="414141"/>
                  </a:solidFill>
                  <a:effectLst/>
                  <a:latin typeface="Montserrat" pitchFamily="2" charset="77"/>
                </a:rPr>
                <a:t>Spawn</a:t>
              </a:r>
              <a:r>
                <a:rPr lang="en-AU" sz="1600" b="0" i="0" u="none" strike="noStrike" dirty="0">
                  <a:solidFill>
                    <a:srgbClr val="414141"/>
                  </a:solidFill>
                  <a:effectLst/>
                  <a:latin typeface="Montserrat" pitchFamily="2" charset="77"/>
                </a:rPr>
                <a:t> is a cereal grain which is coated with mycelium, to allow the mycelium to grow through the substrate.</a:t>
              </a:r>
              <a:endParaRPr lang="en-US" sz="1600" dirty="0">
                <a:solidFill>
                  <a:srgbClr val="414141"/>
                </a:solidFill>
              </a:endParaRPr>
            </a:p>
          </p:txBody>
        </p:sp>
        <p:pic>
          <p:nvPicPr>
            <p:cNvPr id="29" name="Picture 28">
              <a:extLst>
                <a:ext uri="{FF2B5EF4-FFF2-40B4-BE49-F238E27FC236}">
                  <a16:creationId xmlns:a16="http://schemas.microsoft.com/office/drawing/2014/main" id="{D4DB2636-3B56-7A66-01AE-5600FD2A9F33}"/>
                </a:ext>
              </a:extLst>
            </p:cNvPr>
            <p:cNvPicPr>
              <a:picLocks noChangeAspect="1"/>
            </p:cNvPicPr>
            <p:nvPr/>
          </p:nvPicPr>
          <p:blipFill>
            <a:blip r:embed="rId5"/>
            <a:srcRect/>
            <a:stretch/>
          </p:blipFill>
          <p:spPr>
            <a:xfrm>
              <a:off x="3287566" y="2578326"/>
              <a:ext cx="2700811" cy="2864167"/>
            </a:xfrm>
            <a:prstGeom prst="rect">
              <a:avLst/>
            </a:prstGeom>
          </p:spPr>
        </p:pic>
      </p:grpSp>
      <p:grpSp>
        <p:nvGrpSpPr>
          <p:cNvPr id="45" name="3. roots">
            <a:extLst>
              <a:ext uri="{FF2B5EF4-FFF2-40B4-BE49-F238E27FC236}">
                <a16:creationId xmlns:a16="http://schemas.microsoft.com/office/drawing/2014/main" id="{D5A80B61-1639-B883-474A-5ECFAEEF47D4}"/>
              </a:ext>
            </a:extLst>
          </p:cNvPr>
          <p:cNvGrpSpPr/>
          <p:nvPr/>
        </p:nvGrpSpPr>
        <p:grpSpPr>
          <a:xfrm>
            <a:off x="2292241" y="1298360"/>
            <a:ext cx="7772399" cy="4472454"/>
            <a:chOff x="2396060" y="1775848"/>
            <a:chExt cx="7772399" cy="4472454"/>
          </a:xfrm>
        </p:grpSpPr>
        <p:pic>
          <p:nvPicPr>
            <p:cNvPr id="46" name="Picture 45">
              <a:extLst>
                <a:ext uri="{FF2B5EF4-FFF2-40B4-BE49-F238E27FC236}">
                  <a16:creationId xmlns:a16="http://schemas.microsoft.com/office/drawing/2014/main" id="{598DC6E3-E46C-C7CF-FBA4-748CADD4B12C}"/>
                </a:ext>
              </a:extLst>
            </p:cNvPr>
            <p:cNvPicPr>
              <a:picLocks noChangeAspect="1"/>
            </p:cNvPicPr>
            <p:nvPr/>
          </p:nvPicPr>
          <p:blipFill>
            <a:blip r:embed="rId3"/>
            <a:srcRect/>
            <a:stretch/>
          </p:blipFill>
          <p:spPr>
            <a:xfrm>
              <a:off x="2396060" y="1775848"/>
              <a:ext cx="7772399" cy="4472454"/>
            </a:xfrm>
            <a:prstGeom prst="rect">
              <a:avLst/>
            </a:prstGeom>
          </p:spPr>
        </p:pic>
        <p:sp>
          <p:nvSpPr>
            <p:cNvPr id="47" name="TextBox 46">
              <a:extLst>
                <a:ext uri="{FF2B5EF4-FFF2-40B4-BE49-F238E27FC236}">
                  <a16:creationId xmlns:a16="http://schemas.microsoft.com/office/drawing/2014/main" id="{A2CD91E0-069D-6CFB-D3AE-C04BC9800563}"/>
                </a:ext>
              </a:extLst>
            </p:cNvPr>
            <p:cNvSpPr txBox="1"/>
            <p:nvPr/>
          </p:nvSpPr>
          <p:spPr>
            <a:xfrm>
              <a:off x="6147101" y="2736040"/>
              <a:ext cx="3381839" cy="2714205"/>
            </a:xfrm>
            <a:prstGeom prst="rect">
              <a:avLst/>
            </a:prstGeom>
            <a:noFill/>
          </p:spPr>
          <p:txBody>
            <a:bodyPr wrap="square" anchor="ctr">
              <a:spAutoFit/>
            </a:bodyPr>
            <a:lstStyle/>
            <a:p>
              <a:pPr rtl="0">
                <a:spcAft>
                  <a:spcPts val="600"/>
                </a:spcAft>
                <a:buNone/>
              </a:pPr>
              <a:r>
                <a:rPr lang="en-AU" sz="2000" u="none" strike="noStrike" dirty="0">
                  <a:solidFill>
                    <a:srgbClr val="6B5FBF"/>
                  </a:solidFill>
                  <a:effectLst/>
                  <a:latin typeface="SZTOS MEDIUM" pitchFamily="2" charset="77"/>
                  <a:ea typeface="SZTOS MEDIUM" pitchFamily="2" charset="77"/>
                  <a:cs typeface="SZTOS MEDIUM" pitchFamily="2" charset="77"/>
                </a:rPr>
                <a:t>3. Indoor growing rooms</a:t>
              </a:r>
            </a:p>
            <a:p>
              <a:pPr rtl="0">
                <a:lnSpc>
                  <a:spcPts val="2200"/>
                </a:lnSpc>
                <a:spcAft>
                  <a:spcPts val="600"/>
                </a:spcAft>
                <a:buNone/>
              </a:pPr>
              <a:r>
                <a:rPr lang="en-AU" sz="1600" b="0" i="0" u="none" strike="noStrike" dirty="0">
                  <a:solidFill>
                    <a:srgbClr val="414141"/>
                  </a:solidFill>
                  <a:effectLst/>
                  <a:latin typeface="Montserrat" pitchFamily="2" charset="77"/>
                </a:rPr>
                <a:t>Farmers use </a:t>
              </a:r>
              <a:r>
                <a:rPr lang="en-AU" sz="1600" b="1" i="0" u="none" strike="noStrike" dirty="0">
                  <a:solidFill>
                    <a:srgbClr val="414141"/>
                  </a:solidFill>
                  <a:effectLst/>
                  <a:latin typeface="Montserrat" pitchFamily="2" charset="77"/>
                </a:rPr>
                <a:t>indoor growing rooms </a:t>
              </a:r>
              <a:r>
                <a:rPr lang="en-AU" sz="1600" b="0" i="0" u="none" strike="noStrike" dirty="0">
                  <a:solidFill>
                    <a:srgbClr val="414141"/>
                  </a:solidFill>
                  <a:effectLst/>
                  <a:latin typeface="Montserrat" pitchFamily="2" charset="77"/>
                </a:rPr>
                <a:t>with carefully controlled temperature and humidity, air flow and watering techniques to grow the mushrooms. They load the substrate onto long metal shelves, stacked up like bunk beds.</a:t>
              </a:r>
            </a:p>
          </p:txBody>
        </p:sp>
        <p:pic>
          <p:nvPicPr>
            <p:cNvPr id="48" name="Picture 47">
              <a:extLst>
                <a:ext uri="{FF2B5EF4-FFF2-40B4-BE49-F238E27FC236}">
                  <a16:creationId xmlns:a16="http://schemas.microsoft.com/office/drawing/2014/main" id="{64A52B29-E304-8DBD-8E85-C8E6A8955821}"/>
                </a:ext>
              </a:extLst>
            </p:cNvPr>
            <p:cNvPicPr>
              <a:picLocks noChangeAspect="1"/>
            </p:cNvPicPr>
            <p:nvPr/>
          </p:nvPicPr>
          <p:blipFill>
            <a:blip r:embed="rId6"/>
            <a:srcRect/>
            <a:stretch/>
          </p:blipFill>
          <p:spPr>
            <a:xfrm>
              <a:off x="3297836" y="2589217"/>
              <a:ext cx="2680272" cy="2842385"/>
            </a:xfrm>
            <a:prstGeom prst="rect">
              <a:avLst/>
            </a:prstGeom>
          </p:spPr>
        </p:pic>
      </p:grpSp>
      <p:grpSp>
        <p:nvGrpSpPr>
          <p:cNvPr id="49" name="4. pin">
            <a:extLst>
              <a:ext uri="{FF2B5EF4-FFF2-40B4-BE49-F238E27FC236}">
                <a16:creationId xmlns:a16="http://schemas.microsoft.com/office/drawing/2014/main" id="{AC216E93-04F5-EAC2-505D-DF98ED3E711A}"/>
              </a:ext>
            </a:extLst>
          </p:cNvPr>
          <p:cNvGrpSpPr/>
          <p:nvPr/>
        </p:nvGrpSpPr>
        <p:grpSpPr>
          <a:xfrm>
            <a:off x="2292241" y="1298360"/>
            <a:ext cx="7772399" cy="4472454"/>
            <a:chOff x="2396060" y="1775848"/>
            <a:chExt cx="7772399" cy="4472454"/>
          </a:xfrm>
        </p:grpSpPr>
        <p:pic>
          <p:nvPicPr>
            <p:cNvPr id="50" name="Picture 49">
              <a:extLst>
                <a:ext uri="{FF2B5EF4-FFF2-40B4-BE49-F238E27FC236}">
                  <a16:creationId xmlns:a16="http://schemas.microsoft.com/office/drawing/2014/main" id="{A4514007-0254-0267-460E-52966F652DB6}"/>
                </a:ext>
              </a:extLst>
            </p:cNvPr>
            <p:cNvPicPr>
              <a:picLocks noChangeAspect="1"/>
            </p:cNvPicPr>
            <p:nvPr/>
          </p:nvPicPr>
          <p:blipFill>
            <a:blip r:embed="rId3"/>
            <a:srcRect/>
            <a:stretch/>
          </p:blipFill>
          <p:spPr>
            <a:xfrm>
              <a:off x="2396060" y="1775848"/>
              <a:ext cx="7772399" cy="4472454"/>
            </a:xfrm>
            <a:prstGeom prst="rect">
              <a:avLst/>
            </a:prstGeom>
          </p:spPr>
        </p:pic>
        <p:sp>
          <p:nvSpPr>
            <p:cNvPr id="51" name="TextBox 50">
              <a:extLst>
                <a:ext uri="{FF2B5EF4-FFF2-40B4-BE49-F238E27FC236}">
                  <a16:creationId xmlns:a16="http://schemas.microsoft.com/office/drawing/2014/main" id="{8557189C-8B3E-3EBD-AA04-4E4FBC96C6A5}"/>
                </a:ext>
              </a:extLst>
            </p:cNvPr>
            <p:cNvSpPr txBox="1"/>
            <p:nvPr/>
          </p:nvSpPr>
          <p:spPr>
            <a:xfrm>
              <a:off x="6271404" y="3095592"/>
              <a:ext cx="3204243" cy="1867819"/>
            </a:xfrm>
            <a:prstGeom prst="rect">
              <a:avLst/>
            </a:prstGeom>
            <a:noFill/>
          </p:spPr>
          <p:txBody>
            <a:bodyPr wrap="square" anchor="ctr">
              <a:spAutoFit/>
            </a:bodyPr>
            <a:lstStyle/>
            <a:p>
              <a:pPr rtl="0">
                <a:spcAft>
                  <a:spcPts val="600"/>
                </a:spcAft>
                <a:buNone/>
              </a:pPr>
              <a:r>
                <a:rPr lang="en-AU" sz="2000" u="none" strike="noStrike" dirty="0">
                  <a:solidFill>
                    <a:srgbClr val="6B5FBF"/>
                  </a:solidFill>
                  <a:effectLst/>
                  <a:latin typeface="SZTOS MEDIUM" pitchFamily="2" charset="77"/>
                  <a:ea typeface="SZTOS MEDIUM" pitchFamily="2" charset="77"/>
                  <a:cs typeface="SZTOS MEDIUM" pitchFamily="2" charset="77"/>
                </a:rPr>
                <a:t>4. Casing</a:t>
              </a:r>
            </a:p>
            <a:p>
              <a:pPr rtl="0">
                <a:lnSpc>
                  <a:spcPts val="2200"/>
                </a:lnSpc>
                <a:spcAft>
                  <a:spcPts val="600"/>
                </a:spcAft>
                <a:buNone/>
              </a:pPr>
              <a:r>
                <a:rPr lang="en-AU" sz="1600" b="0" i="0" u="none" strike="noStrike" dirty="0">
                  <a:solidFill>
                    <a:srgbClr val="414141"/>
                  </a:solidFill>
                  <a:effectLst/>
                  <a:latin typeface="Montserrat" pitchFamily="2" charset="77"/>
                </a:rPr>
                <a:t>The substrate is then covered with a layer of </a:t>
              </a:r>
              <a:r>
                <a:rPr lang="en-AU" sz="1600" b="1" i="0" u="none" strike="noStrike" dirty="0">
                  <a:solidFill>
                    <a:srgbClr val="414141"/>
                  </a:solidFill>
                  <a:effectLst/>
                  <a:latin typeface="Montserrat" pitchFamily="2" charset="77"/>
                </a:rPr>
                <a:t>casing soil</a:t>
              </a:r>
              <a:r>
                <a:rPr lang="en-AU" sz="1600" b="0" i="0" u="none" strike="noStrike" dirty="0">
                  <a:solidFill>
                    <a:srgbClr val="414141"/>
                  </a:solidFill>
                  <a:effectLst/>
                  <a:latin typeface="Montserrat" pitchFamily="2" charset="77"/>
                </a:rPr>
                <a:t>. Casing soil is very important. Without this, the mushrooms will not grow.</a:t>
              </a:r>
            </a:p>
          </p:txBody>
        </p:sp>
        <p:pic>
          <p:nvPicPr>
            <p:cNvPr id="52" name="Picture 51">
              <a:extLst>
                <a:ext uri="{FF2B5EF4-FFF2-40B4-BE49-F238E27FC236}">
                  <a16:creationId xmlns:a16="http://schemas.microsoft.com/office/drawing/2014/main" id="{F70428C8-8EF2-FCCF-AFB4-718CC9A59824}"/>
                </a:ext>
              </a:extLst>
            </p:cNvPr>
            <p:cNvPicPr>
              <a:picLocks noChangeAspect="1"/>
            </p:cNvPicPr>
            <p:nvPr/>
          </p:nvPicPr>
          <p:blipFill>
            <a:blip r:embed="rId7"/>
            <a:srcRect/>
            <a:stretch/>
          </p:blipFill>
          <p:spPr>
            <a:xfrm>
              <a:off x="3297836" y="2589217"/>
              <a:ext cx="2680271" cy="2842385"/>
            </a:xfrm>
            <a:prstGeom prst="rect">
              <a:avLst/>
            </a:prstGeom>
          </p:spPr>
        </p:pic>
      </p:grpSp>
      <p:grpSp>
        <p:nvGrpSpPr>
          <p:cNvPr id="53" name="5. button">
            <a:extLst>
              <a:ext uri="{FF2B5EF4-FFF2-40B4-BE49-F238E27FC236}">
                <a16:creationId xmlns:a16="http://schemas.microsoft.com/office/drawing/2014/main" id="{0F205F5E-7D49-4757-AFAE-C919A1DB06EE}"/>
              </a:ext>
            </a:extLst>
          </p:cNvPr>
          <p:cNvGrpSpPr/>
          <p:nvPr/>
        </p:nvGrpSpPr>
        <p:grpSpPr>
          <a:xfrm>
            <a:off x="2292241" y="1298360"/>
            <a:ext cx="7772399" cy="4472454"/>
            <a:chOff x="2396060" y="1775848"/>
            <a:chExt cx="7772399" cy="4472454"/>
          </a:xfrm>
        </p:grpSpPr>
        <p:pic>
          <p:nvPicPr>
            <p:cNvPr id="54" name="Picture 53">
              <a:extLst>
                <a:ext uri="{FF2B5EF4-FFF2-40B4-BE49-F238E27FC236}">
                  <a16:creationId xmlns:a16="http://schemas.microsoft.com/office/drawing/2014/main" id="{A1C4F9B8-D4E9-5FDF-1033-C9C9D461B24E}"/>
                </a:ext>
              </a:extLst>
            </p:cNvPr>
            <p:cNvPicPr>
              <a:picLocks noChangeAspect="1"/>
            </p:cNvPicPr>
            <p:nvPr/>
          </p:nvPicPr>
          <p:blipFill>
            <a:blip r:embed="rId3"/>
            <a:srcRect/>
            <a:stretch/>
          </p:blipFill>
          <p:spPr>
            <a:xfrm>
              <a:off x="2396060" y="1775848"/>
              <a:ext cx="7772399" cy="4472454"/>
            </a:xfrm>
            <a:prstGeom prst="rect">
              <a:avLst/>
            </a:prstGeom>
          </p:spPr>
        </p:pic>
        <p:sp>
          <p:nvSpPr>
            <p:cNvPr id="55" name="TextBox 54">
              <a:extLst>
                <a:ext uri="{FF2B5EF4-FFF2-40B4-BE49-F238E27FC236}">
                  <a16:creationId xmlns:a16="http://schemas.microsoft.com/office/drawing/2014/main" id="{D630F3C0-55DD-5DFF-376E-10783DE71429}"/>
                </a:ext>
              </a:extLst>
            </p:cNvPr>
            <p:cNvSpPr txBox="1"/>
            <p:nvPr/>
          </p:nvSpPr>
          <p:spPr>
            <a:xfrm>
              <a:off x="6282260" y="2512242"/>
              <a:ext cx="3041184" cy="2996333"/>
            </a:xfrm>
            <a:prstGeom prst="rect">
              <a:avLst/>
            </a:prstGeom>
            <a:noFill/>
          </p:spPr>
          <p:txBody>
            <a:bodyPr wrap="square" anchor="ctr">
              <a:spAutoFit/>
            </a:bodyPr>
            <a:lstStyle/>
            <a:p>
              <a:pPr rtl="0">
                <a:spcAft>
                  <a:spcPts val="600"/>
                </a:spcAft>
                <a:buNone/>
              </a:pPr>
              <a:r>
                <a:rPr lang="en-AU" sz="2000" u="none" strike="noStrike" dirty="0">
                  <a:solidFill>
                    <a:srgbClr val="6B5FBF"/>
                  </a:solidFill>
                  <a:effectLst/>
                  <a:latin typeface="SZTOS MEDIUM" pitchFamily="2" charset="77"/>
                  <a:ea typeface="SZTOS MEDIUM" pitchFamily="2" charset="77"/>
                  <a:cs typeface="SZTOS MEDIUM" pitchFamily="2" charset="77"/>
                </a:rPr>
                <a:t>5. Mycelium forms</a:t>
              </a:r>
            </a:p>
            <a:p>
              <a:pPr rtl="0">
                <a:lnSpc>
                  <a:spcPts val="2200"/>
                </a:lnSpc>
                <a:spcAft>
                  <a:spcPts val="600"/>
                </a:spcAft>
                <a:buNone/>
              </a:pPr>
              <a:r>
                <a:rPr lang="en-AU" sz="1600" b="0" i="0" u="none" strike="noStrike" dirty="0">
                  <a:solidFill>
                    <a:srgbClr val="414141"/>
                  </a:solidFill>
                  <a:effectLst/>
                  <a:latin typeface="Montserrat" pitchFamily="2" charset="77"/>
                </a:rPr>
                <a:t>The </a:t>
              </a:r>
              <a:r>
                <a:rPr lang="en-AU" sz="1600" b="1" i="0" u="none" strike="noStrike" dirty="0">
                  <a:solidFill>
                    <a:srgbClr val="414141"/>
                  </a:solidFill>
                  <a:effectLst/>
                  <a:latin typeface="Montserrat" pitchFamily="2" charset="77"/>
                </a:rPr>
                <a:t>mycelium</a:t>
              </a:r>
              <a:r>
                <a:rPr lang="en-AU" sz="1600" b="0" i="0" u="none" strike="noStrike" dirty="0">
                  <a:solidFill>
                    <a:srgbClr val="414141"/>
                  </a:solidFill>
                  <a:effectLst/>
                  <a:latin typeface="Montserrat" pitchFamily="2" charset="77"/>
                </a:rPr>
                <a:t> then begins to grow and spread. These are tiny, thread-like parts of a mushroom that grow underground or inside something else, like roots. Mycelium is the living organism, which forms into a mushroom.</a:t>
              </a:r>
            </a:p>
          </p:txBody>
        </p:sp>
        <p:pic>
          <p:nvPicPr>
            <p:cNvPr id="56" name="Picture 55">
              <a:extLst>
                <a:ext uri="{FF2B5EF4-FFF2-40B4-BE49-F238E27FC236}">
                  <a16:creationId xmlns:a16="http://schemas.microsoft.com/office/drawing/2014/main" id="{8EA95DEB-204D-439A-4900-1928066EC061}"/>
                </a:ext>
              </a:extLst>
            </p:cNvPr>
            <p:cNvPicPr>
              <a:picLocks noChangeAspect="1"/>
            </p:cNvPicPr>
            <p:nvPr/>
          </p:nvPicPr>
          <p:blipFill>
            <a:blip r:embed="rId8"/>
            <a:srcRect/>
            <a:stretch/>
          </p:blipFill>
          <p:spPr>
            <a:xfrm>
              <a:off x="3297836" y="2589217"/>
              <a:ext cx="2680271" cy="2842385"/>
            </a:xfrm>
            <a:prstGeom prst="rect">
              <a:avLst/>
            </a:prstGeom>
          </p:spPr>
        </p:pic>
      </p:grpSp>
      <p:grpSp>
        <p:nvGrpSpPr>
          <p:cNvPr id="2" name="6. pining">
            <a:extLst>
              <a:ext uri="{FF2B5EF4-FFF2-40B4-BE49-F238E27FC236}">
                <a16:creationId xmlns:a16="http://schemas.microsoft.com/office/drawing/2014/main" id="{A387C937-058E-49B8-99B4-C433825468A6}"/>
              </a:ext>
            </a:extLst>
          </p:cNvPr>
          <p:cNvGrpSpPr/>
          <p:nvPr/>
        </p:nvGrpSpPr>
        <p:grpSpPr>
          <a:xfrm>
            <a:off x="2292241" y="1298360"/>
            <a:ext cx="7772399" cy="4472454"/>
            <a:chOff x="2396060" y="1775848"/>
            <a:chExt cx="7772399" cy="4472454"/>
          </a:xfrm>
        </p:grpSpPr>
        <p:pic>
          <p:nvPicPr>
            <p:cNvPr id="3" name="Picture 2">
              <a:extLst>
                <a:ext uri="{FF2B5EF4-FFF2-40B4-BE49-F238E27FC236}">
                  <a16:creationId xmlns:a16="http://schemas.microsoft.com/office/drawing/2014/main" id="{15ED7F58-A3DD-CC90-6302-A119A0A6CF4A}"/>
                </a:ext>
              </a:extLst>
            </p:cNvPr>
            <p:cNvPicPr>
              <a:picLocks noChangeAspect="1"/>
            </p:cNvPicPr>
            <p:nvPr/>
          </p:nvPicPr>
          <p:blipFill>
            <a:blip r:embed="rId3"/>
            <a:srcRect/>
            <a:stretch/>
          </p:blipFill>
          <p:spPr>
            <a:xfrm>
              <a:off x="2396060" y="1775848"/>
              <a:ext cx="7772399" cy="4472454"/>
            </a:xfrm>
            <a:prstGeom prst="rect">
              <a:avLst/>
            </a:prstGeom>
          </p:spPr>
        </p:pic>
        <p:sp>
          <p:nvSpPr>
            <p:cNvPr id="4" name="TextBox 3">
              <a:extLst>
                <a:ext uri="{FF2B5EF4-FFF2-40B4-BE49-F238E27FC236}">
                  <a16:creationId xmlns:a16="http://schemas.microsoft.com/office/drawing/2014/main" id="{20F4FD7E-26ED-EB09-F971-6099FC880647}"/>
                </a:ext>
              </a:extLst>
            </p:cNvPr>
            <p:cNvSpPr txBox="1"/>
            <p:nvPr/>
          </p:nvSpPr>
          <p:spPr>
            <a:xfrm>
              <a:off x="6282260" y="2512242"/>
              <a:ext cx="3041184" cy="2996333"/>
            </a:xfrm>
            <a:prstGeom prst="rect">
              <a:avLst/>
            </a:prstGeom>
            <a:noFill/>
          </p:spPr>
          <p:txBody>
            <a:bodyPr wrap="square" anchor="ctr">
              <a:spAutoFit/>
            </a:bodyPr>
            <a:lstStyle/>
            <a:p>
              <a:pPr rtl="0">
                <a:spcAft>
                  <a:spcPts val="600"/>
                </a:spcAft>
                <a:buNone/>
              </a:pPr>
              <a:r>
                <a:rPr lang="en-AU" sz="2000" u="none" strike="noStrike" dirty="0">
                  <a:solidFill>
                    <a:srgbClr val="6B5FBF"/>
                  </a:solidFill>
                  <a:effectLst/>
                  <a:latin typeface="SZTOS MEDIUM" pitchFamily="2" charset="77"/>
                  <a:ea typeface="SZTOS MEDIUM" pitchFamily="2" charset="77"/>
                  <a:cs typeface="SZTOS MEDIUM" pitchFamily="2" charset="77"/>
                </a:rPr>
                <a:t>6. Pinning</a:t>
              </a:r>
            </a:p>
            <a:p>
              <a:pPr rtl="0">
                <a:lnSpc>
                  <a:spcPts val="2200"/>
                </a:lnSpc>
                <a:spcAft>
                  <a:spcPts val="600"/>
                </a:spcAft>
                <a:buNone/>
              </a:pPr>
              <a:r>
                <a:rPr lang="en-US" sz="1600" b="0" i="0" u="none" strike="noStrike" dirty="0">
                  <a:solidFill>
                    <a:srgbClr val="414141"/>
                  </a:solidFill>
                  <a:effectLst/>
                  <a:latin typeface="Montserrat" pitchFamily="2" charset="77"/>
                </a:rPr>
                <a:t>After about 2 weeks the mycelium in the casing layer begins to form tiny mushroom fruiting bodies, known as </a:t>
              </a:r>
              <a:r>
                <a:rPr lang="en-US" sz="1600" b="1" i="0" u="none" strike="noStrike" dirty="0">
                  <a:solidFill>
                    <a:srgbClr val="414141"/>
                  </a:solidFill>
                  <a:effectLst/>
                  <a:latin typeface="Montserrat" pitchFamily="2" charset="77"/>
                </a:rPr>
                <a:t>pins</a:t>
              </a:r>
              <a:r>
                <a:rPr lang="en-US" sz="1600" b="0" i="0" u="none" strike="noStrike" dirty="0">
                  <a:solidFill>
                    <a:srgbClr val="414141"/>
                  </a:solidFill>
                  <a:effectLst/>
                  <a:latin typeface="Montserrat" pitchFamily="2" charset="77"/>
                </a:rPr>
                <a:t>. The pins look like small, white blobs or ‘pinheads’ and will eventually grow into full-sized mushrooms.</a:t>
              </a:r>
              <a:endParaRPr lang="en-AU" sz="1600" b="0" i="0" u="none" strike="noStrike" dirty="0">
                <a:solidFill>
                  <a:srgbClr val="414141"/>
                </a:solidFill>
                <a:effectLst/>
                <a:latin typeface="Montserrat" pitchFamily="2" charset="77"/>
              </a:endParaRPr>
            </a:p>
          </p:txBody>
        </p:sp>
        <p:pic>
          <p:nvPicPr>
            <p:cNvPr id="5" name="Picture 4">
              <a:extLst>
                <a:ext uri="{FF2B5EF4-FFF2-40B4-BE49-F238E27FC236}">
                  <a16:creationId xmlns:a16="http://schemas.microsoft.com/office/drawing/2014/main" id="{9E8C94C7-D7EC-E0C2-744F-AFC04D9B2EEE}"/>
                </a:ext>
              </a:extLst>
            </p:cNvPr>
            <p:cNvPicPr>
              <a:picLocks noChangeAspect="1"/>
            </p:cNvPicPr>
            <p:nvPr/>
          </p:nvPicPr>
          <p:blipFill>
            <a:blip r:embed="rId9"/>
            <a:srcRect/>
            <a:stretch/>
          </p:blipFill>
          <p:spPr>
            <a:xfrm>
              <a:off x="3297836" y="2589217"/>
              <a:ext cx="2680271" cy="2842385"/>
            </a:xfrm>
            <a:prstGeom prst="rect">
              <a:avLst/>
            </a:prstGeom>
          </p:spPr>
        </p:pic>
      </p:grpSp>
      <p:grpSp>
        <p:nvGrpSpPr>
          <p:cNvPr id="6" name="7. harvesting">
            <a:extLst>
              <a:ext uri="{FF2B5EF4-FFF2-40B4-BE49-F238E27FC236}">
                <a16:creationId xmlns:a16="http://schemas.microsoft.com/office/drawing/2014/main" id="{36896674-602B-4AB5-D095-A60408B3BD6C}"/>
              </a:ext>
            </a:extLst>
          </p:cNvPr>
          <p:cNvGrpSpPr/>
          <p:nvPr/>
        </p:nvGrpSpPr>
        <p:grpSpPr>
          <a:xfrm>
            <a:off x="2292241" y="1298360"/>
            <a:ext cx="7772399" cy="4472454"/>
            <a:chOff x="2396060" y="1775848"/>
            <a:chExt cx="7772399" cy="4472454"/>
          </a:xfrm>
        </p:grpSpPr>
        <p:pic>
          <p:nvPicPr>
            <p:cNvPr id="7" name="Picture 6">
              <a:extLst>
                <a:ext uri="{FF2B5EF4-FFF2-40B4-BE49-F238E27FC236}">
                  <a16:creationId xmlns:a16="http://schemas.microsoft.com/office/drawing/2014/main" id="{83B34DFA-2BE2-D532-EB0E-42D070508E06}"/>
                </a:ext>
              </a:extLst>
            </p:cNvPr>
            <p:cNvPicPr>
              <a:picLocks noChangeAspect="1"/>
            </p:cNvPicPr>
            <p:nvPr/>
          </p:nvPicPr>
          <p:blipFill>
            <a:blip r:embed="rId3"/>
            <a:srcRect/>
            <a:stretch/>
          </p:blipFill>
          <p:spPr>
            <a:xfrm>
              <a:off x="2396060" y="1775848"/>
              <a:ext cx="7772399" cy="4472454"/>
            </a:xfrm>
            <a:prstGeom prst="rect">
              <a:avLst/>
            </a:prstGeom>
          </p:spPr>
        </p:pic>
        <p:sp>
          <p:nvSpPr>
            <p:cNvPr id="8" name="TextBox 7">
              <a:extLst>
                <a:ext uri="{FF2B5EF4-FFF2-40B4-BE49-F238E27FC236}">
                  <a16:creationId xmlns:a16="http://schemas.microsoft.com/office/drawing/2014/main" id="{7B111629-047C-68C3-09BA-B1D202C9C120}"/>
                </a:ext>
              </a:extLst>
            </p:cNvPr>
            <p:cNvSpPr txBox="1"/>
            <p:nvPr/>
          </p:nvSpPr>
          <p:spPr>
            <a:xfrm>
              <a:off x="6270002" y="2553096"/>
              <a:ext cx="3041184" cy="2996333"/>
            </a:xfrm>
            <a:prstGeom prst="rect">
              <a:avLst/>
            </a:prstGeom>
            <a:noFill/>
          </p:spPr>
          <p:txBody>
            <a:bodyPr wrap="square" anchor="ctr">
              <a:spAutoFit/>
            </a:bodyPr>
            <a:lstStyle/>
            <a:p>
              <a:pPr rtl="0">
                <a:spcAft>
                  <a:spcPts val="600"/>
                </a:spcAft>
                <a:buNone/>
              </a:pPr>
              <a:r>
                <a:rPr lang="en-AU" sz="2000" u="none" strike="noStrike" dirty="0">
                  <a:solidFill>
                    <a:srgbClr val="6B5FBF"/>
                  </a:solidFill>
                  <a:effectLst/>
                  <a:latin typeface="SZTOS MEDIUM" pitchFamily="2" charset="77"/>
                  <a:ea typeface="SZTOS MEDIUM" pitchFamily="2" charset="77"/>
                  <a:cs typeface="SZTOS MEDIUM" pitchFamily="2" charset="77"/>
                </a:rPr>
                <a:t>7. Harvesting</a:t>
              </a:r>
            </a:p>
            <a:p>
              <a:pPr rtl="0">
                <a:lnSpc>
                  <a:spcPts val="2200"/>
                </a:lnSpc>
                <a:spcAft>
                  <a:spcPts val="600"/>
                </a:spcAft>
                <a:buNone/>
              </a:pPr>
              <a:r>
                <a:rPr lang="en-US" sz="1600" b="0" i="0" u="none" strike="noStrike" dirty="0">
                  <a:solidFill>
                    <a:srgbClr val="414141"/>
                  </a:solidFill>
                  <a:effectLst/>
                  <a:latin typeface="Montserrat" pitchFamily="2" charset="77"/>
                </a:rPr>
                <a:t>After a few days, the pins form into mushrooms - baby buttons, then cups, then flats. The mushrooms are harvested every day. The mushrooms grow in cycles called a 'Flush'. There are three 'flushes' in one mushroom crop.</a:t>
              </a:r>
              <a:endParaRPr lang="en-AU" sz="1600" b="0" i="0" u="none" strike="noStrike" dirty="0">
                <a:solidFill>
                  <a:srgbClr val="414141"/>
                </a:solidFill>
                <a:effectLst/>
                <a:latin typeface="Montserrat" pitchFamily="2" charset="77"/>
              </a:endParaRPr>
            </a:p>
          </p:txBody>
        </p:sp>
        <p:pic>
          <p:nvPicPr>
            <p:cNvPr id="10" name="Picture 9">
              <a:extLst>
                <a:ext uri="{FF2B5EF4-FFF2-40B4-BE49-F238E27FC236}">
                  <a16:creationId xmlns:a16="http://schemas.microsoft.com/office/drawing/2014/main" id="{F7B4B772-1F84-B90B-4B8A-9BB9D888B84E}"/>
                </a:ext>
              </a:extLst>
            </p:cNvPr>
            <p:cNvPicPr>
              <a:picLocks noChangeAspect="1"/>
            </p:cNvPicPr>
            <p:nvPr/>
          </p:nvPicPr>
          <p:blipFill>
            <a:blip r:embed="rId10"/>
            <a:srcRect/>
            <a:stretch/>
          </p:blipFill>
          <p:spPr>
            <a:xfrm>
              <a:off x="3297836" y="2589217"/>
              <a:ext cx="2680271" cy="2842385"/>
            </a:xfrm>
            <a:prstGeom prst="rect">
              <a:avLst/>
            </a:prstGeom>
          </p:spPr>
        </p:pic>
      </p:grpSp>
      <p:grpSp>
        <p:nvGrpSpPr>
          <p:cNvPr id="57" name="menu">
            <a:extLst>
              <a:ext uri="{FF2B5EF4-FFF2-40B4-BE49-F238E27FC236}">
                <a16:creationId xmlns:a16="http://schemas.microsoft.com/office/drawing/2014/main" id="{EB091247-64A3-F368-09A0-8F6E1928CC7C}"/>
              </a:ext>
            </a:extLst>
          </p:cNvPr>
          <p:cNvGrpSpPr/>
          <p:nvPr/>
        </p:nvGrpSpPr>
        <p:grpSpPr>
          <a:xfrm>
            <a:off x="11474101" y="2871719"/>
            <a:ext cx="460535" cy="1114561"/>
            <a:chOff x="151927" y="2325786"/>
            <a:chExt cx="260682" cy="630889"/>
          </a:xfrm>
        </p:grpSpPr>
        <p:sp>
          <p:nvSpPr>
            <p:cNvPr id="58" name="Rectangle: Rounded Corners 63">
              <a:extLst>
                <a:ext uri="{FF2B5EF4-FFF2-40B4-BE49-F238E27FC236}">
                  <a16:creationId xmlns:a16="http://schemas.microsoft.com/office/drawing/2014/main" id="{26973B59-17A2-63CA-872F-216A21685FC9}"/>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59" name="a4">
              <a:hlinkClick r:id="" action="ppaction://hlinkshowjump?jump=nextslide"/>
              <a:extLst>
                <a:ext uri="{FF2B5EF4-FFF2-40B4-BE49-F238E27FC236}">
                  <a16:creationId xmlns:a16="http://schemas.microsoft.com/office/drawing/2014/main" id="{D010BBB2-7868-9D9B-784C-3FD24D4DF5CF}"/>
                </a:ext>
              </a:extLst>
            </p:cNvPr>
            <p:cNvPicPr>
              <a:picLocks noChangeAspect="1"/>
            </p:cNvPicPr>
            <p:nvPr/>
          </p:nvPicPr>
          <p:blipFill>
            <a:blip r:embed="rId11"/>
            <a:srcRect/>
            <a:stretch/>
          </p:blipFill>
          <p:spPr>
            <a:xfrm>
              <a:off x="204687" y="2740767"/>
              <a:ext cx="154441" cy="106747"/>
            </a:xfrm>
            <a:prstGeom prst="rect">
              <a:avLst/>
            </a:prstGeom>
          </p:spPr>
        </p:pic>
        <p:pic>
          <p:nvPicPr>
            <p:cNvPr id="60" name="a4">
              <a:hlinkClick r:id="" action="ppaction://hlinkshowjump?jump=previousslide"/>
              <a:extLst>
                <a:ext uri="{FF2B5EF4-FFF2-40B4-BE49-F238E27FC236}">
                  <a16:creationId xmlns:a16="http://schemas.microsoft.com/office/drawing/2014/main" id="{A3D1F812-33BB-B015-4ADC-F447B09D5897}"/>
                </a:ext>
              </a:extLst>
            </p:cNvPr>
            <p:cNvPicPr>
              <a:picLocks noChangeAspect="1"/>
            </p:cNvPicPr>
            <p:nvPr/>
          </p:nvPicPr>
          <p:blipFill>
            <a:blip r:embed="rId11"/>
            <a:srcRect/>
            <a:stretch/>
          </p:blipFill>
          <p:spPr>
            <a:xfrm rot="10800000">
              <a:off x="204687" y="2434554"/>
              <a:ext cx="154441" cy="106747"/>
            </a:xfrm>
            <a:prstGeom prst="rect">
              <a:avLst/>
            </a:prstGeom>
          </p:spPr>
        </p:pic>
      </p:grpSp>
      <p:pic>
        <p:nvPicPr>
          <p:cNvPr id="20" name="bt1" descr="A red arrow in a white circle&#10;&#10;AI-generated content may be incorrect.">
            <a:extLst>
              <a:ext uri="{FF2B5EF4-FFF2-40B4-BE49-F238E27FC236}">
                <a16:creationId xmlns:a16="http://schemas.microsoft.com/office/drawing/2014/main" id="{8252721D-9116-179A-11F0-1D049E413FE4}"/>
              </a:ext>
            </a:extLst>
          </p:cNvPr>
          <p:cNvPicPr>
            <a:picLocks noChangeAspect="1"/>
          </p:cNvPicPr>
          <p:nvPr/>
        </p:nvPicPr>
        <p:blipFill>
          <a:blip r:embed="rId12"/>
          <a:stretch>
            <a:fillRect/>
          </a:stretch>
        </p:blipFill>
        <p:spPr>
          <a:xfrm rot="16200000">
            <a:off x="10076898" y="3310624"/>
            <a:ext cx="516610" cy="516610"/>
          </a:xfrm>
          <a:prstGeom prst="rect">
            <a:avLst/>
          </a:prstGeom>
        </p:spPr>
      </p:pic>
      <p:pic>
        <p:nvPicPr>
          <p:cNvPr id="22" name="bt2" descr="A red arrow in a white circle&#10;&#10;AI-generated content may be incorrect.">
            <a:extLst>
              <a:ext uri="{FF2B5EF4-FFF2-40B4-BE49-F238E27FC236}">
                <a16:creationId xmlns:a16="http://schemas.microsoft.com/office/drawing/2014/main" id="{29FCDA03-8C70-143B-6A13-0B13B709C548}"/>
              </a:ext>
            </a:extLst>
          </p:cNvPr>
          <p:cNvPicPr>
            <a:picLocks noChangeAspect="1"/>
          </p:cNvPicPr>
          <p:nvPr/>
        </p:nvPicPr>
        <p:blipFill>
          <a:blip r:embed="rId12"/>
          <a:stretch>
            <a:fillRect/>
          </a:stretch>
        </p:blipFill>
        <p:spPr>
          <a:xfrm rot="16200000">
            <a:off x="10076898" y="3310624"/>
            <a:ext cx="516610" cy="516610"/>
          </a:xfrm>
          <a:prstGeom prst="rect">
            <a:avLst/>
          </a:prstGeom>
        </p:spPr>
      </p:pic>
      <p:pic>
        <p:nvPicPr>
          <p:cNvPr id="24" name="bt3" descr="A red arrow in a white circle&#10;&#10;AI-generated content may be incorrect.">
            <a:extLst>
              <a:ext uri="{FF2B5EF4-FFF2-40B4-BE49-F238E27FC236}">
                <a16:creationId xmlns:a16="http://schemas.microsoft.com/office/drawing/2014/main" id="{9FE4F88A-0C3D-D223-577F-CC3EA60AD91C}"/>
              </a:ext>
            </a:extLst>
          </p:cNvPr>
          <p:cNvPicPr>
            <a:picLocks noChangeAspect="1"/>
          </p:cNvPicPr>
          <p:nvPr/>
        </p:nvPicPr>
        <p:blipFill>
          <a:blip r:embed="rId12"/>
          <a:stretch>
            <a:fillRect/>
          </a:stretch>
        </p:blipFill>
        <p:spPr>
          <a:xfrm rot="16200000">
            <a:off x="10076898" y="3310624"/>
            <a:ext cx="516610" cy="516610"/>
          </a:xfrm>
          <a:prstGeom prst="rect">
            <a:avLst/>
          </a:prstGeom>
        </p:spPr>
      </p:pic>
      <p:pic>
        <p:nvPicPr>
          <p:cNvPr id="26" name="bt4" descr="A red arrow in a white circle&#10;&#10;AI-generated content may be incorrect.">
            <a:extLst>
              <a:ext uri="{FF2B5EF4-FFF2-40B4-BE49-F238E27FC236}">
                <a16:creationId xmlns:a16="http://schemas.microsoft.com/office/drawing/2014/main" id="{F29A2E4C-FD20-0C22-6D72-4E1A3B81FF76}"/>
              </a:ext>
            </a:extLst>
          </p:cNvPr>
          <p:cNvPicPr>
            <a:picLocks noChangeAspect="1"/>
          </p:cNvPicPr>
          <p:nvPr/>
        </p:nvPicPr>
        <p:blipFill>
          <a:blip r:embed="rId12"/>
          <a:stretch>
            <a:fillRect/>
          </a:stretch>
        </p:blipFill>
        <p:spPr>
          <a:xfrm rot="16200000">
            <a:off x="10076898" y="3310624"/>
            <a:ext cx="516610" cy="516610"/>
          </a:xfrm>
          <a:prstGeom prst="rect">
            <a:avLst/>
          </a:prstGeom>
        </p:spPr>
      </p:pic>
      <p:pic>
        <p:nvPicPr>
          <p:cNvPr id="11" name="bt5" descr="A red arrow in a white circle&#10;&#10;AI-generated content may be incorrect.">
            <a:extLst>
              <a:ext uri="{FF2B5EF4-FFF2-40B4-BE49-F238E27FC236}">
                <a16:creationId xmlns:a16="http://schemas.microsoft.com/office/drawing/2014/main" id="{164CEDA3-4AB0-37C1-EE29-ADD3786D4BCF}"/>
              </a:ext>
            </a:extLst>
          </p:cNvPr>
          <p:cNvPicPr>
            <a:picLocks noChangeAspect="1"/>
          </p:cNvPicPr>
          <p:nvPr/>
        </p:nvPicPr>
        <p:blipFill>
          <a:blip r:embed="rId12"/>
          <a:stretch>
            <a:fillRect/>
          </a:stretch>
        </p:blipFill>
        <p:spPr>
          <a:xfrm rot="16200000">
            <a:off x="10076898" y="3310624"/>
            <a:ext cx="516610" cy="516610"/>
          </a:xfrm>
          <a:prstGeom prst="rect">
            <a:avLst/>
          </a:prstGeom>
        </p:spPr>
      </p:pic>
      <p:pic>
        <p:nvPicPr>
          <p:cNvPr id="12" name="bt6" descr="A red arrow in a white circle&#10;&#10;AI-generated content may be incorrect.">
            <a:extLst>
              <a:ext uri="{FF2B5EF4-FFF2-40B4-BE49-F238E27FC236}">
                <a16:creationId xmlns:a16="http://schemas.microsoft.com/office/drawing/2014/main" id="{1061F9AD-690E-1D77-3665-B68E4C6FF270}"/>
              </a:ext>
            </a:extLst>
          </p:cNvPr>
          <p:cNvPicPr>
            <a:picLocks noChangeAspect="1"/>
          </p:cNvPicPr>
          <p:nvPr/>
        </p:nvPicPr>
        <p:blipFill>
          <a:blip r:embed="rId12"/>
          <a:stretch>
            <a:fillRect/>
          </a:stretch>
        </p:blipFill>
        <p:spPr>
          <a:xfrm rot="16200000">
            <a:off x="10076898" y="3310624"/>
            <a:ext cx="516610" cy="516610"/>
          </a:xfrm>
          <a:prstGeom prst="rect">
            <a:avLst/>
          </a:prstGeom>
        </p:spPr>
      </p:pic>
      <p:pic>
        <p:nvPicPr>
          <p:cNvPr id="27" name="bt7" descr="A red arrow in a white circle&#10;&#10;AI-generated content may be incorrect.">
            <a:extLst>
              <a:ext uri="{FF2B5EF4-FFF2-40B4-BE49-F238E27FC236}">
                <a16:creationId xmlns:a16="http://schemas.microsoft.com/office/drawing/2014/main" id="{3C1BC49B-3E00-6F9E-C07C-A025A89D39B4}"/>
              </a:ext>
            </a:extLst>
          </p:cNvPr>
          <p:cNvPicPr>
            <a:picLocks noChangeAspect="1"/>
          </p:cNvPicPr>
          <p:nvPr/>
        </p:nvPicPr>
        <p:blipFill>
          <a:blip r:embed="rId12"/>
          <a:stretch>
            <a:fillRect/>
          </a:stretch>
        </p:blipFill>
        <p:spPr>
          <a:xfrm rot="5400000">
            <a:off x="1669122" y="3310624"/>
            <a:ext cx="516610" cy="516610"/>
          </a:xfrm>
          <a:prstGeom prst="rect">
            <a:avLst/>
          </a:prstGeom>
        </p:spPr>
      </p:pic>
      <p:sp>
        <p:nvSpPr>
          <p:cNvPr id="9" name="Title 1">
            <a:extLst>
              <a:ext uri="{FF2B5EF4-FFF2-40B4-BE49-F238E27FC236}">
                <a16:creationId xmlns:a16="http://schemas.microsoft.com/office/drawing/2014/main" id="{2187711C-9B66-DF92-EC09-3206E3B3CB13}"/>
              </a:ext>
            </a:extLst>
          </p:cNvPr>
          <p:cNvSpPr txBox="1">
            <a:spLocks/>
          </p:cNvSpPr>
          <p:nvPr/>
        </p:nvSpPr>
        <p:spPr>
          <a:xfrm>
            <a:off x="341109" y="352330"/>
            <a:ext cx="9864918" cy="95287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9B2242"/>
                </a:solidFill>
                <a:latin typeface="Sztosfixed" pitchFamily="2" charset="77"/>
                <a:ea typeface="Sztosfixed" pitchFamily="2" charset="77"/>
                <a:cs typeface="Sztosfixed" pitchFamily="2" charset="77"/>
              </a:rPr>
              <a:t>The steps to mushroom farming</a:t>
            </a:r>
          </a:p>
        </p:txBody>
      </p:sp>
    </p:spTree>
    <p:extLst>
      <p:ext uri="{BB962C8B-B14F-4D97-AF65-F5344CB8AC3E}">
        <p14:creationId xmlns:p14="http://schemas.microsoft.com/office/powerpoint/2010/main" val="973242830"/>
      </p:ext>
    </p:extLst>
  </p:cSld>
  <p:clrMapOvr>
    <a:masterClrMapping/>
  </p:clrMapOvr>
  <p:transition spd="slow" advClick="0">
    <p:push dir="u"/>
  </p:transition>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9" restart="whenNotActive" fill="hold" evtFilter="cancelBubble" nodeType="interactiveSeq">
                <p:stCondLst>
                  <p:cond evt="onClick" delay="0">
                    <p:tgtEl>
                      <p:spTgt spid="22"/>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nodeType="withEffect">
                                  <p:stCondLst>
                                    <p:cond delay="0"/>
                                  </p:stCondLst>
                                  <p:childTnLst>
                                    <p:set>
                                      <p:cBhvr>
                                        <p:cTn id="13" dur="1" fill="hold">
                                          <p:stCondLst>
                                            <p:cond delay="0"/>
                                          </p:stCondLst>
                                        </p:cTn>
                                        <p:tgtEl>
                                          <p:spTgt spid="45"/>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seq concurrent="1" nextAc="seek">
              <p:cTn id="16" restart="whenNotActive" fill="hold" evtFilter="cancelBubble" nodeType="interactiveSeq">
                <p:stCondLst>
                  <p:cond evt="onClick" delay="0">
                    <p:tgtEl>
                      <p:spTgt spid="24"/>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nodeType="with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seq concurrent="1" nextAc="seek">
              <p:cTn id="23" restart="whenNotActive" fill="hold" evtFilter="cancelBubble" nodeType="interactiveSeq">
                <p:stCondLst>
                  <p:cond evt="onClick" delay="0">
                    <p:tgtEl>
                      <p:spTgt spid="26"/>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seq concurrent="1" nextAc="seek">
              <p:cTn id="30" restart="whenNotActive" fill="hold" evtFilter="cancelBubble" nodeType="interactiveSeq">
                <p:stCondLst>
                  <p:cond evt="onClick" delay="0">
                    <p:tgtEl>
                      <p:spTgt spid="11"/>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withEffect">
                                  <p:stCondLst>
                                    <p:cond delay="0"/>
                                  </p:stCondLst>
                                  <p:childTnLst>
                                    <p:set>
                                      <p:cBhvr>
                                        <p:cTn id="34" dur="1" fill="hold">
                                          <p:stCondLst>
                                            <p:cond delay="0"/>
                                          </p:stCondLst>
                                        </p:cTn>
                                        <p:tgtEl>
                                          <p:spTgt spid="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37" restart="whenNotActive" fill="hold" evtFilter="cancelBubble" nodeType="interactiveSeq">
                <p:stCondLst>
                  <p:cond evt="onClick" delay="0">
                    <p:tgtEl>
                      <p:spTgt spid="12"/>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withEffect">
                                  <p:stCondLst>
                                    <p:cond delay="0"/>
                                  </p:stCondLst>
                                  <p:childTnLst>
                                    <p:set>
                                      <p:cBhvr>
                                        <p:cTn id="41" dur="1" fill="hold">
                                          <p:stCondLst>
                                            <p:cond delay="0"/>
                                          </p:stCondLst>
                                        </p:cTn>
                                        <p:tgtEl>
                                          <p:spTgt spid="6"/>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27"/>
                                        </p:tgtEl>
                                        <p:attrNameLst>
                                          <p:attrName>style.visibility</p:attrName>
                                        </p:attrNameLst>
                                      </p:cBhvr>
                                      <p:to>
                                        <p:strVal val="visible"/>
                                      </p:to>
                                    </p:set>
                                  </p:childTnLst>
                                </p:cTn>
                              </p:par>
                              <p:par>
                                <p:cTn id="44" presetID="1" presetClass="exit" presetSubtype="0" fill="hold" nodeType="withEffect">
                                  <p:stCondLst>
                                    <p:cond delay="0"/>
                                  </p:stCondLst>
                                  <p:childTnLst>
                                    <p:set>
                                      <p:cBhvr>
                                        <p:cTn id="45" dur="1" fill="hold">
                                          <p:stCondLst>
                                            <p:cond delay="0"/>
                                          </p:stCondLst>
                                        </p:cTn>
                                        <p:tgtEl>
                                          <p:spTgt spid="22"/>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24"/>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26"/>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20"/>
                                        </p:tgtEl>
                                        <p:attrNameLst>
                                          <p:attrName>style.visibility</p:attrName>
                                        </p:attrNameLst>
                                      </p:cBhvr>
                                      <p:to>
                                        <p:strVal val="hidden"/>
                                      </p:to>
                                    </p:set>
                                  </p:childTnLst>
                                </p:cTn>
                              </p:par>
                              <p:par>
                                <p:cTn id="52" presetID="1" presetClass="exit" presetSubtype="0" fill="hold" nodeType="withEffect">
                                  <p:stCondLst>
                                    <p:cond delay="0"/>
                                  </p:stCondLst>
                                  <p:childTnLst>
                                    <p:set>
                                      <p:cBhvr>
                                        <p:cTn id="53" dur="1" fill="hold">
                                          <p:stCondLst>
                                            <p:cond delay="0"/>
                                          </p:stCondLst>
                                        </p:cTn>
                                        <p:tgtEl>
                                          <p:spTgt spid="12"/>
                                        </p:tgtEl>
                                        <p:attrNameLst>
                                          <p:attrName>style.visibility</p:attrName>
                                        </p:attrNameLst>
                                      </p:cBhvr>
                                      <p:to>
                                        <p:strVal val="hidden"/>
                                      </p:to>
                                    </p:set>
                                  </p:childTnLst>
                                </p:cTn>
                              </p:par>
                              <p:par>
                                <p:cTn id="54" presetID="1" presetClass="exit" presetSubtype="0" fill="hold" nodeType="withEffect">
                                  <p:stCondLst>
                                    <p:cond delay="0"/>
                                  </p:stCondLst>
                                  <p:childTnLst>
                                    <p:set>
                                      <p:cBhvr>
                                        <p:cTn id="55"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6" restart="whenNotActive" fill="hold" evtFilter="cancelBubble" nodeType="interactiveSeq">
                <p:stCondLst>
                  <p:cond evt="onClick" delay="0">
                    <p:tgtEl>
                      <p:spTgt spid="27"/>
                    </p:tgtEl>
                  </p:cond>
                </p:stCondLst>
                <p:endSync evt="end" delay="0">
                  <p:rtn val="all"/>
                </p:endSync>
                <p:childTnLst>
                  <p:par>
                    <p:cTn id="57" fill="hold">
                      <p:stCondLst>
                        <p:cond delay="0"/>
                      </p:stCondLst>
                      <p:childTnLst>
                        <p:par>
                          <p:cTn id="58" fill="hold">
                            <p:stCondLst>
                              <p:cond delay="0"/>
                            </p:stCondLst>
                            <p:childTnLst>
                              <p:par>
                                <p:cTn id="59" presetID="1" presetClass="exit" presetSubtype="0" fill="hold" nodeType="withEffect">
                                  <p:stCondLst>
                                    <p:cond delay="0"/>
                                  </p:stCondLst>
                                  <p:childTnLst>
                                    <p:set>
                                      <p:cBhvr>
                                        <p:cTn id="60" dur="1" fill="hold">
                                          <p:stCondLst>
                                            <p:cond delay="0"/>
                                          </p:stCondLst>
                                        </p:cTn>
                                        <p:tgtEl>
                                          <p:spTgt spid="27"/>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36"/>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45"/>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49"/>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53"/>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0"/>
                                          </p:stCondLst>
                                        </p:cTn>
                                        <p:tgtEl>
                                          <p:spTgt spid="2"/>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0"/>
                                          </p:stCondLst>
                                        </p:cTn>
                                        <p:tgtEl>
                                          <p:spTgt spid="6"/>
                                        </p:tgtEl>
                                        <p:attrNameLst>
                                          <p:attrName>style.visibility</p:attrName>
                                        </p:attrNameLst>
                                      </p:cBhvr>
                                      <p:to>
                                        <p:strVal val="hidden"/>
                                      </p:to>
                                    </p:set>
                                  </p:childTnLst>
                                </p:cTn>
                              </p:par>
                              <p:par>
                                <p:cTn id="73" presetID="1" presetClass="entr" presetSubtype="0" fill="hold" nodeType="withEffect">
                                  <p:stCondLst>
                                    <p:cond delay="0"/>
                                  </p:stCondLst>
                                  <p:childTnLst>
                                    <p:set>
                                      <p:cBhvr>
                                        <p:cTn id="74" dur="1" fill="hold">
                                          <p:stCondLst>
                                            <p:cond delay="0"/>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35AF78-B595-19C6-2AFA-DD4D750F0BF8}"/>
            </a:ext>
          </a:extLst>
        </p:cNvPr>
        <p:cNvGrpSpPr/>
        <p:nvPr/>
      </p:nvGrpSpPr>
      <p:grpSpPr>
        <a:xfrm>
          <a:off x="0" y="0"/>
          <a:ext cx="0" cy="0"/>
          <a:chOff x="0" y="0"/>
          <a:chExt cx="0" cy="0"/>
        </a:xfrm>
      </p:grpSpPr>
      <p:pic>
        <p:nvPicPr>
          <p:cNvPr id="4" name="Picture 3" descr="A cartoon of a mushroom holding a box of mushrooms&#10;&#10;AI-generated content may be incorrect.">
            <a:extLst>
              <a:ext uri="{FF2B5EF4-FFF2-40B4-BE49-F238E27FC236}">
                <a16:creationId xmlns:a16="http://schemas.microsoft.com/office/drawing/2014/main" id="{EE5FA933-D9B0-9AB2-DE08-BD912A70A1D6}"/>
              </a:ext>
            </a:extLst>
          </p:cNvPr>
          <p:cNvPicPr>
            <a:picLocks noChangeAspect="1"/>
          </p:cNvPicPr>
          <p:nvPr/>
        </p:nvPicPr>
        <p:blipFill>
          <a:blip r:embed="rId3"/>
          <a:srcRect l="8242" t="8951" r="20208" b="24594"/>
          <a:stretch>
            <a:fillRect/>
          </a:stretch>
        </p:blipFill>
        <p:spPr>
          <a:xfrm flipH="1">
            <a:off x="0" y="3429001"/>
            <a:ext cx="4102100" cy="3429000"/>
          </a:xfrm>
          <a:prstGeom prst="rect">
            <a:avLst/>
          </a:prstGeom>
        </p:spPr>
      </p:pic>
      <p:grpSp>
        <p:nvGrpSpPr>
          <p:cNvPr id="56" name="menu">
            <a:extLst>
              <a:ext uri="{FF2B5EF4-FFF2-40B4-BE49-F238E27FC236}">
                <a16:creationId xmlns:a16="http://schemas.microsoft.com/office/drawing/2014/main" id="{A8CC803B-1C38-88DB-85AB-F1E981786877}"/>
              </a:ext>
            </a:extLst>
          </p:cNvPr>
          <p:cNvGrpSpPr/>
          <p:nvPr/>
        </p:nvGrpSpPr>
        <p:grpSpPr>
          <a:xfrm>
            <a:off x="11474101" y="2871719"/>
            <a:ext cx="460535" cy="1114561"/>
            <a:chOff x="151927" y="2325786"/>
            <a:chExt cx="260682" cy="630889"/>
          </a:xfrm>
        </p:grpSpPr>
        <p:sp>
          <p:nvSpPr>
            <p:cNvPr id="57" name="Rectangle: Rounded Corners 63">
              <a:extLst>
                <a:ext uri="{FF2B5EF4-FFF2-40B4-BE49-F238E27FC236}">
                  <a16:creationId xmlns:a16="http://schemas.microsoft.com/office/drawing/2014/main" id="{032E309A-4B8F-ED73-4F2D-8D504A5D7DC2}"/>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58" name="a4">
              <a:hlinkClick r:id="" action="ppaction://hlinkshowjump?jump=nextslide"/>
              <a:extLst>
                <a:ext uri="{FF2B5EF4-FFF2-40B4-BE49-F238E27FC236}">
                  <a16:creationId xmlns:a16="http://schemas.microsoft.com/office/drawing/2014/main" id="{849C668A-2125-D9C3-E81A-295855ED017B}"/>
                </a:ext>
              </a:extLst>
            </p:cNvPr>
            <p:cNvPicPr>
              <a:picLocks noChangeAspect="1"/>
            </p:cNvPicPr>
            <p:nvPr/>
          </p:nvPicPr>
          <p:blipFill>
            <a:blip r:embed="rId4"/>
            <a:srcRect/>
            <a:stretch/>
          </p:blipFill>
          <p:spPr>
            <a:xfrm>
              <a:off x="204687" y="2740767"/>
              <a:ext cx="154441" cy="106747"/>
            </a:xfrm>
            <a:prstGeom prst="rect">
              <a:avLst/>
            </a:prstGeom>
          </p:spPr>
        </p:pic>
        <p:pic>
          <p:nvPicPr>
            <p:cNvPr id="59" name="a4">
              <a:hlinkClick r:id="" action="ppaction://hlinkshowjump?jump=previousslide"/>
              <a:extLst>
                <a:ext uri="{FF2B5EF4-FFF2-40B4-BE49-F238E27FC236}">
                  <a16:creationId xmlns:a16="http://schemas.microsoft.com/office/drawing/2014/main" id="{5A96E285-B02E-6CFF-5D61-CF2DD6B814ED}"/>
                </a:ext>
              </a:extLst>
            </p:cNvPr>
            <p:cNvPicPr>
              <a:picLocks noChangeAspect="1"/>
            </p:cNvPicPr>
            <p:nvPr/>
          </p:nvPicPr>
          <p:blipFill>
            <a:blip r:embed="rId4"/>
            <a:srcRect/>
            <a:stretch/>
          </p:blipFill>
          <p:spPr>
            <a:xfrm rot="10800000">
              <a:off x="204687" y="2434554"/>
              <a:ext cx="154441" cy="106747"/>
            </a:xfrm>
            <a:prstGeom prst="rect">
              <a:avLst/>
            </a:prstGeom>
          </p:spPr>
        </p:pic>
      </p:grpSp>
      <p:pic>
        <p:nvPicPr>
          <p:cNvPr id="60" name="video" title="Farm to Plate: Educating Food Industry Professionals about Australian Mushrooms">
            <a:hlinkClick r:id="" action="ppaction://media"/>
            <a:extLst>
              <a:ext uri="{FF2B5EF4-FFF2-40B4-BE49-F238E27FC236}">
                <a16:creationId xmlns:a16="http://schemas.microsoft.com/office/drawing/2014/main" id="{BA1C4488-8F16-4027-B995-35F1DB3808B9}"/>
              </a:ext>
            </a:extLst>
          </p:cNvPr>
          <p:cNvPicPr>
            <a:picLocks noRot="1" noChangeAspect="1"/>
          </p:cNvPicPr>
          <p:nvPr>
            <a:videoFile r:link="rId1"/>
          </p:nvPr>
        </p:nvPicPr>
        <p:blipFill>
          <a:blip r:embed="rId5"/>
          <a:stretch>
            <a:fillRect/>
          </a:stretch>
        </p:blipFill>
        <p:spPr>
          <a:xfrm>
            <a:off x="3156577" y="1237936"/>
            <a:ext cx="8223042" cy="4646029"/>
          </a:xfrm>
          <a:prstGeom prst="rect">
            <a:avLst/>
          </a:prstGeom>
        </p:spPr>
      </p:pic>
      <p:sp>
        <p:nvSpPr>
          <p:cNvPr id="3" name="Title 1">
            <a:extLst>
              <a:ext uri="{FF2B5EF4-FFF2-40B4-BE49-F238E27FC236}">
                <a16:creationId xmlns:a16="http://schemas.microsoft.com/office/drawing/2014/main" id="{9E6CD4C5-474F-8FF4-DF6B-C9AEAC15D922}"/>
              </a:ext>
            </a:extLst>
          </p:cNvPr>
          <p:cNvSpPr txBox="1">
            <a:spLocks/>
          </p:cNvSpPr>
          <p:nvPr/>
        </p:nvSpPr>
        <p:spPr>
          <a:xfrm>
            <a:off x="1918915" y="352331"/>
            <a:ext cx="8354170" cy="48144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Sztosfixed" pitchFamily="2" charset="77"/>
                <a:ea typeface="Sztosfixed" pitchFamily="2" charset="77"/>
                <a:cs typeface="Sztosfixed" pitchFamily="2" charset="77"/>
              </a:rPr>
              <a:t>Let’s visit a mushroom farm</a:t>
            </a:r>
          </a:p>
        </p:txBody>
      </p:sp>
      <p:sp>
        <p:nvSpPr>
          <p:cNvPr id="6" name="Triangle 5">
            <a:extLst>
              <a:ext uri="{FF2B5EF4-FFF2-40B4-BE49-F238E27FC236}">
                <a16:creationId xmlns:a16="http://schemas.microsoft.com/office/drawing/2014/main" id="{D475F17C-ED10-D941-50C0-B4F3954D58DF}"/>
              </a:ext>
            </a:extLst>
          </p:cNvPr>
          <p:cNvSpPr/>
          <p:nvPr/>
        </p:nvSpPr>
        <p:spPr>
          <a:xfrm rot="10800000">
            <a:off x="1230710" y="4209054"/>
            <a:ext cx="688205" cy="593280"/>
          </a:xfrm>
          <a:prstGeom prst="triangle">
            <a:avLst/>
          </a:prstGeom>
          <a:solidFill>
            <a:srgbClr val="9B22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4">
            <a:extLst>
              <a:ext uri="{FF2B5EF4-FFF2-40B4-BE49-F238E27FC236}">
                <a16:creationId xmlns:a16="http://schemas.microsoft.com/office/drawing/2014/main" id="{7D80B8CD-ADD6-C002-3D63-004835A6BE90}"/>
              </a:ext>
            </a:extLst>
          </p:cNvPr>
          <p:cNvSpPr/>
          <p:nvPr/>
        </p:nvSpPr>
        <p:spPr>
          <a:xfrm>
            <a:off x="257364" y="1183383"/>
            <a:ext cx="2710399" cy="3269347"/>
          </a:xfrm>
          <a:prstGeom prst="roundRect">
            <a:avLst>
              <a:gd name="adj" fmla="val 10857"/>
            </a:avLst>
          </a:prstGeom>
          <a:solidFill>
            <a:srgbClr val="9B2242"/>
          </a:solidFill>
          <a:ln>
            <a:noFill/>
          </a:ln>
        </p:spPr>
        <p:style>
          <a:lnRef idx="2">
            <a:schemeClr val="accent1">
              <a:shade val="15000"/>
            </a:schemeClr>
          </a:lnRef>
          <a:fillRef idx="1">
            <a:schemeClr val="accent1"/>
          </a:fillRef>
          <a:effectRef idx="0">
            <a:schemeClr val="accent1"/>
          </a:effectRef>
          <a:fontRef idx="minor">
            <a:schemeClr val="lt1"/>
          </a:fontRef>
        </p:style>
        <p:txBody>
          <a:bodyPr lIns="252000" rIns="252000" rtlCol="0" anchor="ctr"/>
          <a:lstStyle/>
          <a:p>
            <a:pPr fontAlgn="base"/>
            <a:r>
              <a:rPr lang="en-AU" sz="1600" dirty="0">
                <a:solidFill>
                  <a:schemeClr val="bg1"/>
                </a:solidFill>
                <a:latin typeface="Montserrat" pitchFamily="2" charset="77"/>
              </a:rPr>
              <a:t>Australian mushroom growers monitor a range of environmental factors to create a perfect indoor climate. This is important because mushrooms are fungi, not plants, and they have very specific needs.</a:t>
            </a:r>
            <a:endParaRPr lang="en-AU" sz="2400" dirty="0">
              <a:solidFill>
                <a:schemeClr val="bg1"/>
              </a:solidFill>
              <a:latin typeface="Montserrat" pitchFamily="2" charset="77"/>
            </a:endParaRPr>
          </a:p>
        </p:txBody>
      </p:sp>
      <p:sp>
        <p:nvSpPr>
          <p:cNvPr id="2" name="number">
            <a:extLst>
              <a:ext uri="{FF2B5EF4-FFF2-40B4-BE49-F238E27FC236}">
                <a16:creationId xmlns:a16="http://schemas.microsoft.com/office/drawing/2014/main" id="{F0E34DF2-CB40-79AF-9DEA-D05D8FB8498B}"/>
              </a:ext>
            </a:extLst>
          </p:cNvPr>
          <p:cNvSpPr txBox="1">
            <a:spLocks/>
          </p:cNvSpPr>
          <p:nvPr/>
        </p:nvSpPr>
        <p:spPr>
          <a:xfrm>
            <a:off x="11239500" y="6318135"/>
            <a:ext cx="577855"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rgbClr val="6B5FBF"/>
                </a:solidFill>
                <a:latin typeface="Sztosfixed" pitchFamily="2" charset="77"/>
                <a:ea typeface="Sztosfixed" pitchFamily="2" charset="77"/>
                <a:cs typeface="Sztosfixed" pitchFamily="2" charset="77"/>
              </a:rPr>
              <a:pPr algn="r">
                <a:buSzPts val="1400"/>
              </a:pPr>
              <a:t>21</a:t>
            </a:fld>
            <a:endParaRPr lang="en" sz="2000" b="1" dirty="0">
              <a:solidFill>
                <a:srgbClr val="6B5FBF"/>
              </a:solidFill>
              <a:latin typeface="Sztosfixed" pitchFamily="2" charset="77"/>
              <a:ea typeface="Sztosfixed" pitchFamily="2" charset="77"/>
              <a:cs typeface="Sztosfixed" pitchFamily="2" charset="77"/>
            </a:endParaRPr>
          </a:p>
        </p:txBody>
      </p:sp>
    </p:spTree>
    <p:extLst>
      <p:ext uri="{BB962C8B-B14F-4D97-AF65-F5344CB8AC3E}">
        <p14:creationId xmlns:p14="http://schemas.microsoft.com/office/powerpoint/2010/main" val="946466935"/>
      </p:ext>
    </p:extLst>
  </p:cSld>
  <p:clrMapOvr>
    <a:masterClrMapping/>
  </p:clrMapOvr>
  <p:transition spd="slow" advClick="0">
    <p:push dir="u"/>
  </p:transition>
  <p:timing>
    <p:tnLst>
      <p:par>
        <p:cTn id="1" dur="indefinite" restart="never" nodeType="tmRoot">
          <p:childTnLst>
            <p:video>
              <p:cMediaNode vol="80000">
                <p:cTn id="2" fill="hold" display="0">
                  <p:stCondLst>
                    <p:cond delay="indefinite"/>
                  </p:stCondLst>
                </p:cTn>
                <p:tgtEl>
                  <p:spTgt spid="60"/>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6A4F72-C3D5-BF6E-C1F7-E3BCA5302227}"/>
            </a:ext>
          </a:extLst>
        </p:cNvPr>
        <p:cNvGrpSpPr/>
        <p:nvPr/>
      </p:nvGrpSpPr>
      <p:grpSpPr>
        <a:xfrm>
          <a:off x="0" y="0"/>
          <a:ext cx="0" cy="0"/>
          <a:chOff x="0" y="0"/>
          <a:chExt cx="0" cy="0"/>
        </a:xfrm>
      </p:grpSpPr>
      <p:sp>
        <p:nvSpPr>
          <p:cNvPr id="30" name="5b">
            <a:extLst>
              <a:ext uri="{FF2B5EF4-FFF2-40B4-BE49-F238E27FC236}">
                <a16:creationId xmlns:a16="http://schemas.microsoft.com/office/drawing/2014/main" id="{CA282C6E-979E-DE00-A4C8-DB889C86AC51}"/>
              </a:ext>
            </a:extLst>
          </p:cNvPr>
          <p:cNvSpPr/>
          <p:nvPr/>
        </p:nvSpPr>
        <p:spPr>
          <a:xfrm>
            <a:off x="932829" y="1433839"/>
            <a:ext cx="5033965" cy="2426515"/>
          </a:xfrm>
          <a:prstGeom prst="roundRect">
            <a:avLst/>
          </a:prstGeom>
          <a:solidFill>
            <a:srgbClr val="F0A539"/>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rIns="144000" rtlCol="0" anchor="ctr"/>
          <a:lstStyle/>
          <a:p>
            <a:pPr algn="ctr">
              <a:spcAft>
                <a:spcPts val="600"/>
              </a:spcAft>
            </a:pPr>
            <a:r>
              <a:rPr lang="en-AU" sz="1600" dirty="0">
                <a:solidFill>
                  <a:schemeClr val="bg1"/>
                </a:solidFill>
                <a:latin typeface="SZTOS MEDIUM" pitchFamily="2" charset="77"/>
                <a:ea typeface="SZTOS MEDIUM" pitchFamily="2" charset="77"/>
                <a:cs typeface="SZTOS MEDIUM" pitchFamily="2" charset="77"/>
              </a:rPr>
              <a:t>Airflow</a:t>
            </a:r>
          </a:p>
          <a:p>
            <a:pPr algn="ctr">
              <a:lnSpc>
                <a:spcPts val="1800"/>
              </a:lnSpc>
              <a:spcAft>
                <a:spcPts val="600"/>
              </a:spcAft>
            </a:pPr>
            <a:r>
              <a:rPr lang="en-AU" sz="1400" dirty="0">
                <a:solidFill>
                  <a:schemeClr val="bg1"/>
                </a:solidFill>
                <a:latin typeface="Montserrat" pitchFamily="2" charset="77"/>
              </a:rPr>
              <a:t>The mushroom growing rooms have special air conditioners, ventilation systems and fans that blow fresh air around the room. Mushrooms breathe in oxygen and breathe out carbon dioxide, just like humans. Proper airflow ensures the mushrooms have the air they need to grow.</a:t>
            </a:r>
          </a:p>
        </p:txBody>
      </p:sp>
      <p:sp>
        <p:nvSpPr>
          <p:cNvPr id="26" name="1b">
            <a:extLst>
              <a:ext uri="{FF2B5EF4-FFF2-40B4-BE49-F238E27FC236}">
                <a16:creationId xmlns:a16="http://schemas.microsoft.com/office/drawing/2014/main" id="{3686878C-6DDF-03E2-2B41-737BFA0E5C99}"/>
              </a:ext>
            </a:extLst>
          </p:cNvPr>
          <p:cNvSpPr/>
          <p:nvPr/>
        </p:nvSpPr>
        <p:spPr>
          <a:xfrm>
            <a:off x="925677" y="4041939"/>
            <a:ext cx="5048214" cy="2407620"/>
          </a:xfrm>
          <a:prstGeom prst="roundRect">
            <a:avLst/>
          </a:prstGeom>
          <a:solidFill>
            <a:srgbClr val="5EBDA0"/>
          </a:solidFill>
          <a:ln>
            <a:noFill/>
          </a:ln>
        </p:spPr>
        <p:style>
          <a:lnRef idx="2">
            <a:schemeClr val="accent1">
              <a:shade val="15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AU" sz="1600" dirty="0">
                <a:solidFill>
                  <a:schemeClr val="bg1"/>
                </a:solidFill>
                <a:latin typeface="SZTOS MEDIUM" pitchFamily="2" charset="77"/>
                <a:ea typeface="SZTOS MEDIUM" pitchFamily="2" charset="77"/>
                <a:cs typeface="SZTOS MEDIUM" pitchFamily="2" charset="77"/>
              </a:rPr>
              <a:t>Humidity</a:t>
            </a:r>
          </a:p>
          <a:p>
            <a:pPr algn="ctr">
              <a:lnSpc>
                <a:spcPts val="1800"/>
              </a:lnSpc>
              <a:spcAft>
                <a:spcPts val="600"/>
              </a:spcAft>
            </a:pPr>
            <a:r>
              <a:rPr lang="en-AU" sz="1400" dirty="0">
                <a:solidFill>
                  <a:schemeClr val="bg1"/>
                </a:solidFill>
                <a:latin typeface="Montserrat" pitchFamily="2" charset="77"/>
                <a:ea typeface="SZTOS MEDIUM" pitchFamily="2" charset="77"/>
                <a:cs typeface="SZTOS MEDIUM" pitchFamily="2" charset="77"/>
              </a:rPr>
              <a:t>A special tool called a hygrometer measures how much water is in the air. Mushrooms are mostly made of water, so they need the air around them to be moist. If the air is too dry, the mushrooms can shrivel up. If it's too wet, they can get slimy. </a:t>
            </a:r>
            <a:endParaRPr lang="en-AU" sz="1400" dirty="0">
              <a:solidFill>
                <a:schemeClr val="bg1"/>
              </a:solidFill>
              <a:latin typeface="Montserrat" pitchFamily="2" charset="77"/>
            </a:endParaRPr>
          </a:p>
        </p:txBody>
      </p:sp>
      <p:sp>
        <p:nvSpPr>
          <p:cNvPr id="28" name="2b">
            <a:extLst>
              <a:ext uri="{FF2B5EF4-FFF2-40B4-BE49-F238E27FC236}">
                <a16:creationId xmlns:a16="http://schemas.microsoft.com/office/drawing/2014/main" id="{263721D5-78DD-CE23-F188-33F3B5819107}"/>
              </a:ext>
            </a:extLst>
          </p:cNvPr>
          <p:cNvSpPr/>
          <p:nvPr/>
        </p:nvSpPr>
        <p:spPr>
          <a:xfrm>
            <a:off x="6219771" y="4023046"/>
            <a:ext cx="5046552" cy="2426514"/>
          </a:xfrm>
          <a:prstGeom prst="roundRect">
            <a:avLst/>
          </a:prstGeom>
          <a:solidFill>
            <a:srgbClr val="8E7EFF"/>
          </a:solidFill>
          <a:ln>
            <a:noFill/>
          </a:ln>
        </p:spPr>
        <p:style>
          <a:lnRef idx="2">
            <a:schemeClr val="accent1">
              <a:shade val="15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AU" sz="1600" dirty="0">
                <a:solidFill>
                  <a:schemeClr val="bg1"/>
                </a:solidFill>
                <a:latin typeface="SZTOS MEDIUM" pitchFamily="2" charset="77"/>
                <a:ea typeface="SZTOS MEDIUM" pitchFamily="2" charset="77"/>
                <a:cs typeface="SZTOS MEDIUM" pitchFamily="2" charset="77"/>
              </a:rPr>
              <a:t>Evaporation</a:t>
            </a:r>
          </a:p>
          <a:p>
            <a:pPr algn="ctr">
              <a:lnSpc>
                <a:spcPts val="1800"/>
              </a:lnSpc>
              <a:spcAft>
                <a:spcPts val="600"/>
              </a:spcAft>
            </a:pPr>
            <a:r>
              <a:rPr lang="en-AU" sz="1400" dirty="0">
                <a:solidFill>
                  <a:schemeClr val="bg1"/>
                </a:solidFill>
                <a:latin typeface="Montserrat" pitchFamily="2" charset="77"/>
              </a:rPr>
              <a:t>The farmer must watch and control how temperature, humidity, and airflow work together. A very slight amount of evaporation from the surface of the growing material is a key trigger for mushrooms to ‘pin’. Too much evaporation will dry out the mushrooms, but too little will stop them from growing in the first place.</a:t>
            </a:r>
          </a:p>
        </p:txBody>
      </p:sp>
      <p:sp>
        <p:nvSpPr>
          <p:cNvPr id="29" name="3b">
            <a:extLst>
              <a:ext uri="{FF2B5EF4-FFF2-40B4-BE49-F238E27FC236}">
                <a16:creationId xmlns:a16="http://schemas.microsoft.com/office/drawing/2014/main" id="{63C6A987-EBFE-AC3C-E638-54DF9DC9E0A9}"/>
              </a:ext>
            </a:extLst>
          </p:cNvPr>
          <p:cNvSpPr/>
          <p:nvPr/>
        </p:nvSpPr>
        <p:spPr>
          <a:xfrm>
            <a:off x="6212495" y="1433841"/>
            <a:ext cx="5046552" cy="2426513"/>
          </a:xfrm>
          <a:prstGeom prst="roundRect">
            <a:avLst/>
          </a:prstGeom>
          <a:solidFill>
            <a:srgbClr val="F54636"/>
          </a:solidFill>
          <a:ln>
            <a:noFill/>
          </a:ln>
        </p:spPr>
        <p:style>
          <a:lnRef idx="2">
            <a:schemeClr val="accent1">
              <a:shade val="15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AU" sz="1600" dirty="0">
                <a:solidFill>
                  <a:schemeClr val="bg1"/>
                </a:solidFill>
                <a:latin typeface="SZTOS MEDIUM" pitchFamily="2" charset="77"/>
                <a:ea typeface="SZTOS MEDIUM" pitchFamily="2" charset="77"/>
                <a:cs typeface="SZTOS MEDIUM" pitchFamily="2" charset="77"/>
              </a:rPr>
              <a:t>Temperature</a:t>
            </a:r>
          </a:p>
          <a:p>
            <a:pPr algn="ctr">
              <a:spcAft>
                <a:spcPts val="600"/>
              </a:spcAft>
            </a:pPr>
            <a:r>
              <a:rPr lang="en-AU" sz="1400" dirty="0">
                <a:solidFill>
                  <a:schemeClr val="bg1"/>
                </a:solidFill>
                <a:latin typeface="SZTOS MEDIUM" pitchFamily="2" charset="77"/>
                <a:ea typeface="SZTOS MEDIUM" pitchFamily="2" charset="77"/>
                <a:cs typeface="SZTOS MEDIUM" pitchFamily="2" charset="77"/>
              </a:rPr>
              <a:t> </a:t>
            </a:r>
            <a:r>
              <a:rPr lang="en-AU" sz="1200" dirty="0">
                <a:solidFill>
                  <a:schemeClr val="bg1"/>
                </a:solidFill>
                <a:latin typeface="Montserrat" pitchFamily="2" charset="77"/>
              </a:rPr>
              <a:t>That Farmers use digital temperature sensors connected to the heating and cooling systems to control the temperature in the growing rooms. This is very important because different stages of the mushroom life cycle require different temperatures. The mycelium need a specific warm temperature to grow properly. Once the mycelium is ready, the growers drop the temperature to a cooler, more stable range. This temperature change tells the mushroom to begin the fruiting stage. </a:t>
            </a:r>
            <a:endParaRPr lang="en-AU" sz="1400" dirty="0">
              <a:solidFill>
                <a:schemeClr val="bg1"/>
              </a:solidFill>
              <a:latin typeface="Montserrat" pitchFamily="2" charset="77"/>
            </a:endParaRPr>
          </a:p>
        </p:txBody>
      </p:sp>
      <p:grpSp>
        <p:nvGrpSpPr>
          <p:cNvPr id="31" name="5">
            <a:extLst>
              <a:ext uri="{FF2B5EF4-FFF2-40B4-BE49-F238E27FC236}">
                <a16:creationId xmlns:a16="http://schemas.microsoft.com/office/drawing/2014/main" id="{92659081-F51C-DFBF-6C1F-E4C4FBD59EC1}"/>
              </a:ext>
            </a:extLst>
          </p:cNvPr>
          <p:cNvGrpSpPr/>
          <p:nvPr/>
        </p:nvGrpSpPr>
        <p:grpSpPr>
          <a:xfrm rot="16200000">
            <a:off x="2232981" y="126534"/>
            <a:ext cx="2426512" cy="5041117"/>
            <a:chOff x="9414920" y="387947"/>
            <a:chExt cx="2426512" cy="5041117"/>
          </a:xfrm>
        </p:grpSpPr>
        <p:sp>
          <p:nvSpPr>
            <p:cNvPr id="25" name="Rounded Rectangle 24">
              <a:extLst>
                <a:ext uri="{FF2B5EF4-FFF2-40B4-BE49-F238E27FC236}">
                  <a16:creationId xmlns:a16="http://schemas.microsoft.com/office/drawing/2014/main" id="{1587607B-CC5C-8D91-A9E1-29D83EDB8802}"/>
                </a:ext>
              </a:extLst>
            </p:cNvPr>
            <p:cNvSpPr/>
            <p:nvPr/>
          </p:nvSpPr>
          <p:spPr>
            <a:xfrm>
              <a:off x="9414920" y="387947"/>
              <a:ext cx="2426512" cy="5041117"/>
            </a:xfrm>
            <a:prstGeom prst="roundRect">
              <a:avLst>
                <a:gd name="adj" fmla="val 16012"/>
              </a:avLst>
            </a:prstGeom>
            <a:solidFill>
              <a:srgbClr val="FBE8CD"/>
            </a:solidFill>
            <a:ln>
              <a:solidFill>
                <a:srgbClr val="F9E2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B8F6F820-D995-4331-62F5-DC512447FBBD}"/>
                </a:ext>
              </a:extLst>
            </p:cNvPr>
            <p:cNvPicPr>
              <a:picLocks noChangeAspect="1"/>
            </p:cNvPicPr>
            <p:nvPr/>
          </p:nvPicPr>
          <p:blipFill>
            <a:blip r:embed="rId2"/>
            <a:srcRect/>
            <a:stretch/>
          </p:blipFill>
          <p:spPr>
            <a:xfrm rot="5400000">
              <a:off x="9846113" y="2085533"/>
              <a:ext cx="1564128" cy="1513263"/>
            </a:xfrm>
            <a:prstGeom prst="rect">
              <a:avLst/>
            </a:prstGeom>
          </p:spPr>
        </p:pic>
      </p:grpSp>
      <p:grpSp>
        <p:nvGrpSpPr>
          <p:cNvPr id="32" name="3">
            <a:extLst>
              <a:ext uri="{FF2B5EF4-FFF2-40B4-BE49-F238E27FC236}">
                <a16:creationId xmlns:a16="http://schemas.microsoft.com/office/drawing/2014/main" id="{B1F1FB82-7747-CF4F-70C1-2CD6BF324CA0}"/>
              </a:ext>
            </a:extLst>
          </p:cNvPr>
          <p:cNvGrpSpPr/>
          <p:nvPr/>
        </p:nvGrpSpPr>
        <p:grpSpPr>
          <a:xfrm rot="16200000">
            <a:off x="7523496" y="130112"/>
            <a:ext cx="2426513" cy="5033965"/>
            <a:chOff x="7084571" y="1918034"/>
            <a:chExt cx="2426513" cy="5033965"/>
          </a:xfrm>
        </p:grpSpPr>
        <p:sp>
          <p:nvSpPr>
            <p:cNvPr id="24" name="Rounded Rectangle 23">
              <a:extLst>
                <a:ext uri="{FF2B5EF4-FFF2-40B4-BE49-F238E27FC236}">
                  <a16:creationId xmlns:a16="http://schemas.microsoft.com/office/drawing/2014/main" id="{4E267112-5869-7831-0871-F28897E33387}"/>
                </a:ext>
              </a:extLst>
            </p:cNvPr>
            <p:cNvSpPr/>
            <p:nvPr/>
          </p:nvSpPr>
          <p:spPr>
            <a:xfrm>
              <a:off x="7084571" y="1918034"/>
              <a:ext cx="2426513" cy="5033965"/>
            </a:xfrm>
            <a:prstGeom prst="roundRect">
              <a:avLst>
                <a:gd name="adj" fmla="val 15029"/>
              </a:avLst>
            </a:prstGeom>
            <a:solidFill>
              <a:srgbClr val="FDE1E0"/>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8712628E-12E2-0B31-847F-DDF4FC0BCA10}"/>
                </a:ext>
              </a:extLst>
            </p:cNvPr>
            <p:cNvPicPr>
              <a:picLocks noChangeAspect="1"/>
            </p:cNvPicPr>
            <p:nvPr/>
          </p:nvPicPr>
          <p:blipFill>
            <a:blip r:embed="rId3"/>
            <a:srcRect/>
            <a:stretch/>
          </p:blipFill>
          <p:spPr>
            <a:xfrm rot="5400000">
              <a:off x="7506226" y="3694132"/>
              <a:ext cx="1583204" cy="1531717"/>
            </a:xfrm>
            <a:prstGeom prst="rect">
              <a:avLst/>
            </a:prstGeom>
          </p:spPr>
        </p:pic>
      </p:grpSp>
      <p:grpSp>
        <p:nvGrpSpPr>
          <p:cNvPr id="33" name="2">
            <a:extLst>
              <a:ext uri="{FF2B5EF4-FFF2-40B4-BE49-F238E27FC236}">
                <a16:creationId xmlns:a16="http://schemas.microsoft.com/office/drawing/2014/main" id="{A2953231-6AFA-9C74-216C-4CE25B9B3C57}"/>
              </a:ext>
            </a:extLst>
          </p:cNvPr>
          <p:cNvGrpSpPr/>
          <p:nvPr/>
        </p:nvGrpSpPr>
        <p:grpSpPr>
          <a:xfrm rot="16200000">
            <a:off x="7554319" y="2681219"/>
            <a:ext cx="2426513" cy="5110162"/>
            <a:chOff x="4751424" y="1918034"/>
            <a:chExt cx="2426513" cy="5110162"/>
          </a:xfrm>
        </p:grpSpPr>
        <p:sp>
          <p:nvSpPr>
            <p:cNvPr id="23" name="Rounded Rectangle 22">
              <a:extLst>
                <a:ext uri="{FF2B5EF4-FFF2-40B4-BE49-F238E27FC236}">
                  <a16:creationId xmlns:a16="http://schemas.microsoft.com/office/drawing/2014/main" id="{40D96FF0-5BC1-99A8-BA5C-DA4532F15F01}"/>
                </a:ext>
              </a:extLst>
            </p:cNvPr>
            <p:cNvSpPr/>
            <p:nvPr/>
          </p:nvSpPr>
          <p:spPr>
            <a:xfrm>
              <a:off x="4751424" y="1918034"/>
              <a:ext cx="2426513" cy="5110162"/>
            </a:xfrm>
            <a:prstGeom prst="roundRect">
              <a:avLst/>
            </a:prstGeom>
            <a:solidFill>
              <a:srgbClr val="E9E8FF"/>
            </a:solidFill>
            <a:ln>
              <a:solidFill>
                <a:srgbClr val="E9E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16" name="Picture 15">
              <a:extLst>
                <a:ext uri="{FF2B5EF4-FFF2-40B4-BE49-F238E27FC236}">
                  <a16:creationId xmlns:a16="http://schemas.microsoft.com/office/drawing/2014/main" id="{EB84AB5F-B5E8-EC68-49CE-04B13F024034}"/>
                </a:ext>
              </a:extLst>
            </p:cNvPr>
            <p:cNvPicPr>
              <a:picLocks noChangeAspect="1"/>
            </p:cNvPicPr>
            <p:nvPr/>
          </p:nvPicPr>
          <p:blipFill>
            <a:blip r:embed="rId4"/>
            <a:srcRect/>
            <a:stretch/>
          </p:blipFill>
          <p:spPr>
            <a:xfrm rot="5400000">
              <a:off x="5176258" y="3701305"/>
              <a:ext cx="1576845" cy="1525565"/>
            </a:xfrm>
            <a:prstGeom prst="rect">
              <a:avLst/>
            </a:prstGeom>
          </p:spPr>
        </p:pic>
      </p:grpSp>
      <p:grpSp>
        <p:nvGrpSpPr>
          <p:cNvPr id="35" name="1">
            <a:extLst>
              <a:ext uri="{FF2B5EF4-FFF2-40B4-BE49-F238E27FC236}">
                <a16:creationId xmlns:a16="http://schemas.microsoft.com/office/drawing/2014/main" id="{72442D40-AA24-C758-9B8B-39C59B7782FE}"/>
              </a:ext>
            </a:extLst>
          </p:cNvPr>
          <p:cNvGrpSpPr/>
          <p:nvPr/>
        </p:nvGrpSpPr>
        <p:grpSpPr>
          <a:xfrm rot="5400000">
            <a:off x="2239335" y="2709384"/>
            <a:ext cx="2426513" cy="5053829"/>
            <a:chOff x="385331" y="1918035"/>
            <a:chExt cx="2426513" cy="5053829"/>
          </a:xfrm>
        </p:grpSpPr>
        <p:sp>
          <p:nvSpPr>
            <p:cNvPr id="22" name="Rounded Rectangle 21">
              <a:extLst>
                <a:ext uri="{FF2B5EF4-FFF2-40B4-BE49-F238E27FC236}">
                  <a16:creationId xmlns:a16="http://schemas.microsoft.com/office/drawing/2014/main" id="{2A5B0772-A694-093C-D5C6-F31AB25D5FEB}"/>
                </a:ext>
              </a:extLst>
            </p:cNvPr>
            <p:cNvSpPr/>
            <p:nvPr/>
          </p:nvSpPr>
          <p:spPr>
            <a:xfrm>
              <a:off x="385331" y="1918035"/>
              <a:ext cx="2426513" cy="5053829"/>
            </a:xfrm>
            <a:prstGeom prst="roundRect">
              <a:avLst/>
            </a:prstGeom>
            <a:solidFill>
              <a:srgbClr val="DEF1EC"/>
            </a:solidFill>
            <a:ln>
              <a:solidFill>
                <a:srgbClr val="DEF1E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a:extLst>
                <a:ext uri="{FF2B5EF4-FFF2-40B4-BE49-F238E27FC236}">
                  <a16:creationId xmlns:a16="http://schemas.microsoft.com/office/drawing/2014/main" id="{AFA0A257-B4A1-EE73-7BA7-41DE99A8AFBF}"/>
                </a:ext>
              </a:extLst>
            </p:cNvPr>
            <p:cNvPicPr>
              <a:picLocks noChangeAspect="1"/>
            </p:cNvPicPr>
            <p:nvPr/>
          </p:nvPicPr>
          <p:blipFill>
            <a:blip r:embed="rId5"/>
            <a:srcRect/>
            <a:stretch/>
          </p:blipFill>
          <p:spPr>
            <a:xfrm rot="16200000">
              <a:off x="738192" y="3764425"/>
              <a:ext cx="1583204" cy="1525516"/>
            </a:xfrm>
            <a:prstGeom prst="rect">
              <a:avLst/>
            </a:prstGeom>
          </p:spPr>
        </p:pic>
      </p:grpSp>
      <p:sp>
        <p:nvSpPr>
          <p:cNvPr id="3" name="Title 1">
            <a:extLst>
              <a:ext uri="{FF2B5EF4-FFF2-40B4-BE49-F238E27FC236}">
                <a16:creationId xmlns:a16="http://schemas.microsoft.com/office/drawing/2014/main" id="{27D9F27E-36F0-C676-643B-D278403CF8A3}"/>
              </a:ext>
            </a:extLst>
          </p:cNvPr>
          <p:cNvSpPr txBox="1">
            <a:spLocks/>
          </p:cNvSpPr>
          <p:nvPr/>
        </p:nvSpPr>
        <p:spPr>
          <a:xfrm>
            <a:off x="1918915" y="352331"/>
            <a:ext cx="8354170" cy="48144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9B2242"/>
                </a:solidFill>
                <a:latin typeface="Sztosfixed" pitchFamily="2" charset="77"/>
                <a:ea typeface="Sztosfixed" pitchFamily="2" charset="77"/>
                <a:cs typeface="Sztosfixed" pitchFamily="2" charset="77"/>
              </a:rPr>
              <a:t>Let’s visit a mushroom farm</a:t>
            </a:r>
          </a:p>
        </p:txBody>
      </p:sp>
      <p:sp>
        <p:nvSpPr>
          <p:cNvPr id="4" name="TextBox 3">
            <a:extLst>
              <a:ext uri="{FF2B5EF4-FFF2-40B4-BE49-F238E27FC236}">
                <a16:creationId xmlns:a16="http://schemas.microsoft.com/office/drawing/2014/main" id="{83C58224-2E8C-3077-D926-692C3D77A044}"/>
              </a:ext>
            </a:extLst>
          </p:cNvPr>
          <p:cNvSpPr txBox="1"/>
          <p:nvPr/>
        </p:nvSpPr>
        <p:spPr>
          <a:xfrm>
            <a:off x="717899" y="949139"/>
            <a:ext cx="10756202" cy="369332"/>
          </a:xfrm>
          <a:prstGeom prst="rect">
            <a:avLst/>
          </a:prstGeom>
          <a:noFill/>
        </p:spPr>
        <p:txBody>
          <a:bodyPr wrap="square">
            <a:spAutoFit/>
          </a:bodyPr>
          <a:lstStyle/>
          <a:p>
            <a:pPr algn="ctr" rtl="0" fontAlgn="base">
              <a:spcAft>
                <a:spcPts val="600"/>
              </a:spcAft>
            </a:pPr>
            <a:r>
              <a:rPr lang="en-AU" sz="1800" b="0" i="0" u="none" strike="noStrike" dirty="0">
                <a:solidFill>
                  <a:srgbClr val="414141"/>
                </a:solidFill>
                <a:effectLst/>
                <a:latin typeface="Montserrat" pitchFamily="2" charset="77"/>
              </a:rPr>
              <a:t>How and why do mushroom growers monitor:</a:t>
            </a:r>
          </a:p>
        </p:txBody>
      </p:sp>
      <p:grpSp>
        <p:nvGrpSpPr>
          <p:cNvPr id="52" name="menu">
            <a:extLst>
              <a:ext uri="{FF2B5EF4-FFF2-40B4-BE49-F238E27FC236}">
                <a16:creationId xmlns:a16="http://schemas.microsoft.com/office/drawing/2014/main" id="{CD02A18B-0AD9-1C99-5B4B-300E680B9500}"/>
              </a:ext>
            </a:extLst>
          </p:cNvPr>
          <p:cNvGrpSpPr/>
          <p:nvPr/>
        </p:nvGrpSpPr>
        <p:grpSpPr>
          <a:xfrm>
            <a:off x="11474101" y="2871719"/>
            <a:ext cx="460535" cy="1114561"/>
            <a:chOff x="151927" y="2325786"/>
            <a:chExt cx="260682" cy="630889"/>
          </a:xfrm>
        </p:grpSpPr>
        <p:sp>
          <p:nvSpPr>
            <p:cNvPr id="53" name="Rectangle: Rounded Corners 63">
              <a:extLst>
                <a:ext uri="{FF2B5EF4-FFF2-40B4-BE49-F238E27FC236}">
                  <a16:creationId xmlns:a16="http://schemas.microsoft.com/office/drawing/2014/main" id="{DFCEB05D-E818-11C0-9F56-D423CAAD0748}"/>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54" name="a4">
              <a:hlinkClick r:id="" action="ppaction://hlinkshowjump?jump=nextslide"/>
              <a:extLst>
                <a:ext uri="{FF2B5EF4-FFF2-40B4-BE49-F238E27FC236}">
                  <a16:creationId xmlns:a16="http://schemas.microsoft.com/office/drawing/2014/main" id="{30A6B168-C1ED-6B71-8910-35B91CF8CD35}"/>
                </a:ext>
              </a:extLst>
            </p:cNvPr>
            <p:cNvPicPr>
              <a:picLocks noChangeAspect="1"/>
            </p:cNvPicPr>
            <p:nvPr/>
          </p:nvPicPr>
          <p:blipFill>
            <a:blip r:embed="rId6"/>
            <a:srcRect/>
            <a:stretch/>
          </p:blipFill>
          <p:spPr>
            <a:xfrm>
              <a:off x="204687" y="2740767"/>
              <a:ext cx="154441" cy="106747"/>
            </a:xfrm>
            <a:prstGeom prst="rect">
              <a:avLst/>
            </a:prstGeom>
          </p:spPr>
        </p:pic>
        <p:pic>
          <p:nvPicPr>
            <p:cNvPr id="55" name="a4">
              <a:hlinkClick r:id="" action="ppaction://hlinkshowjump?jump=previousslide"/>
              <a:extLst>
                <a:ext uri="{FF2B5EF4-FFF2-40B4-BE49-F238E27FC236}">
                  <a16:creationId xmlns:a16="http://schemas.microsoft.com/office/drawing/2014/main" id="{F093A240-3017-60EF-9492-BCF5D3BD718B}"/>
                </a:ext>
              </a:extLst>
            </p:cNvPr>
            <p:cNvPicPr>
              <a:picLocks noChangeAspect="1"/>
            </p:cNvPicPr>
            <p:nvPr/>
          </p:nvPicPr>
          <p:blipFill>
            <a:blip r:embed="rId6"/>
            <a:srcRect/>
            <a:stretch/>
          </p:blipFill>
          <p:spPr>
            <a:xfrm rot="10800000">
              <a:off x="204687" y="2434554"/>
              <a:ext cx="154441" cy="106747"/>
            </a:xfrm>
            <a:prstGeom prst="rect">
              <a:avLst/>
            </a:prstGeom>
          </p:spPr>
        </p:pic>
      </p:grpSp>
      <p:sp>
        <p:nvSpPr>
          <p:cNvPr id="5" name="number">
            <a:extLst>
              <a:ext uri="{FF2B5EF4-FFF2-40B4-BE49-F238E27FC236}">
                <a16:creationId xmlns:a16="http://schemas.microsoft.com/office/drawing/2014/main" id="{DBE52E33-E129-38E2-7D45-028133102C56}"/>
              </a:ext>
            </a:extLst>
          </p:cNvPr>
          <p:cNvSpPr txBox="1">
            <a:spLocks/>
          </p:cNvSpPr>
          <p:nvPr/>
        </p:nvSpPr>
        <p:spPr>
          <a:xfrm>
            <a:off x="11150600" y="6318135"/>
            <a:ext cx="666755"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rgbClr val="6B5FBF"/>
                </a:solidFill>
                <a:latin typeface="Sztosfixed" pitchFamily="2" charset="77"/>
                <a:ea typeface="Sztosfixed" pitchFamily="2" charset="77"/>
                <a:cs typeface="Sztosfixed" pitchFamily="2" charset="77"/>
              </a:rPr>
              <a:pPr algn="r">
                <a:buSzPts val="1400"/>
              </a:pPr>
              <a:t>22</a:t>
            </a:fld>
            <a:endParaRPr lang="en" sz="2000" b="1" dirty="0">
              <a:solidFill>
                <a:srgbClr val="6B5FBF"/>
              </a:solidFill>
              <a:latin typeface="Sztosfixed" pitchFamily="2" charset="77"/>
              <a:ea typeface="Sztosfixed" pitchFamily="2" charset="77"/>
              <a:cs typeface="Sztosfixed" pitchFamily="2" charset="77"/>
            </a:endParaRPr>
          </a:p>
        </p:txBody>
      </p:sp>
      <p:pic>
        <p:nvPicPr>
          <p:cNvPr id="6" name="reveal bt" descr="A red arrow in a white circle&#10;&#10;AI-generated content may be incorrect.">
            <a:extLst>
              <a:ext uri="{FF2B5EF4-FFF2-40B4-BE49-F238E27FC236}">
                <a16:creationId xmlns:a16="http://schemas.microsoft.com/office/drawing/2014/main" id="{F5956E0B-F668-DAE1-723A-F4B4283BC2D5}"/>
              </a:ext>
            </a:extLst>
          </p:cNvPr>
          <p:cNvPicPr>
            <a:picLocks noChangeAspect="1"/>
          </p:cNvPicPr>
          <p:nvPr/>
        </p:nvPicPr>
        <p:blipFill>
          <a:blip r:embed="rId7"/>
          <a:stretch>
            <a:fillRect/>
          </a:stretch>
        </p:blipFill>
        <p:spPr>
          <a:xfrm rot="10800000">
            <a:off x="5837695" y="6121540"/>
            <a:ext cx="516610" cy="516610"/>
          </a:xfrm>
          <a:prstGeom prst="rect">
            <a:avLst/>
          </a:prstGeom>
        </p:spPr>
      </p:pic>
      <p:grpSp>
        <p:nvGrpSpPr>
          <p:cNvPr id="7" name="pop up">
            <a:extLst>
              <a:ext uri="{FF2B5EF4-FFF2-40B4-BE49-F238E27FC236}">
                <a16:creationId xmlns:a16="http://schemas.microsoft.com/office/drawing/2014/main" id="{03A28C45-E31F-EDA2-8C9C-A791CDDA17B0}"/>
              </a:ext>
            </a:extLst>
          </p:cNvPr>
          <p:cNvGrpSpPr/>
          <p:nvPr/>
        </p:nvGrpSpPr>
        <p:grpSpPr>
          <a:xfrm>
            <a:off x="0" y="0"/>
            <a:ext cx="12192000" cy="6858000"/>
            <a:chOff x="0" y="0"/>
            <a:chExt cx="12192000" cy="6858000"/>
          </a:xfrm>
        </p:grpSpPr>
        <p:pic>
          <p:nvPicPr>
            <p:cNvPr id="9" name="Picture 8">
              <a:extLst>
                <a:ext uri="{FF2B5EF4-FFF2-40B4-BE49-F238E27FC236}">
                  <a16:creationId xmlns:a16="http://schemas.microsoft.com/office/drawing/2014/main" id="{1FDB4F0E-4563-22BB-67A1-BB7818E90755}"/>
                </a:ext>
              </a:extLst>
            </p:cNvPr>
            <p:cNvPicPr>
              <a:picLocks noChangeAspect="1"/>
            </p:cNvPicPr>
            <p:nvPr/>
          </p:nvPicPr>
          <p:blipFill>
            <a:blip r:embed="rId8"/>
            <a:srcRect l="530" t="549" r="530" b="549"/>
            <a:stretch>
              <a:fillRect/>
            </a:stretch>
          </p:blipFill>
          <p:spPr>
            <a:xfrm>
              <a:off x="0" y="0"/>
              <a:ext cx="12192000" cy="6858000"/>
            </a:xfrm>
            <a:prstGeom prst="rect">
              <a:avLst/>
            </a:prstGeom>
          </p:spPr>
        </p:pic>
        <p:pic>
          <p:nvPicPr>
            <p:cNvPr id="10" name="Picture 9" descr="A white oval object with a black border&#10;&#10;AI-generated content may be incorrect.">
              <a:extLst>
                <a:ext uri="{FF2B5EF4-FFF2-40B4-BE49-F238E27FC236}">
                  <a16:creationId xmlns:a16="http://schemas.microsoft.com/office/drawing/2014/main" id="{6C96074E-FF4E-6F3F-7D03-7F66CFBEFC00}"/>
                </a:ext>
              </a:extLst>
            </p:cNvPr>
            <p:cNvPicPr>
              <a:picLocks noChangeAspect="1"/>
            </p:cNvPicPr>
            <p:nvPr/>
          </p:nvPicPr>
          <p:blipFill>
            <a:blip r:embed="rId9"/>
            <a:stretch>
              <a:fillRect/>
            </a:stretch>
          </p:blipFill>
          <p:spPr>
            <a:xfrm>
              <a:off x="2260332" y="1511300"/>
              <a:ext cx="7671336" cy="4418130"/>
            </a:xfrm>
            <a:prstGeom prst="rect">
              <a:avLst/>
            </a:prstGeom>
          </p:spPr>
        </p:pic>
        <p:pic>
          <p:nvPicPr>
            <p:cNvPr id="11" name="Picture 10">
              <a:extLst>
                <a:ext uri="{FF2B5EF4-FFF2-40B4-BE49-F238E27FC236}">
                  <a16:creationId xmlns:a16="http://schemas.microsoft.com/office/drawing/2014/main" id="{1B20CD55-6F3D-85F4-1B81-33893B82EB31}"/>
                </a:ext>
              </a:extLst>
            </p:cNvPr>
            <p:cNvPicPr>
              <a:picLocks noChangeAspect="1"/>
            </p:cNvPicPr>
            <p:nvPr/>
          </p:nvPicPr>
          <p:blipFill>
            <a:blip r:embed="rId10"/>
            <a:srcRect l="18530" t="6099" r="14713" b="6841"/>
            <a:stretch>
              <a:fillRect/>
            </a:stretch>
          </p:blipFill>
          <p:spPr>
            <a:xfrm flipH="1">
              <a:off x="8889402" y="3119498"/>
              <a:ext cx="2950752" cy="3463301"/>
            </a:xfrm>
            <a:prstGeom prst="rect">
              <a:avLst/>
            </a:prstGeom>
          </p:spPr>
        </p:pic>
        <p:sp>
          <p:nvSpPr>
            <p:cNvPr id="12" name="TextBox 11">
              <a:extLst>
                <a:ext uri="{FF2B5EF4-FFF2-40B4-BE49-F238E27FC236}">
                  <a16:creationId xmlns:a16="http://schemas.microsoft.com/office/drawing/2014/main" id="{42103EB6-1FDB-A42C-28D5-BC217336458C}"/>
                </a:ext>
              </a:extLst>
            </p:cNvPr>
            <p:cNvSpPr txBox="1"/>
            <p:nvPr/>
          </p:nvSpPr>
          <p:spPr>
            <a:xfrm>
              <a:off x="3473194" y="2731922"/>
              <a:ext cx="5239006" cy="2123017"/>
            </a:xfrm>
            <a:prstGeom prst="rect">
              <a:avLst/>
            </a:prstGeom>
            <a:noFill/>
          </p:spPr>
          <p:txBody>
            <a:bodyPr wrap="square">
              <a:spAutoFit/>
            </a:bodyPr>
            <a:lstStyle/>
            <a:p>
              <a:pPr algn="ctr" rtl="0">
                <a:lnSpc>
                  <a:spcPct val="150000"/>
                </a:lnSpc>
                <a:spcAft>
                  <a:spcPts val="1200"/>
                </a:spcAft>
                <a:buNone/>
              </a:pPr>
              <a:r>
                <a:rPr lang="en-US" b="0" i="0" u="none" strike="noStrike" dirty="0">
                  <a:solidFill>
                    <a:srgbClr val="414141"/>
                  </a:solidFill>
                  <a:effectLst/>
                  <a:latin typeface="Montserrat" pitchFamily="2" charset="77"/>
                </a:rPr>
                <a:t>By controlling and monitoring these key factors, mushroom growers can manage the mushroom's entire life cycle and ensure a consistent, reliable supply of fresh mushrooms all year round. </a:t>
              </a:r>
              <a:endParaRPr lang="en-AU" b="0" i="0" u="none" strike="noStrike" dirty="0">
                <a:solidFill>
                  <a:srgbClr val="414141"/>
                </a:solidFill>
                <a:effectLst/>
                <a:latin typeface="Montserrat" pitchFamily="2" charset="77"/>
              </a:endParaRPr>
            </a:p>
          </p:txBody>
        </p:sp>
      </p:grpSp>
      <p:pic>
        <p:nvPicPr>
          <p:cNvPr id="14" name="pop up bt back" descr="A red arrow in a white circle&#10;&#10;AI-generated content may be incorrect.">
            <a:extLst>
              <a:ext uri="{FF2B5EF4-FFF2-40B4-BE49-F238E27FC236}">
                <a16:creationId xmlns:a16="http://schemas.microsoft.com/office/drawing/2014/main" id="{5C5EAAD6-D421-E321-7B03-D1B44F50BDF2}"/>
              </a:ext>
            </a:extLst>
          </p:cNvPr>
          <p:cNvPicPr>
            <a:picLocks noChangeAspect="1"/>
          </p:cNvPicPr>
          <p:nvPr/>
        </p:nvPicPr>
        <p:blipFill>
          <a:blip r:embed="rId7"/>
          <a:stretch>
            <a:fillRect/>
          </a:stretch>
        </p:blipFill>
        <p:spPr>
          <a:xfrm>
            <a:off x="5837695" y="681675"/>
            <a:ext cx="516610" cy="516610"/>
          </a:xfrm>
          <a:prstGeom prst="rect">
            <a:avLst/>
          </a:prstGeom>
        </p:spPr>
      </p:pic>
    </p:spTree>
    <p:extLst>
      <p:ext uri="{BB962C8B-B14F-4D97-AF65-F5344CB8AC3E}">
        <p14:creationId xmlns:p14="http://schemas.microsoft.com/office/powerpoint/2010/main" val="2029334436"/>
      </p:ext>
    </p:extLst>
  </p:cSld>
  <p:clrMapOvr>
    <a:masterClrMapping/>
  </p:clrMapOvr>
  <p:transition spd="slow" advClick="0">
    <p:push dir="u"/>
  </p:transition>
  <p:timing>
    <p:tnLst>
      <p:par>
        <p:cTn id="1" dur="indefinite" restart="never" nodeType="tmRoot">
          <p:childTnLst>
            <p:seq concurrent="1" nextAc="seek">
              <p:cTn id="2" restart="whenNotActive" fill="hold" evtFilter="cancelBubble" nodeType="interactiveSeq">
                <p:stCondLst>
                  <p:cond evt="onClick" delay="0">
                    <p:tgtEl>
                      <p:spTgt spid="3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5"/>
                                        </p:tgtEl>
                                      </p:cBhvr>
                                    </p:animEffect>
                                    <p:set>
                                      <p:cBhvr>
                                        <p:cTn id="7"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8" restart="whenNotActive" fill="hold" evtFilter="cancelBubble" nodeType="interactiveSeq">
                <p:stCondLst>
                  <p:cond evt="onClick" delay="0">
                    <p:tgtEl>
                      <p:spTgt spid="3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3"/>
                                        </p:tgtEl>
                                      </p:cBhvr>
                                    </p:animEffect>
                                    <p:set>
                                      <p:cBhvr>
                                        <p:cTn id="13"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4" restart="whenNotActive" fill="hold" evtFilter="cancelBubble" nodeType="interactiveSeq">
                <p:stCondLst>
                  <p:cond evt="onClick" delay="0">
                    <p:tgtEl>
                      <p:spTgt spid="3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2"/>
                                        </p:tgtEl>
                                      </p:cBhvr>
                                    </p:animEffect>
                                    <p:set>
                                      <p:cBhvr>
                                        <p:cTn id="19"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20" restart="whenNotActive" fill="hold" evtFilter="cancelBubble" nodeType="interactiveSeq">
                <p:stCondLst>
                  <p:cond evt="onClick" delay="0">
                    <p:tgtEl>
                      <p:spTgt spid="3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1"/>
                                        </p:tgtEl>
                                      </p:cBhvr>
                                    </p:animEffect>
                                    <p:set>
                                      <p:cBhvr>
                                        <p:cTn id="25"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26" restart="whenNotActive" fill="hold" evtFilter="cancelBubble" nodeType="interactiveSeq">
                <p:stCondLst>
                  <p:cond evt="onClick" delay="0">
                    <p:tgtEl>
                      <p:spTgt spid="30"/>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childTnLst>
                          </p:cTn>
                        </p:par>
                      </p:childTnLst>
                    </p:cTn>
                  </p:par>
                </p:childTnLst>
              </p:cTn>
              <p:nextCondLst>
                <p:cond evt="onClick" delay="0">
                  <p:tgtEl>
                    <p:spTgt spid="30"/>
                  </p:tgtEl>
                </p:cond>
              </p:nextCondLst>
            </p:seq>
            <p:seq concurrent="1" nextAc="seek">
              <p:cTn id="32" restart="whenNotActive" fill="hold" evtFilter="cancelBubble" nodeType="interactiveSeq">
                <p:stCondLst>
                  <p:cond evt="onClick" delay="0">
                    <p:tgtEl>
                      <p:spTgt spid="28"/>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childTnLst>
                          </p:cTn>
                        </p:par>
                      </p:childTnLst>
                    </p:cTn>
                  </p:par>
                </p:childTnLst>
              </p:cTn>
              <p:nextCondLst>
                <p:cond evt="onClick" delay="0">
                  <p:tgtEl>
                    <p:spTgt spid="28"/>
                  </p:tgtEl>
                </p:cond>
              </p:nextCondLst>
            </p:seq>
            <p:seq concurrent="1" nextAc="seek">
              <p:cTn id="38" restart="whenNotActive" fill="hold" evtFilter="cancelBubble" nodeType="interactiveSeq">
                <p:stCondLst>
                  <p:cond evt="onClick" delay="0">
                    <p:tgtEl>
                      <p:spTgt spid="29"/>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fade">
                                      <p:cBhvr>
                                        <p:cTn id="43" dur="500"/>
                                        <p:tgtEl>
                                          <p:spTgt spid="32"/>
                                        </p:tgtEl>
                                      </p:cBhvr>
                                    </p:animEffect>
                                  </p:childTnLst>
                                </p:cTn>
                              </p:par>
                            </p:childTnLst>
                          </p:cTn>
                        </p:par>
                      </p:childTnLst>
                    </p:cTn>
                  </p:par>
                </p:childTnLst>
              </p:cTn>
              <p:nextCondLst>
                <p:cond evt="onClick" delay="0">
                  <p:tgtEl>
                    <p:spTgt spid="29"/>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fade">
                                      <p:cBhvr>
                                        <p:cTn id="49" dur="500"/>
                                        <p:tgtEl>
                                          <p:spTgt spid="35"/>
                                        </p:tgtEl>
                                      </p:cBhvr>
                                    </p:animEffect>
                                  </p:childTnLst>
                                </p:cTn>
                              </p:par>
                            </p:childTnLst>
                          </p:cTn>
                        </p:par>
                      </p:childTnLst>
                    </p:cTn>
                  </p:par>
                </p:childTnLst>
              </p:cTn>
              <p:nextCondLst>
                <p:cond evt="onClick" delay="0">
                  <p:tgtEl>
                    <p:spTgt spid="26"/>
                  </p:tgtEl>
                </p:cond>
              </p:nextCondLst>
            </p:seq>
            <p:seq concurrent="1" nextAc="seek">
              <p:cTn id="50" restart="whenNotActive" fill="hold" evtFilter="cancelBubble" nodeType="interactiveSeq">
                <p:stCondLst>
                  <p:cond evt="onClick" delay="0">
                    <p:tgtEl>
                      <p:spTgt spid="6"/>
                    </p:tgtEl>
                  </p:cond>
                </p:stCondLst>
                <p:endSync evt="end" delay="0">
                  <p:rtn val="all"/>
                </p:endSync>
                <p:childTnLst>
                  <p:par>
                    <p:cTn id="51" fill="hold">
                      <p:stCondLst>
                        <p:cond delay="0"/>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additive="base">
                                        <p:cTn id="55" dur="500" fill="hold"/>
                                        <p:tgtEl>
                                          <p:spTgt spid="7"/>
                                        </p:tgtEl>
                                        <p:attrNameLst>
                                          <p:attrName>ppt_x</p:attrName>
                                        </p:attrNameLst>
                                      </p:cBhvr>
                                      <p:tavLst>
                                        <p:tav tm="0">
                                          <p:val>
                                            <p:strVal val="#ppt_x"/>
                                          </p:val>
                                        </p:tav>
                                        <p:tav tm="100000">
                                          <p:val>
                                            <p:strVal val="#ppt_x"/>
                                          </p:val>
                                        </p:tav>
                                      </p:tavLst>
                                    </p:anim>
                                    <p:anim calcmode="lin" valueType="num">
                                      <p:cBhvr additive="base">
                                        <p:cTn id="56" dur="500" fill="hold"/>
                                        <p:tgtEl>
                                          <p:spTgt spid="7"/>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additive="base">
                                        <p:cTn id="59" dur="500" fill="hold"/>
                                        <p:tgtEl>
                                          <p:spTgt spid="14"/>
                                        </p:tgtEl>
                                        <p:attrNameLst>
                                          <p:attrName>ppt_x</p:attrName>
                                        </p:attrNameLst>
                                      </p:cBhvr>
                                      <p:tavLst>
                                        <p:tav tm="0">
                                          <p:val>
                                            <p:strVal val="#ppt_x"/>
                                          </p:val>
                                        </p:tav>
                                        <p:tav tm="100000">
                                          <p:val>
                                            <p:strVal val="#ppt_x"/>
                                          </p:val>
                                        </p:tav>
                                      </p:tavLst>
                                    </p:anim>
                                    <p:anim calcmode="lin" valueType="num">
                                      <p:cBhvr additive="base">
                                        <p:cTn id="6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6"/>
                  </p:tgtEl>
                </p:cond>
              </p:nextCondLst>
            </p:seq>
            <p:seq concurrent="1" nextAc="seek">
              <p:cTn id="61" restart="whenNotActive" fill="hold" evtFilter="cancelBubble" nodeType="interactiveSeq">
                <p:stCondLst>
                  <p:cond evt="onClick" delay="0">
                    <p:tgtEl>
                      <p:spTgt spid="14"/>
                    </p:tgtEl>
                  </p:cond>
                </p:stCondLst>
                <p:endSync evt="end" delay="0">
                  <p:rtn val="all"/>
                </p:endSync>
                <p:childTnLst>
                  <p:par>
                    <p:cTn id="62" fill="hold">
                      <p:stCondLst>
                        <p:cond delay="0"/>
                      </p:stCondLst>
                      <p:childTnLst>
                        <p:par>
                          <p:cTn id="63" fill="hold">
                            <p:stCondLst>
                              <p:cond delay="0"/>
                            </p:stCondLst>
                            <p:childTnLst>
                              <p:par>
                                <p:cTn id="64" presetID="2" presetClass="exit" presetSubtype="4" fill="hold" nodeType="clickEffect">
                                  <p:stCondLst>
                                    <p:cond delay="0"/>
                                  </p:stCondLst>
                                  <p:childTnLst>
                                    <p:anim calcmode="lin" valueType="num">
                                      <p:cBhvr additive="base">
                                        <p:cTn id="65" dur="500"/>
                                        <p:tgtEl>
                                          <p:spTgt spid="7"/>
                                        </p:tgtEl>
                                        <p:attrNameLst>
                                          <p:attrName>ppt_x</p:attrName>
                                        </p:attrNameLst>
                                      </p:cBhvr>
                                      <p:tavLst>
                                        <p:tav tm="0">
                                          <p:val>
                                            <p:strVal val="ppt_x"/>
                                          </p:val>
                                        </p:tav>
                                        <p:tav tm="100000">
                                          <p:val>
                                            <p:strVal val="ppt_x"/>
                                          </p:val>
                                        </p:tav>
                                      </p:tavLst>
                                    </p:anim>
                                    <p:anim calcmode="lin" valueType="num">
                                      <p:cBhvr additive="base">
                                        <p:cTn id="66" dur="500"/>
                                        <p:tgtEl>
                                          <p:spTgt spid="7"/>
                                        </p:tgtEl>
                                        <p:attrNameLst>
                                          <p:attrName>ppt_y</p:attrName>
                                        </p:attrNameLst>
                                      </p:cBhvr>
                                      <p:tavLst>
                                        <p:tav tm="0">
                                          <p:val>
                                            <p:strVal val="ppt_y"/>
                                          </p:val>
                                        </p:tav>
                                        <p:tav tm="100000">
                                          <p:val>
                                            <p:strVal val="1+ppt_h/2"/>
                                          </p:val>
                                        </p:tav>
                                      </p:tavLst>
                                    </p:anim>
                                    <p:set>
                                      <p:cBhvr>
                                        <p:cTn id="67" dur="1" fill="hold">
                                          <p:stCondLst>
                                            <p:cond delay="499"/>
                                          </p:stCondLst>
                                        </p:cTn>
                                        <p:tgtEl>
                                          <p:spTgt spid="7"/>
                                        </p:tgtEl>
                                        <p:attrNameLst>
                                          <p:attrName>style.visibility</p:attrName>
                                        </p:attrNameLst>
                                      </p:cBhvr>
                                      <p:to>
                                        <p:strVal val="hidden"/>
                                      </p:to>
                                    </p:set>
                                  </p:childTnLst>
                                </p:cTn>
                              </p:par>
                              <p:par>
                                <p:cTn id="68" presetID="2" presetClass="exit" presetSubtype="4" fill="hold" nodeType="withEffect">
                                  <p:stCondLst>
                                    <p:cond delay="0"/>
                                  </p:stCondLst>
                                  <p:childTnLst>
                                    <p:anim calcmode="lin" valueType="num">
                                      <p:cBhvr additive="base">
                                        <p:cTn id="69" dur="500"/>
                                        <p:tgtEl>
                                          <p:spTgt spid="14"/>
                                        </p:tgtEl>
                                        <p:attrNameLst>
                                          <p:attrName>ppt_x</p:attrName>
                                        </p:attrNameLst>
                                      </p:cBhvr>
                                      <p:tavLst>
                                        <p:tav tm="0">
                                          <p:val>
                                            <p:strVal val="ppt_x"/>
                                          </p:val>
                                        </p:tav>
                                        <p:tav tm="100000">
                                          <p:val>
                                            <p:strVal val="ppt_x"/>
                                          </p:val>
                                        </p:tav>
                                      </p:tavLst>
                                    </p:anim>
                                    <p:anim calcmode="lin" valueType="num">
                                      <p:cBhvr additive="base">
                                        <p:cTn id="70" dur="500"/>
                                        <p:tgtEl>
                                          <p:spTgt spid="14"/>
                                        </p:tgtEl>
                                        <p:attrNameLst>
                                          <p:attrName>ppt_y</p:attrName>
                                        </p:attrNameLst>
                                      </p:cBhvr>
                                      <p:tavLst>
                                        <p:tav tm="0">
                                          <p:val>
                                            <p:strVal val="ppt_y"/>
                                          </p:val>
                                        </p:tav>
                                        <p:tav tm="100000">
                                          <p:val>
                                            <p:strVal val="1+ppt_h/2"/>
                                          </p:val>
                                        </p:tav>
                                      </p:tavLst>
                                    </p:anim>
                                    <p:set>
                                      <p:cBhvr>
                                        <p:cTn id="7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4F847-A25C-EFBE-FDE2-9AD38AA0E688}"/>
            </a:ext>
          </a:extLst>
        </p:cNvPr>
        <p:cNvGrpSpPr/>
        <p:nvPr/>
      </p:nvGrpSpPr>
      <p:grpSpPr>
        <a:xfrm>
          <a:off x="0" y="0"/>
          <a:ext cx="0" cy="0"/>
          <a:chOff x="0" y="0"/>
          <a:chExt cx="0" cy="0"/>
        </a:xfrm>
      </p:grpSpPr>
      <p:sp>
        <p:nvSpPr>
          <p:cNvPr id="6" name="Rounded Rectangle 5">
            <a:extLst>
              <a:ext uri="{FF2B5EF4-FFF2-40B4-BE49-F238E27FC236}">
                <a16:creationId xmlns:a16="http://schemas.microsoft.com/office/drawing/2014/main" id="{97DA7775-1557-BF4E-E5B7-1FB69458240E}"/>
              </a:ext>
            </a:extLst>
          </p:cNvPr>
          <p:cNvSpPr/>
          <p:nvPr/>
        </p:nvSpPr>
        <p:spPr>
          <a:xfrm>
            <a:off x="405026" y="1680268"/>
            <a:ext cx="7197062" cy="3666432"/>
          </a:xfrm>
          <a:prstGeom prst="roundRect">
            <a:avLst>
              <a:gd name="adj" fmla="val 5403"/>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0" tIns="360000" rIns="360000" bIns="360000" rtlCol="0" anchor="ctr"/>
          <a:lstStyle/>
          <a:p>
            <a:pPr>
              <a:lnSpc>
                <a:spcPts val="2600"/>
              </a:lnSpc>
              <a:spcAft>
                <a:spcPts val="600"/>
              </a:spcAft>
            </a:pPr>
            <a:r>
              <a:rPr lang="en-AU" sz="2000" dirty="0">
                <a:solidFill>
                  <a:srgbClr val="6B5FBF"/>
                </a:solidFill>
                <a:latin typeface="SZTOS MEDIUM" pitchFamily="2" charset="77"/>
                <a:ea typeface="SZTOS MEDIUM" pitchFamily="2" charset="77"/>
                <a:cs typeface="SZTOS MEDIUM" pitchFamily="2" charset="77"/>
              </a:rPr>
              <a:t>Tray Farm</a:t>
            </a:r>
          </a:p>
          <a:p>
            <a:pPr marL="285750" indent="-285750">
              <a:lnSpc>
                <a:spcPts val="2600"/>
              </a:lnSpc>
              <a:spcAft>
                <a:spcPts val="600"/>
              </a:spcAft>
              <a:buFont typeface="Arial" panose="020B0604020202020204" pitchFamily="34" charset="0"/>
              <a:buChar char="•"/>
            </a:pPr>
            <a:r>
              <a:rPr lang="en-AU" dirty="0">
                <a:solidFill>
                  <a:srgbClr val="414141"/>
                </a:solidFill>
                <a:latin typeface="Montserrat" pitchFamily="2" charset="77"/>
              </a:rPr>
              <a:t>The trays are heavy, so they're moved around the farm using forklifts.</a:t>
            </a:r>
          </a:p>
          <a:p>
            <a:pPr marL="285750" indent="-285750">
              <a:lnSpc>
                <a:spcPts val="2600"/>
              </a:lnSpc>
              <a:spcAft>
                <a:spcPts val="600"/>
              </a:spcAft>
              <a:buFont typeface="Arial" panose="020B0604020202020204" pitchFamily="34" charset="0"/>
              <a:buChar char="•"/>
            </a:pPr>
            <a:r>
              <a:rPr lang="en-AU" dirty="0">
                <a:solidFill>
                  <a:srgbClr val="414141"/>
                </a:solidFill>
                <a:latin typeface="Montserrat" pitchFamily="2" charset="77"/>
              </a:rPr>
              <a:t>The trays are taken from one room to another for different stages of growth.</a:t>
            </a:r>
          </a:p>
          <a:p>
            <a:pPr marL="285750" indent="-285750">
              <a:lnSpc>
                <a:spcPts val="2600"/>
              </a:lnSpc>
              <a:spcAft>
                <a:spcPts val="600"/>
              </a:spcAft>
              <a:buFont typeface="Arial" panose="020B0604020202020204" pitchFamily="34" charset="0"/>
              <a:buChar char="•"/>
            </a:pPr>
            <a:r>
              <a:rPr lang="en-AU" dirty="0">
                <a:solidFill>
                  <a:srgbClr val="414141"/>
                </a:solidFill>
                <a:latin typeface="Montserrat" pitchFamily="2" charset="77"/>
              </a:rPr>
              <a:t>Timber trays need constant replacement.</a:t>
            </a:r>
          </a:p>
          <a:p>
            <a:pPr marL="285750" indent="-285750">
              <a:lnSpc>
                <a:spcPts val="2600"/>
              </a:lnSpc>
              <a:spcAft>
                <a:spcPts val="600"/>
              </a:spcAft>
              <a:buFont typeface="Arial" panose="020B0604020202020204" pitchFamily="34" charset="0"/>
              <a:buChar char="•"/>
            </a:pPr>
            <a:r>
              <a:rPr lang="en-AU" dirty="0">
                <a:solidFill>
                  <a:srgbClr val="414141"/>
                </a:solidFill>
                <a:latin typeface="Montserrat" pitchFamily="2" charset="77"/>
              </a:rPr>
              <a:t>Timber trays are not easy to clean.</a:t>
            </a:r>
          </a:p>
          <a:p>
            <a:pPr marL="285750" indent="-285750">
              <a:lnSpc>
                <a:spcPts val="2600"/>
              </a:lnSpc>
              <a:spcAft>
                <a:spcPts val="600"/>
              </a:spcAft>
              <a:buFont typeface="Arial" panose="020B0604020202020204" pitchFamily="34" charset="0"/>
              <a:buChar char="•"/>
            </a:pPr>
            <a:r>
              <a:rPr lang="en-AU" dirty="0">
                <a:solidFill>
                  <a:srgbClr val="414141"/>
                </a:solidFill>
                <a:latin typeface="Montserrat" pitchFamily="2" charset="77"/>
              </a:rPr>
              <a:t>This is an old farming method which is being replaced with modern shelf farms.</a:t>
            </a:r>
          </a:p>
        </p:txBody>
      </p:sp>
      <p:grpSp>
        <p:nvGrpSpPr>
          <p:cNvPr id="15" name="menu">
            <a:extLst>
              <a:ext uri="{FF2B5EF4-FFF2-40B4-BE49-F238E27FC236}">
                <a16:creationId xmlns:a16="http://schemas.microsoft.com/office/drawing/2014/main" id="{68D6073F-F9A3-6FD3-EFCB-87C93ACF02AD}"/>
              </a:ext>
            </a:extLst>
          </p:cNvPr>
          <p:cNvGrpSpPr/>
          <p:nvPr/>
        </p:nvGrpSpPr>
        <p:grpSpPr>
          <a:xfrm>
            <a:off x="11474101" y="2871719"/>
            <a:ext cx="460535" cy="1114561"/>
            <a:chOff x="151927" y="2325786"/>
            <a:chExt cx="260682" cy="630889"/>
          </a:xfrm>
        </p:grpSpPr>
        <p:sp>
          <p:nvSpPr>
            <p:cNvPr id="16" name="Rectangle: Rounded Corners 63">
              <a:extLst>
                <a:ext uri="{FF2B5EF4-FFF2-40B4-BE49-F238E27FC236}">
                  <a16:creationId xmlns:a16="http://schemas.microsoft.com/office/drawing/2014/main" id="{3C15A2E3-8683-5C64-F647-2A52AD874054}"/>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17" name="a4">
              <a:hlinkClick r:id="" action="ppaction://hlinkshowjump?jump=nextslide"/>
              <a:extLst>
                <a:ext uri="{FF2B5EF4-FFF2-40B4-BE49-F238E27FC236}">
                  <a16:creationId xmlns:a16="http://schemas.microsoft.com/office/drawing/2014/main" id="{351D4BA3-05A3-F4A7-9296-2597A52A9C82}"/>
                </a:ext>
              </a:extLst>
            </p:cNvPr>
            <p:cNvPicPr>
              <a:picLocks noChangeAspect="1"/>
            </p:cNvPicPr>
            <p:nvPr/>
          </p:nvPicPr>
          <p:blipFill>
            <a:blip r:embed="rId2"/>
            <a:srcRect/>
            <a:stretch/>
          </p:blipFill>
          <p:spPr>
            <a:xfrm>
              <a:off x="204687" y="2740767"/>
              <a:ext cx="154441" cy="106747"/>
            </a:xfrm>
            <a:prstGeom prst="rect">
              <a:avLst/>
            </a:prstGeom>
          </p:spPr>
        </p:pic>
        <p:pic>
          <p:nvPicPr>
            <p:cNvPr id="18" name="a4">
              <a:hlinkClick r:id="" action="ppaction://hlinkshowjump?jump=previousslide"/>
              <a:extLst>
                <a:ext uri="{FF2B5EF4-FFF2-40B4-BE49-F238E27FC236}">
                  <a16:creationId xmlns:a16="http://schemas.microsoft.com/office/drawing/2014/main" id="{6156F103-5330-3844-37D1-818FA586B0B7}"/>
                </a:ext>
              </a:extLst>
            </p:cNvPr>
            <p:cNvPicPr>
              <a:picLocks noChangeAspect="1"/>
            </p:cNvPicPr>
            <p:nvPr/>
          </p:nvPicPr>
          <p:blipFill>
            <a:blip r:embed="rId2"/>
            <a:srcRect/>
            <a:stretch/>
          </p:blipFill>
          <p:spPr>
            <a:xfrm rot="10800000">
              <a:off x="204687" y="2434554"/>
              <a:ext cx="154441" cy="106747"/>
            </a:xfrm>
            <a:prstGeom prst="rect">
              <a:avLst/>
            </a:prstGeom>
          </p:spPr>
        </p:pic>
      </p:grpSp>
      <p:sp>
        <p:nvSpPr>
          <p:cNvPr id="2" name="Title 1">
            <a:extLst>
              <a:ext uri="{FF2B5EF4-FFF2-40B4-BE49-F238E27FC236}">
                <a16:creationId xmlns:a16="http://schemas.microsoft.com/office/drawing/2014/main" id="{B4032D30-86C0-7CD1-E9C6-900875DC6CAE}"/>
              </a:ext>
            </a:extLst>
          </p:cNvPr>
          <p:cNvSpPr txBox="1">
            <a:spLocks/>
          </p:cNvSpPr>
          <p:nvPr/>
        </p:nvSpPr>
        <p:spPr>
          <a:xfrm>
            <a:off x="405025" y="304622"/>
            <a:ext cx="9371937" cy="49136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500" b="1" dirty="0">
                <a:solidFill>
                  <a:srgbClr val="9B2242"/>
                </a:solidFill>
                <a:latin typeface="Sztosfixed" pitchFamily="2" charset="77"/>
                <a:ea typeface="Sztosfixed" pitchFamily="2" charset="77"/>
                <a:cs typeface="Sztosfixed" pitchFamily="2" charset="77"/>
              </a:rPr>
              <a:t>Different growing systems used on a mushroom farm</a:t>
            </a:r>
          </a:p>
        </p:txBody>
      </p:sp>
      <p:pic>
        <p:nvPicPr>
          <p:cNvPr id="4" name="Picture 3">
            <a:extLst>
              <a:ext uri="{FF2B5EF4-FFF2-40B4-BE49-F238E27FC236}">
                <a16:creationId xmlns:a16="http://schemas.microsoft.com/office/drawing/2014/main" id="{1A99777D-0994-D476-6BB2-9FFD962DDE26}"/>
              </a:ext>
            </a:extLst>
          </p:cNvPr>
          <p:cNvPicPr>
            <a:picLocks noChangeAspect="1"/>
          </p:cNvPicPr>
          <p:nvPr/>
        </p:nvPicPr>
        <p:blipFill>
          <a:blip r:embed="rId3"/>
          <a:srcRect/>
          <a:stretch/>
        </p:blipFill>
        <p:spPr>
          <a:xfrm>
            <a:off x="7892818" y="1583354"/>
            <a:ext cx="3260560" cy="3457773"/>
          </a:xfrm>
          <a:prstGeom prst="rect">
            <a:avLst/>
          </a:prstGeom>
        </p:spPr>
      </p:pic>
      <p:grpSp>
        <p:nvGrpSpPr>
          <p:cNvPr id="7" name="pop up">
            <a:extLst>
              <a:ext uri="{FF2B5EF4-FFF2-40B4-BE49-F238E27FC236}">
                <a16:creationId xmlns:a16="http://schemas.microsoft.com/office/drawing/2014/main" id="{1C15B3F1-E057-D28E-056E-61F2CB509758}"/>
              </a:ext>
            </a:extLst>
          </p:cNvPr>
          <p:cNvGrpSpPr/>
          <p:nvPr/>
        </p:nvGrpSpPr>
        <p:grpSpPr>
          <a:xfrm>
            <a:off x="7339730" y="1420409"/>
            <a:ext cx="4180976" cy="1691124"/>
            <a:chOff x="8701795" y="1789183"/>
            <a:chExt cx="4180976" cy="1691124"/>
          </a:xfrm>
        </p:grpSpPr>
        <p:sp>
          <p:nvSpPr>
            <p:cNvPr id="8" name="Triangle 12">
              <a:extLst>
                <a:ext uri="{FF2B5EF4-FFF2-40B4-BE49-F238E27FC236}">
                  <a16:creationId xmlns:a16="http://schemas.microsoft.com/office/drawing/2014/main" id="{D61D203C-84E0-020B-AA9D-563A2A0E78D6}"/>
                </a:ext>
              </a:extLst>
            </p:cNvPr>
            <p:cNvSpPr/>
            <p:nvPr/>
          </p:nvSpPr>
          <p:spPr>
            <a:xfrm rot="10800000">
              <a:off x="9499263" y="2887027"/>
              <a:ext cx="688205" cy="593280"/>
            </a:xfrm>
            <a:prstGeom prst="triangle">
              <a:avLst/>
            </a:prstGeom>
            <a:solidFill>
              <a:srgbClr val="9B22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542479B7-A892-7BDD-86EC-6AD0CE00EF77}"/>
                </a:ext>
              </a:extLst>
            </p:cNvPr>
            <p:cNvPicPr>
              <a:picLocks noChangeAspect="1"/>
            </p:cNvPicPr>
            <p:nvPr/>
          </p:nvPicPr>
          <p:blipFill>
            <a:blip r:embed="rId4"/>
            <a:srcRect/>
            <a:stretch/>
          </p:blipFill>
          <p:spPr>
            <a:xfrm>
              <a:off x="8701795" y="1789183"/>
              <a:ext cx="4180976" cy="1423584"/>
            </a:xfrm>
            <a:prstGeom prst="rect">
              <a:avLst/>
            </a:prstGeom>
          </p:spPr>
        </p:pic>
        <p:sp>
          <p:nvSpPr>
            <p:cNvPr id="12" name="TextBox 11">
              <a:extLst>
                <a:ext uri="{FF2B5EF4-FFF2-40B4-BE49-F238E27FC236}">
                  <a16:creationId xmlns:a16="http://schemas.microsoft.com/office/drawing/2014/main" id="{0FD3033E-940F-FB3C-EBBD-26A6C9D60660}"/>
                </a:ext>
              </a:extLst>
            </p:cNvPr>
            <p:cNvSpPr txBox="1"/>
            <p:nvPr/>
          </p:nvSpPr>
          <p:spPr>
            <a:xfrm>
              <a:off x="8917576" y="2049042"/>
              <a:ext cx="3905253" cy="1002775"/>
            </a:xfrm>
            <a:prstGeom prst="rect">
              <a:avLst/>
            </a:prstGeom>
            <a:noFill/>
          </p:spPr>
          <p:txBody>
            <a:bodyPr wrap="square" rtlCol="0">
              <a:spAutoFit/>
            </a:bodyPr>
            <a:lstStyle/>
            <a:p>
              <a:pPr>
                <a:lnSpc>
                  <a:spcPts val="2400"/>
                </a:lnSpc>
              </a:pPr>
              <a:r>
                <a:rPr lang="en-AU" dirty="0">
                  <a:solidFill>
                    <a:schemeClr val="bg1"/>
                  </a:solidFill>
                  <a:latin typeface="Sztosfixed" pitchFamily="2" charset="77"/>
                  <a:ea typeface="Sztosfixed" pitchFamily="2" charset="77"/>
                  <a:cs typeface="Sztosfixed" pitchFamily="2" charset="77"/>
                </a:rPr>
                <a:t>Mushrooms are grown in large, rectangular timber trays filled with substrate. </a:t>
              </a:r>
              <a:endParaRPr lang="en-US" dirty="0">
                <a:solidFill>
                  <a:schemeClr val="bg1"/>
                </a:solidFill>
                <a:latin typeface="Montserrat" pitchFamily="2" charset="77"/>
                <a:ea typeface="Sztosfixed" pitchFamily="2" charset="77"/>
                <a:cs typeface="Sztosfixed" pitchFamily="2" charset="77"/>
              </a:endParaRPr>
            </a:p>
          </p:txBody>
        </p:sp>
      </p:grpSp>
      <p:pic>
        <p:nvPicPr>
          <p:cNvPr id="13" name="bt">
            <a:extLst>
              <a:ext uri="{FF2B5EF4-FFF2-40B4-BE49-F238E27FC236}">
                <a16:creationId xmlns:a16="http://schemas.microsoft.com/office/drawing/2014/main" id="{6A1624BC-19E7-6739-8818-FBDA558B8B12}"/>
              </a:ext>
            </a:extLst>
          </p:cNvPr>
          <p:cNvPicPr>
            <a:picLocks noChangeAspect="1"/>
          </p:cNvPicPr>
          <p:nvPr/>
        </p:nvPicPr>
        <p:blipFill>
          <a:blip r:embed="rId5"/>
          <a:srcRect/>
          <a:stretch/>
        </p:blipFill>
        <p:spPr>
          <a:xfrm>
            <a:off x="8405244" y="3142460"/>
            <a:ext cx="420159" cy="422786"/>
          </a:xfrm>
          <a:prstGeom prst="rect">
            <a:avLst/>
          </a:prstGeom>
        </p:spPr>
      </p:pic>
    </p:spTree>
    <p:extLst>
      <p:ext uri="{BB962C8B-B14F-4D97-AF65-F5344CB8AC3E}">
        <p14:creationId xmlns:p14="http://schemas.microsoft.com/office/powerpoint/2010/main" val="822984247"/>
      </p:ext>
    </p:extLst>
  </p:cSld>
  <p:clrMapOvr>
    <a:masterClrMapping/>
  </p:clrMapOvr>
  <p:transition spd="slow" advClick="0">
    <p:push dir="u"/>
  </p:transition>
  <p:timing>
    <p:tnLst>
      <p:par>
        <p:cTn id="1" dur="indefinite" restart="never" nodeType="tmRoot">
          <p:childTnLst>
            <p:par>
              <p:cTn id="2"/>
            </p:par>
            <p:seq concurrent="1" nextAc="seek">
              <p:cTn id="3" restart="whenNotActive" fill="hold" evtFilter="cancelBubble" nodeType="interactiveSeq">
                <p:stCondLst>
                  <p:cond evt="onClick" delay="0">
                    <p:tgtEl>
                      <p:spTgt spid="13"/>
                    </p:tgtEl>
                  </p:cond>
                </p:stCondLst>
                <p:endSync evt="end" delay="0">
                  <p:rtn val="all"/>
                </p:endSync>
                <p:childTnLst>
                  <p:par>
                    <p:cTn id="4" fill="hold">
                      <p:stCondLst>
                        <p:cond delay="0"/>
                      </p:stCondLst>
                      <p:childTnLst>
                        <p:par>
                          <p:cTn id="5" fill="hold">
                            <p:stCondLst>
                              <p:cond delay="0"/>
                            </p:stCondLst>
                            <p:childTnLst>
                              <p:par>
                                <p:cTn id="6" presetID="1" presetClass="entr" presetSubtype="0" fill="hold" nodeType="clickEffect">
                                  <p:stCondLst>
                                    <p:cond delay="0"/>
                                  </p:stCondLst>
                                  <p:childTnLst>
                                    <p:set>
                                      <p:cBhvr>
                                        <p:cTn id="7" dur="1" fill="hold">
                                          <p:stCondLst>
                                            <p:cond delay="0"/>
                                          </p:stCondLst>
                                        </p:cTn>
                                        <p:tgtEl>
                                          <p:spTgt spid="7"/>
                                        </p:tgtEl>
                                        <p:attrNameLst>
                                          <p:attrName>style.visibility</p:attrName>
                                        </p:attrNameLst>
                                      </p:cBhvr>
                                      <p:to>
                                        <p:strVal val="visible"/>
                                      </p:to>
                                    </p:set>
                                  </p:childTnLst>
                                </p:cTn>
                              </p:par>
                              <p:par>
                                <p:cTn id="8" presetID="8" presetClass="emph" presetSubtype="0" fill="hold" nodeType="withEffect">
                                  <p:stCondLst>
                                    <p:cond delay="0"/>
                                  </p:stCondLst>
                                  <p:childTnLst>
                                    <p:animRot by="2700000">
                                      <p:cBhvr>
                                        <p:cTn id="9" dur="250" fill="hold"/>
                                        <p:tgtEl>
                                          <p:spTgt spid="13"/>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7"/>
                                        </p:tgtEl>
                                        <p:attrNameLst>
                                          <p:attrName>style.visibility</p:attrName>
                                        </p:attrNameLst>
                                      </p:cBhvr>
                                      <p:to>
                                        <p:strVal val="hidden"/>
                                      </p:to>
                                    </p:set>
                                  </p:childTnLst>
                                </p:cTn>
                              </p:par>
                              <p:par>
                                <p:cTn id="14" presetID="8" presetClass="emph" presetSubtype="0" fill="hold" nodeType="withEffect">
                                  <p:stCondLst>
                                    <p:cond delay="0"/>
                                  </p:stCondLst>
                                  <p:childTnLst>
                                    <p:animRot by="-2700000">
                                      <p:cBhvr>
                                        <p:cTn id="15" dur="250" fill="hold"/>
                                        <p:tgtEl>
                                          <p:spTgt spid="13"/>
                                        </p:tgtEl>
                                        <p:attrNameLst>
                                          <p:attrName>r</p:attrName>
                                        </p:attrNameLst>
                                      </p:cBhvr>
                                    </p:animRot>
                                  </p:childTnLst>
                                </p:cTn>
                              </p:par>
                            </p:childTnLst>
                          </p:cTn>
                        </p:par>
                      </p:childTnLst>
                    </p:cTn>
                  </p:par>
                </p:childTnLst>
              </p:cTn>
              <p:nextCondLst>
                <p:cond evt="onClick" delay="0">
                  <p:tgtEl>
                    <p:spTgt spid="1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EDBD84-BF0B-76B6-AFA6-15845F8AA3CD}"/>
            </a:ext>
          </a:extLst>
        </p:cNvPr>
        <p:cNvGrpSpPr/>
        <p:nvPr/>
      </p:nvGrpSpPr>
      <p:grpSpPr>
        <a:xfrm>
          <a:off x="0" y="0"/>
          <a:ext cx="0" cy="0"/>
          <a:chOff x="0" y="0"/>
          <a:chExt cx="0" cy="0"/>
        </a:xfrm>
      </p:grpSpPr>
      <p:sp>
        <p:nvSpPr>
          <p:cNvPr id="7" name="Rounded Rectangle 6">
            <a:extLst>
              <a:ext uri="{FF2B5EF4-FFF2-40B4-BE49-F238E27FC236}">
                <a16:creationId xmlns:a16="http://schemas.microsoft.com/office/drawing/2014/main" id="{18881A97-D06E-32E5-2CC8-FC1E81C2A972}"/>
              </a:ext>
            </a:extLst>
          </p:cNvPr>
          <p:cNvSpPr/>
          <p:nvPr/>
        </p:nvSpPr>
        <p:spPr>
          <a:xfrm>
            <a:off x="405026" y="1451533"/>
            <a:ext cx="7197062" cy="5101845"/>
          </a:xfrm>
          <a:prstGeom prst="roundRect">
            <a:avLst>
              <a:gd name="adj" fmla="val 266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0" tIns="360000" rIns="360000" bIns="360000" rtlCol="0" anchor="ctr"/>
          <a:lstStyle/>
          <a:p>
            <a:pPr>
              <a:spcAft>
                <a:spcPts val="600"/>
              </a:spcAft>
            </a:pPr>
            <a:r>
              <a:rPr lang="en-AU" sz="2000" dirty="0">
                <a:solidFill>
                  <a:srgbClr val="6B5FBF"/>
                </a:solidFill>
                <a:latin typeface="SZTOS MEDIUM" pitchFamily="2" charset="77"/>
                <a:ea typeface="SZTOS MEDIUM" pitchFamily="2" charset="77"/>
                <a:cs typeface="SZTOS MEDIUM" pitchFamily="2" charset="77"/>
              </a:rPr>
              <a:t>Shelf Farm</a:t>
            </a:r>
          </a:p>
          <a:p>
            <a:pPr marL="285750" indent="-285750">
              <a:spcAft>
                <a:spcPts val="600"/>
              </a:spcAft>
              <a:buFont typeface="Arial" panose="020B0604020202020204" pitchFamily="34" charset="0"/>
              <a:buChar char="•"/>
            </a:pPr>
            <a:r>
              <a:rPr lang="en-AU" dirty="0">
                <a:solidFill>
                  <a:srgbClr val="414141"/>
                </a:solidFill>
                <a:latin typeface="Montserrat" pitchFamily="2" charset="77"/>
              </a:rPr>
              <a:t>The substrate is brought into the room and winched into the shelves using large nets.</a:t>
            </a:r>
          </a:p>
          <a:p>
            <a:pPr marL="285750" indent="-285750">
              <a:spcAft>
                <a:spcPts val="600"/>
              </a:spcAft>
              <a:buFont typeface="Arial" panose="020B0604020202020204" pitchFamily="34" charset="0"/>
              <a:buChar char="•"/>
            </a:pPr>
            <a:r>
              <a:rPr lang="en-AU" dirty="0">
                <a:solidFill>
                  <a:srgbClr val="414141"/>
                </a:solidFill>
                <a:latin typeface="Montserrat" pitchFamily="2" charset="77"/>
              </a:rPr>
              <a:t>The mushrooms stay on these shelves for their entire life. </a:t>
            </a:r>
          </a:p>
          <a:p>
            <a:pPr marL="285750" indent="-285750">
              <a:spcAft>
                <a:spcPts val="600"/>
              </a:spcAft>
              <a:buFont typeface="Arial" panose="020B0604020202020204" pitchFamily="34" charset="0"/>
              <a:buChar char="•"/>
            </a:pPr>
            <a:r>
              <a:rPr lang="en-AU" dirty="0">
                <a:solidFill>
                  <a:srgbClr val="414141"/>
                </a:solidFill>
                <a:latin typeface="Montserrat" pitchFamily="2" charset="77"/>
              </a:rPr>
              <a:t>Workers walk along the aisles between the shelves to take care of the mushrooms and harvesters pick them when they're ready.</a:t>
            </a:r>
          </a:p>
          <a:p>
            <a:pPr marL="285750" indent="-285750">
              <a:spcAft>
                <a:spcPts val="600"/>
              </a:spcAft>
              <a:buFont typeface="Arial" panose="020B0604020202020204" pitchFamily="34" charset="0"/>
              <a:buChar char="•"/>
            </a:pPr>
            <a:r>
              <a:rPr lang="en-AU" dirty="0">
                <a:solidFill>
                  <a:srgbClr val="414141"/>
                </a:solidFill>
                <a:latin typeface="Montserrat" pitchFamily="2" charset="77"/>
              </a:rPr>
              <a:t>It saves a lot of space because you can stack the shelves high.</a:t>
            </a:r>
          </a:p>
          <a:p>
            <a:pPr marL="285750" indent="-285750">
              <a:spcAft>
                <a:spcPts val="600"/>
              </a:spcAft>
              <a:buFont typeface="Arial" panose="020B0604020202020204" pitchFamily="34" charset="0"/>
              <a:buChar char="•"/>
            </a:pPr>
            <a:r>
              <a:rPr lang="en-AU" dirty="0">
                <a:solidFill>
                  <a:srgbClr val="414141"/>
                </a:solidFill>
                <a:latin typeface="Montserrat" pitchFamily="2" charset="77"/>
              </a:rPr>
              <a:t>It makes it easy to water and pick the mushrooms since they're all in one place.</a:t>
            </a:r>
          </a:p>
          <a:p>
            <a:pPr marL="285750" indent="-285750">
              <a:spcAft>
                <a:spcPts val="600"/>
              </a:spcAft>
              <a:buFont typeface="Arial" panose="020B0604020202020204" pitchFamily="34" charset="0"/>
              <a:buChar char="•"/>
            </a:pPr>
            <a:r>
              <a:rPr lang="en-AU" dirty="0">
                <a:solidFill>
                  <a:srgbClr val="414141"/>
                </a:solidFill>
                <a:latin typeface="Montserrat" pitchFamily="2" charset="77"/>
              </a:rPr>
              <a:t>Substrate can be easily winched out at the end of the growing cycle.</a:t>
            </a:r>
          </a:p>
          <a:p>
            <a:pPr marL="285750" indent="-285750">
              <a:spcAft>
                <a:spcPts val="600"/>
              </a:spcAft>
              <a:buFont typeface="Arial" panose="020B0604020202020204" pitchFamily="34" charset="0"/>
              <a:buChar char="•"/>
            </a:pPr>
            <a:r>
              <a:rPr lang="en-AU" dirty="0">
                <a:solidFill>
                  <a:srgbClr val="414141"/>
                </a:solidFill>
                <a:latin typeface="Montserrat" pitchFamily="2" charset="77"/>
              </a:rPr>
              <a:t>Aluminium shelves are easy to keep clean.</a:t>
            </a:r>
          </a:p>
        </p:txBody>
      </p:sp>
      <p:grpSp>
        <p:nvGrpSpPr>
          <p:cNvPr id="15" name="menu">
            <a:extLst>
              <a:ext uri="{FF2B5EF4-FFF2-40B4-BE49-F238E27FC236}">
                <a16:creationId xmlns:a16="http://schemas.microsoft.com/office/drawing/2014/main" id="{7EBDB278-EB55-3B0C-FABF-58237684B4F0}"/>
              </a:ext>
            </a:extLst>
          </p:cNvPr>
          <p:cNvGrpSpPr/>
          <p:nvPr/>
        </p:nvGrpSpPr>
        <p:grpSpPr>
          <a:xfrm>
            <a:off x="11474101" y="2871719"/>
            <a:ext cx="460535" cy="1114561"/>
            <a:chOff x="151927" y="2325786"/>
            <a:chExt cx="260682" cy="630889"/>
          </a:xfrm>
        </p:grpSpPr>
        <p:sp>
          <p:nvSpPr>
            <p:cNvPr id="16" name="Rectangle: Rounded Corners 63">
              <a:extLst>
                <a:ext uri="{FF2B5EF4-FFF2-40B4-BE49-F238E27FC236}">
                  <a16:creationId xmlns:a16="http://schemas.microsoft.com/office/drawing/2014/main" id="{3FA2FD87-97C3-C3F0-ADBD-52A26DA4AC77}"/>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17" name="a4">
              <a:hlinkClick r:id="" action="ppaction://hlinkshowjump?jump=nextslide"/>
              <a:extLst>
                <a:ext uri="{FF2B5EF4-FFF2-40B4-BE49-F238E27FC236}">
                  <a16:creationId xmlns:a16="http://schemas.microsoft.com/office/drawing/2014/main" id="{8576D8D5-16BB-4C06-F390-2FDDEDA33C05}"/>
                </a:ext>
              </a:extLst>
            </p:cNvPr>
            <p:cNvPicPr>
              <a:picLocks noChangeAspect="1"/>
            </p:cNvPicPr>
            <p:nvPr/>
          </p:nvPicPr>
          <p:blipFill>
            <a:blip r:embed="rId3"/>
            <a:srcRect/>
            <a:stretch/>
          </p:blipFill>
          <p:spPr>
            <a:xfrm>
              <a:off x="204687" y="2740767"/>
              <a:ext cx="154441" cy="106747"/>
            </a:xfrm>
            <a:prstGeom prst="rect">
              <a:avLst/>
            </a:prstGeom>
          </p:spPr>
        </p:pic>
        <p:pic>
          <p:nvPicPr>
            <p:cNvPr id="18" name="a4">
              <a:hlinkClick r:id="" action="ppaction://hlinkshowjump?jump=previousslide"/>
              <a:extLst>
                <a:ext uri="{FF2B5EF4-FFF2-40B4-BE49-F238E27FC236}">
                  <a16:creationId xmlns:a16="http://schemas.microsoft.com/office/drawing/2014/main" id="{63B64175-27D3-0047-40FF-C8C6D6CB4358}"/>
                </a:ext>
              </a:extLst>
            </p:cNvPr>
            <p:cNvPicPr>
              <a:picLocks noChangeAspect="1"/>
            </p:cNvPicPr>
            <p:nvPr/>
          </p:nvPicPr>
          <p:blipFill>
            <a:blip r:embed="rId3"/>
            <a:srcRect/>
            <a:stretch/>
          </p:blipFill>
          <p:spPr>
            <a:xfrm rot="10800000">
              <a:off x="204687" y="2434554"/>
              <a:ext cx="154441" cy="106747"/>
            </a:xfrm>
            <a:prstGeom prst="rect">
              <a:avLst/>
            </a:prstGeom>
          </p:spPr>
        </p:pic>
      </p:grpSp>
      <p:sp>
        <p:nvSpPr>
          <p:cNvPr id="2" name="Title 1">
            <a:extLst>
              <a:ext uri="{FF2B5EF4-FFF2-40B4-BE49-F238E27FC236}">
                <a16:creationId xmlns:a16="http://schemas.microsoft.com/office/drawing/2014/main" id="{6CE61128-3A84-D52F-0D74-AD2D92BA671A}"/>
              </a:ext>
            </a:extLst>
          </p:cNvPr>
          <p:cNvSpPr txBox="1">
            <a:spLocks/>
          </p:cNvSpPr>
          <p:nvPr/>
        </p:nvSpPr>
        <p:spPr>
          <a:xfrm>
            <a:off x="405026" y="304622"/>
            <a:ext cx="9371937" cy="49136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500" b="1" dirty="0">
                <a:solidFill>
                  <a:srgbClr val="9B2242"/>
                </a:solidFill>
                <a:latin typeface="Sztosfixed" pitchFamily="2" charset="77"/>
                <a:ea typeface="Sztosfixed" pitchFamily="2" charset="77"/>
                <a:cs typeface="Sztosfixed" pitchFamily="2" charset="77"/>
              </a:rPr>
              <a:t>Different growing systems used on a mushroom farm</a:t>
            </a:r>
          </a:p>
        </p:txBody>
      </p:sp>
      <p:pic>
        <p:nvPicPr>
          <p:cNvPr id="4" name="Picture 3">
            <a:extLst>
              <a:ext uri="{FF2B5EF4-FFF2-40B4-BE49-F238E27FC236}">
                <a16:creationId xmlns:a16="http://schemas.microsoft.com/office/drawing/2014/main" id="{F81B337E-E9B3-0D0F-1D48-BD27692E0D79}"/>
              </a:ext>
            </a:extLst>
          </p:cNvPr>
          <p:cNvPicPr>
            <a:picLocks noChangeAspect="1"/>
          </p:cNvPicPr>
          <p:nvPr/>
        </p:nvPicPr>
        <p:blipFill>
          <a:blip r:embed="rId4"/>
          <a:srcRect/>
          <a:stretch/>
        </p:blipFill>
        <p:spPr>
          <a:xfrm>
            <a:off x="7892818" y="1583354"/>
            <a:ext cx="3260560" cy="3457773"/>
          </a:xfrm>
          <a:prstGeom prst="rect">
            <a:avLst/>
          </a:prstGeom>
        </p:spPr>
      </p:pic>
      <p:grpSp>
        <p:nvGrpSpPr>
          <p:cNvPr id="11" name="pop up">
            <a:extLst>
              <a:ext uri="{FF2B5EF4-FFF2-40B4-BE49-F238E27FC236}">
                <a16:creationId xmlns:a16="http://schemas.microsoft.com/office/drawing/2014/main" id="{125E0190-C50A-7867-4BA8-92C574A54FF7}"/>
              </a:ext>
            </a:extLst>
          </p:cNvPr>
          <p:cNvGrpSpPr/>
          <p:nvPr/>
        </p:nvGrpSpPr>
        <p:grpSpPr>
          <a:xfrm>
            <a:off x="7339730" y="1420409"/>
            <a:ext cx="4180976" cy="1691124"/>
            <a:chOff x="8701795" y="1789183"/>
            <a:chExt cx="4180976" cy="1691124"/>
          </a:xfrm>
        </p:grpSpPr>
        <p:sp>
          <p:nvSpPr>
            <p:cNvPr id="12" name="Triangle 12">
              <a:extLst>
                <a:ext uri="{FF2B5EF4-FFF2-40B4-BE49-F238E27FC236}">
                  <a16:creationId xmlns:a16="http://schemas.microsoft.com/office/drawing/2014/main" id="{84CBBC59-BCB7-874A-0B7C-CA00EAE10449}"/>
                </a:ext>
              </a:extLst>
            </p:cNvPr>
            <p:cNvSpPr/>
            <p:nvPr/>
          </p:nvSpPr>
          <p:spPr>
            <a:xfrm rot="10800000">
              <a:off x="9499263" y="2887027"/>
              <a:ext cx="688205" cy="593280"/>
            </a:xfrm>
            <a:prstGeom prst="triangle">
              <a:avLst/>
            </a:prstGeom>
            <a:solidFill>
              <a:srgbClr val="9B22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0C075FE5-71F5-3A9D-92F5-D329565A1930}"/>
                </a:ext>
              </a:extLst>
            </p:cNvPr>
            <p:cNvPicPr>
              <a:picLocks noChangeAspect="1"/>
            </p:cNvPicPr>
            <p:nvPr/>
          </p:nvPicPr>
          <p:blipFill>
            <a:blip r:embed="rId5"/>
            <a:srcRect/>
            <a:stretch/>
          </p:blipFill>
          <p:spPr>
            <a:xfrm>
              <a:off x="8701795" y="1789183"/>
              <a:ext cx="4180976" cy="1423584"/>
            </a:xfrm>
            <a:prstGeom prst="rect">
              <a:avLst/>
            </a:prstGeom>
          </p:spPr>
        </p:pic>
        <p:sp>
          <p:nvSpPr>
            <p:cNvPr id="14" name="TextBox 13">
              <a:extLst>
                <a:ext uri="{FF2B5EF4-FFF2-40B4-BE49-F238E27FC236}">
                  <a16:creationId xmlns:a16="http://schemas.microsoft.com/office/drawing/2014/main" id="{A720A7AB-9124-75E7-7353-4C20038CDFBC}"/>
                </a:ext>
              </a:extLst>
            </p:cNvPr>
            <p:cNvSpPr txBox="1"/>
            <p:nvPr/>
          </p:nvSpPr>
          <p:spPr>
            <a:xfrm>
              <a:off x="8917576" y="2049042"/>
              <a:ext cx="3905253" cy="1002775"/>
            </a:xfrm>
            <a:prstGeom prst="rect">
              <a:avLst/>
            </a:prstGeom>
            <a:noFill/>
          </p:spPr>
          <p:txBody>
            <a:bodyPr wrap="square" rtlCol="0">
              <a:spAutoFit/>
            </a:bodyPr>
            <a:lstStyle/>
            <a:p>
              <a:pPr>
                <a:lnSpc>
                  <a:spcPts val="2400"/>
                </a:lnSpc>
              </a:pPr>
              <a:r>
                <a:rPr lang="en-AU" dirty="0">
                  <a:solidFill>
                    <a:schemeClr val="bg1"/>
                  </a:solidFill>
                  <a:latin typeface="Sztosfixed" pitchFamily="2" charset="77"/>
                  <a:ea typeface="Sztosfixed" pitchFamily="2" charset="77"/>
                  <a:cs typeface="Sztosfixed" pitchFamily="2" charset="77"/>
                </a:rPr>
                <a:t>Mushrooms are grown on long, permanent aluminium shelves that stretch along a room. </a:t>
              </a:r>
              <a:endParaRPr lang="en-US" dirty="0">
                <a:solidFill>
                  <a:schemeClr val="bg1"/>
                </a:solidFill>
                <a:latin typeface="Montserrat" pitchFamily="2" charset="77"/>
                <a:ea typeface="Sztosfixed" pitchFamily="2" charset="77"/>
                <a:cs typeface="Sztosfixed" pitchFamily="2" charset="77"/>
              </a:endParaRPr>
            </a:p>
          </p:txBody>
        </p:sp>
      </p:grpSp>
      <p:pic>
        <p:nvPicPr>
          <p:cNvPr id="19" name="bt">
            <a:extLst>
              <a:ext uri="{FF2B5EF4-FFF2-40B4-BE49-F238E27FC236}">
                <a16:creationId xmlns:a16="http://schemas.microsoft.com/office/drawing/2014/main" id="{5CAC76D7-3168-82D1-687E-156C63C61987}"/>
              </a:ext>
            </a:extLst>
          </p:cNvPr>
          <p:cNvPicPr>
            <a:picLocks noChangeAspect="1"/>
          </p:cNvPicPr>
          <p:nvPr/>
        </p:nvPicPr>
        <p:blipFill>
          <a:blip r:embed="rId6"/>
          <a:srcRect/>
          <a:stretch/>
        </p:blipFill>
        <p:spPr>
          <a:xfrm>
            <a:off x="8405244" y="3142460"/>
            <a:ext cx="420159" cy="422786"/>
          </a:xfrm>
          <a:prstGeom prst="rect">
            <a:avLst/>
          </a:prstGeom>
        </p:spPr>
      </p:pic>
    </p:spTree>
    <p:extLst>
      <p:ext uri="{BB962C8B-B14F-4D97-AF65-F5344CB8AC3E}">
        <p14:creationId xmlns:p14="http://schemas.microsoft.com/office/powerpoint/2010/main" val="15997940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par>
              <p:cTn id="2"/>
            </p:par>
            <p:seq concurrent="1" nextAc="seek">
              <p:cTn id="3" restart="whenNotActive" fill="hold" evtFilter="cancelBubble" nodeType="interactiveSeq">
                <p:stCondLst>
                  <p:cond evt="onClick" delay="0">
                    <p:tgtEl>
                      <p:spTgt spid="19"/>
                    </p:tgtEl>
                  </p:cond>
                </p:stCondLst>
                <p:endSync evt="end" delay="0">
                  <p:rtn val="all"/>
                </p:endSync>
                <p:childTnLst>
                  <p:par>
                    <p:cTn id="4" fill="hold">
                      <p:stCondLst>
                        <p:cond delay="0"/>
                      </p:stCondLst>
                      <p:childTnLst>
                        <p:par>
                          <p:cTn id="5" fill="hold">
                            <p:stCondLst>
                              <p:cond delay="0"/>
                            </p:stCondLst>
                            <p:childTnLst>
                              <p:par>
                                <p:cTn id="6" presetID="1" presetClass="entr" presetSubtype="0" fill="hold" nodeType="clickEffect">
                                  <p:stCondLst>
                                    <p:cond delay="0"/>
                                  </p:stCondLst>
                                  <p:childTnLst>
                                    <p:set>
                                      <p:cBhvr>
                                        <p:cTn id="7" dur="1" fill="hold">
                                          <p:stCondLst>
                                            <p:cond delay="0"/>
                                          </p:stCondLst>
                                        </p:cTn>
                                        <p:tgtEl>
                                          <p:spTgt spid="11"/>
                                        </p:tgtEl>
                                        <p:attrNameLst>
                                          <p:attrName>style.visibility</p:attrName>
                                        </p:attrNameLst>
                                      </p:cBhvr>
                                      <p:to>
                                        <p:strVal val="visible"/>
                                      </p:to>
                                    </p:set>
                                  </p:childTnLst>
                                </p:cTn>
                              </p:par>
                              <p:par>
                                <p:cTn id="8" presetID="8" presetClass="emph" presetSubtype="0" fill="hold" nodeType="withEffect">
                                  <p:stCondLst>
                                    <p:cond delay="0"/>
                                  </p:stCondLst>
                                  <p:childTnLst>
                                    <p:animRot by="2700000">
                                      <p:cBhvr>
                                        <p:cTn id="9" dur="250" fill="hold"/>
                                        <p:tgtEl>
                                          <p:spTgt spid="19"/>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11"/>
                                        </p:tgtEl>
                                        <p:attrNameLst>
                                          <p:attrName>style.visibility</p:attrName>
                                        </p:attrNameLst>
                                      </p:cBhvr>
                                      <p:to>
                                        <p:strVal val="hidden"/>
                                      </p:to>
                                    </p:set>
                                  </p:childTnLst>
                                </p:cTn>
                              </p:par>
                              <p:par>
                                <p:cTn id="14" presetID="8" presetClass="emph" presetSubtype="0" fill="hold" nodeType="withEffect">
                                  <p:stCondLst>
                                    <p:cond delay="0"/>
                                  </p:stCondLst>
                                  <p:childTnLst>
                                    <p:animRot by="-2700000">
                                      <p:cBhvr>
                                        <p:cTn id="15" dur="250" fill="hold"/>
                                        <p:tgtEl>
                                          <p:spTgt spid="19"/>
                                        </p:tgtEl>
                                        <p:attrNameLst>
                                          <p:attrName>r</p:attrName>
                                        </p:attrNameLst>
                                      </p:cBhvr>
                                    </p:animRot>
                                  </p:childTnLst>
                                </p:cTn>
                              </p:par>
                            </p:childTnLst>
                          </p:cTn>
                        </p:par>
                      </p:childTnLst>
                    </p:cTn>
                  </p:par>
                </p:childTnLst>
              </p:cTn>
              <p:nextCondLst>
                <p:cond evt="onClick" delay="0">
                  <p:tgtEl>
                    <p:spTgt spid="19"/>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3E2A22-BFCC-38A4-C2CB-0A9BEF9FC33A}"/>
            </a:ext>
          </a:extLst>
        </p:cNvPr>
        <p:cNvGrpSpPr/>
        <p:nvPr/>
      </p:nvGrpSpPr>
      <p:grpSpPr>
        <a:xfrm>
          <a:off x="0" y="0"/>
          <a:ext cx="0" cy="0"/>
          <a:chOff x="0" y="0"/>
          <a:chExt cx="0" cy="0"/>
        </a:xfrm>
      </p:grpSpPr>
      <p:sp>
        <p:nvSpPr>
          <p:cNvPr id="16" name="Triangle 15">
            <a:extLst>
              <a:ext uri="{FF2B5EF4-FFF2-40B4-BE49-F238E27FC236}">
                <a16:creationId xmlns:a16="http://schemas.microsoft.com/office/drawing/2014/main" id="{4FFC0BB3-FCD5-5D45-465A-C426435AB433}"/>
              </a:ext>
            </a:extLst>
          </p:cNvPr>
          <p:cNvSpPr/>
          <p:nvPr/>
        </p:nvSpPr>
        <p:spPr>
          <a:xfrm rot="5400000">
            <a:off x="8139474" y="4033745"/>
            <a:ext cx="688205" cy="593280"/>
          </a:xfrm>
          <a:prstGeom prst="triangle">
            <a:avLst/>
          </a:prstGeom>
          <a:solidFill>
            <a:srgbClr val="9B224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riangle 14">
            <a:extLst>
              <a:ext uri="{FF2B5EF4-FFF2-40B4-BE49-F238E27FC236}">
                <a16:creationId xmlns:a16="http://schemas.microsoft.com/office/drawing/2014/main" id="{31D8F942-1A42-7C04-3485-7390E6990296}"/>
              </a:ext>
            </a:extLst>
          </p:cNvPr>
          <p:cNvSpPr/>
          <p:nvPr/>
        </p:nvSpPr>
        <p:spPr>
          <a:xfrm rot="5400000">
            <a:off x="5316761" y="4033744"/>
            <a:ext cx="688205" cy="593280"/>
          </a:xfrm>
          <a:prstGeom prst="triangle">
            <a:avLst/>
          </a:prstGeom>
          <a:solidFill>
            <a:srgbClr val="9B224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6" name="menu">
            <a:extLst>
              <a:ext uri="{FF2B5EF4-FFF2-40B4-BE49-F238E27FC236}">
                <a16:creationId xmlns:a16="http://schemas.microsoft.com/office/drawing/2014/main" id="{5C3D94DD-8F21-BA53-0D8F-6F645D0004CF}"/>
              </a:ext>
            </a:extLst>
          </p:cNvPr>
          <p:cNvGrpSpPr/>
          <p:nvPr/>
        </p:nvGrpSpPr>
        <p:grpSpPr>
          <a:xfrm>
            <a:off x="11474101" y="2871719"/>
            <a:ext cx="460535" cy="1114561"/>
            <a:chOff x="151927" y="2325786"/>
            <a:chExt cx="260682" cy="630889"/>
          </a:xfrm>
        </p:grpSpPr>
        <p:sp>
          <p:nvSpPr>
            <p:cNvPr id="57" name="Rectangle: Rounded Corners 63">
              <a:extLst>
                <a:ext uri="{FF2B5EF4-FFF2-40B4-BE49-F238E27FC236}">
                  <a16:creationId xmlns:a16="http://schemas.microsoft.com/office/drawing/2014/main" id="{FD69D342-6B07-FEAA-E2E3-61E54C0FADFB}"/>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58" name="a4">
              <a:hlinkClick r:id="" action="ppaction://hlinkshowjump?jump=nextslide"/>
              <a:extLst>
                <a:ext uri="{FF2B5EF4-FFF2-40B4-BE49-F238E27FC236}">
                  <a16:creationId xmlns:a16="http://schemas.microsoft.com/office/drawing/2014/main" id="{0CECA4E4-3CF4-68EE-7A8D-8FBDFA7A6CB6}"/>
                </a:ext>
              </a:extLst>
            </p:cNvPr>
            <p:cNvPicPr>
              <a:picLocks noChangeAspect="1"/>
            </p:cNvPicPr>
            <p:nvPr/>
          </p:nvPicPr>
          <p:blipFill>
            <a:blip r:embed="rId3"/>
            <a:srcRect/>
            <a:stretch/>
          </p:blipFill>
          <p:spPr>
            <a:xfrm>
              <a:off x="204687" y="2740767"/>
              <a:ext cx="154441" cy="106747"/>
            </a:xfrm>
            <a:prstGeom prst="rect">
              <a:avLst/>
            </a:prstGeom>
          </p:spPr>
        </p:pic>
        <p:pic>
          <p:nvPicPr>
            <p:cNvPr id="59" name="a4">
              <a:hlinkClick r:id="" action="ppaction://hlinkshowjump?jump=previousslide"/>
              <a:extLst>
                <a:ext uri="{FF2B5EF4-FFF2-40B4-BE49-F238E27FC236}">
                  <a16:creationId xmlns:a16="http://schemas.microsoft.com/office/drawing/2014/main" id="{C1575BA9-40C8-6470-F6E1-53E473C6F57F}"/>
                </a:ext>
              </a:extLst>
            </p:cNvPr>
            <p:cNvPicPr>
              <a:picLocks noChangeAspect="1"/>
            </p:cNvPicPr>
            <p:nvPr/>
          </p:nvPicPr>
          <p:blipFill>
            <a:blip r:embed="rId3"/>
            <a:srcRect/>
            <a:stretch/>
          </p:blipFill>
          <p:spPr>
            <a:xfrm rot="10800000">
              <a:off x="204687" y="2434554"/>
              <a:ext cx="154441" cy="106747"/>
            </a:xfrm>
            <a:prstGeom prst="rect">
              <a:avLst/>
            </a:prstGeom>
          </p:spPr>
        </p:pic>
      </p:grpSp>
      <p:sp>
        <p:nvSpPr>
          <p:cNvPr id="3" name="Title 1">
            <a:extLst>
              <a:ext uri="{FF2B5EF4-FFF2-40B4-BE49-F238E27FC236}">
                <a16:creationId xmlns:a16="http://schemas.microsoft.com/office/drawing/2014/main" id="{02A3A927-0535-734B-9A92-042F4DFAD685}"/>
              </a:ext>
            </a:extLst>
          </p:cNvPr>
          <p:cNvSpPr txBox="1">
            <a:spLocks/>
          </p:cNvSpPr>
          <p:nvPr/>
        </p:nvSpPr>
        <p:spPr>
          <a:xfrm>
            <a:off x="1918915" y="352331"/>
            <a:ext cx="8354170" cy="48144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Sztosfixed" pitchFamily="2" charset="77"/>
                <a:ea typeface="Sztosfixed" pitchFamily="2" charset="77"/>
                <a:cs typeface="Sztosfixed" pitchFamily="2" charset="77"/>
              </a:rPr>
              <a:t>Mushroom production</a:t>
            </a:r>
          </a:p>
        </p:txBody>
      </p:sp>
      <p:sp>
        <p:nvSpPr>
          <p:cNvPr id="6" name="Triangle 5">
            <a:extLst>
              <a:ext uri="{FF2B5EF4-FFF2-40B4-BE49-F238E27FC236}">
                <a16:creationId xmlns:a16="http://schemas.microsoft.com/office/drawing/2014/main" id="{55F5980C-4C14-DF44-457A-08FB7EFD6D0A}"/>
              </a:ext>
            </a:extLst>
          </p:cNvPr>
          <p:cNvSpPr/>
          <p:nvPr/>
        </p:nvSpPr>
        <p:spPr>
          <a:xfrm rot="5400000">
            <a:off x="2467771" y="4033744"/>
            <a:ext cx="688205" cy="593280"/>
          </a:xfrm>
          <a:prstGeom prst="triangle">
            <a:avLst/>
          </a:prstGeom>
          <a:solidFill>
            <a:srgbClr val="9B224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4">
            <a:extLst>
              <a:ext uri="{FF2B5EF4-FFF2-40B4-BE49-F238E27FC236}">
                <a16:creationId xmlns:a16="http://schemas.microsoft.com/office/drawing/2014/main" id="{24862323-0131-AA17-F6AF-649B3284D830}"/>
              </a:ext>
            </a:extLst>
          </p:cNvPr>
          <p:cNvSpPr/>
          <p:nvPr/>
        </p:nvSpPr>
        <p:spPr>
          <a:xfrm>
            <a:off x="413036" y="2028981"/>
            <a:ext cx="2351597" cy="4419526"/>
          </a:xfrm>
          <a:prstGeom prst="roundRect">
            <a:avLst>
              <a:gd name="adj" fmla="val 5283"/>
            </a:avLst>
          </a:prstGeom>
          <a:solidFill>
            <a:srgbClr val="9B224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252000" rIns="252000" rtlCol="0" anchor="t"/>
          <a:lstStyle/>
          <a:p>
            <a:pPr fontAlgn="base">
              <a:spcBef>
                <a:spcPts val="600"/>
              </a:spcBef>
            </a:pPr>
            <a:endParaRPr lang="en-AU" sz="1600" dirty="0">
              <a:solidFill>
                <a:schemeClr val="bg1"/>
              </a:solidFill>
              <a:latin typeface="Montserrat" pitchFamily="2" charset="77"/>
            </a:endParaRPr>
          </a:p>
          <a:p>
            <a:pPr fontAlgn="base">
              <a:spcBef>
                <a:spcPts val="600"/>
              </a:spcBef>
            </a:pPr>
            <a:r>
              <a:rPr lang="en-AU" sz="1600" dirty="0">
                <a:solidFill>
                  <a:schemeClr val="bg1"/>
                </a:solidFill>
                <a:latin typeface="Montserrat" pitchFamily="2" charset="77"/>
              </a:rPr>
              <a:t>Choose one of the stages in mushroom production.</a:t>
            </a:r>
          </a:p>
          <a:p>
            <a:pPr marL="285750" indent="-285750" fontAlgn="base">
              <a:spcBef>
                <a:spcPts val="600"/>
              </a:spcBef>
              <a:buFont typeface="Arial" panose="020B0604020202020204" pitchFamily="34" charset="0"/>
              <a:buChar char="•"/>
            </a:pPr>
            <a:r>
              <a:rPr lang="en-AU" sz="1600" dirty="0">
                <a:solidFill>
                  <a:schemeClr val="bg1"/>
                </a:solidFill>
                <a:latin typeface="Montserrat" pitchFamily="2" charset="77"/>
              </a:rPr>
              <a:t>Making compost (substrate)</a:t>
            </a:r>
          </a:p>
          <a:p>
            <a:pPr marL="285750" indent="-285750" fontAlgn="base">
              <a:spcBef>
                <a:spcPts val="600"/>
              </a:spcBef>
              <a:buFont typeface="Arial" panose="020B0604020202020204" pitchFamily="34" charset="0"/>
              <a:buChar char="•"/>
            </a:pPr>
            <a:r>
              <a:rPr lang="en-AU" sz="1600" dirty="0">
                <a:solidFill>
                  <a:schemeClr val="bg1"/>
                </a:solidFill>
                <a:latin typeface="Montserrat" pitchFamily="2" charset="77"/>
              </a:rPr>
              <a:t>Growing and picking</a:t>
            </a:r>
          </a:p>
          <a:p>
            <a:pPr marL="285750" indent="-285750" fontAlgn="base">
              <a:spcBef>
                <a:spcPts val="600"/>
              </a:spcBef>
              <a:buFont typeface="Arial" panose="020B0604020202020204" pitchFamily="34" charset="0"/>
              <a:buChar char="•"/>
            </a:pPr>
            <a:r>
              <a:rPr lang="en-AU" sz="1600" dirty="0">
                <a:solidFill>
                  <a:schemeClr val="bg1"/>
                </a:solidFill>
                <a:latin typeface="Montserrat" pitchFamily="2" charset="77"/>
              </a:rPr>
              <a:t>Packing and transporting</a:t>
            </a:r>
          </a:p>
        </p:txBody>
      </p:sp>
      <p:sp>
        <p:nvSpPr>
          <p:cNvPr id="2" name="TextBox 1">
            <a:extLst>
              <a:ext uri="{FF2B5EF4-FFF2-40B4-BE49-F238E27FC236}">
                <a16:creationId xmlns:a16="http://schemas.microsoft.com/office/drawing/2014/main" id="{CE6160FB-3921-41D7-9CF1-28A0B48203E3}"/>
              </a:ext>
            </a:extLst>
          </p:cNvPr>
          <p:cNvSpPr txBox="1"/>
          <p:nvPr/>
        </p:nvSpPr>
        <p:spPr>
          <a:xfrm>
            <a:off x="717899" y="949139"/>
            <a:ext cx="10756202" cy="646331"/>
          </a:xfrm>
          <a:prstGeom prst="rect">
            <a:avLst/>
          </a:prstGeom>
          <a:noFill/>
        </p:spPr>
        <p:txBody>
          <a:bodyPr wrap="square">
            <a:spAutoFit/>
          </a:bodyPr>
          <a:lstStyle/>
          <a:p>
            <a:pPr algn="ctr" rtl="0" fontAlgn="base">
              <a:spcAft>
                <a:spcPts val="600"/>
              </a:spcAft>
            </a:pPr>
            <a:r>
              <a:rPr lang="en-AU" sz="1800" b="0" i="0" u="none" strike="noStrike" dirty="0">
                <a:solidFill>
                  <a:schemeClr val="bg1"/>
                </a:solidFill>
                <a:effectLst/>
                <a:latin typeface="Montserrat" pitchFamily="2" charset="77"/>
              </a:rPr>
              <a:t>In groups create an </a:t>
            </a:r>
            <a:r>
              <a:rPr lang="en-AU" sz="1800" b="1" i="0" u="none" strike="noStrike" dirty="0">
                <a:solidFill>
                  <a:schemeClr val="bg1"/>
                </a:solidFill>
                <a:effectLst/>
                <a:latin typeface="Montserrat" pitchFamily="2" charset="77"/>
              </a:rPr>
              <a:t>infographic</a:t>
            </a:r>
            <a:r>
              <a:rPr lang="en-AU" sz="1800" b="0" i="0" u="none" strike="noStrike" dirty="0">
                <a:solidFill>
                  <a:schemeClr val="bg1"/>
                </a:solidFill>
                <a:effectLst/>
                <a:latin typeface="Montserrat" pitchFamily="2" charset="77"/>
              </a:rPr>
              <a:t> flowchart to show the steps in the one of the stages of mushrooms production.</a:t>
            </a:r>
          </a:p>
        </p:txBody>
      </p:sp>
      <p:sp>
        <p:nvSpPr>
          <p:cNvPr id="4" name="Oval 3">
            <a:extLst>
              <a:ext uri="{FF2B5EF4-FFF2-40B4-BE49-F238E27FC236}">
                <a16:creationId xmlns:a16="http://schemas.microsoft.com/office/drawing/2014/main" id="{705E6CE2-088E-7DA8-2300-9E5AD6C7AED1}"/>
              </a:ext>
            </a:extLst>
          </p:cNvPr>
          <p:cNvSpPr/>
          <p:nvPr/>
        </p:nvSpPr>
        <p:spPr>
          <a:xfrm>
            <a:off x="1322465" y="1767805"/>
            <a:ext cx="532738" cy="532738"/>
          </a:xfrm>
          <a:prstGeom prst="ellipse">
            <a:avLst/>
          </a:prstGeom>
          <a:solidFill>
            <a:srgbClr val="8E7E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Sztosfixed" pitchFamily="2" charset="77"/>
                <a:ea typeface="Sztosfixed" pitchFamily="2" charset="77"/>
                <a:cs typeface="Sztosfixed" pitchFamily="2" charset="77"/>
              </a:rPr>
              <a:t>1</a:t>
            </a:r>
          </a:p>
        </p:txBody>
      </p:sp>
      <p:sp>
        <p:nvSpPr>
          <p:cNvPr id="8" name="4">
            <a:extLst>
              <a:ext uri="{FF2B5EF4-FFF2-40B4-BE49-F238E27FC236}">
                <a16:creationId xmlns:a16="http://schemas.microsoft.com/office/drawing/2014/main" id="{472A522B-4742-A2AD-9DF9-D715D1F8ED62}"/>
              </a:ext>
            </a:extLst>
          </p:cNvPr>
          <p:cNvSpPr/>
          <p:nvPr/>
        </p:nvSpPr>
        <p:spPr>
          <a:xfrm>
            <a:off x="3243153" y="2028980"/>
            <a:ext cx="2351597" cy="4419526"/>
          </a:xfrm>
          <a:prstGeom prst="roundRect">
            <a:avLst>
              <a:gd name="adj" fmla="val 5283"/>
            </a:avLst>
          </a:prstGeom>
          <a:solidFill>
            <a:srgbClr val="9B224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252000" rIns="252000" rtlCol="0" anchor="t"/>
          <a:lstStyle/>
          <a:p>
            <a:pPr fontAlgn="base">
              <a:spcBef>
                <a:spcPts val="600"/>
              </a:spcBef>
            </a:pPr>
            <a:endParaRPr lang="en-AU" sz="1600" dirty="0">
              <a:solidFill>
                <a:schemeClr val="bg1"/>
              </a:solidFill>
              <a:latin typeface="Montserrat" pitchFamily="2" charset="77"/>
            </a:endParaRPr>
          </a:p>
          <a:p>
            <a:pPr fontAlgn="base">
              <a:spcBef>
                <a:spcPts val="600"/>
              </a:spcBef>
            </a:pPr>
            <a:r>
              <a:rPr lang="en-AU" sz="1600" dirty="0">
                <a:solidFill>
                  <a:schemeClr val="bg1"/>
                </a:solidFill>
                <a:latin typeface="Montserrat" pitchFamily="2" charset="77"/>
              </a:rPr>
              <a:t>Watch the video about your stage.</a:t>
            </a:r>
          </a:p>
        </p:txBody>
      </p:sp>
      <p:sp>
        <p:nvSpPr>
          <p:cNvPr id="9" name="Oval 8">
            <a:extLst>
              <a:ext uri="{FF2B5EF4-FFF2-40B4-BE49-F238E27FC236}">
                <a16:creationId xmlns:a16="http://schemas.microsoft.com/office/drawing/2014/main" id="{0A7858A0-4301-2487-6B26-1A8C641C4B70}"/>
              </a:ext>
            </a:extLst>
          </p:cNvPr>
          <p:cNvSpPr/>
          <p:nvPr/>
        </p:nvSpPr>
        <p:spPr>
          <a:xfrm>
            <a:off x="4152582" y="1767804"/>
            <a:ext cx="532738" cy="532738"/>
          </a:xfrm>
          <a:prstGeom prst="ellipse">
            <a:avLst/>
          </a:prstGeom>
          <a:solidFill>
            <a:srgbClr val="8E7E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Sztosfixed" pitchFamily="2" charset="77"/>
                <a:ea typeface="Sztosfixed" pitchFamily="2" charset="77"/>
                <a:cs typeface="Sztosfixed" pitchFamily="2" charset="77"/>
              </a:rPr>
              <a:t>2</a:t>
            </a:r>
          </a:p>
        </p:txBody>
      </p:sp>
      <p:sp>
        <p:nvSpPr>
          <p:cNvPr id="10" name="4">
            <a:extLst>
              <a:ext uri="{FF2B5EF4-FFF2-40B4-BE49-F238E27FC236}">
                <a16:creationId xmlns:a16="http://schemas.microsoft.com/office/drawing/2014/main" id="{90A85C2F-DA44-4CAC-A63C-5DA4E9BB040D}"/>
              </a:ext>
            </a:extLst>
          </p:cNvPr>
          <p:cNvSpPr/>
          <p:nvPr/>
        </p:nvSpPr>
        <p:spPr>
          <a:xfrm>
            <a:off x="6092143" y="2028979"/>
            <a:ext cx="2351597" cy="4419527"/>
          </a:xfrm>
          <a:prstGeom prst="roundRect">
            <a:avLst>
              <a:gd name="adj" fmla="val 5283"/>
            </a:avLst>
          </a:prstGeom>
          <a:solidFill>
            <a:srgbClr val="9B224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252000" rIns="252000" rtlCol="0" anchor="t"/>
          <a:lstStyle/>
          <a:p>
            <a:pPr fontAlgn="base">
              <a:spcBef>
                <a:spcPts val="600"/>
              </a:spcBef>
            </a:pPr>
            <a:endParaRPr lang="en-AU" sz="1600" dirty="0">
              <a:solidFill>
                <a:schemeClr val="bg1"/>
              </a:solidFill>
              <a:latin typeface="Montserrat" pitchFamily="2" charset="77"/>
            </a:endParaRPr>
          </a:p>
          <a:p>
            <a:pPr fontAlgn="base">
              <a:spcBef>
                <a:spcPts val="600"/>
              </a:spcBef>
            </a:pPr>
            <a:r>
              <a:rPr lang="en-AU" sz="1600" dirty="0">
                <a:solidFill>
                  <a:schemeClr val="bg1"/>
                </a:solidFill>
                <a:latin typeface="Montserrat" pitchFamily="2" charset="77"/>
              </a:rPr>
              <a:t>What information do you think was important?</a:t>
            </a:r>
          </a:p>
          <a:p>
            <a:pPr fontAlgn="base">
              <a:spcBef>
                <a:spcPts val="600"/>
              </a:spcBef>
            </a:pPr>
            <a:r>
              <a:rPr lang="en-AU" sz="1600" dirty="0">
                <a:solidFill>
                  <a:schemeClr val="bg1"/>
                </a:solidFill>
                <a:latin typeface="Montserrat" pitchFamily="2" charset="77"/>
              </a:rPr>
              <a:t>Use dot points to write down the main steps of your stage of mushroom production.</a:t>
            </a:r>
          </a:p>
        </p:txBody>
      </p:sp>
      <p:sp>
        <p:nvSpPr>
          <p:cNvPr id="11" name="Oval 10">
            <a:extLst>
              <a:ext uri="{FF2B5EF4-FFF2-40B4-BE49-F238E27FC236}">
                <a16:creationId xmlns:a16="http://schemas.microsoft.com/office/drawing/2014/main" id="{C24E6BBE-7EE6-E496-A3D1-313C61041C2F}"/>
              </a:ext>
            </a:extLst>
          </p:cNvPr>
          <p:cNvSpPr/>
          <p:nvPr/>
        </p:nvSpPr>
        <p:spPr>
          <a:xfrm>
            <a:off x="7001572" y="1767804"/>
            <a:ext cx="532738" cy="532738"/>
          </a:xfrm>
          <a:prstGeom prst="ellipse">
            <a:avLst/>
          </a:prstGeom>
          <a:solidFill>
            <a:srgbClr val="8E7E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Sztosfixed" pitchFamily="2" charset="77"/>
                <a:ea typeface="Sztosfixed" pitchFamily="2" charset="77"/>
                <a:cs typeface="Sztosfixed" pitchFamily="2" charset="77"/>
              </a:rPr>
              <a:t>3</a:t>
            </a:r>
          </a:p>
        </p:txBody>
      </p:sp>
      <p:sp>
        <p:nvSpPr>
          <p:cNvPr id="12" name="4">
            <a:extLst>
              <a:ext uri="{FF2B5EF4-FFF2-40B4-BE49-F238E27FC236}">
                <a16:creationId xmlns:a16="http://schemas.microsoft.com/office/drawing/2014/main" id="{EA88129D-A97C-D10F-25D7-2184DA5E2D53}"/>
              </a:ext>
            </a:extLst>
          </p:cNvPr>
          <p:cNvSpPr/>
          <p:nvPr/>
        </p:nvSpPr>
        <p:spPr>
          <a:xfrm>
            <a:off x="8941134" y="2028980"/>
            <a:ext cx="2351597" cy="4419528"/>
          </a:xfrm>
          <a:prstGeom prst="roundRect">
            <a:avLst>
              <a:gd name="adj" fmla="val 5283"/>
            </a:avLst>
          </a:prstGeom>
          <a:solidFill>
            <a:srgbClr val="9B224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252000" rIns="252000" rtlCol="0" anchor="t"/>
          <a:lstStyle/>
          <a:p>
            <a:pPr fontAlgn="base">
              <a:spcBef>
                <a:spcPts val="600"/>
              </a:spcBef>
            </a:pPr>
            <a:endParaRPr lang="en-AU" sz="1600" dirty="0">
              <a:solidFill>
                <a:schemeClr val="bg1"/>
              </a:solidFill>
              <a:latin typeface="Montserrat" pitchFamily="2" charset="77"/>
            </a:endParaRPr>
          </a:p>
          <a:p>
            <a:pPr fontAlgn="base">
              <a:spcBef>
                <a:spcPts val="600"/>
              </a:spcBef>
            </a:pPr>
            <a:r>
              <a:rPr lang="en-AU" sz="1600" dirty="0">
                <a:solidFill>
                  <a:schemeClr val="bg1"/>
                </a:solidFill>
                <a:latin typeface="Montserrat" pitchFamily="2" charset="77"/>
              </a:rPr>
              <a:t>Create a poster about your stage of mushroom production.</a:t>
            </a:r>
          </a:p>
          <a:p>
            <a:pPr fontAlgn="base">
              <a:spcBef>
                <a:spcPts val="600"/>
              </a:spcBef>
            </a:pPr>
            <a:r>
              <a:rPr lang="en-AU" sz="1600" dirty="0">
                <a:solidFill>
                  <a:schemeClr val="bg1"/>
                </a:solidFill>
                <a:latin typeface="Montserrat" pitchFamily="2" charset="77"/>
              </a:rPr>
              <a:t>Include:</a:t>
            </a:r>
          </a:p>
          <a:p>
            <a:pPr marL="285750" indent="-285750" fontAlgn="base">
              <a:spcBef>
                <a:spcPts val="600"/>
              </a:spcBef>
              <a:buFont typeface="Arial" panose="020B0604020202020204" pitchFamily="34" charset="0"/>
              <a:buChar char="•"/>
            </a:pPr>
            <a:r>
              <a:rPr lang="en-AU" sz="1600" dirty="0">
                <a:solidFill>
                  <a:schemeClr val="bg1"/>
                </a:solidFill>
                <a:latin typeface="Montserrat" pitchFamily="2" charset="77"/>
              </a:rPr>
              <a:t>The steps in order.</a:t>
            </a:r>
          </a:p>
          <a:p>
            <a:pPr marL="285750" indent="-285750" fontAlgn="base">
              <a:spcBef>
                <a:spcPts val="600"/>
              </a:spcBef>
              <a:buFont typeface="Arial" panose="020B0604020202020204" pitchFamily="34" charset="0"/>
              <a:buChar char="•"/>
            </a:pPr>
            <a:r>
              <a:rPr lang="en-AU" sz="1600" dirty="0">
                <a:solidFill>
                  <a:schemeClr val="bg1"/>
                </a:solidFill>
                <a:latin typeface="Montserrat" pitchFamily="2" charset="77"/>
              </a:rPr>
              <a:t>Simple sentences to explain each step.</a:t>
            </a:r>
          </a:p>
          <a:p>
            <a:pPr marL="285750" indent="-285750" fontAlgn="base">
              <a:spcBef>
                <a:spcPts val="600"/>
              </a:spcBef>
              <a:buFont typeface="Arial" panose="020B0604020202020204" pitchFamily="34" charset="0"/>
              <a:buChar char="•"/>
            </a:pPr>
            <a:r>
              <a:rPr lang="en-AU" sz="1600" dirty="0">
                <a:solidFill>
                  <a:schemeClr val="bg1"/>
                </a:solidFill>
                <a:latin typeface="Montserrat" pitchFamily="2" charset="77"/>
              </a:rPr>
              <a:t>Pictures to show each of the steps.</a:t>
            </a:r>
          </a:p>
        </p:txBody>
      </p:sp>
      <p:sp>
        <p:nvSpPr>
          <p:cNvPr id="13" name="Oval 12">
            <a:extLst>
              <a:ext uri="{FF2B5EF4-FFF2-40B4-BE49-F238E27FC236}">
                <a16:creationId xmlns:a16="http://schemas.microsoft.com/office/drawing/2014/main" id="{71FBB903-5D01-9CCB-04ED-4085E9DAA494}"/>
              </a:ext>
            </a:extLst>
          </p:cNvPr>
          <p:cNvSpPr/>
          <p:nvPr/>
        </p:nvSpPr>
        <p:spPr>
          <a:xfrm>
            <a:off x="9850563" y="1767804"/>
            <a:ext cx="532738" cy="532738"/>
          </a:xfrm>
          <a:prstGeom prst="ellipse">
            <a:avLst/>
          </a:prstGeom>
          <a:solidFill>
            <a:srgbClr val="8E7E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Sztosfixed" pitchFamily="2" charset="77"/>
                <a:ea typeface="Sztosfixed" pitchFamily="2" charset="77"/>
                <a:cs typeface="Sztosfixed" pitchFamily="2" charset="77"/>
              </a:rPr>
              <a:t>4</a:t>
            </a:r>
          </a:p>
        </p:txBody>
      </p:sp>
      <p:sp>
        <p:nvSpPr>
          <p:cNvPr id="18" name="TextBox 17">
            <a:extLst>
              <a:ext uri="{FF2B5EF4-FFF2-40B4-BE49-F238E27FC236}">
                <a16:creationId xmlns:a16="http://schemas.microsoft.com/office/drawing/2014/main" id="{D2504A60-CE79-78D4-2823-EB5F1F6D645B}"/>
              </a:ext>
            </a:extLst>
          </p:cNvPr>
          <p:cNvSpPr txBox="1"/>
          <p:nvPr/>
        </p:nvSpPr>
        <p:spPr>
          <a:xfrm>
            <a:off x="3243153" y="3801749"/>
            <a:ext cx="2351596" cy="276999"/>
          </a:xfrm>
          <a:prstGeom prst="rect">
            <a:avLst/>
          </a:prstGeom>
          <a:noFill/>
        </p:spPr>
        <p:txBody>
          <a:bodyPr wrap="square">
            <a:spAutoFit/>
          </a:bodyPr>
          <a:lstStyle/>
          <a:p>
            <a:pPr algn="ctr" fontAlgn="base">
              <a:spcBef>
                <a:spcPts val="600"/>
              </a:spcBef>
            </a:pPr>
            <a:r>
              <a:rPr lang="en-AU" sz="1200" dirty="0">
                <a:solidFill>
                  <a:schemeClr val="bg1"/>
                </a:solidFill>
                <a:latin typeface="Montserrat" pitchFamily="2" charset="77"/>
              </a:rPr>
              <a:t>Making compost</a:t>
            </a:r>
          </a:p>
        </p:txBody>
      </p:sp>
      <p:sp>
        <p:nvSpPr>
          <p:cNvPr id="19" name="TextBox 18">
            <a:extLst>
              <a:ext uri="{FF2B5EF4-FFF2-40B4-BE49-F238E27FC236}">
                <a16:creationId xmlns:a16="http://schemas.microsoft.com/office/drawing/2014/main" id="{65A4EFC4-628F-3DBF-CD4C-BDB0CBA596DE}"/>
              </a:ext>
            </a:extLst>
          </p:cNvPr>
          <p:cNvSpPr txBox="1"/>
          <p:nvPr/>
        </p:nvSpPr>
        <p:spPr>
          <a:xfrm>
            <a:off x="3243153" y="4935663"/>
            <a:ext cx="2351596" cy="276999"/>
          </a:xfrm>
          <a:prstGeom prst="rect">
            <a:avLst/>
          </a:prstGeom>
          <a:noFill/>
        </p:spPr>
        <p:txBody>
          <a:bodyPr wrap="square">
            <a:spAutoFit/>
          </a:bodyPr>
          <a:lstStyle/>
          <a:p>
            <a:pPr algn="ctr" fontAlgn="base">
              <a:spcBef>
                <a:spcPts val="600"/>
              </a:spcBef>
            </a:pPr>
            <a:r>
              <a:rPr lang="en-AU" sz="1200" dirty="0">
                <a:solidFill>
                  <a:schemeClr val="bg1"/>
                </a:solidFill>
                <a:latin typeface="Montserrat" pitchFamily="2" charset="77"/>
              </a:rPr>
              <a:t>Growing and picking</a:t>
            </a:r>
          </a:p>
        </p:txBody>
      </p:sp>
      <p:sp>
        <p:nvSpPr>
          <p:cNvPr id="20" name="TextBox 19">
            <a:extLst>
              <a:ext uri="{FF2B5EF4-FFF2-40B4-BE49-F238E27FC236}">
                <a16:creationId xmlns:a16="http://schemas.microsoft.com/office/drawing/2014/main" id="{3FA98699-78E5-2672-75CD-E2D51E95046B}"/>
              </a:ext>
            </a:extLst>
          </p:cNvPr>
          <p:cNvSpPr txBox="1"/>
          <p:nvPr/>
        </p:nvSpPr>
        <p:spPr>
          <a:xfrm>
            <a:off x="3243153" y="6098000"/>
            <a:ext cx="2351596" cy="276999"/>
          </a:xfrm>
          <a:prstGeom prst="rect">
            <a:avLst/>
          </a:prstGeom>
          <a:noFill/>
        </p:spPr>
        <p:txBody>
          <a:bodyPr wrap="square">
            <a:spAutoFit/>
          </a:bodyPr>
          <a:lstStyle/>
          <a:p>
            <a:pPr algn="ctr" fontAlgn="base">
              <a:spcBef>
                <a:spcPts val="600"/>
              </a:spcBef>
            </a:pPr>
            <a:r>
              <a:rPr lang="en-AU" sz="1200" dirty="0">
                <a:solidFill>
                  <a:schemeClr val="bg1"/>
                </a:solidFill>
                <a:latin typeface="Montserrat" pitchFamily="2" charset="77"/>
              </a:rPr>
              <a:t>Packing and transporting</a:t>
            </a:r>
          </a:p>
        </p:txBody>
      </p:sp>
      <p:pic>
        <p:nvPicPr>
          <p:cNvPr id="22" name="Picture 21" descr="A qr code on a white background&#10;&#10;AI-generated content may be incorrect.">
            <a:extLst>
              <a:ext uri="{FF2B5EF4-FFF2-40B4-BE49-F238E27FC236}">
                <a16:creationId xmlns:a16="http://schemas.microsoft.com/office/drawing/2014/main" id="{52F88D70-CACF-1340-0ABF-08647D347467}"/>
              </a:ext>
            </a:extLst>
          </p:cNvPr>
          <p:cNvPicPr>
            <a:picLocks noChangeAspect="1"/>
          </p:cNvPicPr>
          <p:nvPr/>
        </p:nvPicPr>
        <p:blipFill>
          <a:blip r:embed="rId4"/>
          <a:stretch>
            <a:fillRect/>
          </a:stretch>
        </p:blipFill>
        <p:spPr>
          <a:xfrm>
            <a:off x="4058935" y="3034146"/>
            <a:ext cx="738906" cy="738904"/>
          </a:xfrm>
          <a:prstGeom prst="rect">
            <a:avLst/>
          </a:prstGeom>
        </p:spPr>
      </p:pic>
      <p:pic>
        <p:nvPicPr>
          <p:cNvPr id="23" name="Picture 22">
            <a:extLst>
              <a:ext uri="{FF2B5EF4-FFF2-40B4-BE49-F238E27FC236}">
                <a16:creationId xmlns:a16="http://schemas.microsoft.com/office/drawing/2014/main" id="{A6A188CF-2C74-32C6-6257-E90F476C1722}"/>
              </a:ext>
            </a:extLst>
          </p:cNvPr>
          <p:cNvPicPr>
            <a:picLocks noChangeAspect="1"/>
          </p:cNvPicPr>
          <p:nvPr/>
        </p:nvPicPr>
        <p:blipFill>
          <a:blip r:embed="rId5"/>
          <a:srcRect/>
          <a:stretch/>
        </p:blipFill>
        <p:spPr>
          <a:xfrm>
            <a:off x="4062460" y="4166756"/>
            <a:ext cx="731856" cy="731854"/>
          </a:xfrm>
          <a:prstGeom prst="rect">
            <a:avLst/>
          </a:prstGeom>
        </p:spPr>
      </p:pic>
      <p:pic>
        <p:nvPicPr>
          <p:cNvPr id="24" name="Picture 23">
            <a:extLst>
              <a:ext uri="{FF2B5EF4-FFF2-40B4-BE49-F238E27FC236}">
                <a16:creationId xmlns:a16="http://schemas.microsoft.com/office/drawing/2014/main" id="{AD257ABF-6CD3-9823-8541-0892CEE3F563}"/>
              </a:ext>
            </a:extLst>
          </p:cNvPr>
          <p:cNvPicPr>
            <a:picLocks noChangeAspect="1"/>
          </p:cNvPicPr>
          <p:nvPr/>
        </p:nvPicPr>
        <p:blipFill>
          <a:blip r:embed="rId6"/>
          <a:srcRect/>
          <a:stretch/>
        </p:blipFill>
        <p:spPr>
          <a:xfrm>
            <a:off x="4067299" y="5320146"/>
            <a:ext cx="722178" cy="719898"/>
          </a:xfrm>
          <a:prstGeom prst="rect">
            <a:avLst/>
          </a:prstGeom>
        </p:spPr>
      </p:pic>
      <p:sp>
        <p:nvSpPr>
          <p:cNvPr id="7" name="number">
            <a:extLst>
              <a:ext uri="{FF2B5EF4-FFF2-40B4-BE49-F238E27FC236}">
                <a16:creationId xmlns:a16="http://schemas.microsoft.com/office/drawing/2014/main" id="{DF48A4D3-62B6-C744-8A78-CABA240FAACD}"/>
              </a:ext>
            </a:extLst>
          </p:cNvPr>
          <p:cNvSpPr txBox="1">
            <a:spLocks/>
          </p:cNvSpPr>
          <p:nvPr/>
        </p:nvSpPr>
        <p:spPr>
          <a:xfrm>
            <a:off x="11163300" y="6318135"/>
            <a:ext cx="654055"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rgbClr val="6B5FBF"/>
                </a:solidFill>
                <a:latin typeface="Sztosfixed" pitchFamily="2" charset="77"/>
                <a:ea typeface="Sztosfixed" pitchFamily="2" charset="77"/>
                <a:cs typeface="Sztosfixed" pitchFamily="2" charset="77"/>
              </a:rPr>
              <a:pPr algn="r">
                <a:buSzPts val="1400"/>
              </a:pPr>
              <a:t>25</a:t>
            </a:fld>
            <a:endParaRPr lang="en" sz="2000" b="1" dirty="0">
              <a:solidFill>
                <a:srgbClr val="6B5FBF"/>
              </a:solidFill>
              <a:latin typeface="Sztosfixed" pitchFamily="2" charset="77"/>
              <a:ea typeface="Sztosfixed" pitchFamily="2" charset="77"/>
              <a:cs typeface="Sztosfixed" pitchFamily="2" charset="77"/>
            </a:endParaRPr>
          </a:p>
        </p:txBody>
      </p:sp>
    </p:spTree>
    <p:extLst>
      <p:ext uri="{BB962C8B-B14F-4D97-AF65-F5344CB8AC3E}">
        <p14:creationId xmlns:p14="http://schemas.microsoft.com/office/powerpoint/2010/main" val="876784402"/>
      </p:ext>
    </p:extLst>
  </p:cSld>
  <p:clrMapOvr>
    <a:masterClrMapping/>
  </p:clrMapOvr>
  <p:transition spd="slow" advClick="0">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a:extLst>
              <a:ext uri="{FF2B5EF4-FFF2-40B4-BE49-F238E27FC236}">
                <a16:creationId xmlns:a16="http://schemas.microsoft.com/office/drawing/2014/main" id="{BE806B68-F006-4920-C049-5D5FA536EABF}"/>
              </a:ext>
            </a:extLst>
          </p:cNvPr>
          <p:cNvSpPr/>
          <p:nvPr/>
        </p:nvSpPr>
        <p:spPr>
          <a:xfrm>
            <a:off x="7978265" y="3595911"/>
            <a:ext cx="3224245" cy="1551121"/>
          </a:xfrm>
          <a:prstGeom prst="roundRect">
            <a:avLst>
              <a:gd name="adj" fmla="val 11197"/>
            </a:avLst>
          </a:prstGeom>
          <a:solidFill>
            <a:srgbClr val="E9E8FF"/>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algn="ctr"/>
            <a:r>
              <a:rPr lang="en-US" sz="1500" dirty="0">
                <a:solidFill>
                  <a:srgbClr val="414141"/>
                </a:solidFill>
                <a:latin typeface="Montserrat" pitchFamily="2" charset="77"/>
                <a:ea typeface="Sztosfixed" pitchFamily="2" charset="77"/>
                <a:cs typeface="Sztosfixed" pitchFamily="2" charset="77"/>
              </a:rPr>
              <a:t>Using resources in a way that is good for the planet now and for the future.</a:t>
            </a:r>
          </a:p>
        </p:txBody>
      </p:sp>
      <p:sp>
        <p:nvSpPr>
          <p:cNvPr id="17" name="5">
            <a:extLst>
              <a:ext uri="{FF2B5EF4-FFF2-40B4-BE49-F238E27FC236}">
                <a16:creationId xmlns:a16="http://schemas.microsoft.com/office/drawing/2014/main" id="{2968DC36-9889-A870-AA43-EC302D3C7C4B}"/>
              </a:ext>
            </a:extLst>
          </p:cNvPr>
          <p:cNvSpPr/>
          <p:nvPr/>
        </p:nvSpPr>
        <p:spPr>
          <a:xfrm>
            <a:off x="4483006" y="3595911"/>
            <a:ext cx="3224826" cy="1551121"/>
          </a:xfrm>
          <a:prstGeom prst="roundRect">
            <a:avLst>
              <a:gd name="adj" fmla="val 11197"/>
            </a:avLst>
          </a:prstGeom>
          <a:solidFill>
            <a:srgbClr val="E9E8FF"/>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algn="ctr"/>
            <a:r>
              <a:rPr lang="en-US" sz="1500" dirty="0">
                <a:solidFill>
                  <a:srgbClr val="414141"/>
                </a:solidFill>
                <a:latin typeface="Montserrat" pitchFamily="2" charset="77"/>
                <a:ea typeface="Sztosfixed" pitchFamily="2" charset="77"/>
                <a:cs typeface="Sztosfixed" pitchFamily="2" charset="77"/>
              </a:rPr>
              <a:t>All the good things in food that help our bodies grow and be healthy, like vitamins and minerals.</a:t>
            </a:r>
          </a:p>
        </p:txBody>
      </p:sp>
      <p:sp>
        <p:nvSpPr>
          <p:cNvPr id="18" name="4">
            <a:extLst>
              <a:ext uri="{FF2B5EF4-FFF2-40B4-BE49-F238E27FC236}">
                <a16:creationId xmlns:a16="http://schemas.microsoft.com/office/drawing/2014/main" id="{D8F0A221-880D-18B9-28B3-A7E8DFD7B7FF}"/>
              </a:ext>
            </a:extLst>
          </p:cNvPr>
          <p:cNvSpPr/>
          <p:nvPr/>
        </p:nvSpPr>
        <p:spPr>
          <a:xfrm>
            <a:off x="987165" y="3595911"/>
            <a:ext cx="3224827" cy="1551121"/>
          </a:xfrm>
          <a:prstGeom prst="roundRect">
            <a:avLst>
              <a:gd name="adj" fmla="val 11197"/>
            </a:avLst>
          </a:prstGeom>
          <a:solidFill>
            <a:srgbClr val="E9E8FF"/>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algn="ctr"/>
            <a:r>
              <a:rPr lang="en-US" sz="1500" dirty="0">
                <a:solidFill>
                  <a:srgbClr val="414141"/>
                </a:solidFill>
                <a:latin typeface="Montserrat" pitchFamily="2" charset="77"/>
                <a:ea typeface="Sztosfixed" pitchFamily="2" charset="77"/>
                <a:cs typeface="Sztosfixed" pitchFamily="2" charset="77"/>
              </a:rPr>
              <a:t>Is a food that is good for us and the planet.</a:t>
            </a:r>
          </a:p>
        </p:txBody>
      </p:sp>
      <p:sp>
        <p:nvSpPr>
          <p:cNvPr id="19" name="3">
            <a:extLst>
              <a:ext uri="{FF2B5EF4-FFF2-40B4-BE49-F238E27FC236}">
                <a16:creationId xmlns:a16="http://schemas.microsoft.com/office/drawing/2014/main" id="{ACF5600F-F525-6A60-C1FD-08EBFE0CD4B5}"/>
              </a:ext>
            </a:extLst>
          </p:cNvPr>
          <p:cNvSpPr/>
          <p:nvPr/>
        </p:nvSpPr>
        <p:spPr>
          <a:xfrm>
            <a:off x="7978265" y="1814248"/>
            <a:ext cx="3224245" cy="1551121"/>
          </a:xfrm>
          <a:prstGeom prst="roundRect">
            <a:avLst>
              <a:gd name="adj" fmla="val 11197"/>
            </a:avLst>
          </a:prstGeom>
          <a:solidFill>
            <a:srgbClr val="E9E8FF"/>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algn="ctr"/>
            <a:r>
              <a:rPr lang="en-US" sz="1500" dirty="0">
                <a:solidFill>
                  <a:srgbClr val="414141"/>
                </a:solidFill>
                <a:latin typeface="Montserrat" pitchFamily="2" charset="77"/>
                <a:ea typeface="Sztosfixed" pitchFamily="2" charset="77"/>
                <a:cs typeface="Sztosfixed" pitchFamily="2" charset="77"/>
              </a:rPr>
              <a:t>How far food travels from where it is grown or made to where it is sold. </a:t>
            </a:r>
          </a:p>
        </p:txBody>
      </p:sp>
      <p:sp>
        <p:nvSpPr>
          <p:cNvPr id="20" name="2">
            <a:extLst>
              <a:ext uri="{FF2B5EF4-FFF2-40B4-BE49-F238E27FC236}">
                <a16:creationId xmlns:a16="http://schemas.microsoft.com/office/drawing/2014/main" id="{F775B68C-D4C5-06BC-C3D4-E540BCBE1DE9}"/>
              </a:ext>
            </a:extLst>
          </p:cNvPr>
          <p:cNvSpPr/>
          <p:nvPr/>
        </p:nvSpPr>
        <p:spPr>
          <a:xfrm>
            <a:off x="4483006" y="1814248"/>
            <a:ext cx="3224826" cy="1551121"/>
          </a:xfrm>
          <a:prstGeom prst="roundRect">
            <a:avLst>
              <a:gd name="adj" fmla="val 11197"/>
            </a:avLst>
          </a:prstGeom>
          <a:solidFill>
            <a:srgbClr val="E9E8FF"/>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algn="ctr"/>
            <a:r>
              <a:rPr lang="en-US" sz="1500" dirty="0">
                <a:solidFill>
                  <a:srgbClr val="414141"/>
                </a:solidFill>
                <a:latin typeface="Montserrat" pitchFamily="2" charset="77"/>
                <a:ea typeface="Sztosfixed" pitchFamily="2" charset="77"/>
                <a:cs typeface="Sztosfixed" pitchFamily="2" charset="77"/>
              </a:rPr>
              <a:t>The surroundings or conditions in which a person, animal, or plant lives.</a:t>
            </a:r>
          </a:p>
        </p:txBody>
      </p:sp>
      <p:sp>
        <p:nvSpPr>
          <p:cNvPr id="21" name="1">
            <a:extLst>
              <a:ext uri="{FF2B5EF4-FFF2-40B4-BE49-F238E27FC236}">
                <a16:creationId xmlns:a16="http://schemas.microsoft.com/office/drawing/2014/main" id="{C123D137-07DF-6AFC-D91C-FA2D612B32C9}"/>
              </a:ext>
            </a:extLst>
          </p:cNvPr>
          <p:cNvSpPr/>
          <p:nvPr/>
        </p:nvSpPr>
        <p:spPr>
          <a:xfrm>
            <a:off x="987165" y="1814248"/>
            <a:ext cx="3224827" cy="1551121"/>
          </a:xfrm>
          <a:prstGeom prst="roundRect">
            <a:avLst>
              <a:gd name="adj" fmla="val 11197"/>
            </a:avLst>
          </a:prstGeom>
          <a:solidFill>
            <a:srgbClr val="E9E8FF"/>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algn="ctr"/>
            <a:r>
              <a:rPr lang="en-US" sz="1500" dirty="0">
                <a:solidFill>
                  <a:srgbClr val="414141"/>
                </a:solidFill>
                <a:latin typeface="Montserrat" pitchFamily="2" charset="77"/>
                <a:ea typeface="Sztosfixed" pitchFamily="2" charset="77"/>
                <a:cs typeface="Sztosfixed" pitchFamily="2" charset="77"/>
              </a:rPr>
              <a:t>Something needs something else to live or happen. E.g. most living things are dependent on clean air, water, and sun to survive.</a:t>
            </a:r>
          </a:p>
        </p:txBody>
      </p:sp>
      <p:sp>
        <p:nvSpPr>
          <p:cNvPr id="16" name="immune">
            <a:extLst>
              <a:ext uri="{FF2B5EF4-FFF2-40B4-BE49-F238E27FC236}">
                <a16:creationId xmlns:a16="http://schemas.microsoft.com/office/drawing/2014/main" id="{4FB556C6-9E50-0BFE-BFB5-1ABDB6DA06BB}"/>
              </a:ext>
            </a:extLst>
          </p:cNvPr>
          <p:cNvSpPr/>
          <p:nvPr/>
        </p:nvSpPr>
        <p:spPr>
          <a:xfrm>
            <a:off x="7978846" y="3595911"/>
            <a:ext cx="3224245" cy="1551121"/>
          </a:xfrm>
          <a:prstGeom prst="roundRect">
            <a:avLst>
              <a:gd name="adj" fmla="val 11197"/>
            </a:avLst>
          </a:prstGeom>
          <a:solidFill>
            <a:srgbClr val="8E7EFF"/>
          </a:solidFill>
          <a:ln>
            <a:solidFill>
              <a:srgbClr val="8E7E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Sustainability</a:t>
            </a:r>
          </a:p>
        </p:txBody>
      </p:sp>
      <p:sp>
        <p:nvSpPr>
          <p:cNvPr id="22" name="gut">
            <a:extLst>
              <a:ext uri="{FF2B5EF4-FFF2-40B4-BE49-F238E27FC236}">
                <a16:creationId xmlns:a16="http://schemas.microsoft.com/office/drawing/2014/main" id="{FE16B3EE-E188-DD83-DE7F-E761B603A542}"/>
              </a:ext>
            </a:extLst>
          </p:cNvPr>
          <p:cNvSpPr/>
          <p:nvPr/>
        </p:nvSpPr>
        <p:spPr>
          <a:xfrm>
            <a:off x="4483587" y="3595911"/>
            <a:ext cx="3224826" cy="1551121"/>
          </a:xfrm>
          <a:prstGeom prst="roundRect">
            <a:avLst>
              <a:gd name="adj" fmla="val 11197"/>
            </a:avLst>
          </a:prstGeom>
          <a:solidFill>
            <a:srgbClr val="8E7EFF"/>
          </a:solidFill>
          <a:ln>
            <a:solidFill>
              <a:srgbClr val="8E7E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Nutrients</a:t>
            </a:r>
          </a:p>
        </p:txBody>
      </p:sp>
      <p:sp>
        <p:nvSpPr>
          <p:cNvPr id="23" name="fibre">
            <a:extLst>
              <a:ext uri="{FF2B5EF4-FFF2-40B4-BE49-F238E27FC236}">
                <a16:creationId xmlns:a16="http://schemas.microsoft.com/office/drawing/2014/main" id="{F05EB81F-4520-D324-E8DF-D07F9777BF53}"/>
              </a:ext>
            </a:extLst>
          </p:cNvPr>
          <p:cNvSpPr/>
          <p:nvPr/>
        </p:nvSpPr>
        <p:spPr>
          <a:xfrm>
            <a:off x="987746" y="3595911"/>
            <a:ext cx="3224827" cy="1551121"/>
          </a:xfrm>
          <a:prstGeom prst="roundRect">
            <a:avLst>
              <a:gd name="adj" fmla="val 11197"/>
            </a:avLst>
          </a:prstGeom>
          <a:solidFill>
            <a:srgbClr val="8E7EFF"/>
          </a:solidFill>
          <a:ln>
            <a:solidFill>
              <a:srgbClr val="8E7E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Future food</a:t>
            </a:r>
          </a:p>
        </p:txBody>
      </p:sp>
      <p:sp>
        <p:nvSpPr>
          <p:cNvPr id="24" name="expose">
            <a:extLst>
              <a:ext uri="{FF2B5EF4-FFF2-40B4-BE49-F238E27FC236}">
                <a16:creationId xmlns:a16="http://schemas.microsoft.com/office/drawing/2014/main" id="{93D7A92D-8BA8-87EF-6775-41D000BE4AAC}"/>
              </a:ext>
            </a:extLst>
          </p:cNvPr>
          <p:cNvSpPr/>
          <p:nvPr/>
        </p:nvSpPr>
        <p:spPr>
          <a:xfrm>
            <a:off x="7978846" y="1814248"/>
            <a:ext cx="3224245" cy="1551121"/>
          </a:xfrm>
          <a:prstGeom prst="roundRect">
            <a:avLst>
              <a:gd name="adj" fmla="val 11197"/>
            </a:avLst>
          </a:prstGeom>
          <a:solidFill>
            <a:srgbClr val="8E7EFF"/>
          </a:solidFill>
          <a:ln>
            <a:solidFill>
              <a:srgbClr val="8E7E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Food miles</a:t>
            </a:r>
          </a:p>
        </p:txBody>
      </p:sp>
      <p:sp>
        <p:nvSpPr>
          <p:cNvPr id="25" name="digest">
            <a:extLst>
              <a:ext uri="{FF2B5EF4-FFF2-40B4-BE49-F238E27FC236}">
                <a16:creationId xmlns:a16="http://schemas.microsoft.com/office/drawing/2014/main" id="{04038883-68E8-0B83-FAF4-28AD8CC3C1E1}"/>
              </a:ext>
            </a:extLst>
          </p:cNvPr>
          <p:cNvSpPr/>
          <p:nvPr/>
        </p:nvSpPr>
        <p:spPr>
          <a:xfrm>
            <a:off x="4483587" y="1814248"/>
            <a:ext cx="3224826" cy="1551121"/>
          </a:xfrm>
          <a:prstGeom prst="roundRect">
            <a:avLst>
              <a:gd name="adj" fmla="val 11197"/>
            </a:avLst>
          </a:prstGeom>
          <a:solidFill>
            <a:srgbClr val="8E7EFF"/>
          </a:solidFill>
          <a:ln>
            <a:solidFill>
              <a:srgbClr val="8E7E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Environment</a:t>
            </a:r>
          </a:p>
        </p:txBody>
      </p:sp>
      <p:sp>
        <p:nvSpPr>
          <p:cNvPr id="26" name="antiox">
            <a:extLst>
              <a:ext uri="{FF2B5EF4-FFF2-40B4-BE49-F238E27FC236}">
                <a16:creationId xmlns:a16="http://schemas.microsoft.com/office/drawing/2014/main" id="{771F3125-AC68-1976-A37C-991972058EB1}"/>
              </a:ext>
            </a:extLst>
          </p:cNvPr>
          <p:cNvSpPr/>
          <p:nvPr/>
        </p:nvSpPr>
        <p:spPr>
          <a:xfrm>
            <a:off x="987746" y="1814248"/>
            <a:ext cx="3224827" cy="1551121"/>
          </a:xfrm>
          <a:prstGeom prst="roundRect">
            <a:avLst>
              <a:gd name="adj" fmla="val 11197"/>
            </a:avLst>
          </a:prstGeom>
          <a:solidFill>
            <a:srgbClr val="8E7EFF"/>
          </a:solidFill>
          <a:ln>
            <a:solidFill>
              <a:srgbClr val="8E7E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Dependent</a:t>
            </a:r>
          </a:p>
        </p:txBody>
      </p:sp>
      <p:sp>
        <p:nvSpPr>
          <p:cNvPr id="6" name="Title 1">
            <a:extLst>
              <a:ext uri="{FF2B5EF4-FFF2-40B4-BE49-F238E27FC236}">
                <a16:creationId xmlns:a16="http://schemas.microsoft.com/office/drawing/2014/main" id="{8AE58C38-807C-2E35-D66F-8758A9A8DB02}"/>
              </a:ext>
            </a:extLst>
          </p:cNvPr>
          <p:cNvSpPr txBox="1">
            <a:spLocks/>
          </p:cNvSpPr>
          <p:nvPr/>
        </p:nvSpPr>
        <p:spPr>
          <a:xfrm>
            <a:off x="1568324" y="352331"/>
            <a:ext cx="9173593" cy="51127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Sztosfixed" pitchFamily="2" charset="77"/>
                <a:ea typeface="Sztosfixed" pitchFamily="2" charset="77"/>
                <a:cs typeface="Sztosfixed" pitchFamily="2" charset="77"/>
              </a:rPr>
              <a:t>Vocabulary</a:t>
            </a:r>
          </a:p>
        </p:txBody>
      </p:sp>
      <p:grpSp>
        <p:nvGrpSpPr>
          <p:cNvPr id="9" name="menu">
            <a:extLst>
              <a:ext uri="{FF2B5EF4-FFF2-40B4-BE49-F238E27FC236}">
                <a16:creationId xmlns:a16="http://schemas.microsoft.com/office/drawing/2014/main" id="{2D542600-BA94-53BE-FE7A-055B9CA993A2}"/>
              </a:ext>
            </a:extLst>
          </p:cNvPr>
          <p:cNvGrpSpPr/>
          <p:nvPr/>
        </p:nvGrpSpPr>
        <p:grpSpPr>
          <a:xfrm>
            <a:off x="11474101" y="2871719"/>
            <a:ext cx="460535" cy="1114561"/>
            <a:chOff x="151927" y="2325786"/>
            <a:chExt cx="260682" cy="630889"/>
          </a:xfrm>
        </p:grpSpPr>
        <p:sp>
          <p:nvSpPr>
            <p:cNvPr id="10" name="Rectangle: Rounded Corners 63">
              <a:extLst>
                <a:ext uri="{FF2B5EF4-FFF2-40B4-BE49-F238E27FC236}">
                  <a16:creationId xmlns:a16="http://schemas.microsoft.com/office/drawing/2014/main" id="{34AD0B81-4746-E7AB-431E-BDB6C02E023A}"/>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11" name="a4">
              <a:hlinkClick r:id="" action="ppaction://hlinkshowjump?jump=nextslide"/>
              <a:extLst>
                <a:ext uri="{FF2B5EF4-FFF2-40B4-BE49-F238E27FC236}">
                  <a16:creationId xmlns:a16="http://schemas.microsoft.com/office/drawing/2014/main" id="{75DAE658-93B1-846E-16CB-DBD062018B1C}"/>
                </a:ext>
              </a:extLst>
            </p:cNvPr>
            <p:cNvPicPr>
              <a:picLocks noChangeAspect="1"/>
            </p:cNvPicPr>
            <p:nvPr/>
          </p:nvPicPr>
          <p:blipFill>
            <a:blip r:embed="rId2"/>
            <a:srcRect/>
            <a:stretch/>
          </p:blipFill>
          <p:spPr>
            <a:xfrm>
              <a:off x="204687" y="2740767"/>
              <a:ext cx="154441" cy="106747"/>
            </a:xfrm>
            <a:prstGeom prst="rect">
              <a:avLst/>
            </a:prstGeom>
          </p:spPr>
        </p:pic>
        <p:pic>
          <p:nvPicPr>
            <p:cNvPr id="12" name="a4">
              <a:hlinkClick r:id="" action="ppaction://hlinkshowjump?jump=previousslide"/>
              <a:extLst>
                <a:ext uri="{FF2B5EF4-FFF2-40B4-BE49-F238E27FC236}">
                  <a16:creationId xmlns:a16="http://schemas.microsoft.com/office/drawing/2014/main" id="{8041A3BC-5893-1A93-28D6-345060059C05}"/>
                </a:ext>
              </a:extLst>
            </p:cNvPr>
            <p:cNvPicPr>
              <a:picLocks noChangeAspect="1"/>
            </p:cNvPicPr>
            <p:nvPr/>
          </p:nvPicPr>
          <p:blipFill>
            <a:blip r:embed="rId2"/>
            <a:srcRect/>
            <a:stretch/>
          </p:blipFill>
          <p:spPr>
            <a:xfrm rot="10800000">
              <a:off x="204687" y="2434554"/>
              <a:ext cx="154441" cy="106747"/>
            </a:xfrm>
            <a:prstGeom prst="rect">
              <a:avLst/>
            </a:prstGeom>
          </p:spPr>
        </p:pic>
      </p:grpSp>
      <p:grpSp>
        <p:nvGrpSpPr>
          <p:cNvPr id="13" name="hint">
            <a:extLst>
              <a:ext uri="{FF2B5EF4-FFF2-40B4-BE49-F238E27FC236}">
                <a16:creationId xmlns:a16="http://schemas.microsoft.com/office/drawing/2014/main" id="{2C38451B-A0BB-597C-F38A-9DCB315C7D82}"/>
              </a:ext>
            </a:extLst>
          </p:cNvPr>
          <p:cNvGrpSpPr/>
          <p:nvPr/>
        </p:nvGrpSpPr>
        <p:grpSpPr>
          <a:xfrm>
            <a:off x="8094157" y="5845762"/>
            <a:ext cx="2497643" cy="577699"/>
            <a:chOff x="8094157" y="5845762"/>
            <a:chExt cx="2497643" cy="577699"/>
          </a:xfrm>
        </p:grpSpPr>
        <p:sp>
          <p:nvSpPr>
            <p:cNvPr id="14" name="Rectangle: Rounded Corners 13">
              <a:extLst>
                <a:ext uri="{FF2B5EF4-FFF2-40B4-BE49-F238E27FC236}">
                  <a16:creationId xmlns:a16="http://schemas.microsoft.com/office/drawing/2014/main" id="{4B99FA88-9FBE-845F-90A9-1FAEDF5F6DAD}"/>
                </a:ext>
              </a:extLst>
            </p:cNvPr>
            <p:cNvSpPr/>
            <p:nvPr/>
          </p:nvSpPr>
          <p:spPr>
            <a:xfrm>
              <a:off x="8137921" y="5849575"/>
              <a:ext cx="2453879" cy="570073"/>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504000" rtlCol="0" anchor="ctr"/>
            <a:lstStyle/>
            <a:p>
              <a:pPr algn="ctr"/>
              <a:r>
                <a:rPr lang="en-US" sz="1200" dirty="0">
                  <a:solidFill>
                    <a:srgbClr val="9B2242"/>
                  </a:solidFill>
                  <a:latin typeface="Sztosfixed" pitchFamily="2" charset="77"/>
                  <a:ea typeface="Sztosfixed" pitchFamily="2" charset="77"/>
                  <a:cs typeface="Sztosfixed" pitchFamily="2" charset="77"/>
                </a:rPr>
                <a:t>Click on the words to reveal the definition</a:t>
              </a:r>
              <a:endParaRPr lang="en-AU" sz="1200" dirty="0">
                <a:solidFill>
                  <a:srgbClr val="9B2242"/>
                </a:solidFill>
              </a:endParaRPr>
            </a:p>
          </p:txBody>
        </p:sp>
        <p:pic>
          <p:nvPicPr>
            <p:cNvPr id="15" name="button button">
              <a:extLst>
                <a:ext uri="{FF2B5EF4-FFF2-40B4-BE49-F238E27FC236}">
                  <a16:creationId xmlns:a16="http://schemas.microsoft.com/office/drawing/2014/main" id="{1FDF3EB0-3E33-2697-163F-6BD1034FEB56}"/>
                </a:ext>
              </a:extLst>
            </p:cNvPr>
            <p:cNvPicPr>
              <a:picLocks noChangeAspect="1"/>
            </p:cNvPicPr>
            <p:nvPr/>
          </p:nvPicPr>
          <p:blipFill>
            <a:blip r:embed="rId3"/>
            <a:srcRect/>
            <a:stretch/>
          </p:blipFill>
          <p:spPr>
            <a:xfrm>
              <a:off x="8094157" y="5845762"/>
              <a:ext cx="572350" cy="577699"/>
            </a:xfrm>
            <a:prstGeom prst="rect">
              <a:avLst/>
            </a:prstGeom>
          </p:spPr>
        </p:pic>
      </p:grpSp>
      <p:sp>
        <p:nvSpPr>
          <p:cNvPr id="2" name="number">
            <a:extLst>
              <a:ext uri="{FF2B5EF4-FFF2-40B4-BE49-F238E27FC236}">
                <a16:creationId xmlns:a16="http://schemas.microsoft.com/office/drawing/2014/main" id="{3173FE57-C69D-A5C7-6C22-8A69C20C63A8}"/>
              </a:ext>
            </a:extLst>
          </p:cNvPr>
          <p:cNvSpPr txBox="1">
            <a:spLocks/>
          </p:cNvSpPr>
          <p:nvPr/>
        </p:nvSpPr>
        <p:spPr>
          <a:xfrm>
            <a:off x="11163300" y="6318135"/>
            <a:ext cx="654055"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rgbClr val="6B5FBF"/>
                </a:solidFill>
                <a:latin typeface="Sztosfixed" pitchFamily="2" charset="77"/>
                <a:ea typeface="Sztosfixed" pitchFamily="2" charset="77"/>
                <a:cs typeface="Sztosfixed" pitchFamily="2" charset="77"/>
              </a:rPr>
              <a:pPr algn="r">
                <a:buSzPts val="1400"/>
              </a:pPr>
              <a:t>26</a:t>
            </a:fld>
            <a:endParaRPr lang="en" sz="2000" b="1" dirty="0">
              <a:solidFill>
                <a:srgbClr val="6B5FBF"/>
              </a:solidFill>
              <a:latin typeface="Sztosfixed" pitchFamily="2" charset="77"/>
              <a:ea typeface="Sztosfixed" pitchFamily="2" charset="77"/>
              <a:cs typeface="Sztosfixed" pitchFamily="2" charset="77"/>
            </a:endParaRPr>
          </a:p>
        </p:txBody>
      </p:sp>
    </p:spTree>
    <p:extLst>
      <p:ext uri="{BB962C8B-B14F-4D97-AF65-F5344CB8AC3E}">
        <p14:creationId xmlns:p14="http://schemas.microsoft.com/office/powerpoint/2010/main" val="3797470029"/>
      </p:ext>
    </p:extLst>
  </p:cSld>
  <p:clrMapOvr>
    <a:masterClrMapping/>
  </p:clrMapOvr>
  <p:transition spd="slow" advClick="0">
    <p:push dir="u"/>
  </p:transition>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4"/>
                                        </p:tgtEl>
                                      </p:cBhvr>
                                    </p:animEffect>
                                    <p:set>
                                      <p:cBhvr>
                                        <p:cTn id="1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4" restart="whenNotActive" fill="hold" evtFilter="cancelBubble" nodeType="interactiveSeq">
                <p:stCondLst>
                  <p:cond evt="onClick" delay="0">
                    <p:tgtEl>
                      <p:spTgt spid="2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3"/>
                                        </p:tgtEl>
                                      </p:cBhvr>
                                    </p:animEffect>
                                    <p:set>
                                      <p:cBhvr>
                                        <p:cTn id="1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0" restart="whenNotActive" fill="hold" evtFilter="cancelBubble" nodeType="interactiveSeq">
                <p:stCondLst>
                  <p:cond evt="onClick" delay="0">
                    <p:tgtEl>
                      <p:spTgt spid="2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2"/>
                                        </p:tgtEl>
                                      </p:cBhvr>
                                    </p:animEffect>
                                    <p:set>
                                      <p:cBhvr>
                                        <p:cTn id="25"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16"/>
                                        </p:tgtEl>
                                      </p:cBhvr>
                                    </p:animEffect>
                                    <p:set>
                                      <p:cBhvr>
                                        <p:cTn id="3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26"/>
                                        </p:tgtEl>
                                      </p:cBhvr>
                                    </p:animEffect>
                                    <p:set>
                                      <p:cBhvr>
                                        <p:cTn id="37"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38" restart="whenNotActive" fill="hold" evtFilter="cancelBubble" nodeType="interactiveSeq">
                <p:stCondLst>
                  <p:cond evt="onClick" delay="0">
                    <p:tgtEl>
                      <p:spTgt spid="20"/>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grpId="1"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childTnLst>
                          </p:cTn>
                        </p:par>
                      </p:childTnLst>
                    </p:cTn>
                  </p:par>
                </p:childTnLst>
              </p:cTn>
              <p:nextCondLst>
                <p:cond evt="onClick" delay="0">
                  <p:tgtEl>
                    <p:spTgt spid="20"/>
                  </p:tgtEl>
                </p:cond>
              </p:nextCondLst>
            </p:seq>
            <p:seq concurrent="1" nextAc="seek">
              <p:cTn id="44" restart="whenNotActive" fill="hold" evtFilter="cancelBubble" nodeType="interactiveSeq">
                <p:stCondLst>
                  <p:cond evt="onClick" delay="0">
                    <p:tgtEl>
                      <p:spTgt spid="19"/>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grpId="1"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500"/>
                                        <p:tgtEl>
                                          <p:spTgt spid="24"/>
                                        </p:tgtEl>
                                      </p:cBhvr>
                                    </p:animEffect>
                                  </p:childTnLst>
                                </p:cTn>
                              </p:par>
                            </p:childTnLst>
                          </p:cTn>
                        </p:par>
                      </p:childTnLst>
                    </p:cTn>
                  </p:par>
                </p:childTnLst>
              </p:cTn>
              <p:nextCondLst>
                <p:cond evt="onClick" delay="0">
                  <p:tgtEl>
                    <p:spTgt spid="19"/>
                  </p:tgtEl>
                </p:cond>
              </p:nextCondLst>
            </p:seq>
            <p:seq concurrent="1" nextAc="seek">
              <p:cTn id="50" restart="whenNotActive" fill="hold" evtFilter="cancelBubble" nodeType="interactiveSeq">
                <p:stCondLst>
                  <p:cond evt="onClick" delay="0">
                    <p:tgtEl>
                      <p:spTgt spid="18"/>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grpId="1"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cTn>
                              </p:par>
                            </p:childTnLst>
                          </p:cTn>
                        </p:par>
                      </p:childTnLst>
                    </p:cTn>
                  </p:par>
                </p:childTnLst>
              </p:cTn>
              <p:nextCondLst>
                <p:cond evt="onClick" delay="0">
                  <p:tgtEl>
                    <p:spTgt spid="18"/>
                  </p:tgtEl>
                </p:cond>
              </p:nextCondLst>
            </p:seq>
            <p:seq concurrent="1" nextAc="seek">
              <p:cTn id="56" restart="whenNotActive" fill="hold" evtFilter="cancelBubble" nodeType="interactiveSeq">
                <p:stCondLst>
                  <p:cond evt="onClick" delay="0">
                    <p:tgtEl>
                      <p:spTgt spid="17"/>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grpId="1"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500"/>
                                        <p:tgtEl>
                                          <p:spTgt spid="22"/>
                                        </p:tgtEl>
                                      </p:cBhvr>
                                    </p:animEffect>
                                  </p:childTnLst>
                                </p:cTn>
                              </p:par>
                            </p:childTnLst>
                          </p:cTn>
                        </p:par>
                      </p:childTnLst>
                    </p:cTn>
                  </p:par>
                </p:childTnLst>
              </p:cTn>
              <p:nextCondLst>
                <p:cond evt="onClick" delay="0">
                  <p:tgtEl>
                    <p:spTgt spid="17"/>
                  </p:tgtEl>
                </p:cond>
              </p:nextCondLst>
            </p:seq>
            <p:seq concurrent="1" nextAc="seek">
              <p:cTn id="62" restart="whenNotActive" fill="hold" evtFilter="cancelBubble" nodeType="interactiveSeq">
                <p:stCondLst>
                  <p:cond evt="onClick" delay="0">
                    <p:tgtEl>
                      <p:spTgt spid="7"/>
                    </p:tgtEl>
                  </p:cond>
                </p:stCondLst>
                <p:endSync evt="end" delay="0">
                  <p:rtn val="all"/>
                </p:endSync>
                <p:childTnLst>
                  <p:par>
                    <p:cTn id="63" fill="hold">
                      <p:stCondLst>
                        <p:cond delay="0"/>
                      </p:stCondLst>
                      <p:childTnLst>
                        <p:par>
                          <p:cTn id="64" fill="hold">
                            <p:stCondLst>
                              <p:cond delay="0"/>
                            </p:stCondLst>
                            <p:childTnLst>
                              <p:par>
                                <p:cTn id="65" presetID="10" presetClass="entr" presetSubtype="0" fill="hold" grpId="1"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500"/>
                                        <p:tgtEl>
                                          <p:spTgt spid="16"/>
                                        </p:tgtEl>
                                      </p:cBhvr>
                                    </p:animEffect>
                                  </p:childTnLst>
                                </p:cTn>
                              </p:par>
                            </p:childTnLst>
                          </p:cTn>
                        </p:par>
                      </p:childTnLst>
                    </p:cTn>
                  </p:par>
                </p:childTnLst>
              </p:cTn>
              <p:nextCondLst>
                <p:cond evt="onClick" delay="0">
                  <p:tgtEl>
                    <p:spTgt spid="7"/>
                  </p:tgtEl>
                </p:cond>
              </p:nextCondLst>
            </p:seq>
            <p:seq concurrent="1" nextAc="seek">
              <p:cTn id="68" restart="whenNotActive" fill="hold" evtFilter="cancelBubble" nodeType="interactiveSeq">
                <p:stCondLst>
                  <p:cond evt="onClick" delay="0">
                    <p:tgtEl>
                      <p:spTgt spid="21"/>
                    </p:tgtEl>
                  </p:cond>
                </p:stCondLst>
                <p:endSync evt="end" delay="0">
                  <p:rtn val="all"/>
                </p:endSync>
                <p:childTnLst>
                  <p:par>
                    <p:cTn id="69" fill="hold">
                      <p:stCondLst>
                        <p:cond delay="0"/>
                      </p:stCondLst>
                      <p:childTnLst>
                        <p:par>
                          <p:cTn id="70" fill="hold">
                            <p:stCondLst>
                              <p:cond delay="0"/>
                            </p:stCondLst>
                            <p:childTnLst>
                              <p:par>
                                <p:cTn id="71" presetID="10" presetClass="entr" presetSubtype="0" fill="hold" grpId="1" nodeType="click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fade">
                                      <p:cBhvr>
                                        <p:cTn id="73" dur="500"/>
                                        <p:tgtEl>
                                          <p:spTgt spid="26"/>
                                        </p:tgtEl>
                                      </p:cBhvr>
                                    </p:animEffect>
                                  </p:childTnLst>
                                </p:cTn>
                              </p:par>
                            </p:childTnLst>
                          </p:cTn>
                        </p:par>
                      </p:childTnLst>
                    </p:cTn>
                  </p:par>
                </p:childTnLst>
              </p:cTn>
              <p:nextCondLst>
                <p:cond evt="onClick" delay="0">
                  <p:tgtEl>
                    <p:spTgt spid="21"/>
                  </p:tgtEl>
                </p:cond>
              </p:nextCondLst>
            </p:seq>
          </p:childTnLst>
        </p:cTn>
      </p:par>
    </p:tnLst>
    <p:bldLst>
      <p:bldP spid="16" grpId="0" animBg="1"/>
      <p:bldP spid="16"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8BC84-E45C-56F3-54F6-753E8C99A53F}"/>
              </a:ext>
            </a:extLst>
          </p:cNvPr>
          <p:cNvSpPr txBox="1">
            <a:spLocks/>
          </p:cNvSpPr>
          <p:nvPr/>
        </p:nvSpPr>
        <p:spPr>
          <a:xfrm>
            <a:off x="1610020" y="352330"/>
            <a:ext cx="8971960" cy="95287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9B2242"/>
                </a:solidFill>
                <a:latin typeface="Sztosfixed" pitchFamily="2" charset="77"/>
                <a:ea typeface="Sztosfixed" pitchFamily="2" charset="77"/>
                <a:cs typeface="Sztosfixed" pitchFamily="2" charset="77"/>
              </a:rPr>
              <a:t>Farm to plate</a:t>
            </a:r>
          </a:p>
        </p:txBody>
      </p:sp>
      <p:sp>
        <p:nvSpPr>
          <p:cNvPr id="8" name="Google Shape;151;p10">
            <a:extLst>
              <a:ext uri="{FF2B5EF4-FFF2-40B4-BE49-F238E27FC236}">
                <a16:creationId xmlns:a16="http://schemas.microsoft.com/office/drawing/2014/main" id="{18B917A0-030E-669E-B5DD-8BAA33755510}"/>
              </a:ext>
            </a:extLst>
          </p:cNvPr>
          <p:cNvSpPr txBox="1">
            <a:spLocks/>
          </p:cNvSpPr>
          <p:nvPr/>
        </p:nvSpPr>
        <p:spPr>
          <a:xfrm>
            <a:off x="11013141" y="6318135"/>
            <a:ext cx="828290"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chemeClr val="bg1"/>
                </a:solidFill>
                <a:latin typeface="Sztosfixed" pitchFamily="2" charset="77"/>
                <a:ea typeface="Sztosfixed" pitchFamily="2" charset="77"/>
                <a:cs typeface="Sztosfixed" pitchFamily="2" charset="77"/>
              </a:rPr>
              <a:pPr algn="r">
                <a:buSzPts val="1400"/>
              </a:pPr>
              <a:t>27</a:t>
            </a:fld>
            <a:endParaRPr lang="en" sz="2000" b="1" dirty="0">
              <a:solidFill>
                <a:schemeClr val="bg1"/>
              </a:solidFill>
              <a:latin typeface="Sztosfixed" pitchFamily="2" charset="77"/>
              <a:ea typeface="Sztosfixed" pitchFamily="2" charset="77"/>
              <a:cs typeface="Sztosfixed" pitchFamily="2" charset="77"/>
            </a:endParaRPr>
          </a:p>
        </p:txBody>
      </p:sp>
      <p:grpSp>
        <p:nvGrpSpPr>
          <p:cNvPr id="16" name="menu">
            <a:extLst>
              <a:ext uri="{FF2B5EF4-FFF2-40B4-BE49-F238E27FC236}">
                <a16:creationId xmlns:a16="http://schemas.microsoft.com/office/drawing/2014/main" id="{D6EB6615-F8BB-688F-1CB6-1239BF533C14}"/>
              </a:ext>
            </a:extLst>
          </p:cNvPr>
          <p:cNvGrpSpPr/>
          <p:nvPr/>
        </p:nvGrpSpPr>
        <p:grpSpPr>
          <a:xfrm>
            <a:off x="11474101" y="2871719"/>
            <a:ext cx="460535" cy="1114561"/>
            <a:chOff x="151927" y="2325786"/>
            <a:chExt cx="260682" cy="630889"/>
          </a:xfrm>
        </p:grpSpPr>
        <p:sp>
          <p:nvSpPr>
            <p:cNvPr id="17" name="Rectangle: Rounded Corners 63">
              <a:extLst>
                <a:ext uri="{FF2B5EF4-FFF2-40B4-BE49-F238E27FC236}">
                  <a16:creationId xmlns:a16="http://schemas.microsoft.com/office/drawing/2014/main" id="{B119012D-0967-909D-C3AC-49D217E1AD1E}"/>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18" name="a4">
              <a:hlinkClick r:id="" action="ppaction://hlinkshowjump?jump=nextslide"/>
              <a:extLst>
                <a:ext uri="{FF2B5EF4-FFF2-40B4-BE49-F238E27FC236}">
                  <a16:creationId xmlns:a16="http://schemas.microsoft.com/office/drawing/2014/main" id="{02B6777B-C497-B387-53C9-C4E035FF08D1}"/>
                </a:ext>
              </a:extLst>
            </p:cNvPr>
            <p:cNvPicPr>
              <a:picLocks noChangeAspect="1"/>
            </p:cNvPicPr>
            <p:nvPr/>
          </p:nvPicPr>
          <p:blipFill>
            <a:blip r:embed="rId2"/>
            <a:srcRect/>
            <a:stretch/>
          </p:blipFill>
          <p:spPr>
            <a:xfrm>
              <a:off x="204687" y="2740767"/>
              <a:ext cx="154441" cy="106747"/>
            </a:xfrm>
            <a:prstGeom prst="rect">
              <a:avLst/>
            </a:prstGeom>
          </p:spPr>
        </p:pic>
        <p:pic>
          <p:nvPicPr>
            <p:cNvPr id="19" name="a4">
              <a:hlinkClick r:id="" action="ppaction://hlinkshowjump?jump=previousslide"/>
              <a:extLst>
                <a:ext uri="{FF2B5EF4-FFF2-40B4-BE49-F238E27FC236}">
                  <a16:creationId xmlns:a16="http://schemas.microsoft.com/office/drawing/2014/main" id="{1095074A-5955-DF2E-54E4-F94F7C5552CA}"/>
                </a:ext>
              </a:extLst>
            </p:cNvPr>
            <p:cNvPicPr>
              <a:picLocks noChangeAspect="1"/>
            </p:cNvPicPr>
            <p:nvPr/>
          </p:nvPicPr>
          <p:blipFill>
            <a:blip r:embed="rId2"/>
            <a:srcRect/>
            <a:stretch/>
          </p:blipFill>
          <p:spPr>
            <a:xfrm rot="10800000">
              <a:off x="204687" y="2434554"/>
              <a:ext cx="154441" cy="106747"/>
            </a:xfrm>
            <a:prstGeom prst="rect">
              <a:avLst/>
            </a:prstGeom>
          </p:spPr>
        </p:pic>
      </p:grpSp>
      <p:sp>
        <p:nvSpPr>
          <p:cNvPr id="20" name="TextBox 19">
            <a:extLst>
              <a:ext uri="{FF2B5EF4-FFF2-40B4-BE49-F238E27FC236}">
                <a16:creationId xmlns:a16="http://schemas.microsoft.com/office/drawing/2014/main" id="{0F5FE02A-2DF0-9697-8B6B-41E08F66622E}"/>
              </a:ext>
            </a:extLst>
          </p:cNvPr>
          <p:cNvSpPr txBox="1"/>
          <p:nvPr/>
        </p:nvSpPr>
        <p:spPr>
          <a:xfrm>
            <a:off x="717899" y="949139"/>
            <a:ext cx="10756202" cy="369332"/>
          </a:xfrm>
          <a:prstGeom prst="rect">
            <a:avLst/>
          </a:prstGeom>
          <a:noFill/>
        </p:spPr>
        <p:txBody>
          <a:bodyPr wrap="square">
            <a:spAutoFit/>
          </a:bodyPr>
          <a:lstStyle/>
          <a:p>
            <a:pPr algn="ctr" rtl="0" fontAlgn="base">
              <a:spcAft>
                <a:spcPts val="600"/>
              </a:spcAft>
            </a:pPr>
            <a:r>
              <a:rPr lang="en-AU" sz="1800" b="0" i="0" u="none" strike="noStrike" dirty="0">
                <a:solidFill>
                  <a:srgbClr val="414141"/>
                </a:solidFill>
                <a:effectLst/>
                <a:latin typeface="Montserrat" pitchFamily="2" charset="77"/>
              </a:rPr>
              <a:t>Listen to one of the farm to plate stories to discover the journey food takes.</a:t>
            </a:r>
          </a:p>
        </p:txBody>
      </p:sp>
      <p:sp>
        <p:nvSpPr>
          <p:cNvPr id="21" name="TextBox 20">
            <a:extLst>
              <a:ext uri="{FF2B5EF4-FFF2-40B4-BE49-F238E27FC236}">
                <a16:creationId xmlns:a16="http://schemas.microsoft.com/office/drawing/2014/main" id="{4AB5D15E-7ED3-D972-2361-F458E9F2F3AB}"/>
              </a:ext>
            </a:extLst>
          </p:cNvPr>
          <p:cNvSpPr txBox="1"/>
          <p:nvPr/>
        </p:nvSpPr>
        <p:spPr>
          <a:xfrm>
            <a:off x="1328928" y="2384105"/>
            <a:ext cx="9534144" cy="646331"/>
          </a:xfrm>
          <a:prstGeom prst="rect">
            <a:avLst/>
          </a:prstGeom>
          <a:noFill/>
        </p:spPr>
        <p:txBody>
          <a:bodyPr wrap="square">
            <a:spAutoFit/>
          </a:bodyPr>
          <a:lstStyle/>
          <a:p>
            <a:pPr algn="ctr" rtl="0" fontAlgn="base">
              <a:spcAft>
                <a:spcPts val="600"/>
              </a:spcAft>
            </a:pPr>
            <a:r>
              <a:rPr lang="en-AU" sz="1800" b="0" i="0" u="none" strike="noStrike" dirty="0">
                <a:solidFill>
                  <a:srgbClr val="414141"/>
                </a:solidFill>
                <a:effectLst/>
                <a:latin typeface="Montserrat" pitchFamily="2" charset="77"/>
              </a:rPr>
              <a:t>Use a Venn diagram to compare the farm to plate journey of a mushroom and another farm product.</a:t>
            </a:r>
          </a:p>
        </p:txBody>
      </p:sp>
      <p:sp>
        <p:nvSpPr>
          <p:cNvPr id="22" name="4">
            <a:hlinkClick r:id="rId3"/>
            <a:extLst>
              <a:ext uri="{FF2B5EF4-FFF2-40B4-BE49-F238E27FC236}">
                <a16:creationId xmlns:a16="http://schemas.microsoft.com/office/drawing/2014/main" id="{D1B4EAB4-CAA1-FDFE-CB6E-F3B274F7C8DC}"/>
              </a:ext>
            </a:extLst>
          </p:cNvPr>
          <p:cNvSpPr/>
          <p:nvPr/>
        </p:nvSpPr>
        <p:spPr>
          <a:xfrm>
            <a:off x="1700784" y="1573988"/>
            <a:ext cx="4249653" cy="554600"/>
          </a:xfrm>
          <a:prstGeom prst="roundRect">
            <a:avLst>
              <a:gd name="adj" fmla="val 50000"/>
            </a:avLst>
          </a:prstGeom>
          <a:solidFill>
            <a:srgbClr val="9B2242"/>
          </a:solidFill>
          <a:ln>
            <a:noFill/>
          </a:ln>
        </p:spPr>
        <p:style>
          <a:lnRef idx="2">
            <a:schemeClr val="accent1">
              <a:shade val="15000"/>
            </a:schemeClr>
          </a:lnRef>
          <a:fillRef idx="1">
            <a:schemeClr val="accent1"/>
          </a:fillRef>
          <a:effectRef idx="0">
            <a:schemeClr val="accent1"/>
          </a:effectRef>
          <a:fontRef idx="minor">
            <a:schemeClr val="lt1"/>
          </a:fontRef>
        </p:style>
        <p:txBody>
          <a:bodyPr lIns="252000" rIns="252000" rtlCol="0" anchor="ctr"/>
          <a:lstStyle/>
          <a:p>
            <a:pPr algn="ctr" fontAlgn="base"/>
            <a:r>
              <a:rPr lang="en-AU" sz="1600" u="sng" dirty="0">
                <a:solidFill>
                  <a:schemeClr val="bg1"/>
                </a:solidFill>
                <a:latin typeface="SZTOS MEDIUM" pitchFamily="2" charset="77"/>
                <a:ea typeface="SZTOS MEDIUM" pitchFamily="2" charset="77"/>
                <a:cs typeface="SZTOS MEDIUM" pitchFamily="2" charset="77"/>
              </a:rPr>
              <a:t>How did that get in my Lunchbox?</a:t>
            </a:r>
            <a:endParaRPr lang="en-AU" sz="2400" u="sng" dirty="0">
              <a:solidFill>
                <a:schemeClr val="bg1"/>
              </a:solidFill>
              <a:latin typeface="SZTOS MEDIUM" pitchFamily="2" charset="77"/>
              <a:ea typeface="SZTOS MEDIUM" pitchFamily="2" charset="77"/>
              <a:cs typeface="SZTOS MEDIUM" pitchFamily="2" charset="77"/>
            </a:endParaRPr>
          </a:p>
        </p:txBody>
      </p:sp>
      <p:sp>
        <p:nvSpPr>
          <p:cNvPr id="23" name="4">
            <a:hlinkClick r:id="rId4"/>
            <a:extLst>
              <a:ext uri="{FF2B5EF4-FFF2-40B4-BE49-F238E27FC236}">
                <a16:creationId xmlns:a16="http://schemas.microsoft.com/office/drawing/2014/main" id="{90D345B8-EDBA-2BC6-3EE6-2D442612421D}"/>
              </a:ext>
            </a:extLst>
          </p:cNvPr>
          <p:cNvSpPr/>
          <p:nvPr/>
        </p:nvSpPr>
        <p:spPr>
          <a:xfrm>
            <a:off x="6241565" y="1573988"/>
            <a:ext cx="4138593" cy="554600"/>
          </a:xfrm>
          <a:prstGeom prst="roundRect">
            <a:avLst>
              <a:gd name="adj" fmla="val 50000"/>
            </a:avLst>
          </a:prstGeom>
          <a:solidFill>
            <a:srgbClr val="9B2242"/>
          </a:solidFill>
          <a:ln>
            <a:noFill/>
          </a:ln>
        </p:spPr>
        <p:style>
          <a:lnRef idx="2">
            <a:schemeClr val="accent1">
              <a:shade val="15000"/>
            </a:schemeClr>
          </a:lnRef>
          <a:fillRef idx="1">
            <a:schemeClr val="accent1"/>
          </a:fillRef>
          <a:effectRef idx="0">
            <a:schemeClr val="accent1"/>
          </a:effectRef>
          <a:fontRef idx="minor">
            <a:schemeClr val="lt1"/>
          </a:fontRef>
        </p:style>
        <p:txBody>
          <a:bodyPr lIns="252000" rIns="252000" rtlCol="0" anchor="ctr"/>
          <a:lstStyle/>
          <a:p>
            <a:pPr algn="ctr" fontAlgn="base"/>
            <a:r>
              <a:rPr lang="en-AU" sz="1600" u="sng" dirty="0">
                <a:solidFill>
                  <a:schemeClr val="bg1"/>
                </a:solidFill>
                <a:latin typeface="SZTOS MEDIUM" pitchFamily="2" charset="77"/>
                <a:ea typeface="SZTOS MEDIUM" pitchFamily="2" charset="77"/>
                <a:cs typeface="SZTOS MEDIUM" pitchFamily="2" charset="77"/>
              </a:rPr>
              <a:t>Right This Very Minute</a:t>
            </a:r>
            <a:endParaRPr lang="en-AU" sz="2400" u="sng" dirty="0">
              <a:solidFill>
                <a:schemeClr val="bg1"/>
              </a:solidFill>
              <a:latin typeface="SZTOS MEDIUM" pitchFamily="2" charset="77"/>
              <a:ea typeface="SZTOS MEDIUM" pitchFamily="2" charset="77"/>
              <a:cs typeface="SZTOS MEDIUM" pitchFamily="2" charset="77"/>
            </a:endParaRPr>
          </a:p>
        </p:txBody>
      </p:sp>
      <p:pic>
        <p:nvPicPr>
          <p:cNvPr id="24" name="Picture 23">
            <a:extLst>
              <a:ext uri="{FF2B5EF4-FFF2-40B4-BE49-F238E27FC236}">
                <a16:creationId xmlns:a16="http://schemas.microsoft.com/office/drawing/2014/main" id="{89BDE207-D4B1-6AA6-7E88-84718BA25913}"/>
              </a:ext>
            </a:extLst>
          </p:cNvPr>
          <p:cNvPicPr>
            <a:picLocks noChangeAspect="1"/>
          </p:cNvPicPr>
          <p:nvPr/>
        </p:nvPicPr>
        <p:blipFill>
          <a:blip r:embed="rId5"/>
          <a:srcRect/>
          <a:stretch/>
        </p:blipFill>
        <p:spPr>
          <a:xfrm>
            <a:off x="3372826" y="3252459"/>
            <a:ext cx="5446348" cy="3294096"/>
          </a:xfrm>
          <a:prstGeom prst="rect">
            <a:avLst/>
          </a:prstGeom>
        </p:spPr>
      </p:pic>
      <p:sp>
        <p:nvSpPr>
          <p:cNvPr id="5" name="Oval 4">
            <a:extLst>
              <a:ext uri="{FF2B5EF4-FFF2-40B4-BE49-F238E27FC236}">
                <a16:creationId xmlns:a16="http://schemas.microsoft.com/office/drawing/2014/main" id="{5B7FB563-350B-9C84-B8A5-9B04306BA830}"/>
              </a:ext>
            </a:extLst>
          </p:cNvPr>
          <p:cNvSpPr/>
          <p:nvPr/>
        </p:nvSpPr>
        <p:spPr>
          <a:xfrm>
            <a:off x="735883" y="6243108"/>
            <a:ext cx="1601852" cy="352344"/>
          </a:xfrm>
          <a:prstGeom prst="ellipse">
            <a:avLst/>
          </a:prstGeom>
          <a:solidFill>
            <a:srgbClr val="2F7A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cartoon character of a mushroom with a wand&#10;&#10;AI-generated content may be incorrect.">
            <a:extLst>
              <a:ext uri="{FF2B5EF4-FFF2-40B4-BE49-F238E27FC236}">
                <a16:creationId xmlns:a16="http://schemas.microsoft.com/office/drawing/2014/main" id="{66FDA2E2-1D05-E77C-49F3-560C08341FCC}"/>
              </a:ext>
            </a:extLst>
          </p:cNvPr>
          <p:cNvPicPr>
            <a:picLocks noChangeAspect="1"/>
          </p:cNvPicPr>
          <p:nvPr/>
        </p:nvPicPr>
        <p:blipFill>
          <a:blip r:embed="rId6"/>
          <a:srcRect l="9789" t="8597" r="17440" b="4362"/>
          <a:stretch>
            <a:fillRect/>
          </a:stretch>
        </p:blipFill>
        <p:spPr>
          <a:xfrm flipH="1">
            <a:off x="241491" y="3429000"/>
            <a:ext cx="2918586" cy="3141802"/>
          </a:xfrm>
          <a:prstGeom prst="rect">
            <a:avLst/>
          </a:prstGeom>
        </p:spPr>
      </p:pic>
    </p:spTree>
    <p:extLst>
      <p:ext uri="{BB962C8B-B14F-4D97-AF65-F5344CB8AC3E}">
        <p14:creationId xmlns:p14="http://schemas.microsoft.com/office/powerpoint/2010/main" val="1906755831"/>
      </p:ext>
    </p:extLst>
  </p:cSld>
  <p:clrMapOvr>
    <a:masterClrMapping/>
  </p:clrMapOvr>
  <p:transition spd="slow" advClick="0">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5ECB53-DC6A-8685-66C0-624C29F5244D}"/>
            </a:ext>
          </a:extLst>
        </p:cNvPr>
        <p:cNvGrpSpPr/>
        <p:nvPr/>
      </p:nvGrpSpPr>
      <p:grpSpPr>
        <a:xfrm>
          <a:off x="0" y="0"/>
          <a:ext cx="0" cy="0"/>
          <a:chOff x="0" y="0"/>
          <a:chExt cx="0" cy="0"/>
        </a:xfrm>
      </p:grpSpPr>
      <p:grpSp>
        <p:nvGrpSpPr>
          <p:cNvPr id="36" name="D">
            <a:extLst>
              <a:ext uri="{FF2B5EF4-FFF2-40B4-BE49-F238E27FC236}">
                <a16:creationId xmlns:a16="http://schemas.microsoft.com/office/drawing/2014/main" id="{0961092B-0363-408F-CFC0-1EA2E16F9B0B}"/>
              </a:ext>
            </a:extLst>
          </p:cNvPr>
          <p:cNvGrpSpPr/>
          <p:nvPr/>
        </p:nvGrpSpPr>
        <p:grpSpPr>
          <a:xfrm>
            <a:off x="698536" y="1648568"/>
            <a:ext cx="2460208" cy="2138562"/>
            <a:chOff x="588898" y="3790221"/>
            <a:chExt cx="3506540" cy="2161842"/>
          </a:xfrm>
          <a:solidFill>
            <a:srgbClr val="8E7EFF"/>
          </a:solidFill>
        </p:grpSpPr>
        <p:sp>
          <p:nvSpPr>
            <p:cNvPr id="37" name="Rounded Rectangle 36">
              <a:extLst>
                <a:ext uri="{FF2B5EF4-FFF2-40B4-BE49-F238E27FC236}">
                  <a16:creationId xmlns:a16="http://schemas.microsoft.com/office/drawing/2014/main" id="{366D3AEE-76CE-9C6C-CA4B-E3A2B8967355}"/>
                </a:ext>
              </a:extLst>
            </p:cNvPr>
            <p:cNvSpPr/>
            <p:nvPr/>
          </p:nvSpPr>
          <p:spPr>
            <a:xfrm>
              <a:off x="588899" y="3790221"/>
              <a:ext cx="3506539" cy="2161842"/>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9">
              <a:extLst>
                <a:ext uri="{FF2B5EF4-FFF2-40B4-BE49-F238E27FC236}">
                  <a16:creationId xmlns:a16="http://schemas.microsoft.com/office/drawing/2014/main" id="{962754BE-2BC0-C618-CE88-02D5766EC9F6}"/>
                </a:ext>
              </a:extLst>
            </p:cNvPr>
            <p:cNvSpPr txBox="1"/>
            <p:nvPr/>
          </p:nvSpPr>
          <p:spPr>
            <a:xfrm>
              <a:off x="588898" y="4385292"/>
              <a:ext cx="3506539" cy="902268"/>
            </a:xfrm>
            <a:prstGeom prst="rect">
              <a:avLst/>
            </a:prstGeom>
            <a:grpFill/>
          </p:spPr>
          <p:txBody>
            <a:bodyPr wrap="square">
              <a:spAutoFit/>
            </a:bodyPr>
            <a:lstStyle/>
            <a:p>
              <a:pPr algn="ctr"/>
              <a:r>
                <a:rPr lang="en-AU" sz="2600" b="1" dirty="0">
                  <a:solidFill>
                    <a:schemeClr val="bg1"/>
                  </a:solidFill>
                  <a:latin typeface="Sztosfixed" pitchFamily="2" charset="77"/>
                  <a:ea typeface="Sztosfixed" pitchFamily="2" charset="77"/>
                  <a:cs typeface="Sztosfixed" pitchFamily="2" charset="77"/>
                </a:rPr>
                <a:t>South America</a:t>
              </a:r>
              <a:endParaRPr lang="en-US" sz="2600" b="1" dirty="0"/>
            </a:p>
          </p:txBody>
        </p:sp>
      </p:grpSp>
      <p:grpSp>
        <p:nvGrpSpPr>
          <p:cNvPr id="42" name="E">
            <a:extLst>
              <a:ext uri="{FF2B5EF4-FFF2-40B4-BE49-F238E27FC236}">
                <a16:creationId xmlns:a16="http://schemas.microsoft.com/office/drawing/2014/main" id="{6AB0D42D-ADDD-0DDA-EDCB-2EB35ADA2F4F}"/>
              </a:ext>
            </a:extLst>
          </p:cNvPr>
          <p:cNvGrpSpPr/>
          <p:nvPr/>
        </p:nvGrpSpPr>
        <p:grpSpPr>
          <a:xfrm>
            <a:off x="3334020" y="1648568"/>
            <a:ext cx="2469184" cy="2138562"/>
            <a:chOff x="7828640" y="3790221"/>
            <a:chExt cx="3519336" cy="2161842"/>
          </a:xfrm>
        </p:grpSpPr>
        <p:sp>
          <p:nvSpPr>
            <p:cNvPr id="43" name="Rounded Rectangle 42">
              <a:extLst>
                <a:ext uri="{FF2B5EF4-FFF2-40B4-BE49-F238E27FC236}">
                  <a16:creationId xmlns:a16="http://schemas.microsoft.com/office/drawing/2014/main" id="{F69DF647-2555-52B7-D529-18BB3CDE7C49}"/>
                </a:ext>
              </a:extLst>
            </p:cNvPr>
            <p:cNvSpPr/>
            <p:nvPr/>
          </p:nvSpPr>
          <p:spPr>
            <a:xfrm>
              <a:off x="7841437" y="3790221"/>
              <a:ext cx="3506539" cy="2161842"/>
            </a:xfrm>
            <a:prstGeom prst="roundRect">
              <a:avLst/>
            </a:prstGeom>
            <a:solidFill>
              <a:srgbClr val="F546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Box 45">
              <a:extLst>
                <a:ext uri="{FF2B5EF4-FFF2-40B4-BE49-F238E27FC236}">
                  <a16:creationId xmlns:a16="http://schemas.microsoft.com/office/drawing/2014/main" id="{64480E37-A7F7-2120-3C31-A3A886937595}"/>
                </a:ext>
              </a:extLst>
            </p:cNvPr>
            <p:cNvSpPr txBox="1"/>
            <p:nvPr/>
          </p:nvSpPr>
          <p:spPr>
            <a:xfrm>
              <a:off x="7828640" y="4585170"/>
              <a:ext cx="3506540" cy="497804"/>
            </a:xfrm>
            <a:prstGeom prst="rect">
              <a:avLst/>
            </a:prstGeom>
            <a:noFill/>
          </p:spPr>
          <p:txBody>
            <a:bodyPr wrap="square">
              <a:spAutoFit/>
            </a:bodyPr>
            <a:lstStyle/>
            <a:p>
              <a:pPr algn="ctr"/>
              <a:r>
                <a:rPr lang="en-AU" sz="2600" b="1" dirty="0">
                  <a:solidFill>
                    <a:schemeClr val="bg1"/>
                  </a:solidFill>
                  <a:latin typeface="Sztosfixed" pitchFamily="2" charset="77"/>
                  <a:ea typeface="Sztosfixed" pitchFamily="2" charset="77"/>
                  <a:cs typeface="Sztosfixed" pitchFamily="2" charset="77"/>
                </a:rPr>
                <a:t>Africa</a:t>
              </a:r>
              <a:endParaRPr lang="en-US" sz="2600" b="1" dirty="0"/>
            </a:p>
          </p:txBody>
        </p:sp>
      </p:grpSp>
      <p:grpSp>
        <p:nvGrpSpPr>
          <p:cNvPr id="62" name="D">
            <a:extLst>
              <a:ext uri="{FF2B5EF4-FFF2-40B4-BE49-F238E27FC236}">
                <a16:creationId xmlns:a16="http://schemas.microsoft.com/office/drawing/2014/main" id="{B6FAB3D6-7E22-663F-8724-798AF7296E06}"/>
              </a:ext>
            </a:extLst>
          </p:cNvPr>
          <p:cNvGrpSpPr/>
          <p:nvPr/>
        </p:nvGrpSpPr>
        <p:grpSpPr>
          <a:xfrm>
            <a:off x="6007252" y="1648568"/>
            <a:ext cx="2460208" cy="2138562"/>
            <a:chOff x="588898" y="3790221"/>
            <a:chExt cx="3506540" cy="2161842"/>
          </a:xfrm>
        </p:grpSpPr>
        <p:sp>
          <p:nvSpPr>
            <p:cNvPr id="63" name="Rounded Rectangle 62">
              <a:extLst>
                <a:ext uri="{FF2B5EF4-FFF2-40B4-BE49-F238E27FC236}">
                  <a16:creationId xmlns:a16="http://schemas.microsoft.com/office/drawing/2014/main" id="{34964ED5-03EC-4B62-1BB2-54F53E70037B}"/>
                </a:ext>
              </a:extLst>
            </p:cNvPr>
            <p:cNvSpPr/>
            <p:nvPr/>
          </p:nvSpPr>
          <p:spPr>
            <a:xfrm>
              <a:off x="588899" y="3790221"/>
              <a:ext cx="3506539" cy="2161842"/>
            </a:xfrm>
            <a:prstGeom prst="roundRect">
              <a:avLst/>
            </a:prstGeom>
            <a:solidFill>
              <a:srgbClr val="5EBD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TextBox 64">
              <a:extLst>
                <a:ext uri="{FF2B5EF4-FFF2-40B4-BE49-F238E27FC236}">
                  <a16:creationId xmlns:a16="http://schemas.microsoft.com/office/drawing/2014/main" id="{B3FADF0E-E3D7-F298-D99C-2E5646DBCC34}"/>
                </a:ext>
              </a:extLst>
            </p:cNvPr>
            <p:cNvSpPr txBox="1"/>
            <p:nvPr/>
          </p:nvSpPr>
          <p:spPr>
            <a:xfrm>
              <a:off x="588898" y="4587524"/>
              <a:ext cx="3506539" cy="497804"/>
            </a:xfrm>
            <a:prstGeom prst="rect">
              <a:avLst/>
            </a:prstGeom>
            <a:noFill/>
          </p:spPr>
          <p:txBody>
            <a:bodyPr wrap="square">
              <a:spAutoFit/>
            </a:bodyPr>
            <a:lstStyle/>
            <a:p>
              <a:pPr algn="ctr"/>
              <a:r>
                <a:rPr lang="en-AU" sz="2600" b="1" dirty="0">
                  <a:solidFill>
                    <a:schemeClr val="bg1"/>
                  </a:solidFill>
                  <a:latin typeface="Sztosfixed" pitchFamily="2" charset="77"/>
                  <a:ea typeface="Sztosfixed" pitchFamily="2" charset="77"/>
                  <a:cs typeface="Sztosfixed" pitchFamily="2" charset="77"/>
                </a:rPr>
                <a:t>China</a:t>
              </a:r>
              <a:endParaRPr lang="en-US" sz="2600" b="1" dirty="0"/>
            </a:p>
          </p:txBody>
        </p:sp>
      </p:grpSp>
      <p:grpSp>
        <p:nvGrpSpPr>
          <p:cNvPr id="67" name="E">
            <a:extLst>
              <a:ext uri="{FF2B5EF4-FFF2-40B4-BE49-F238E27FC236}">
                <a16:creationId xmlns:a16="http://schemas.microsoft.com/office/drawing/2014/main" id="{B04333B4-DC06-32B6-BBCD-FD9E64B2A93F}"/>
              </a:ext>
            </a:extLst>
          </p:cNvPr>
          <p:cNvGrpSpPr/>
          <p:nvPr/>
        </p:nvGrpSpPr>
        <p:grpSpPr>
          <a:xfrm>
            <a:off x="8671508" y="1648568"/>
            <a:ext cx="2469184" cy="2138562"/>
            <a:chOff x="7828640" y="3790221"/>
            <a:chExt cx="3519336" cy="2161842"/>
          </a:xfrm>
          <a:solidFill>
            <a:srgbClr val="F0A539"/>
          </a:solidFill>
        </p:grpSpPr>
        <p:sp>
          <p:nvSpPr>
            <p:cNvPr id="68" name="Rounded Rectangle 67">
              <a:extLst>
                <a:ext uri="{FF2B5EF4-FFF2-40B4-BE49-F238E27FC236}">
                  <a16:creationId xmlns:a16="http://schemas.microsoft.com/office/drawing/2014/main" id="{8AA565A8-2657-60FB-9458-819A54DD5330}"/>
                </a:ext>
              </a:extLst>
            </p:cNvPr>
            <p:cNvSpPr/>
            <p:nvPr/>
          </p:nvSpPr>
          <p:spPr>
            <a:xfrm>
              <a:off x="7841437" y="3790221"/>
              <a:ext cx="3506539" cy="2161842"/>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TextBox 69">
              <a:extLst>
                <a:ext uri="{FF2B5EF4-FFF2-40B4-BE49-F238E27FC236}">
                  <a16:creationId xmlns:a16="http://schemas.microsoft.com/office/drawing/2014/main" id="{D20A4E5C-AD33-7644-F571-566A6EF388E7}"/>
                </a:ext>
              </a:extLst>
            </p:cNvPr>
            <p:cNvSpPr txBox="1"/>
            <p:nvPr/>
          </p:nvSpPr>
          <p:spPr>
            <a:xfrm>
              <a:off x="7828640" y="4385292"/>
              <a:ext cx="3506540" cy="902268"/>
            </a:xfrm>
            <a:prstGeom prst="rect">
              <a:avLst/>
            </a:prstGeom>
            <a:grpFill/>
          </p:spPr>
          <p:txBody>
            <a:bodyPr wrap="square">
              <a:spAutoFit/>
            </a:bodyPr>
            <a:lstStyle/>
            <a:p>
              <a:pPr algn="ctr"/>
              <a:r>
                <a:rPr lang="en-AU" sz="2600" b="1" dirty="0">
                  <a:solidFill>
                    <a:schemeClr val="bg1"/>
                  </a:solidFill>
                  <a:latin typeface="Sztosfixed" pitchFamily="2" charset="77"/>
                  <a:ea typeface="Sztosfixed" pitchFamily="2" charset="77"/>
                  <a:cs typeface="Sztosfixed" pitchFamily="2" charset="77"/>
                </a:rPr>
                <a:t>North America</a:t>
              </a:r>
              <a:endParaRPr lang="en-US" sz="2600" b="1" dirty="0"/>
            </a:p>
          </p:txBody>
        </p:sp>
      </p:grpSp>
      <p:grpSp>
        <p:nvGrpSpPr>
          <p:cNvPr id="78" name="D">
            <a:extLst>
              <a:ext uri="{FF2B5EF4-FFF2-40B4-BE49-F238E27FC236}">
                <a16:creationId xmlns:a16="http://schemas.microsoft.com/office/drawing/2014/main" id="{D66602F2-521C-D161-2562-A6F34FDE834F}"/>
              </a:ext>
            </a:extLst>
          </p:cNvPr>
          <p:cNvGrpSpPr/>
          <p:nvPr/>
        </p:nvGrpSpPr>
        <p:grpSpPr>
          <a:xfrm>
            <a:off x="698536" y="3996611"/>
            <a:ext cx="2460208" cy="2138562"/>
            <a:chOff x="588898" y="3790221"/>
            <a:chExt cx="3506540" cy="2161842"/>
          </a:xfrm>
          <a:solidFill>
            <a:srgbClr val="F0A539"/>
          </a:solidFill>
        </p:grpSpPr>
        <p:sp>
          <p:nvSpPr>
            <p:cNvPr id="79" name="Rounded Rectangle 78">
              <a:extLst>
                <a:ext uri="{FF2B5EF4-FFF2-40B4-BE49-F238E27FC236}">
                  <a16:creationId xmlns:a16="http://schemas.microsoft.com/office/drawing/2014/main" id="{23C855E9-C36A-4677-6BB5-E53F5A7A90DE}"/>
                </a:ext>
              </a:extLst>
            </p:cNvPr>
            <p:cNvSpPr/>
            <p:nvPr/>
          </p:nvSpPr>
          <p:spPr>
            <a:xfrm>
              <a:off x="588899" y="3790221"/>
              <a:ext cx="3506539" cy="2161842"/>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TextBox 79">
              <a:extLst>
                <a:ext uri="{FF2B5EF4-FFF2-40B4-BE49-F238E27FC236}">
                  <a16:creationId xmlns:a16="http://schemas.microsoft.com/office/drawing/2014/main" id="{ABF1BECD-19CE-5C4C-34E0-68601762EC6D}"/>
                </a:ext>
              </a:extLst>
            </p:cNvPr>
            <p:cNvSpPr txBox="1"/>
            <p:nvPr/>
          </p:nvSpPr>
          <p:spPr>
            <a:xfrm>
              <a:off x="588898" y="4385292"/>
              <a:ext cx="3506539" cy="902268"/>
            </a:xfrm>
            <a:prstGeom prst="rect">
              <a:avLst/>
            </a:prstGeom>
            <a:grpFill/>
          </p:spPr>
          <p:txBody>
            <a:bodyPr wrap="square">
              <a:spAutoFit/>
            </a:bodyPr>
            <a:lstStyle/>
            <a:p>
              <a:pPr algn="ctr"/>
              <a:r>
                <a:rPr lang="en-AU" sz="2600" b="1" dirty="0">
                  <a:solidFill>
                    <a:schemeClr val="bg1"/>
                  </a:solidFill>
                  <a:latin typeface="Sztosfixed" pitchFamily="2" charset="77"/>
                  <a:ea typeface="Sztosfixed" pitchFamily="2" charset="77"/>
                  <a:cs typeface="Sztosfixed" pitchFamily="2" charset="77"/>
                </a:rPr>
                <a:t>South America</a:t>
              </a:r>
              <a:endParaRPr lang="en-US" sz="2600" b="1" dirty="0"/>
            </a:p>
          </p:txBody>
        </p:sp>
      </p:grpSp>
      <p:grpSp>
        <p:nvGrpSpPr>
          <p:cNvPr id="81" name="E">
            <a:extLst>
              <a:ext uri="{FF2B5EF4-FFF2-40B4-BE49-F238E27FC236}">
                <a16:creationId xmlns:a16="http://schemas.microsoft.com/office/drawing/2014/main" id="{AA3CCD8A-959A-ECBE-77B4-D462EE6AB883}"/>
              </a:ext>
            </a:extLst>
          </p:cNvPr>
          <p:cNvGrpSpPr/>
          <p:nvPr/>
        </p:nvGrpSpPr>
        <p:grpSpPr>
          <a:xfrm>
            <a:off x="3334020" y="3996611"/>
            <a:ext cx="2469184" cy="2138562"/>
            <a:chOff x="7828640" y="3790221"/>
            <a:chExt cx="3519336" cy="2161842"/>
          </a:xfrm>
          <a:solidFill>
            <a:srgbClr val="8E7EFF"/>
          </a:solidFill>
        </p:grpSpPr>
        <p:sp>
          <p:nvSpPr>
            <p:cNvPr id="82" name="Rounded Rectangle 81">
              <a:extLst>
                <a:ext uri="{FF2B5EF4-FFF2-40B4-BE49-F238E27FC236}">
                  <a16:creationId xmlns:a16="http://schemas.microsoft.com/office/drawing/2014/main" id="{EFFD0A70-CE99-2206-68CC-641E4753CFB4}"/>
                </a:ext>
              </a:extLst>
            </p:cNvPr>
            <p:cNvSpPr/>
            <p:nvPr/>
          </p:nvSpPr>
          <p:spPr>
            <a:xfrm>
              <a:off x="7841437" y="3790221"/>
              <a:ext cx="3506539" cy="2161842"/>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TextBox 82">
              <a:extLst>
                <a:ext uri="{FF2B5EF4-FFF2-40B4-BE49-F238E27FC236}">
                  <a16:creationId xmlns:a16="http://schemas.microsoft.com/office/drawing/2014/main" id="{19EE5B83-D31A-1449-79BA-71C5D0F1B6F9}"/>
                </a:ext>
              </a:extLst>
            </p:cNvPr>
            <p:cNvSpPr txBox="1"/>
            <p:nvPr/>
          </p:nvSpPr>
          <p:spPr>
            <a:xfrm>
              <a:off x="7828640" y="4518442"/>
              <a:ext cx="3506540" cy="497804"/>
            </a:xfrm>
            <a:prstGeom prst="rect">
              <a:avLst/>
            </a:prstGeom>
            <a:grpFill/>
          </p:spPr>
          <p:txBody>
            <a:bodyPr wrap="square">
              <a:spAutoFit/>
            </a:bodyPr>
            <a:lstStyle/>
            <a:p>
              <a:pPr algn="ctr"/>
              <a:r>
                <a:rPr lang="en-AU" sz="2600" b="1" dirty="0">
                  <a:solidFill>
                    <a:schemeClr val="bg1"/>
                  </a:solidFill>
                  <a:latin typeface="Sztosfixed" pitchFamily="2" charset="77"/>
                  <a:ea typeface="Sztosfixed" pitchFamily="2" charset="77"/>
                  <a:cs typeface="Sztosfixed" pitchFamily="2" charset="77"/>
                </a:rPr>
                <a:t>Australia</a:t>
              </a:r>
              <a:endParaRPr lang="en-US" sz="2600" b="1" dirty="0"/>
            </a:p>
          </p:txBody>
        </p:sp>
      </p:grpSp>
      <p:grpSp>
        <p:nvGrpSpPr>
          <p:cNvPr id="84" name="D">
            <a:extLst>
              <a:ext uri="{FF2B5EF4-FFF2-40B4-BE49-F238E27FC236}">
                <a16:creationId xmlns:a16="http://schemas.microsoft.com/office/drawing/2014/main" id="{BE8A2779-7A3F-CFC6-6077-C40150427989}"/>
              </a:ext>
            </a:extLst>
          </p:cNvPr>
          <p:cNvGrpSpPr/>
          <p:nvPr/>
        </p:nvGrpSpPr>
        <p:grpSpPr>
          <a:xfrm>
            <a:off x="6007252" y="3996611"/>
            <a:ext cx="2460208" cy="2138562"/>
            <a:chOff x="588898" y="3790221"/>
            <a:chExt cx="3506540" cy="2161842"/>
          </a:xfrm>
          <a:solidFill>
            <a:srgbClr val="F54636"/>
          </a:solidFill>
        </p:grpSpPr>
        <p:sp>
          <p:nvSpPr>
            <p:cNvPr id="85" name="Rounded Rectangle 84">
              <a:extLst>
                <a:ext uri="{FF2B5EF4-FFF2-40B4-BE49-F238E27FC236}">
                  <a16:creationId xmlns:a16="http://schemas.microsoft.com/office/drawing/2014/main" id="{4F025585-B960-B473-8F22-AFD1BB6EFC11}"/>
                </a:ext>
              </a:extLst>
            </p:cNvPr>
            <p:cNvSpPr/>
            <p:nvPr/>
          </p:nvSpPr>
          <p:spPr>
            <a:xfrm>
              <a:off x="588899" y="3790221"/>
              <a:ext cx="3506539" cy="2161842"/>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TextBox 85">
              <a:extLst>
                <a:ext uri="{FF2B5EF4-FFF2-40B4-BE49-F238E27FC236}">
                  <a16:creationId xmlns:a16="http://schemas.microsoft.com/office/drawing/2014/main" id="{D579B4E2-2F9A-0BAB-F976-910E20E8098D}"/>
                </a:ext>
              </a:extLst>
            </p:cNvPr>
            <p:cNvSpPr txBox="1"/>
            <p:nvPr/>
          </p:nvSpPr>
          <p:spPr>
            <a:xfrm>
              <a:off x="588898" y="4587524"/>
              <a:ext cx="3506539" cy="497804"/>
            </a:xfrm>
            <a:prstGeom prst="rect">
              <a:avLst/>
            </a:prstGeom>
            <a:grpFill/>
          </p:spPr>
          <p:txBody>
            <a:bodyPr wrap="square">
              <a:spAutoFit/>
            </a:bodyPr>
            <a:lstStyle/>
            <a:p>
              <a:pPr algn="ctr"/>
              <a:r>
                <a:rPr lang="en-AU" sz="2600" b="1" dirty="0">
                  <a:solidFill>
                    <a:schemeClr val="bg1"/>
                  </a:solidFill>
                  <a:latin typeface="Sztosfixed" pitchFamily="2" charset="77"/>
                  <a:ea typeface="Sztosfixed" pitchFamily="2" charset="77"/>
                  <a:cs typeface="Sztosfixed" pitchFamily="2" charset="77"/>
                </a:rPr>
                <a:t>Italy</a:t>
              </a:r>
              <a:endParaRPr lang="en-US" sz="2600" b="1" dirty="0"/>
            </a:p>
          </p:txBody>
        </p:sp>
      </p:grpSp>
      <p:grpSp>
        <p:nvGrpSpPr>
          <p:cNvPr id="87" name="E">
            <a:extLst>
              <a:ext uri="{FF2B5EF4-FFF2-40B4-BE49-F238E27FC236}">
                <a16:creationId xmlns:a16="http://schemas.microsoft.com/office/drawing/2014/main" id="{3AE9873A-365D-698F-53BA-0E01C4F04BEF}"/>
              </a:ext>
            </a:extLst>
          </p:cNvPr>
          <p:cNvGrpSpPr/>
          <p:nvPr/>
        </p:nvGrpSpPr>
        <p:grpSpPr>
          <a:xfrm>
            <a:off x="8671508" y="3996611"/>
            <a:ext cx="2469184" cy="2138562"/>
            <a:chOff x="7828640" y="3790221"/>
            <a:chExt cx="3519336" cy="2161842"/>
          </a:xfrm>
          <a:solidFill>
            <a:srgbClr val="5EBDA0"/>
          </a:solidFill>
        </p:grpSpPr>
        <p:sp>
          <p:nvSpPr>
            <p:cNvPr id="88" name="Rounded Rectangle 87">
              <a:extLst>
                <a:ext uri="{FF2B5EF4-FFF2-40B4-BE49-F238E27FC236}">
                  <a16:creationId xmlns:a16="http://schemas.microsoft.com/office/drawing/2014/main" id="{A98C017C-3346-1D92-A8EE-B90838CB7F5E}"/>
                </a:ext>
              </a:extLst>
            </p:cNvPr>
            <p:cNvSpPr/>
            <p:nvPr/>
          </p:nvSpPr>
          <p:spPr>
            <a:xfrm>
              <a:off x="7841437" y="3790221"/>
              <a:ext cx="3506539" cy="2161842"/>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TextBox 88">
              <a:extLst>
                <a:ext uri="{FF2B5EF4-FFF2-40B4-BE49-F238E27FC236}">
                  <a16:creationId xmlns:a16="http://schemas.microsoft.com/office/drawing/2014/main" id="{534DFE85-DEFB-77A7-0391-88F39A068AEE}"/>
                </a:ext>
              </a:extLst>
            </p:cNvPr>
            <p:cNvSpPr txBox="1"/>
            <p:nvPr/>
          </p:nvSpPr>
          <p:spPr>
            <a:xfrm>
              <a:off x="7828640" y="4587523"/>
              <a:ext cx="3506540" cy="497804"/>
            </a:xfrm>
            <a:prstGeom prst="rect">
              <a:avLst/>
            </a:prstGeom>
            <a:grpFill/>
          </p:spPr>
          <p:txBody>
            <a:bodyPr wrap="square">
              <a:spAutoFit/>
            </a:bodyPr>
            <a:lstStyle/>
            <a:p>
              <a:pPr algn="ctr"/>
              <a:r>
                <a:rPr lang="en-AU" sz="2600" b="1" dirty="0">
                  <a:solidFill>
                    <a:schemeClr val="bg1"/>
                  </a:solidFill>
                  <a:latin typeface="Sztosfixed" pitchFamily="2" charset="77"/>
                  <a:ea typeface="Sztosfixed" pitchFamily="2" charset="77"/>
                  <a:cs typeface="Sztosfixed" pitchFamily="2" charset="77"/>
                </a:rPr>
                <a:t>England</a:t>
              </a:r>
              <a:endParaRPr lang="en-US" sz="2600" b="1" dirty="0"/>
            </a:p>
          </p:txBody>
        </p:sp>
      </p:grpSp>
      <p:grpSp>
        <p:nvGrpSpPr>
          <p:cNvPr id="3" name="salty">
            <a:extLst>
              <a:ext uri="{FF2B5EF4-FFF2-40B4-BE49-F238E27FC236}">
                <a16:creationId xmlns:a16="http://schemas.microsoft.com/office/drawing/2014/main" id="{AE5E57B9-367E-589C-36A5-1EA63803AA11}"/>
              </a:ext>
            </a:extLst>
          </p:cNvPr>
          <p:cNvGrpSpPr/>
          <p:nvPr/>
        </p:nvGrpSpPr>
        <p:grpSpPr>
          <a:xfrm>
            <a:off x="3340664" y="1648568"/>
            <a:ext cx="2468835" cy="2144863"/>
            <a:chOff x="7835288" y="3796522"/>
            <a:chExt cx="3518836" cy="2161842"/>
          </a:xfrm>
        </p:grpSpPr>
        <p:pic>
          <p:nvPicPr>
            <p:cNvPr id="4" name="Picture 3">
              <a:extLst>
                <a:ext uri="{FF2B5EF4-FFF2-40B4-BE49-F238E27FC236}">
                  <a16:creationId xmlns:a16="http://schemas.microsoft.com/office/drawing/2014/main" id="{BC1BADB0-C8BB-F078-B78B-1226AA83022C}"/>
                </a:ext>
              </a:extLst>
            </p:cNvPr>
            <p:cNvPicPr>
              <a:picLocks noChangeAspect="1"/>
            </p:cNvPicPr>
            <p:nvPr/>
          </p:nvPicPr>
          <p:blipFill>
            <a:blip r:embed="rId2"/>
            <a:srcRect l="11895" r="11895"/>
            <a:stretch/>
          </p:blipFill>
          <p:spPr>
            <a:xfrm>
              <a:off x="7835288" y="3796522"/>
              <a:ext cx="3518836" cy="2161842"/>
            </a:xfrm>
            <a:prstGeom prst="roundRect">
              <a:avLst/>
            </a:prstGeom>
          </p:spPr>
        </p:pic>
        <p:sp>
          <p:nvSpPr>
            <p:cNvPr id="5" name="Rounded Rectangle 4">
              <a:extLst>
                <a:ext uri="{FF2B5EF4-FFF2-40B4-BE49-F238E27FC236}">
                  <a16:creationId xmlns:a16="http://schemas.microsoft.com/office/drawing/2014/main" id="{B7A6D8D7-51F0-7D83-AD5E-0A02208DEFBB}"/>
                </a:ext>
              </a:extLst>
            </p:cNvPr>
            <p:cNvSpPr/>
            <p:nvPr/>
          </p:nvSpPr>
          <p:spPr>
            <a:xfrm>
              <a:off x="8081898" y="4657824"/>
              <a:ext cx="3025617" cy="439238"/>
            </a:xfrm>
            <a:prstGeom prst="roundRect">
              <a:avLst/>
            </a:prstGeom>
            <a:solidFill>
              <a:srgbClr val="FDE1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b="1" dirty="0">
                  <a:solidFill>
                    <a:srgbClr val="B83529"/>
                  </a:solidFill>
                  <a:latin typeface="Sztosfixed" pitchFamily="2" charset="77"/>
                  <a:ea typeface="Sztosfixed" pitchFamily="2" charset="77"/>
                  <a:cs typeface="Sztosfixed" pitchFamily="2" charset="77"/>
                </a:rPr>
                <a:t>Watermelon</a:t>
              </a:r>
              <a:endParaRPr lang="en-US" b="1" dirty="0">
                <a:solidFill>
                  <a:srgbClr val="B83529"/>
                </a:solidFill>
                <a:latin typeface="Sztosfixed" pitchFamily="2" charset="77"/>
                <a:ea typeface="Sztosfixed" pitchFamily="2" charset="77"/>
                <a:cs typeface="Sztosfixed" pitchFamily="2" charset="77"/>
              </a:endParaRPr>
            </a:p>
          </p:txBody>
        </p:sp>
      </p:grpSp>
      <p:grpSp>
        <p:nvGrpSpPr>
          <p:cNvPr id="6" name="umami">
            <a:extLst>
              <a:ext uri="{FF2B5EF4-FFF2-40B4-BE49-F238E27FC236}">
                <a16:creationId xmlns:a16="http://schemas.microsoft.com/office/drawing/2014/main" id="{3CC7731F-D9F0-9456-760E-BB3EDF733412}"/>
              </a:ext>
            </a:extLst>
          </p:cNvPr>
          <p:cNvGrpSpPr/>
          <p:nvPr/>
        </p:nvGrpSpPr>
        <p:grpSpPr>
          <a:xfrm>
            <a:off x="686306" y="1648568"/>
            <a:ext cx="2468835" cy="2144863"/>
            <a:chOff x="576603" y="3796522"/>
            <a:chExt cx="3518836" cy="2161842"/>
          </a:xfrm>
        </p:grpSpPr>
        <p:pic>
          <p:nvPicPr>
            <p:cNvPr id="7" name="Picture 6">
              <a:extLst>
                <a:ext uri="{FF2B5EF4-FFF2-40B4-BE49-F238E27FC236}">
                  <a16:creationId xmlns:a16="http://schemas.microsoft.com/office/drawing/2014/main" id="{BC806F12-BF5D-40F6-4B15-EB39EE5B9236}"/>
                </a:ext>
              </a:extLst>
            </p:cNvPr>
            <p:cNvPicPr>
              <a:picLocks noChangeAspect="1"/>
            </p:cNvPicPr>
            <p:nvPr/>
          </p:nvPicPr>
          <p:blipFill>
            <a:blip r:embed="rId3"/>
            <a:srcRect l="6836" r="6836"/>
            <a:stretch/>
          </p:blipFill>
          <p:spPr>
            <a:xfrm>
              <a:off x="576603" y="3796522"/>
              <a:ext cx="3518836" cy="2161842"/>
            </a:xfrm>
            <a:prstGeom prst="roundRect">
              <a:avLst/>
            </a:prstGeom>
          </p:spPr>
        </p:pic>
        <p:sp>
          <p:nvSpPr>
            <p:cNvPr id="8" name="Rounded Rectangle 7">
              <a:extLst>
                <a:ext uri="{FF2B5EF4-FFF2-40B4-BE49-F238E27FC236}">
                  <a16:creationId xmlns:a16="http://schemas.microsoft.com/office/drawing/2014/main" id="{8D8DAAFA-F9E6-0105-3853-EC30E1C83577}"/>
                </a:ext>
              </a:extLst>
            </p:cNvPr>
            <p:cNvSpPr/>
            <p:nvPr/>
          </p:nvSpPr>
          <p:spPr>
            <a:xfrm>
              <a:off x="826424" y="4657824"/>
              <a:ext cx="3019192" cy="439238"/>
            </a:xfrm>
            <a:prstGeom prst="roundRect">
              <a:avLst/>
            </a:prstGeom>
            <a:solidFill>
              <a:srgbClr val="E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b="1" dirty="0">
                  <a:solidFill>
                    <a:srgbClr val="6B5FBF"/>
                  </a:solidFill>
                  <a:latin typeface="Sztosfixed" pitchFamily="2" charset="77"/>
                  <a:ea typeface="Sztosfixed" pitchFamily="2" charset="77"/>
                  <a:cs typeface="Sztosfixed" pitchFamily="2" charset="77"/>
                </a:rPr>
                <a:t>Tomatoes</a:t>
              </a:r>
              <a:endParaRPr lang="en-US" b="1" dirty="0">
                <a:solidFill>
                  <a:srgbClr val="6B5FBF"/>
                </a:solidFill>
                <a:latin typeface="Sztosfixed" pitchFamily="2" charset="77"/>
                <a:ea typeface="Sztosfixed" pitchFamily="2" charset="77"/>
                <a:cs typeface="Sztosfixed" pitchFamily="2" charset="77"/>
              </a:endParaRPr>
            </a:p>
          </p:txBody>
        </p:sp>
      </p:grpSp>
      <p:grpSp>
        <p:nvGrpSpPr>
          <p:cNvPr id="72" name="salty">
            <a:extLst>
              <a:ext uri="{FF2B5EF4-FFF2-40B4-BE49-F238E27FC236}">
                <a16:creationId xmlns:a16="http://schemas.microsoft.com/office/drawing/2014/main" id="{58DB6293-B4D1-6203-0364-628B71C5B16F}"/>
              </a:ext>
            </a:extLst>
          </p:cNvPr>
          <p:cNvGrpSpPr/>
          <p:nvPr/>
        </p:nvGrpSpPr>
        <p:grpSpPr>
          <a:xfrm>
            <a:off x="8678152" y="1648568"/>
            <a:ext cx="2468835" cy="2144863"/>
            <a:chOff x="7835288" y="3796522"/>
            <a:chExt cx="3518836" cy="2161842"/>
          </a:xfrm>
        </p:grpSpPr>
        <p:pic>
          <p:nvPicPr>
            <p:cNvPr id="73" name="Picture 72">
              <a:extLst>
                <a:ext uri="{FF2B5EF4-FFF2-40B4-BE49-F238E27FC236}">
                  <a16:creationId xmlns:a16="http://schemas.microsoft.com/office/drawing/2014/main" id="{BF88ADD8-51A3-E23F-A567-0652EF822E3E}"/>
                </a:ext>
              </a:extLst>
            </p:cNvPr>
            <p:cNvPicPr>
              <a:picLocks noChangeAspect="1"/>
            </p:cNvPicPr>
            <p:nvPr/>
          </p:nvPicPr>
          <p:blipFill>
            <a:blip r:embed="rId4"/>
            <a:srcRect l="6782" r="6782"/>
            <a:stretch/>
          </p:blipFill>
          <p:spPr>
            <a:xfrm>
              <a:off x="7835288" y="3796522"/>
              <a:ext cx="3518836" cy="2161842"/>
            </a:xfrm>
            <a:prstGeom prst="roundRect">
              <a:avLst/>
            </a:prstGeom>
          </p:spPr>
        </p:pic>
        <p:sp>
          <p:nvSpPr>
            <p:cNvPr id="74" name="Rounded Rectangle 73">
              <a:extLst>
                <a:ext uri="{FF2B5EF4-FFF2-40B4-BE49-F238E27FC236}">
                  <a16:creationId xmlns:a16="http://schemas.microsoft.com/office/drawing/2014/main" id="{6D5C6661-02AC-3D3B-0517-E9B6D6ED9640}"/>
                </a:ext>
              </a:extLst>
            </p:cNvPr>
            <p:cNvSpPr/>
            <p:nvPr/>
          </p:nvSpPr>
          <p:spPr>
            <a:xfrm>
              <a:off x="8072428" y="4657826"/>
              <a:ext cx="3044557" cy="439234"/>
            </a:xfrm>
            <a:prstGeom prst="roundRect">
              <a:avLst/>
            </a:prstGeom>
            <a:solidFill>
              <a:srgbClr val="FBE8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b="1" dirty="0">
                  <a:solidFill>
                    <a:srgbClr val="995C17"/>
                  </a:solidFill>
                  <a:latin typeface="Sztosfixed" pitchFamily="2" charset="77"/>
                  <a:ea typeface="Sztosfixed" pitchFamily="2" charset="77"/>
                  <a:cs typeface="Sztosfixed" pitchFamily="2" charset="77"/>
                </a:rPr>
                <a:t>Strawberries</a:t>
              </a:r>
              <a:endParaRPr lang="en-US" b="1" dirty="0">
                <a:solidFill>
                  <a:srgbClr val="995C17"/>
                </a:solidFill>
                <a:latin typeface="Sztosfixed" pitchFamily="2" charset="77"/>
                <a:ea typeface="Sztosfixed" pitchFamily="2" charset="77"/>
                <a:cs typeface="Sztosfixed" pitchFamily="2" charset="77"/>
              </a:endParaRPr>
            </a:p>
          </p:txBody>
        </p:sp>
      </p:grpSp>
      <p:grpSp>
        <p:nvGrpSpPr>
          <p:cNvPr id="75" name="umami">
            <a:extLst>
              <a:ext uri="{FF2B5EF4-FFF2-40B4-BE49-F238E27FC236}">
                <a16:creationId xmlns:a16="http://schemas.microsoft.com/office/drawing/2014/main" id="{36CA465D-57EC-D4D3-A247-63BC0693D97E}"/>
              </a:ext>
            </a:extLst>
          </p:cNvPr>
          <p:cNvGrpSpPr/>
          <p:nvPr/>
        </p:nvGrpSpPr>
        <p:grpSpPr>
          <a:xfrm>
            <a:off x="5995022" y="1648568"/>
            <a:ext cx="2468835" cy="2144863"/>
            <a:chOff x="576603" y="3796522"/>
            <a:chExt cx="3518836" cy="2161842"/>
          </a:xfrm>
        </p:grpSpPr>
        <p:pic>
          <p:nvPicPr>
            <p:cNvPr id="76" name="Picture 75">
              <a:extLst>
                <a:ext uri="{FF2B5EF4-FFF2-40B4-BE49-F238E27FC236}">
                  <a16:creationId xmlns:a16="http://schemas.microsoft.com/office/drawing/2014/main" id="{05DBB859-01A9-A1EA-E9CA-BCDAE9097B9D}"/>
                </a:ext>
              </a:extLst>
            </p:cNvPr>
            <p:cNvPicPr>
              <a:picLocks noChangeAspect="1"/>
            </p:cNvPicPr>
            <p:nvPr/>
          </p:nvPicPr>
          <p:blipFill>
            <a:blip r:embed="rId5"/>
            <a:srcRect l="17587" r="17587"/>
            <a:stretch/>
          </p:blipFill>
          <p:spPr>
            <a:xfrm>
              <a:off x="576603" y="3796522"/>
              <a:ext cx="3518836" cy="2161842"/>
            </a:xfrm>
            <a:prstGeom prst="roundRect">
              <a:avLst/>
            </a:prstGeom>
          </p:spPr>
        </p:pic>
        <p:sp>
          <p:nvSpPr>
            <p:cNvPr id="77" name="Rounded Rectangle 76">
              <a:extLst>
                <a:ext uri="{FF2B5EF4-FFF2-40B4-BE49-F238E27FC236}">
                  <a16:creationId xmlns:a16="http://schemas.microsoft.com/office/drawing/2014/main" id="{FF72616B-5B42-DCE0-2B5F-BFE10CB8DBE1}"/>
                </a:ext>
              </a:extLst>
            </p:cNvPr>
            <p:cNvSpPr/>
            <p:nvPr/>
          </p:nvSpPr>
          <p:spPr>
            <a:xfrm>
              <a:off x="826424" y="4657824"/>
              <a:ext cx="3019192" cy="439238"/>
            </a:xfrm>
            <a:prstGeom prst="roundRect">
              <a:avLst/>
            </a:prstGeom>
            <a:solidFill>
              <a:srgbClr val="DEF1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b="1" dirty="0">
                  <a:solidFill>
                    <a:srgbClr val="B83529"/>
                  </a:solidFill>
                  <a:latin typeface="Sztosfixed" pitchFamily="2" charset="77"/>
                  <a:ea typeface="Sztosfixed" pitchFamily="2" charset="77"/>
                  <a:cs typeface="Sztosfixed" pitchFamily="2" charset="77"/>
                </a:rPr>
                <a:t>Peaches</a:t>
              </a:r>
              <a:endParaRPr lang="en-US" b="1" dirty="0">
                <a:solidFill>
                  <a:srgbClr val="B83529"/>
                </a:solidFill>
                <a:latin typeface="Sztosfixed" pitchFamily="2" charset="77"/>
                <a:ea typeface="Sztosfixed" pitchFamily="2" charset="77"/>
                <a:cs typeface="Sztosfixed" pitchFamily="2" charset="77"/>
              </a:endParaRPr>
            </a:p>
          </p:txBody>
        </p:sp>
      </p:grpSp>
      <p:grpSp>
        <p:nvGrpSpPr>
          <p:cNvPr id="90" name="salty">
            <a:extLst>
              <a:ext uri="{FF2B5EF4-FFF2-40B4-BE49-F238E27FC236}">
                <a16:creationId xmlns:a16="http://schemas.microsoft.com/office/drawing/2014/main" id="{6AC2A5BE-9D97-3AAD-4B3C-A3757F422719}"/>
              </a:ext>
            </a:extLst>
          </p:cNvPr>
          <p:cNvGrpSpPr/>
          <p:nvPr/>
        </p:nvGrpSpPr>
        <p:grpSpPr>
          <a:xfrm>
            <a:off x="3340664" y="3996611"/>
            <a:ext cx="2468835" cy="2144863"/>
            <a:chOff x="7835288" y="3796522"/>
            <a:chExt cx="3518836" cy="2161842"/>
          </a:xfrm>
        </p:grpSpPr>
        <p:pic>
          <p:nvPicPr>
            <p:cNvPr id="91" name="Picture 90">
              <a:extLst>
                <a:ext uri="{FF2B5EF4-FFF2-40B4-BE49-F238E27FC236}">
                  <a16:creationId xmlns:a16="http://schemas.microsoft.com/office/drawing/2014/main" id="{0854802D-02D7-7784-7F92-E4D3BED8EA1B}"/>
                </a:ext>
              </a:extLst>
            </p:cNvPr>
            <p:cNvPicPr>
              <a:picLocks noChangeAspect="1"/>
            </p:cNvPicPr>
            <p:nvPr/>
          </p:nvPicPr>
          <p:blipFill>
            <a:blip r:embed="rId6"/>
            <a:srcRect l="6836" r="6836"/>
            <a:stretch/>
          </p:blipFill>
          <p:spPr>
            <a:xfrm>
              <a:off x="7835288" y="3796522"/>
              <a:ext cx="3518836" cy="2161842"/>
            </a:xfrm>
            <a:prstGeom prst="roundRect">
              <a:avLst/>
            </a:prstGeom>
          </p:spPr>
        </p:pic>
        <p:sp>
          <p:nvSpPr>
            <p:cNvPr id="92" name="Rounded Rectangle 91">
              <a:extLst>
                <a:ext uri="{FF2B5EF4-FFF2-40B4-BE49-F238E27FC236}">
                  <a16:creationId xmlns:a16="http://schemas.microsoft.com/office/drawing/2014/main" id="{67A0737E-D718-0838-FF12-68B955716E8A}"/>
                </a:ext>
              </a:extLst>
            </p:cNvPr>
            <p:cNvSpPr/>
            <p:nvPr/>
          </p:nvSpPr>
          <p:spPr>
            <a:xfrm>
              <a:off x="8081898" y="4522604"/>
              <a:ext cx="3025617" cy="709678"/>
            </a:xfrm>
            <a:prstGeom prst="roundRect">
              <a:avLst/>
            </a:prstGeom>
            <a:solidFill>
              <a:srgbClr val="E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b="1" dirty="0">
                  <a:solidFill>
                    <a:srgbClr val="6B5FBF"/>
                  </a:solidFill>
                  <a:latin typeface="Sztosfixed" pitchFamily="2" charset="77"/>
                  <a:ea typeface="Sztosfixed" pitchFamily="2" charset="77"/>
                  <a:cs typeface="Sztosfixed" pitchFamily="2" charset="77"/>
                </a:rPr>
                <a:t>Macadamia Nuts</a:t>
              </a:r>
              <a:endParaRPr lang="en-US" b="1" dirty="0">
                <a:solidFill>
                  <a:srgbClr val="6B5FBF"/>
                </a:solidFill>
                <a:latin typeface="Sztosfixed" pitchFamily="2" charset="77"/>
                <a:ea typeface="Sztosfixed" pitchFamily="2" charset="77"/>
                <a:cs typeface="Sztosfixed" pitchFamily="2" charset="77"/>
              </a:endParaRPr>
            </a:p>
          </p:txBody>
        </p:sp>
      </p:grpSp>
      <p:grpSp>
        <p:nvGrpSpPr>
          <p:cNvPr id="93" name="umami">
            <a:extLst>
              <a:ext uri="{FF2B5EF4-FFF2-40B4-BE49-F238E27FC236}">
                <a16:creationId xmlns:a16="http://schemas.microsoft.com/office/drawing/2014/main" id="{1B47366C-765D-3BC3-773A-0D76E90E901A}"/>
              </a:ext>
            </a:extLst>
          </p:cNvPr>
          <p:cNvGrpSpPr/>
          <p:nvPr/>
        </p:nvGrpSpPr>
        <p:grpSpPr>
          <a:xfrm>
            <a:off x="686306" y="3996611"/>
            <a:ext cx="2468835" cy="2144863"/>
            <a:chOff x="576603" y="3796522"/>
            <a:chExt cx="3518836" cy="2161842"/>
          </a:xfrm>
        </p:grpSpPr>
        <p:pic>
          <p:nvPicPr>
            <p:cNvPr id="94" name="Picture 93">
              <a:extLst>
                <a:ext uri="{FF2B5EF4-FFF2-40B4-BE49-F238E27FC236}">
                  <a16:creationId xmlns:a16="http://schemas.microsoft.com/office/drawing/2014/main" id="{906E4605-740C-C2FB-5D90-7F232BF84A04}"/>
                </a:ext>
              </a:extLst>
            </p:cNvPr>
            <p:cNvPicPr>
              <a:picLocks noChangeAspect="1"/>
            </p:cNvPicPr>
            <p:nvPr/>
          </p:nvPicPr>
          <p:blipFill>
            <a:blip r:embed="rId7"/>
            <a:srcRect l="11632" r="11632"/>
            <a:stretch/>
          </p:blipFill>
          <p:spPr>
            <a:xfrm>
              <a:off x="576603" y="3796522"/>
              <a:ext cx="3518836" cy="2161842"/>
            </a:xfrm>
            <a:prstGeom prst="roundRect">
              <a:avLst/>
            </a:prstGeom>
          </p:spPr>
        </p:pic>
        <p:sp>
          <p:nvSpPr>
            <p:cNvPr id="95" name="Rounded Rectangle 94">
              <a:extLst>
                <a:ext uri="{FF2B5EF4-FFF2-40B4-BE49-F238E27FC236}">
                  <a16:creationId xmlns:a16="http://schemas.microsoft.com/office/drawing/2014/main" id="{6F9DE032-8CCF-5ACD-D181-F81E59A53261}"/>
                </a:ext>
              </a:extLst>
            </p:cNvPr>
            <p:cNvSpPr/>
            <p:nvPr/>
          </p:nvSpPr>
          <p:spPr>
            <a:xfrm>
              <a:off x="826424" y="4657824"/>
              <a:ext cx="3019192" cy="439238"/>
            </a:xfrm>
            <a:prstGeom prst="roundRect">
              <a:avLst/>
            </a:prstGeom>
            <a:solidFill>
              <a:srgbClr val="FBE8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b="1" dirty="0">
                  <a:solidFill>
                    <a:srgbClr val="995C17"/>
                  </a:solidFill>
                  <a:latin typeface="Sztosfixed" pitchFamily="2" charset="77"/>
                  <a:ea typeface="Sztosfixed" pitchFamily="2" charset="77"/>
                  <a:cs typeface="Sztosfixed" pitchFamily="2" charset="77"/>
                </a:rPr>
                <a:t>Potatoes</a:t>
              </a:r>
              <a:endParaRPr lang="en-US" b="1" dirty="0">
                <a:solidFill>
                  <a:srgbClr val="995C17"/>
                </a:solidFill>
                <a:latin typeface="Sztosfixed" pitchFamily="2" charset="77"/>
                <a:ea typeface="Sztosfixed" pitchFamily="2" charset="77"/>
                <a:cs typeface="Sztosfixed" pitchFamily="2" charset="77"/>
              </a:endParaRPr>
            </a:p>
          </p:txBody>
        </p:sp>
      </p:grpSp>
      <p:grpSp>
        <p:nvGrpSpPr>
          <p:cNvPr id="96" name="salty">
            <a:extLst>
              <a:ext uri="{FF2B5EF4-FFF2-40B4-BE49-F238E27FC236}">
                <a16:creationId xmlns:a16="http://schemas.microsoft.com/office/drawing/2014/main" id="{07436C88-28D4-5B18-553B-041FBF81D01A}"/>
              </a:ext>
            </a:extLst>
          </p:cNvPr>
          <p:cNvGrpSpPr/>
          <p:nvPr/>
        </p:nvGrpSpPr>
        <p:grpSpPr>
          <a:xfrm>
            <a:off x="8678152" y="3996611"/>
            <a:ext cx="2468835" cy="2144863"/>
            <a:chOff x="7835288" y="3796522"/>
            <a:chExt cx="3518836" cy="2161842"/>
          </a:xfrm>
        </p:grpSpPr>
        <p:pic>
          <p:nvPicPr>
            <p:cNvPr id="97" name="Picture 96">
              <a:extLst>
                <a:ext uri="{FF2B5EF4-FFF2-40B4-BE49-F238E27FC236}">
                  <a16:creationId xmlns:a16="http://schemas.microsoft.com/office/drawing/2014/main" id="{F13F2567-E9A7-051B-F7DB-B21A84FDB50C}"/>
                </a:ext>
              </a:extLst>
            </p:cNvPr>
            <p:cNvPicPr>
              <a:picLocks noChangeAspect="1"/>
            </p:cNvPicPr>
            <p:nvPr/>
          </p:nvPicPr>
          <p:blipFill>
            <a:blip r:embed="rId8"/>
            <a:srcRect t="17421" b="17421"/>
            <a:stretch/>
          </p:blipFill>
          <p:spPr>
            <a:xfrm>
              <a:off x="7835288" y="3796522"/>
              <a:ext cx="3518836" cy="2161842"/>
            </a:xfrm>
            <a:prstGeom prst="roundRect">
              <a:avLst/>
            </a:prstGeom>
          </p:spPr>
        </p:pic>
        <p:sp>
          <p:nvSpPr>
            <p:cNvPr id="98" name="Rounded Rectangle 97">
              <a:extLst>
                <a:ext uri="{FF2B5EF4-FFF2-40B4-BE49-F238E27FC236}">
                  <a16:creationId xmlns:a16="http://schemas.microsoft.com/office/drawing/2014/main" id="{5983CC68-924E-B571-25FC-FBA1704E896F}"/>
                </a:ext>
              </a:extLst>
            </p:cNvPr>
            <p:cNvSpPr/>
            <p:nvPr/>
          </p:nvSpPr>
          <p:spPr>
            <a:xfrm>
              <a:off x="8072428" y="4657826"/>
              <a:ext cx="3044557" cy="439234"/>
            </a:xfrm>
            <a:prstGeom prst="roundRect">
              <a:avLst/>
            </a:prstGeom>
            <a:solidFill>
              <a:srgbClr val="DEF1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b="1" dirty="0">
                  <a:solidFill>
                    <a:srgbClr val="317770"/>
                  </a:solidFill>
                  <a:latin typeface="Sztosfixed" pitchFamily="2" charset="77"/>
                  <a:ea typeface="Sztosfixed" pitchFamily="2" charset="77"/>
                  <a:cs typeface="Sztosfixed" pitchFamily="2" charset="77"/>
                </a:rPr>
                <a:t>Pears</a:t>
              </a:r>
              <a:endParaRPr lang="en-US" b="1" dirty="0">
                <a:solidFill>
                  <a:srgbClr val="317770"/>
                </a:solidFill>
                <a:latin typeface="Sztosfixed" pitchFamily="2" charset="77"/>
                <a:ea typeface="Sztosfixed" pitchFamily="2" charset="77"/>
                <a:cs typeface="Sztosfixed" pitchFamily="2" charset="77"/>
              </a:endParaRPr>
            </a:p>
          </p:txBody>
        </p:sp>
      </p:grpSp>
      <p:grpSp>
        <p:nvGrpSpPr>
          <p:cNvPr id="99" name="umami">
            <a:extLst>
              <a:ext uri="{FF2B5EF4-FFF2-40B4-BE49-F238E27FC236}">
                <a16:creationId xmlns:a16="http://schemas.microsoft.com/office/drawing/2014/main" id="{85A2467E-BFAF-2CF6-DAB1-DE6F4D40FB3E}"/>
              </a:ext>
            </a:extLst>
          </p:cNvPr>
          <p:cNvGrpSpPr/>
          <p:nvPr/>
        </p:nvGrpSpPr>
        <p:grpSpPr>
          <a:xfrm>
            <a:off x="5995022" y="3996611"/>
            <a:ext cx="2468835" cy="2144863"/>
            <a:chOff x="576603" y="3796522"/>
            <a:chExt cx="3518836" cy="2161842"/>
          </a:xfrm>
        </p:grpSpPr>
        <p:pic>
          <p:nvPicPr>
            <p:cNvPr id="100" name="Picture 99">
              <a:extLst>
                <a:ext uri="{FF2B5EF4-FFF2-40B4-BE49-F238E27FC236}">
                  <a16:creationId xmlns:a16="http://schemas.microsoft.com/office/drawing/2014/main" id="{27A50DB5-6E9E-878D-B7C5-EDA4F412D9E2}"/>
                </a:ext>
              </a:extLst>
            </p:cNvPr>
            <p:cNvPicPr>
              <a:picLocks noChangeAspect="1"/>
            </p:cNvPicPr>
            <p:nvPr/>
          </p:nvPicPr>
          <p:blipFill>
            <a:blip r:embed="rId9"/>
            <a:srcRect l="31919" r="9704" b="22214"/>
            <a:stretch>
              <a:fillRect/>
            </a:stretch>
          </p:blipFill>
          <p:spPr>
            <a:xfrm>
              <a:off x="576603" y="3796522"/>
              <a:ext cx="3518836" cy="2161842"/>
            </a:xfrm>
            <a:prstGeom prst="roundRect">
              <a:avLst/>
            </a:prstGeom>
          </p:spPr>
        </p:pic>
        <p:sp>
          <p:nvSpPr>
            <p:cNvPr id="101" name="Rounded Rectangle 100">
              <a:extLst>
                <a:ext uri="{FF2B5EF4-FFF2-40B4-BE49-F238E27FC236}">
                  <a16:creationId xmlns:a16="http://schemas.microsoft.com/office/drawing/2014/main" id="{F55716FB-82E4-3A58-3BFE-D93D6F4CACE0}"/>
                </a:ext>
              </a:extLst>
            </p:cNvPr>
            <p:cNvSpPr/>
            <p:nvPr/>
          </p:nvSpPr>
          <p:spPr>
            <a:xfrm>
              <a:off x="826424" y="4657824"/>
              <a:ext cx="3019192" cy="439238"/>
            </a:xfrm>
            <a:prstGeom prst="roundRect">
              <a:avLst/>
            </a:prstGeom>
            <a:solidFill>
              <a:srgbClr val="FDE1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b="1" dirty="0">
                  <a:solidFill>
                    <a:srgbClr val="B83529"/>
                  </a:solidFill>
                  <a:latin typeface="Sztosfixed" pitchFamily="2" charset="77"/>
                  <a:ea typeface="Sztosfixed" pitchFamily="2" charset="77"/>
                  <a:cs typeface="Sztosfixed" pitchFamily="2" charset="77"/>
                </a:rPr>
                <a:t>Radish</a:t>
              </a:r>
              <a:endParaRPr lang="en-US" b="1" dirty="0">
                <a:solidFill>
                  <a:srgbClr val="B83529"/>
                </a:solidFill>
                <a:latin typeface="Sztosfixed" pitchFamily="2" charset="77"/>
                <a:ea typeface="Sztosfixed" pitchFamily="2" charset="77"/>
                <a:cs typeface="Sztosfixed" pitchFamily="2" charset="77"/>
              </a:endParaRPr>
            </a:p>
          </p:txBody>
        </p:sp>
      </p:grpSp>
      <p:sp>
        <p:nvSpPr>
          <p:cNvPr id="2" name="Title 1">
            <a:extLst>
              <a:ext uri="{FF2B5EF4-FFF2-40B4-BE49-F238E27FC236}">
                <a16:creationId xmlns:a16="http://schemas.microsoft.com/office/drawing/2014/main" id="{501527EA-5A09-C9E9-DFF1-F84DD5FD264F}"/>
              </a:ext>
            </a:extLst>
          </p:cNvPr>
          <p:cNvSpPr txBox="1">
            <a:spLocks/>
          </p:cNvSpPr>
          <p:nvPr/>
        </p:nvSpPr>
        <p:spPr>
          <a:xfrm>
            <a:off x="2159000" y="352330"/>
            <a:ext cx="7874000" cy="54810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9B2242"/>
                </a:solidFill>
                <a:latin typeface="Sztosfixed" pitchFamily="2" charset="77"/>
                <a:ea typeface="Sztosfixed" pitchFamily="2" charset="77"/>
                <a:cs typeface="Sztosfixed" pitchFamily="2" charset="77"/>
              </a:rPr>
              <a:t>Where does it come from?</a:t>
            </a:r>
          </a:p>
        </p:txBody>
      </p:sp>
      <p:sp>
        <p:nvSpPr>
          <p:cNvPr id="48" name="TextBox 47">
            <a:extLst>
              <a:ext uri="{FF2B5EF4-FFF2-40B4-BE49-F238E27FC236}">
                <a16:creationId xmlns:a16="http://schemas.microsoft.com/office/drawing/2014/main" id="{63D68AB4-CFAD-86A9-E512-7E8015D730E7}"/>
              </a:ext>
            </a:extLst>
          </p:cNvPr>
          <p:cNvSpPr txBox="1"/>
          <p:nvPr/>
        </p:nvSpPr>
        <p:spPr>
          <a:xfrm>
            <a:off x="797781" y="996414"/>
            <a:ext cx="10596438" cy="369332"/>
          </a:xfrm>
          <a:prstGeom prst="rect">
            <a:avLst/>
          </a:prstGeom>
          <a:noFill/>
        </p:spPr>
        <p:txBody>
          <a:bodyPr wrap="square">
            <a:spAutoFit/>
          </a:bodyPr>
          <a:lstStyle/>
          <a:p>
            <a:pPr algn="ctr" rtl="0" fontAlgn="base">
              <a:spcAft>
                <a:spcPts val="600"/>
              </a:spcAft>
            </a:pPr>
            <a:r>
              <a:rPr lang="en-AU" sz="1800" b="0" i="0" u="none" strike="noStrike" dirty="0">
                <a:solidFill>
                  <a:srgbClr val="414141"/>
                </a:solidFill>
                <a:effectLst/>
                <a:latin typeface="Montserrat" pitchFamily="2" charset="77"/>
              </a:rPr>
              <a:t>Can you guess which part of the world each of these originally comes from?</a:t>
            </a:r>
          </a:p>
        </p:txBody>
      </p:sp>
      <p:grpSp>
        <p:nvGrpSpPr>
          <p:cNvPr id="27" name="menu">
            <a:extLst>
              <a:ext uri="{FF2B5EF4-FFF2-40B4-BE49-F238E27FC236}">
                <a16:creationId xmlns:a16="http://schemas.microsoft.com/office/drawing/2014/main" id="{DA1A4C1C-1D05-0AF8-ECA1-334E71E9F2D9}"/>
              </a:ext>
            </a:extLst>
          </p:cNvPr>
          <p:cNvGrpSpPr/>
          <p:nvPr/>
        </p:nvGrpSpPr>
        <p:grpSpPr>
          <a:xfrm>
            <a:off x="11474101" y="2871719"/>
            <a:ext cx="460535" cy="1114561"/>
            <a:chOff x="151927" y="2325786"/>
            <a:chExt cx="260682" cy="630889"/>
          </a:xfrm>
        </p:grpSpPr>
        <p:sp>
          <p:nvSpPr>
            <p:cNvPr id="33" name="Rectangle: Rounded Corners 63">
              <a:extLst>
                <a:ext uri="{FF2B5EF4-FFF2-40B4-BE49-F238E27FC236}">
                  <a16:creationId xmlns:a16="http://schemas.microsoft.com/office/drawing/2014/main" id="{DA2A6E68-4227-15EC-D891-7525852CB322}"/>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39" name="a4">
              <a:hlinkClick r:id="" action="ppaction://hlinkshowjump?jump=nextslide"/>
              <a:extLst>
                <a:ext uri="{FF2B5EF4-FFF2-40B4-BE49-F238E27FC236}">
                  <a16:creationId xmlns:a16="http://schemas.microsoft.com/office/drawing/2014/main" id="{2C145315-73E3-4A9F-2316-D02B61DA5CBA}"/>
                </a:ext>
              </a:extLst>
            </p:cNvPr>
            <p:cNvPicPr>
              <a:picLocks noChangeAspect="1"/>
            </p:cNvPicPr>
            <p:nvPr/>
          </p:nvPicPr>
          <p:blipFill>
            <a:blip r:embed="rId10"/>
            <a:srcRect/>
            <a:stretch/>
          </p:blipFill>
          <p:spPr>
            <a:xfrm>
              <a:off x="204687" y="2740767"/>
              <a:ext cx="154441" cy="106747"/>
            </a:xfrm>
            <a:prstGeom prst="rect">
              <a:avLst/>
            </a:prstGeom>
          </p:spPr>
        </p:pic>
        <p:pic>
          <p:nvPicPr>
            <p:cNvPr id="45" name="a4">
              <a:hlinkClick r:id="" action="ppaction://hlinkshowjump?jump=previousslide"/>
              <a:extLst>
                <a:ext uri="{FF2B5EF4-FFF2-40B4-BE49-F238E27FC236}">
                  <a16:creationId xmlns:a16="http://schemas.microsoft.com/office/drawing/2014/main" id="{4C5C7BF2-546B-8514-2171-BE8CE97CB80A}"/>
                </a:ext>
              </a:extLst>
            </p:cNvPr>
            <p:cNvPicPr>
              <a:picLocks noChangeAspect="1"/>
            </p:cNvPicPr>
            <p:nvPr/>
          </p:nvPicPr>
          <p:blipFill>
            <a:blip r:embed="rId10"/>
            <a:srcRect/>
            <a:stretch/>
          </p:blipFill>
          <p:spPr>
            <a:xfrm rot="10800000">
              <a:off x="204687" y="2434554"/>
              <a:ext cx="154441" cy="106747"/>
            </a:xfrm>
            <a:prstGeom prst="rect">
              <a:avLst/>
            </a:prstGeom>
          </p:spPr>
        </p:pic>
      </p:grpSp>
      <p:sp>
        <p:nvSpPr>
          <p:cNvPr id="49" name="TextBox 48">
            <a:extLst>
              <a:ext uri="{FF2B5EF4-FFF2-40B4-BE49-F238E27FC236}">
                <a16:creationId xmlns:a16="http://schemas.microsoft.com/office/drawing/2014/main" id="{F90327F7-D4C2-347D-5155-C50A1FF2A963}"/>
              </a:ext>
            </a:extLst>
          </p:cNvPr>
          <p:cNvSpPr txBox="1"/>
          <p:nvPr/>
        </p:nvSpPr>
        <p:spPr>
          <a:xfrm>
            <a:off x="11376081" y="1704470"/>
            <a:ext cx="184731" cy="369332"/>
          </a:xfrm>
          <a:prstGeom prst="rect">
            <a:avLst/>
          </a:prstGeom>
          <a:noFill/>
        </p:spPr>
        <p:txBody>
          <a:bodyPr wrap="none" rtlCol="0">
            <a:spAutoFit/>
          </a:bodyPr>
          <a:lstStyle/>
          <a:p>
            <a:endParaRPr lang="en-US" dirty="0"/>
          </a:p>
        </p:txBody>
      </p:sp>
      <p:sp>
        <p:nvSpPr>
          <p:cNvPr id="9" name="number">
            <a:extLst>
              <a:ext uri="{FF2B5EF4-FFF2-40B4-BE49-F238E27FC236}">
                <a16:creationId xmlns:a16="http://schemas.microsoft.com/office/drawing/2014/main" id="{5525F523-E46F-86D3-5FE0-971F69FDEC0B}"/>
              </a:ext>
            </a:extLst>
          </p:cNvPr>
          <p:cNvSpPr txBox="1">
            <a:spLocks/>
          </p:cNvSpPr>
          <p:nvPr/>
        </p:nvSpPr>
        <p:spPr>
          <a:xfrm>
            <a:off x="11163300" y="6318135"/>
            <a:ext cx="654055"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rgbClr val="6B5FBF"/>
                </a:solidFill>
                <a:latin typeface="Sztosfixed" pitchFamily="2" charset="77"/>
                <a:ea typeface="Sztosfixed" pitchFamily="2" charset="77"/>
                <a:cs typeface="Sztosfixed" pitchFamily="2" charset="77"/>
              </a:rPr>
              <a:pPr algn="r">
                <a:buSzPts val="1400"/>
              </a:pPr>
              <a:t>28</a:t>
            </a:fld>
            <a:endParaRPr lang="en" sz="2000" b="1" dirty="0">
              <a:solidFill>
                <a:srgbClr val="6B5FBF"/>
              </a:solidFill>
              <a:latin typeface="Sztosfixed" pitchFamily="2" charset="77"/>
              <a:ea typeface="Sztosfixed" pitchFamily="2" charset="77"/>
              <a:cs typeface="Sztosfixed" pitchFamily="2" charset="77"/>
            </a:endParaRPr>
          </a:p>
        </p:txBody>
      </p:sp>
    </p:spTree>
    <p:extLst>
      <p:ext uri="{BB962C8B-B14F-4D97-AF65-F5344CB8AC3E}">
        <p14:creationId xmlns:p14="http://schemas.microsoft.com/office/powerpoint/2010/main" val="1713648472"/>
      </p:ext>
    </p:extLst>
  </p:cSld>
  <p:clrMapOvr>
    <a:masterClrMapping/>
  </p:clrMapOvr>
  <p:transition spd="slow" advClick="0">
    <p:push dir="u"/>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36"/>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nextCondLst>
                <p:cond evt="onClick" delay="0">
                  <p:tgtEl>
                    <p:spTgt spid="36"/>
                  </p:tgtEl>
                </p:cond>
              </p:nextCondLst>
            </p:seq>
            <p:seq concurrent="1" nextAc="seek">
              <p:cTn id="20" restart="whenNotActive" fill="hold" evtFilter="cancelBubble" nodeType="interactiveSeq">
                <p:stCondLst>
                  <p:cond evt="onClick" delay="0">
                    <p:tgtEl>
                      <p:spTgt spid="42"/>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nextCondLst>
                <p:cond evt="onClick" delay="0">
                  <p:tgtEl>
                    <p:spTgt spid="42"/>
                  </p:tgtEl>
                </p:cond>
              </p:nextCondLst>
            </p:seq>
            <p:seq concurrent="1" nextAc="seek">
              <p:cTn id="26" restart="whenNotActive" fill="hold" evtFilter="cancelBubble" nodeType="interactiveSeq">
                <p:stCondLst>
                  <p:cond evt="onClick" delay="0">
                    <p:tgtEl>
                      <p:spTgt spid="75"/>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75"/>
                                        </p:tgtEl>
                                      </p:cBhvr>
                                    </p:animEffect>
                                    <p:set>
                                      <p:cBhvr>
                                        <p:cTn id="31"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32" restart="whenNotActive" fill="hold" evtFilter="cancelBubble" nodeType="interactiveSeq">
                <p:stCondLst>
                  <p:cond evt="onClick" delay="0">
                    <p:tgtEl>
                      <p:spTgt spid="72"/>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72"/>
                                        </p:tgtEl>
                                      </p:cBhvr>
                                    </p:animEffect>
                                    <p:set>
                                      <p:cBhvr>
                                        <p:cTn id="37" dur="1" fill="hold">
                                          <p:stCondLst>
                                            <p:cond delay="4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38" restart="whenNotActive" fill="hold" evtFilter="cancelBubble" nodeType="interactiveSeq">
                <p:stCondLst>
                  <p:cond evt="onClick" delay="0">
                    <p:tgtEl>
                      <p:spTgt spid="62"/>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75"/>
                                        </p:tgtEl>
                                        <p:attrNameLst>
                                          <p:attrName>style.visibility</p:attrName>
                                        </p:attrNameLst>
                                      </p:cBhvr>
                                      <p:to>
                                        <p:strVal val="visible"/>
                                      </p:to>
                                    </p:set>
                                    <p:animEffect transition="in" filter="fade">
                                      <p:cBhvr>
                                        <p:cTn id="43" dur="500"/>
                                        <p:tgtEl>
                                          <p:spTgt spid="75"/>
                                        </p:tgtEl>
                                      </p:cBhvr>
                                    </p:animEffect>
                                  </p:childTnLst>
                                </p:cTn>
                              </p:par>
                            </p:childTnLst>
                          </p:cTn>
                        </p:par>
                      </p:childTnLst>
                    </p:cTn>
                  </p:par>
                </p:childTnLst>
              </p:cTn>
              <p:nextCondLst>
                <p:cond evt="onClick" delay="0">
                  <p:tgtEl>
                    <p:spTgt spid="62"/>
                  </p:tgtEl>
                </p:cond>
              </p:nextCondLst>
            </p:seq>
            <p:seq concurrent="1" nextAc="seek">
              <p:cTn id="44" restart="whenNotActive" fill="hold" evtFilter="cancelBubble" nodeType="interactiveSeq">
                <p:stCondLst>
                  <p:cond evt="onClick" delay="0">
                    <p:tgtEl>
                      <p:spTgt spid="67"/>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72"/>
                                        </p:tgtEl>
                                        <p:attrNameLst>
                                          <p:attrName>style.visibility</p:attrName>
                                        </p:attrNameLst>
                                      </p:cBhvr>
                                      <p:to>
                                        <p:strVal val="visible"/>
                                      </p:to>
                                    </p:set>
                                    <p:animEffect transition="in" filter="fade">
                                      <p:cBhvr>
                                        <p:cTn id="49" dur="500"/>
                                        <p:tgtEl>
                                          <p:spTgt spid="72"/>
                                        </p:tgtEl>
                                      </p:cBhvr>
                                    </p:animEffect>
                                  </p:childTnLst>
                                </p:cTn>
                              </p:par>
                            </p:childTnLst>
                          </p:cTn>
                        </p:par>
                      </p:childTnLst>
                    </p:cTn>
                  </p:par>
                </p:childTnLst>
              </p:cTn>
              <p:nextCondLst>
                <p:cond evt="onClick" delay="0">
                  <p:tgtEl>
                    <p:spTgt spid="67"/>
                  </p:tgtEl>
                </p:cond>
              </p:nextCondLst>
            </p:seq>
            <p:seq concurrent="1" nextAc="seek">
              <p:cTn id="50" restart="whenNotActive" fill="hold" evtFilter="cancelBubble" nodeType="interactiveSeq">
                <p:stCondLst>
                  <p:cond evt="onClick" delay="0">
                    <p:tgtEl>
                      <p:spTgt spid="93"/>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93"/>
                                        </p:tgtEl>
                                      </p:cBhvr>
                                    </p:animEffect>
                                    <p:set>
                                      <p:cBhvr>
                                        <p:cTn id="55" dur="1" fill="hold">
                                          <p:stCondLst>
                                            <p:cond delay="499"/>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56" restart="whenNotActive" fill="hold" evtFilter="cancelBubble" nodeType="interactiveSeq">
                <p:stCondLst>
                  <p:cond evt="onClick" delay="0">
                    <p:tgtEl>
                      <p:spTgt spid="90"/>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90"/>
                                        </p:tgtEl>
                                      </p:cBhvr>
                                    </p:animEffect>
                                    <p:set>
                                      <p:cBhvr>
                                        <p:cTn id="61" dur="1" fill="hold">
                                          <p:stCondLst>
                                            <p:cond delay="499"/>
                                          </p:stCondLst>
                                        </p:cTn>
                                        <p:tgtEl>
                                          <p:spTgt spid="90"/>
                                        </p:tgtEl>
                                        <p:attrNameLst>
                                          <p:attrName>style.visibility</p:attrName>
                                        </p:attrNameLst>
                                      </p:cBhvr>
                                      <p:to>
                                        <p:strVal val="hidden"/>
                                      </p:to>
                                    </p:set>
                                  </p:childTnLst>
                                </p:cTn>
                              </p:par>
                            </p:childTnLst>
                          </p:cTn>
                        </p:par>
                      </p:childTnLst>
                    </p:cTn>
                  </p:par>
                </p:childTnLst>
              </p:cTn>
              <p:nextCondLst>
                <p:cond evt="onClick" delay="0">
                  <p:tgtEl>
                    <p:spTgt spid="90"/>
                  </p:tgtEl>
                </p:cond>
              </p:nextCondLst>
            </p:seq>
            <p:seq concurrent="1" nextAc="seek">
              <p:cTn id="62" restart="whenNotActive" fill="hold" evtFilter="cancelBubble" nodeType="interactiveSeq">
                <p:stCondLst>
                  <p:cond evt="onClick" delay="0">
                    <p:tgtEl>
                      <p:spTgt spid="78"/>
                    </p:tgtEl>
                  </p:cond>
                </p:stCondLst>
                <p:endSync evt="end" delay="0">
                  <p:rtn val="all"/>
                </p:endSync>
                <p:childTnLst>
                  <p:par>
                    <p:cTn id="63" fill="hold">
                      <p:stCondLst>
                        <p:cond delay="0"/>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93"/>
                                        </p:tgtEl>
                                        <p:attrNameLst>
                                          <p:attrName>style.visibility</p:attrName>
                                        </p:attrNameLst>
                                      </p:cBhvr>
                                      <p:to>
                                        <p:strVal val="visible"/>
                                      </p:to>
                                    </p:set>
                                    <p:animEffect transition="in" filter="fade">
                                      <p:cBhvr>
                                        <p:cTn id="67" dur="500"/>
                                        <p:tgtEl>
                                          <p:spTgt spid="93"/>
                                        </p:tgtEl>
                                      </p:cBhvr>
                                    </p:animEffect>
                                  </p:childTnLst>
                                </p:cTn>
                              </p:par>
                            </p:childTnLst>
                          </p:cTn>
                        </p:par>
                      </p:childTnLst>
                    </p:cTn>
                  </p:par>
                </p:childTnLst>
              </p:cTn>
              <p:nextCondLst>
                <p:cond evt="onClick" delay="0">
                  <p:tgtEl>
                    <p:spTgt spid="78"/>
                  </p:tgtEl>
                </p:cond>
              </p:nextCondLst>
            </p:seq>
            <p:seq concurrent="1" nextAc="seek">
              <p:cTn id="68" restart="whenNotActive" fill="hold" evtFilter="cancelBubble" nodeType="interactiveSeq">
                <p:stCondLst>
                  <p:cond evt="onClick" delay="0">
                    <p:tgtEl>
                      <p:spTgt spid="81"/>
                    </p:tgtEl>
                  </p:cond>
                </p:stCondLst>
                <p:endSync evt="end" delay="0">
                  <p:rtn val="all"/>
                </p:endSync>
                <p:childTnLst>
                  <p:par>
                    <p:cTn id="69" fill="hold">
                      <p:stCondLst>
                        <p:cond delay="0"/>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90"/>
                                        </p:tgtEl>
                                        <p:attrNameLst>
                                          <p:attrName>style.visibility</p:attrName>
                                        </p:attrNameLst>
                                      </p:cBhvr>
                                      <p:to>
                                        <p:strVal val="visible"/>
                                      </p:to>
                                    </p:set>
                                    <p:animEffect transition="in" filter="fade">
                                      <p:cBhvr>
                                        <p:cTn id="73" dur="500"/>
                                        <p:tgtEl>
                                          <p:spTgt spid="90"/>
                                        </p:tgtEl>
                                      </p:cBhvr>
                                    </p:animEffect>
                                  </p:childTnLst>
                                </p:cTn>
                              </p:par>
                            </p:childTnLst>
                          </p:cTn>
                        </p:par>
                      </p:childTnLst>
                    </p:cTn>
                  </p:par>
                </p:childTnLst>
              </p:cTn>
              <p:nextCondLst>
                <p:cond evt="onClick" delay="0">
                  <p:tgtEl>
                    <p:spTgt spid="81"/>
                  </p:tgtEl>
                </p:cond>
              </p:nextCondLst>
            </p:seq>
            <p:seq concurrent="1" nextAc="seek">
              <p:cTn id="74" restart="whenNotActive" fill="hold" evtFilter="cancelBubble" nodeType="interactiveSeq">
                <p:stCondLst>
                  <p:cond evt="onClick" delay="0">
                    <p:tgtEl>
                      <p:spTgt spid="99"/>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99"/>
                                        </p:tgtEl>
                                      </p:cBhvr>
                                    </p:animEffect>
                                    <p:set>
                                      <p:cBhvr>
                                        <p:cTn id="79" dur="1" fill="hold">
                                          <p:stCondLst>
                                            <p:cond delay="499"/>
                                          </p:stCondLst>
                                        </p:cTn>
                                        <p:tgtEl>
                                          <p:spTgt spid="99"/>
                                        </p:tgtEl>
                                        <p:attrNameLst>
                                          <p:attrName>style.visibility</p:attrName>
                                        </p:attrNameLst>
                                      </p:cBhvr>
                                      <p:to>
                                        <p:strVal val="hidden"/>
                                      </p:to>
                                    </p:set>
                                  </p:childTnLst>
                                </p:cTn>
                              </p:par>
                            </p:childTnLst>
                          </p:cTn>
                        </p:par>
                      </p:childTnLst>
                    </p:cTn>
                  </p:par>
                </p:childTnLst>
              </p:cTn>
              <p:nextCondLst>
                <p:cond evt="onClick" delay="0">
                  <p:tgtEl>
                    <p:spTgt spid="99"/>
                  </p:tgtEl>
                </p:cond>
              </p:nextCondLst>
            </p:seq>
            <p:seq concurrent="1" nextAc="seek">
              <p:cTn id="80" restart="whenNotActive" fill="hold" evtFilter="cancelBubble" nodeType="interactiveSeq">
                <p:stCondLst>
                  <p:cond evt="onClick" delay="0">
                    <p:tgtEl>
                      <p:spTgt spid="96"/>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96"/>
                                        </p:tgtEl>
                                      </p:cBhvr>
                                    </p:animEffect>
                                    <p:set>
                                      <p:cBhvr>
                                        <p:cTn id="85" dur="1" fill="hold">
                                          <p:stCondLst>
                                            <p:cond delay="499"/>
                                          </p:stCondLst>
                                        </p:cTn>
                                        <p:tgtEl>
                                          <p:spTgt spid="96"/>
                                        </p:tgtEl>
                                        <p:attrNameLst>
                                          <p:attrName>style.visibility</p:attrName>
                                        </p:attrNameLst>
                                      </p:cBhvr>
                                      <p:to>
                                        <p:strVal val="hidden"/>
                                      </p:to>
                                    </p:set>
                                  </p:childTnLst>
                                </p:cTn>
                              </p:par>
                            </p:childTnLst>
                          </p:cTn>
                        </p:par>
                      </p:childTnLst>
                    </p:cTn>
                  </p:par>
                </p:childTnLst>
              </p:cTn>
              <p:nextCondLst>
                <p:cond evt="onClick" delay="0">
                  <p:tgtEl>
                    <p:spTgt spid="96"/>
                  </p:tgtEl>
                </p:cond>
              </p:nextCondLst>
            </p:seq>
            <p:seq concurrent="1" nextAc="seek">
              <p:cTn id="86" restart="whenNotActive" fill="hold" evtFilter="cancelBubble" nodeType="interactiveSeq">
                <p:stCondLst>
                  <p:cond evt="onClick" delay="0">
                    <p:tgtEl>
                      <p:spTgt spid="84"/>
                    </p:tgtEl>
                  </p:cond>
                </p:stCondLst>
                <p:endSync evt="end" delay="0">
                  <p:rtn val="all"/>
                </p:endSync>
                <p:childTnLst>
                  <p:par>
                    <p:cTn id="87" fill="hold">
                      <p:stCondLst>
                        <p:cond delay="0"/>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99"/>
                                        </p:tgtEl>
                                        <p:attrNameLst>
                                          <p:attrName>style.visibility</p:attrName>
                                        </p:attrNameLst>
                                      </p:cBhvr>
                                      <p:to>
                                        <p:strVal val="visible"/>
                                      </p:to>
                                    </p:set>
                                    <p:animEffect transition="in" filter="fade">
                                      <p:cBhvr>
                                        <p:cTn id="91" dur="500"/>
                                        <p:tgtEl>
                                          <p:spTgt spid="99"/>
                                        </p:tgtEl>
                                      </p:cBhvr>
                                    </p:animEffect>
                                  </p:childTnLst>
                                </p:cTn>
                              </p:par>
                            </p:childTnLst>
                          </p:cTn>
                        </p:par>
                      </p:childTnLst>
                    </p:cTn>
                  </p:par>
                </p:childTnLst>
              </p:cTn>
              <p:nextCondLst>
                <p:cond evt="onClick" delay="0">
                  <p:tgtEl>
                    <p:spTgt spid="84"/>
                  </p:tgtEl>
                </p:cond>
              </p:nextCondLst>
            </p:seq>
            <p:seq concurrent="1" nextAc="seek">
              <p:cTn id="92" restart="whenNotActive" fill="hold" evtFilter="cancelBubble" nodeType="interactiveSeq">
                <p:stCondLst>
                  <p:cond evt="onClick" delay="0">
                    <p:tgtEl>
                      <p:spTgt spid="87"/>
                    </p:tgtEl>
                  </p:cond>
                </p:stCondLst>
                <p:endSync evt="end" delay="0">
                  <p:rtn val="all"/>
                </p:endSync>
                <p:childTnLst>
                  <p:par>
                    <p:cTn id="93" fill="hold">
                      <p:stCondLst>
                        <p:cond delay="0"/>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96"/>
                                        </p:tgtEl>
                                        <p:attrNameLst>
                                          <p:attrName>style.visibility</p:attrName>
                                        </p:attrNameLst>
                                      </p:cBhvr>
                                      <p:to>
                                        <p:strVal val="visible"/>
                                      </p:to>
                                    </p:set>
                                    <p:animEffect transition="in" filter="fade">
                                      <p:cBhvr>
                                        <p:cTn id="97" dur="500"/>
                                        <p:tgtEl>
                                          <p:spTgt spid="96"/>
                                        </p:tgtEl>
                                      </p:cBhvr>
                                    </p:animEffect>
                                  </p:childTnLst>
                                </p:cTn>
                              </p:par>
                            </p:childTnLst>
                          </p:cTn>
                        </p:par>
                      </p:childTnLst>
                    </p:cTn>
                  </p:par>
                </p:childTnLst>
              </p:cTn>
              <p:nextCondLst>
                <p:cond evt="onClick" delay="0">
                  <p:tgtEl>
                    <p:spTgt spid="87"/>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26F6A-ADDB-03E9-67A3-9B9F56A82463}"/>
              </a:ext>
            </a:extLst>
          </p:cNvPr>
          <p:cNvSpPr txBox="1">
            <a:spLocks/>
          </p:cNvSpPr>
          <p:nvPr/>
        </p:nvSpPr>
        <p:spPr>
          <a:xfrm>
            <a:off x="759759" y="352331"/>
            <a:ext cx="10287000" cy="51661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9B2242"/>
                </a:solidFill>
                <a:latin typeface="Sztosfixed" pitchFamily="2" charset="77"/>
                <a:ea typeface="Sztosfixed" pitchFamily="2" charset="77"/>
                <a:cs typeface="Sztosfixed" pitchFamily="2" charset="77"/>
              </a:rPr>
              <a:t>Food miles and sustainability</a:t>
            </a:r>
          </a:p>
        </p:txBody>
      </p:sp>
      <p:grpSp>
        <p:nvGrpSpPr>
          <p:cNvPr id="56" name="menu">
            <a:extLst>
              <a:ext uri="{FF2B5EF4-FFF2-40B4-BE49-F238E27FC236}">
                <a16:creationId xmlns:a16="http://schemas.microsoft.com/office/drawing/2014/main" id="{95B494C3-47A1-0233-AE3D-27056B9577E2}"/>
              </a:ext>
            </a:extLst>
          </p:cNvPr>
          <p:cNvGrpSpPr/>
          <p:nvPr/>
        </p:nvGrpSpPr>
        <p:grpSpPr>
          <a:xfrm>
            <a:off x="11474101" y="2871719"/>
            <a:ext cx="460535" cy="1114561"/>
            <a:chOff x="151927" y="2325786"/>
            <a:chExt cx="260682" cy="630889"/>
          </a:xfrm>
        </p:grpSpPr>
        <p:sp>
          <p:nvSpPr>
            <p:cNvPr id="57" name="Rectangle: Rounded Corners 63">
              <a:extLst>
                <a:ext uri="{FF2B5EF4-FFF2-40B4-BE49-F238E27FC236}">
                  <a16:creationId xmlns:a16="http://schemas.microsoft.com/office/drawing/2014/main" id="{F35B25F2-6704-988D-61AD-A334A7A75C3F}"/>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58" name="a4">
              <a:hlinkClick r:id="" action="ppaction://hlinkshowjump?jump=nextslide"/>
              <a:extLst>
                <a:ext uri="{FF2B5EF4-FFF2-40B4-BE49-F238E27FC236}">
                  <a16:creationId xmlns:a16="http://schemas.microsoft.com/office/drawing/2014/main" id="{762BFD87-1191-277C-8327-36A7AA663560}"/>
                </a:ext>
              </a:extLst>
            </p:cNvPr>
            <p:cNvPicPr>
              <a:picLocks noChangeAspect="1"/>
            </p:cNvPicPr>
            <p:nvPr/>
          </p:nvPicPr>
          <p:blipFill>
            <a:blip r:embed="rId3"/>
            <a:srcRect/>
            <a:stretch/>
          </p:blipFill>
          <p:spPr>
            <a:xfrm>
              <a:off x="204687" y="2740767"/>
              <a:ext cx="154441" cy="106747"/>
            </a:xfrm>
            <a:prstGeom prst="rect">
              <a:avLst/>
            </a:prstGeom>
          </p:spPr>
        </p:pic>
        <p:pic>
          <p:nvPicPr>
            <p:cNvPr id="59" name="a4">
              <a:hlinkClick r:id="" action="ppaction://hlinkshowjump?jump=previousslide"/>
              <a:extLst>
                <a:ext uri="{FF2B5EF4-FFF2-40B4-BE49-F238E27FC236}">
                  <a16:creationId xmlns:a16="http://schemas.microsoft.com/office/drawing/2014/main" id="{6C7C5838-8E02-BC43-C19E-701422F8F605}"/>
                </a:ext>
              </a:extLst>
            </p:cNvPr>
            <p:cNvPicPr>
              <a:picLocks noChangeAspect="1"/>
            </p:cNvPicPr>
            <p:nvPr/>
          </p:nvPicPr>
          <p:blipFill>
            <a:blip r:embed="rId3"/>
            <a:srcRect/>
            <a:stretch/>
          </p:blipFill>
          <p:spPr>
            <a:xfrm rot="10800000">
              <a:off x="204687" y="2434554"/>
              <a:ext cx="154441" cy="106747"/>
            </a:xfrm>
            <a:prstGeom prst="rect">
              <a:avLst/>
            </a:prstGeom>
          </p:spPr>
        </p:pic>
      </p:grpSp>
      <p:grpSp>
        <p:nvGrpSpPr>
          <p:cNvPr id="67" name="Group 66">
            <a:extLst>
              <a:ext uri="{FF2B5EF4-FFF2-40B4-BE49-F238E27FC236}">
                <a16:creationId xmlns:a16="http://schemas.microsoft.com/office/drawing/2014/main" id="{60F4E599-2D2D-FE74-216D-08730A027A96}"/>
              </a:ext>
            </a:extLst>
          </p:cNvPr>
          <p:cNvGrpSpPr/>
          <p:nvPr/>
        </p:nvGrpSpPr>
        <p:grpSpPr>
          <a:xfrm>
            <a:off x="759759" y="1442996"/>
            <a:ext cx="4114800" cy="2776044"/>
            <a:chOff x="759759" y="1210237"/>
            <a:chExt cx="4114800" cy="2776044"/>
          </a:xfrm>
        </p:grpSpPr>
        <p:sp>
          <p:nvSpPr>
            <p:cNvPr id="65" name="Rounded Rectangle 64">
              <a:extLst>
                <a:ext uri="{FF2B5EF4-FFF2-40B4-BE49-F238E27FC236}">
                  <a16:creationId xmlns:a16="http://schemas.microsoft.com/office/drawing/2014/main" id="{61DEC9F1-43BF-1A28-EF82-0C5B58E7611B}"/>
                </a:ext>
              </a:extLst>
            </p:cNvPr>
            <p:cNvSpPr/>
            <p:nvPr/>
          </p:nvSpPr>
          <p:spPr>
            <a:xfrm>
              <a:off x="759759" y="1210237"/>
              <a:ext cx="4114800" cy="2776044"/>
            </a:xfrm>
            <a:prstGeom prst="roundRect">
              <a:avLst>
                <a:gd name="adj" fmla="val 8295"/>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TextBox 60">
              <a:extLst>
                <a:ext uri="{FF2B5EF4-FFF2-40B4-BE49-F238E27FC236}">
                  <a16:creationId xmlns:a16="http://schemas.microsoft.com/office/drawing/2014/main" id="{22F09F61-5B35-FC54-7448-2FC4AFA5C2EC}"/>
                </a:ext>
              </a:extLst>
            </p:cNvPr>
            <p:cNvSpPr txBox="1"/>
            <p:nvPr/>
          </p:nvSpPr>
          <p:spPr>
            <a:xfrm>
              <a:off x="936070" y="1377385"/>
              <a:ext cx="3938489" cy="2416046"/>
            </a:xfrm>
            <a:prstGeom prst="rect">
              <a:avLst/>
            </a:prstGeom>
            <a:noFill/>
          </p:spPr>
          <p:txBody>
            <a:bodyPr wrap="square" anchor="ctr">
              <a:spAutoFit/>
            </a:bodyPr>
            <a:lstStyle/>
            <a:p>
              <a:pPr rtl="0">
                <a:spcAft>
                  <a:spcPts val="600"/>
                </a:spcAft>
                <a:buNone/>
              </a:pPr>
              <a:r>
                <a:rPr lang="en-AU" u="none" strike="noStrike" dirty="0">
                  <a:solidFill>
                    <a:srgbClr val="6B5FBF"/>
                  </a:solidFill>
                  <a:effectLst/>
                  <a:latin typeface="SZTOS MEDIUM" pitchFamily="2" charset="77"/>
                  <a:ea typeface="SZTOS MEDIUM" pitchFamily="2" charset="77"/>
                  <a:cs typeface="SZTOS MEDIUM" pitchFamily="2" charset="77"/>
                </a:rPr>
                <a:t>Food Miles</a:t>
              </a:r>
            </a:p>
            <a:p>
              <a:pPr rtl="0">
                <a:spcAft>
                  <a:spcPts val="600"/>
                </a:spcAft>
              </a:pPr>
              <a:r>
                <a:rPr lang="en-AU" sz="1600" i="0" u="none" strike="noStrike" dirty="0">
                  <a:solidFill>
                    <a:srgbClr val="414141"/>
                  </a:solidFill>
                  <a:effectLst/>
                  <a:latin typeface="Montserrat" pitchFamily="2" charset="77"/>
                </a:rPr>
                <a:t>Food miles </a:t>
              </a:r>
              <a:r>
                <a:rPr lang="en-AU" sz="1600" b="0" i="0" u="none" strike="noStrike" dirty="0">
                  <a:solidFill>
                    <a:srgbClr val="414141"/>
                  </a:solidFill>
                  <a:effectLst/>
                  <a:latin typeface="Montserrat" pitchFamily="2" charset="77"/>
                </a:rPr>
                <a:t>are how far food travels from the farm to the shop. When food travels a long way, it uses vehicles that create pollution, which is bad for the Earth. Choosing food grown in Australia or locally means it doesn’t have to travel as far, so this creates less pollution.</a:t>
              </a:r>
            </a:p>
          </p:txBody>
        </p:sp>
      </p:grpSp>
      <p:grpSp>
        <p:nvGrpSpPr>
          <p:cNvPr id="68" name="Group 67">
            <a:extLst>
              <a:ext uri="{FF2B5EF4-FFF2-40B4-BE49-F238E27FC236}">
                <a16:creationId xmlns:a16="http://schemas.microsoft.com/office/drawing/2014/main" id="{A1983E38-E62F-A89D-0651-5AAEA5F8CC96}"/>
              </a:ext>
            </a:extLst>
          </p:cNvPr>
          <p:cNvGrpSpPr/>
          <p:nvPr/>
        </p:nvGrpSpPr>
        <p:grpSpPr>
          <a:xfrm>
            <a:off x="5290000" y="1442995"/>
            <a:ext cx="5965930" cy="3640060"/>
            <a:chOff x="5290000" y="1210236"/>
            <a:chExt cx="5965930" cy="3640060"/>
          </a:xfrm>
        </p:grpSpPr>
        <p:sp>
          <p:nvSpPr>
            <p:cNvPr id="66" name="Rounded Rectangle 65">
              <a:extLst>
                <a:ext uri="{FF2B5EF4-FFF2-40B4-BE49-F238E27FC236}">
                  <a16:creationId xmlns:a16="http://schemas.microsoft.com/office/drawing/2014/main" id="{60FD24C4-03C7-38F0-18E7-888534BA1773}"/>
                </a:ext>
              </a:extLst>
            </p:cNvPr>
            <p:cNvSpPr/>
            <p:nvPr/>
          </p:nvSpPr>
          <p:spPr>
            <a:xfrm>
              <a:off x="5290000" y="1210236"/>
              <a:ext cx="5965930" cy="3640060"/>
            </a:xfrm>
            <a:prstGeom prst="roundRect">
              <a:avLst>
                <a:gd name="adj" fmla="val 8295"/>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extBox 63">
              <a:extLst>
                <a:ext uri="{FF2B5EF4-FFF2-40B4-BE49-F238E27FC236}">
                  <a16:creationId xmlns:a16="http://schemas.microsoft.com/office/drawing/2014/main" id="{5BFB15B5-5359-CFB9-9752-1B1950A32167}"/>
                </a:ext>
              </a:extLst>
            </p:cNvPr>
            <p:cNvSpPr txBox="1"/>
            <p:nvPr/>
          </p:nvSpPr>
          <p:spPr>
            <a:xfrm>
              <a:off x="5440414" y="1377385"/>
              <a:ext cx="5815516" cy="3216265"/>
            </a:xfrm>
            <a:prstGeom prst="rect">
              <a:avLst/>
            </a:prstGeom>
            <a:noFill/>
          </p:spPr>
          <p:txBody>
            <a:bodyPr wrap="square" anchor="ctr">
              <a:spAutoFit/>
            </a:bodyPr>
            <a:lstStyle/>
            <a:p>
              <a:pPr rtl="0">
                <a:spcAft>
                  <a:spcPts val="600"/>
                </a:spcAft>
                <a:buNone/>
              </a:pPr>
              <a:r>
                <a:rPr lang="en-AU" u="none" strike="noStrike" dirty="0">
                  <a:solidFill>
                    <a:srgbClr val="6B5FBF"/>
                  </a:solidFill>
                  <a:effectLst/>
                  <a:latin typeface="SZTOS MEDIUM" pitchFamily="2" charset="77"/>
                  <a:ea typeface="SZTOS MEDIUM" pitchFamily="2" charset="77"/>
                  <a:cs typeface="SZTOS MEDIUM" pitchFamily="2" charset="77"/>
                </a:rPr>
                <a:t>Why is local food sustainable? </a:t>
              </a:r>
            </a:p>
            <a:p>
              <a:pPr rtl="0">
                <a:spcAft>
                  <a:spcPts val="600"/>
                </a:spcAft>
                <a:buNone/>
              </a:pPr>
              <a:r>
                <a:rPr lang="en-AU" sz="1600" b="1" i="0" u="none" strike="noStrike" dirty="0">
                  <a:solidFill>
                    <a:srgbClr val="414141"/>
                  </a:solidFill>
                  <a:effectLst/>
                  <a:latin typeface="Montserrat" pitchFamily="2" charset="77"/>
                </a:rPr>
                <a:t>Sustainability</a:t>
              </a:r>
              <a:r>
                <a:rPr lang="en-AU" sz="1600" b="0" i="0" u="none" strike="noStrike" dirty="0">
                  <a:solidFill>
                    <a:srgbClr val="414141"/>
                  </a:solidFill>
                  <a:effectLst/>
                  <a:latin typeface="Montserrat" pitchFamily="2" charset="77"/>
                </a:rPr>
                <a:t> means protecting the environment for the future. Eating local food helps us be more sustainable because:</a:t>
              </a:r>
            </a:p>
            <a:p>
              <a:pPr marL="285750" indent="-285750" rtl="0">
                <a:spcAft>
                  <a:spcPts val="600"/>
                </a:spcAft>
                <a:buFont typeface="Arial" panose="020B0604020202020204" pitchFamily="34" charset="0"/>
                <a:buChar char="•"/>
              </a:pPr>
              <a:r>
                <a:rPr lang="en-AU" sz="1600" b="0" i="0" u="none" strike="noStrike" dirty="0">
                  <a:solidFill>
                    <a:srgbClr val="414141"/>
                  </a:solidFill>
                  <a:effectLst/>
                  <a:latin typeface="Montserrat" pitchFamily="2" charset="77"/>
                </a:rPr>
                <a:t>It creates less pollution. Less travel means less air pollution from trucks and planes.</a:t>
              </a:r>
            </a:p>
            <a:p>
              <a:pPr marL="285750" indent="-285750" rtl="0">
                <a:spcAft>
                  <a:spcPts val="600"/>
                </a:spcAft>
                <a:buFont typeface="Arial" panose="020B0604020202020204" pitchFamily="34" charset="0"/>
                <a:buChar char="•"/>
              </a:pPr>
              <a:r>
                <a:rPr lang="en-AU" sz="1600" b="0" i="0" u="none" strike="noStrike" dirty="0">
                  <a:solidFill>
                    <a:srgbClr val="414141"/>
                  </a:solidFill>
                  <a:effectLst/>
                  <a:latin typeface="Montserrat" pitchFamily="2" charset="77"/>
                </a:rPr>
                <a:t>It's fresher and tastier. Local food can be picked at its best, so it's full of flavour and nutrients.</a:t>
              </a:r>
            </a:p>
            <a:p>
              <a:pPr marL="285750" indent="-285750" rtl="0">
                <a:spcAft>
                  <a:spcPts val="600"/>
                </a:spcAft>
                <a:buFont typeface="Arial" panose="020B0604020202020204" pitchFamily="34" charset="0"/>
                <a:buChar char="•"/>
              </a:pPr>
              <a:r>
                <a:rPr lang="en-AU" sz="1600" b="0" i="0" u="none" strike="noStrike" dirty="0">
                  <a:solidFill>
                    <a:srgbClr val="414141"/>
                  </a:solidFill>
                  <a:effectLst/>
                  <a:latin typeface="Montserrat" pitchFamily="2" charset="77"/>
                </a:rPr>
                <a:t>It creates jobs in the local community.</a:t>
              </a:r>
            </a:p>
            <a:p>
              <a:pPr marL="285750" indent="-285750" rtl="0">
                <a:spcAft>
                  <a:spcPts val="600"/>
                </a:spcAft>
                <a:buFont typeface="Arial" panose="020B0604020202020204" pitchFamily="34" charset="0"/>
                <a:buChar char="•"/>
              </a:pPr>
              <a:r>
                <a:rPr lang="en-AU" sz="1600" b="0" i="0" u="none" strike="noStrike" dirty="0">
                  <a:solidFill>
                    <a:srgbClr val="414141"/>
                  </a:solidFill>
                  <a:effectLst/>
                  <a:latin typeface="Montserrat" pitchFamily="2" charset="77"/>
                </a:rPr>
                <a:t>It helps local farmers. Buying from local farms helps support the people in your community.</a:t>
              </a:r>
            </a:p>
          </p:txBody>
        </p:sp>
      </p:grpSp>
      <p:pic>
        <p:nvPicPr>
          <p:cNvPr id="71" name="Picture 70" descr="A cartoon mushroom wearing goggles and a lab coat holding a flask&#10;&#10;AI-generated content may be incorrect.">
            <a:extLst>
              <a:ext uri="{FF2B5EF4-FFF2-40B4-BE49-F238E27FC236}">
                <a16:creationId xmlns:a16="http://schemas.microsoft.com/office/drawing/2014/main" id="{A460C90D-43F9-2FBB-CFB0-3F4C3BA1A916}"/>
              </a:ext>
            </a:extLst>
          </p:cNvPr>
          <p:cNvPicPr>
            <a:picLocks noChangeAspect="1"/>
          </p:cNvPicPr>
          <p:nvPr/>
        </p:nvPicPr>
        <p:blipFill>
          <a:blip r:embed="rId4"/>
          <a:srcRect l="14909" t="5146" r="10032" b="24369"/>
          <a:stretch>
            <a:fillRect/>
          </a:stretch>
        </p:blipFill>
        <p:spPr>
          <a:xfrm flipH="1">
            <a:off x="541588" y="3986280"/>
            <a:ext cx="3397937" cy="2871720"/>
          </a:xfrm>
          <a:prstGeom prst="rect">
            <a:avLst/>
          </a:prstGeom>
        </p:spPr>
      </p:pic>
      <p:sp>
        <p:nvSpPr>
          <p:cNvPr id="72" name="TextBox 71">
            <a:extLst>
              <a:ext uri="{FF2B5EF4-FFF2-40B4-BE49-F238E27FC236}">
                <a16:creationId xmlns:a16="http://schemas.microsoft.com/office/drawing/2014/main" id="{3F15DC06-026D-712A-8E2F-65CB48EFAC3E}"/>
              </a:ext>
            </a:extLst>
          </p:cNvPr>
          <p:cNvSpPr txBox="1"/>
          <p:nvPr/>
        </p:nvSpPr>
        <p:spPr>
          <a:xfrm>
            <a:off x="759759" y="949139"/>
            <a:ext cx="10756202" cy="369332"/>
          </a:xfrm>
          <a:prstGeom prst="rect">
            <a:avLst/>
          </a:prstGeom>
          <a:noFill/>
        </p:spPr>
        <p:txBody>
          <a:bodyPr wrap="square">
            <a:spAutoFit/>
          </a:bodyPr>
          <a:lstStyle/>
          <a:p>
            <a:pPr rtl="0" fontAlgn="base">
              <a:spcAft>
                <a:spcPts val="600"/>
              </a:spcAft>
            </a:pPr>
            <a:r>
              <a:rPr lang="en-AU" sz="1800" b="0" i="0" u="none" strike="noStrike" dirty="0">
                <a:solidFill>
                  <a:srgbClr val="414141"/>
                </a:solidFill>
                <a:effectLst/>
                <a:latin typeface="Montserrat" pitchFamily="2" charset="77"/>
              </a:rPr>
              <a:t>Eating food grown close to home is important for our planet and our community.</a:t>
            </a:r>
          </a:p>
        </p:txBody>
      </p:sp>
      <p:grpSp>
        <p:nvGrpSpPr>
          <p:cNvPr id="80" name="pop up">
            <a:extLst>
              <a:ext uri="{FF2B5EF4-FFF2-40B4-BE49-F238E27FC236}">
                <a16:creationId xmlns:a16="http://schemas.microsoft.com/office/drawing/2014/main" id="{F762EE06-4B26-EE62-1A73-92CFC3BB4FB2}"/>
              </a:ext>
            </a:extLst>
          </p:cNvPr>
          <p:cNvGrpSpPr/>
          <p:nvPr/>
        </p:nvGrpSpPr>
        <p:grpSpPr>
          <a:xfrm>
            <a:off x="3772900" y="5207581"/>
            <a:ext cx="4261939" cy="1361893"/>
            <a:chOff x="8668073" y="2065662"/>
            <a:chExt cx="4261939" cy="1361893"/>
          </a:xfrm>
        </p:grpSpPr>
        <p:sp>
          <p:nvSpPr>
            <p:cNvPr id="81" name="Triangle 12">
              <a:extLst>
                <a:ext uri="{FF2B5EF4-FFF2-40B4-BE49-F238E27FC236}">
                  <a16:creationId xmlns:a16="http://schemas.microsoft.com/office/drawing/2014/main" id="{36A12E48-7144-08A6-8DDD-AF43BAD5252E}"/>
                </a:ext>
              </a:extLst>
            </p:cNvPr>
            <p:cNvSpPr/>
            <p:nvPr/>
          </p:nvSpPr>
          <p:spPr>
            <a:xfrm rot="13500000">
              <a:off x="8620610" y="2786813"/>
              <a:ext cx="688205" cy="593280"/>
            </a:xfrm>
            <a:prstGeom prst="triangle">
              <a:avLst/>
            </a:prstGeom>
            <a:solidFill>
              <a:srgbClr val="9B22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2" name="Picture 81">
              <a:extLst>
                <a:ext uri="{FF2B5EF4-FFF2-40B4-BE49-F238E27FC236}">
                  <a16:creationId xmlns:a16="http://schemas.microsoft.com/office/drawing/2014/main" id="{431E8F18-8FFC-A998-1A18-2D22708426EB}"/>
                </a:ext>
              </a:extLst>
            </p:cNvPr>
            <p:cNvPicPr>
              <a:picLocks noChangeAspect="1"/>
            </p:cNvPicPr>
            <p:nvPr/>
          </p:nvPicPr>
          <p:blipFill>
            <a:blip r:embed="rId5"/>
            <a:srcRect/>
            <a:stretch/>
          </p:blipFill>
          <p:spPr>
            <a:xfrm>
              <a:off x="8701795" y="2065662"/>
              <a:ext cx="4180976" cy="1186650"/>
            </a:xfrm>
            <a:prstGeom prst="rect">
              <a:avLst/>
            </a:prstGeom>
          </p:spPr>
        </p:pic>
        <p:sp>
          <p:nvSpPr>
            <p:cNvPr id="83" name="TextBox 82">
              <a:extLst>
                <a:ext uri="{FF2B5EF4-FFF2-40B4-BE49-F238E27FC236}">
                  <a16:creationId xmlns:a16="http://schemas.microsoft.com/office/drawing/2014/main" id="{073580FE-919B-38B1-6AC2-311159C17BDB}"/>
                </a:ext>
              </a:extLst>
            </p:cNvPr>
            <p:cNvSpPr txBox="1"/>
            <p:nvPr/>
          </p:nvSpPr>
          <p:spPr>
            <a:xfrm>
              <a:off x="9024759" y="2313262"/>
              <a:ext cx="3905253" cy="687945"/>
            </a:xfrm>
            <a:prstGeom prst="rect">
              <a:avLst/>
            </a:prstGeom>
            <a:noFill/>
          </p:spPr>
          <p:txBody>
            <a:bodyPr wrap="square" rtlCol="0">
              <a:spAutoFit/>
            </a:bodyPr>
            <a:lstStyle/>
            <a:p>
              <a:pPr>
                <a:lnSpc>
                  <a:spcPts val="2400"/>
                </a:lnSpc>
              </a:pPr>
              <a:r>
                <a:rPr lang="en-AU" dirty="0">
                  <a:solidFill>
                    <a:schemeClr val="bg1"/>
                  </a:solidFill>
                  <a:latin typeface="Sztosfixed" pitchFamily="2" charset="77"/>
                  <a:ea typeface="Sztosfixed" pitchFamily="2" charset="77"/>
                  <a:cs typeface="Sztosfixed" pitchFamily="2" charset="77"/>
                </a:rPr>
                <a:t>Discuss: </a:t>
              </a:r>
              <a:r>
                <a:rPr lang="en-AU" dirty="0">
                  <a:solidFill>
                    <a:schemeClr val="bg1"/>
                  </a:solidFill>
                  <a:latin typeface="Montserrat" pitchFamily="2" charset="77"/>
                  <a:ea typeface="Sztosfixed" pitchFamily="2" charset="77"/>
                  <a:cs typeface="Sztosfixed" pitchFamily="2" charset="77"/>
                </a:rPr>
                <a:t>Why is it important to eat food that is grown locally?</a:t>
              </a:r>
              <a:endParaRPr lang="en-US" dirty="0">
                <a:solidFill>
                  <a:schemeClr val="bg1"/>
                </a:solidFill>
                <a:latin typeface="Montserrat" pitchFamily="2" charset="77"/>
                <a:ea typeface="Sztosfixed" pitchFamily="2" charset="77"/>
                <a:cs typeface="Sztosfixed" pitchFamily="2" charset="77"/>
              </a:endParaRPr>
            </a:p>
          </p:txBody>
        </p:sp>
      </p:grpSp>
      <p:pic>
        <p:nvPicPr>
          <p:cNvPr id="84" name="bt">
            <a:extLst>
              <a:ext uri="{FF2B5EF4-FFF2-40B4-BE49-F238E27FC236}">
                <a16:creationId xmlns:a16="http://schemas.microsoft.com/office/drawing/2014/main" id="{1FCE1E26-B36D-4955-F07F-DC120645E539}"/>
              </a:ext>
            </a:extLst>
          </p:cNvPr>
          <p:cNvPicPr>
            <a:picLocks noChangeAspect="1"/>
          </p:cNvPicPr>
          <p:nvPr/>
        </p:nvPicPr>
        <p:blipFill>
          <a:blip r:embed="rId6"/>
          <a:srcRect/>
          <a:stretch/>
        </p:blipFill>
        <p:spPr>
          <a:xfrm>
            <a:off x="3919506" y="4646381"/>
            <a:ext cx="420159" cy="422786"/>
          </a:xfrm>
          <a:prstGeom prst="rect">
            <a:avLst/>
          </a:prstGeom>
        </p:spPr>
      </p:pic>
    </p:spTree>
    <p:extLst>
      <p:ext uri="{BB962C8B-B14F-4D97-AF65-F5344CB8AC3E}">
        <p14:creationId xmlns:p14="http://schemas.microsoft.com/office/powerpoint/2010/main" val="35707998"/>
      </p:ext>
    </p:extLst>
  </p:cSld>
  <p:clrMapOvr>
    <a:masterClrMapping/>
  </p:clrMapOvr>
  <p:transition spd="slow" advClick="0">
    <p:push dir="u"/>
  </p:transition>
  <p:timing>
    <p:tnLst>
      <p:par>
        <p:cTn id="1" dur="indefinite" restart="never" nodeType="tmRoot">
          <p:childTnLst>
            <p:seq concurrent="1" nextAc="seek">
              <p:cTn id="2" restart="whenNotActive" fill="hold" evtFilter="cancelBubble" nodeType="interactiveSeq">
                <p:stCondLst>
                  <p:cond evt="onClick" delay="0">
                    <p:tgtEl>
                      <p:spTgt spid="8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par>
                                <p:cTn id="7" presetID="8" presetClass="emph" presetSubtype="0" fill="hold" nodeType="withEffect">
                                  <p:stCondLst>
                                    <p:cond delay="0"/>
                                  </p:stCondLst>
                                  <p:childTnLst>
                                    <p:animRot by="2700000">
                                      <p:cBhvr>
                                        <p:cTn id="8" dur="250" fill="hold"/>
                                        <p:tgtEl>
                                          <p:spTgt spid="84"/>
                                        </p:tgtEl>
                                        <p:attrNameLst>
                                          <p:attrName>r</p:attrName>
                                        </p:attrNameLst>
                                      </p:cBhvr>
                                    </p:animRo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80"/>
                                        </p:tgtEl>
                                        <p:attrNameLst>
                                          <p:attrName>style.visibility</p:attrName>
                                        </p:attrNameLst>
                                      </p:cBhvr>
                                      <p:to>
                                        <p:strVal val="hidden"/>
                                      </p:to>
                                    </p:set>
                                  </p:childTnLst>
                                </p:cTn>
                              </p:par>
                              <p:par>
                                <p:cTn id="13" presetID="8" presetClass="emph" presetSubtype="0" fill="hold" nodeType="withEffect">
                                  <p:stCondLst>
                                    <p:cond delay="0"/>
                                  </p:stCondLst>
                                  <p:childTnLst>
                                    <p:animRot by="-2700000">
                                      <p:cBhvr>
                                        <p:cTn id="14" dur="250" fill="hold"/>
                                        <p:tgtEl>
                                          <p:spTgt spid="84"/>
                                        </p:tgtEl>
                                        <p:attrNameLst>
                                          <p:attrName>r</p:attrName>
                                        </p:attrNameLst>
                                      </p:cBhvr>
                                    </p:animRot>
                                  </p:childTnLst>
                                </p:cTn>
                              </p:par>
                            </p:childTnLst>
                          </p:cTn>
                        </p:par>
                      </p:childTnLst>
                    </p:cTn>
                  </p:par>
                </p:childTnLst>
              </p:cTn>
              <p:nextCondLst>
                <p:cond evt="onClick" delay="0">
                  <p:tgtEl>
                    <p:spTgt spid="8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ycelium_b">
            <a:extLst>
              <a:ext uri="{FF2B5EF4-FFF2-40B4-BE49-F238E27FC236}">
                <a16:creationId xmlns:a16="http://schemas.microsoft.com/office/drawing/2014/main" id="{26EC16F7-0123-7F61-B10F-ABB0D8B54A95}"/>
              </a:ext>
            </a:extLst>
          </p:cNvPr>
          <p:cNvSpPr/>
          <p:nvPr/>
        </p:nvSpPr>
        <p:spPr>
          <a:xfrm>
            <a:off x="7977391" y="3086864"/>
            <a:ext cx="3224826" cy="1551121"/>
          </a:xfrm>
          <a:prstGeom prst="roundRect">
            <a:avLst>
              <a:gd name="adj" fmla="val 11197"/>
            </a:avLst>
          </a:prstGeom>
          <a:solidFill>
            <a:srgbClr val="E9E8FF"/>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rIns="108000" rtlCol="0" anchor="ctr"/>
          <a:lstStyle/>
          <a:p>
            <a:pPr algn="ctr">
              <a:lnSpc>
                <a:spcPts val="1900"/>
              </a:lnSpc>
            </a:pPr>
            <a:r>
              <a:rPr lang="en-US" sz="1200" dirty="0">
                <a:solidFill>
                  <a:srgbClr val="414141"/>
                </a:solidFill>
                <a:latin typeface="Montserrat" pitchFamily="2" charset="77"/>
                <a:ea typeface="Sztosfixed" pitchFamily="2" charset="77"/>
                <a:cs typeface="Sztosfixed" pitchFamily="2" charset="77"/>
              </a:rPr>
              <a:t>Hyphae are like the feathery, hair-like threads that branch out, and form the large network called a mycelium. Each hyphae help the mushroom get food by releasing enzymes to break it down and absorb the nutrients.</a:t>
            </a:r>
          </a:p>
        </p:txBody>
      </p:sp>
      <p:grpSp>
        <p:nvGrpSpPr>
          <p:cNvPr id="20" name="menu">
            <a:extLst>
              <a:ext uri="{FF2B5EF4-FFF2-40B4-BE49-F238E27FC236}">
                <a16:creationId xmlns:a16="http://schemas.microsoft.com/office/drawing/2014/main" id="{550D90B2-2931-5125-6CF3-E0B4FD4DB9CF}"/>
              </a:ext>
            </a:extLst>
          </p:cNvPr>
          <p:cNvGrpSpPr/>
          <p:nvPr/>
        </p:nvGrpSpPr>
        <p:grpSpPr>
          <a:xfrm>
            <a:off x="11474101" y="2871719"/>
            <a:ext cx="460535" cy="1114561"/>
            <a:chOff x="151927" y="2325786"/>
            <a:chExt cx="260682" cy="630889"/>
          </a:xfrm>
        </p:grpSpPr>
        <p:sp>
          <p:nvSpPr>
            <p:cNvPr id="21" name="Rectangle: Rounded Corners 63">
              <a:extLst>
                <a:ext uri="{FF2B5EF4-FFF2-40B4-BE49-F238E27FC236}">
                  <a16:creationId xmlns:a16="http://schemas.microsoft.com/office/drawing/2014/main" id="{7956F8A6-3AEE-2769-521E-00613265DD28}"/>
                </a:ext>
              </a:extLst>
            </p:cNvPr>
            <p:cNvSpPr/>
            <p:nvPr/>
          </p:nvSpPr>
          <p:spPr>
            <a:xfrm rot="10800000">
              <a:off x="151927" y="2325786"/>
              <a:ext cx="260682" cy="630889"/>
            </a:xfrm>
            <a:prstGeom prst="roundRect">
              <a:avLst>
                <a:gd name="adj" fmla="val 50000"/>
              </a:avLst>
            </a:prstGeom>
            <a:solidFill>
              <a:srgbClr val="FFFFF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24" name="a4">
              <a:hlinkClick r:id="" action="ppaction://hlinkshowjump?jump=nextslide"/>
              <a:extLst>
                <a:ext uri="{FF2B5EF4-FFF2-40B4-BE49-F238E27FC236}">
                  <a16:creationId xmlns:a16="http://schemas.microsoft.com/office/drawing/2014/main" id="{C46BA303-1773-F227-44EF-26D2FAD5B88E}"/>
                </a:ext>
              </a:extLst>
            </p:cNvPr>
            <p:cNvPicPr>
              <a:picLocks noChangeAspect="1"/>
            </p:cNvPicPr>
            <p:nvPr/>
          </p:nvPicPr>
          <p:blipFill>
            <a:blip r:embed="rId3"/>
            <a:srcRect/>
            <a:stretch/>
          </p:blipFill>
          <p:spPr>
            <a:xfrm>
              <a:off x="204687" y="2740767"/>
              <a:ext cx="154441" cy="106747"/>
            </a:xfrm>
            <a:prstGeom prst="rect">
              <a:avLst/>
            </a:prstGeom>
          </p:spPr>
        </p:pic>
        <p:pic>
          <p:nvPicPr>
            <p:cNvPr id="23" name="a4">
              <a:hlinkClick r:id="" action="ppaction://hlinkshowjump?jump=previousslide"/>
              <a:extLst>
                <a:ext uri="{FF2B5EF4-FFF2-40B4-BE49-F238E27FC236}">
                  <a16:creationId xmlns:a16="http://schemas.microsoft.com/office/drawing/2014/main" id="{E50C707C-5DF8-EEB2-5EFB-17DA0AF4F56A}"/>
                </a:ext>
              </a:extLst>
            </p:cNvPr>
            <p:cNvPicPr>
              <a:picLocks noChangeAspect="1"/>
            </p:cNvPicPr>
            <p:nvPr/>
          </p:nvPicPr>
          <p:blipFill>
            <a:blip r:embed="rId3"/>
            <a:srcRect/>
            <a:stretch/>
          </p:blipFill>
          <p:spPr>
            <a:xfrm rot="10800000">
              <a:off x="204687" y="2434554"/>
              <a:ext cx="154441" cy="106747"/>
            </a:xfrm>
            <a:prstGeom prst="rect">
              <a:avLst/>
            </a:prstGeom>
          </p:spPr>
        </p:pic>
      </p:grpSp>
      <p:sp>
        <p:nvSpPr>
          <p:cNvPr id="2" name="mushroom_b">
            <a:extLst>
              <a:ext uri="{FF2B5EF4-FFF2-40B4-BE49-F238E27FC236}">
                <a16:creationId xmlns:a16="http://schemas.microsoft.com/office/drawing/2014/main" id="{CB37D4E3-2D51-BF59-6209-855B3FBC9157}"/>
              </a:ext>
            </a:extLst>
          </p:cNvPr>
          <p:cNvSpPr/>
          <p:nvPr/>
        </p:nvSpPr>
        <p:spPr>
          <a:xfrm>
            <a:off x="4482425" y="4868527"/>
            <a:ext cx="3224826" cy="1551121"/>
          </a:xfrm>
          <a:prstGeom prst="roundRect">
            <a:avLst>
              <a:gd name="adj" fmla="val 11197"/>
            </a:avLst>
          </a:prstGeom>
          <a:solidFill>
            <a:srgbClr val="E9E8FF"/>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algn="ctr">
              <a:lnSpc>
                <a:spcPts val="1900"/>
              </a:lnSpc>
            </a:pPr>
            <a:r>
              <a:rPr lang="en-US" sz="1400" dirty="0">
                <a:solidFill>
                  <a:srgbClr val="414141"/>
                </a:solidFill>
                <a:latin typeface="Montserrat" pitchFamily="2" charset="77"/>
                <a:ea typeface="Sztosfixed" pitchFamily="2" charset="77"/>
                <a:cs typeface="Sztosfixed" pitchFamily="2" charset="77"/>
              </a:rPr>
              <a:t>The part of a fungus that we can see above the ground, usually with a stem and a cap.</a:t>
            </a:r>
          </a:p>
        </p:txBody>
      </p:sp>
      <p:sp>
        <p:nvSpPr>
          <p:cNvPr id="3" name="Foraying_b">
            <a:extLst>
              <a:ext uri="{FF2B5EF4-FFF2-40B4-BE49-F238E27FC236}">
                <a16:creationId xmlns:a16="http://schemas.microsoft.com/office/drawing/2014/main" id="{A0AD6E6E-D578-8CDB-D06C-573525483123}"/>
              </a:ext>
            </a:extLst>
          </p:cNvPr>
          <p:cNvSpPr/>
          <p:nvPr/>
        </p:nvSpPr>
        <p:spPr>
          <a:xfrm>
            <a:off x="7977972" y="1305201"/>
            <a:ext cx="3224826" cy="1551121"/>
          </a:xfrm>
          <a:prstGeom prst="roundRect">
            <a:avLst>
              <a:gd name="adj" fmla="val 11197"/>
            </a:avLst>
          </a:prstGeom>
          <a:solidFill>
            <a:srgbClr val="E9E8FF"/>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algn="ctr">
              <a:lnSpc>
                <a:spcPts val="1900"/>
              </a:lnSpc>
            </a:pPr>
            <a:r>
              <a:rPr lang="en-US" sz="1400" dirty="0">
                <a:solidFill>
                  <a:srgbClr val="414141"/>
                </a:solidFill>
                <a:latin typeface="Montserrat" pitchFamily="2" charset="77"/>
                <a:ea typeface="Sztosfixed" pitchFamily="2" charset="77"/>
                <a:cs typeface="Sztosfixed" pitchFamily="2" charset="77"/>
              </a:rPr>
              <a:t>To look for mushrooms, but not eat or touch them.</a:t>
            </a:r>
          </a:p>
        </p:txBody>
      </p:sp>
      <p:sp>
        <p:nvSpPr>
          <p:cNvPr id="4" name="fungi_b">
            <a:extLst>
              <a:ext uri="{FF2B5EF4-FFF2-40B4-BE49-F238E27FC236}">
                <a16:creationId xmlns:a16="http://schemas.microsoft.com/office/drawing/2014/main" id="{5A5DFC5E-4D3B-F2C0-F08B-931C2B9FE70C}"/>
              </a:ext>
            </a:extLst>
          </p:cNvPr>
          <p:cNvSpPr/>
          <p:nvPr/>
        </p:nvSpPr>
        <p:spPr>
          <a:xfrm>
            <a:off x="987458" y="3086864"/>
            <a:ext cx="3224826" cy="1551121"/>
          </a:xfrm>
          <a:prstGeom prst="roundRect">
            <a:avLst>
              <a:gd name="adj" fmla="val 11197"/>
            </a:avLst>
          </a:prstGeom>
          <a:solidFill>
            <a:srgbClr val="E9E8FF"/>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algn="ctr">
              <a:lnSpc>
                <a:spcPts val="1900"/>
              </a:lnSpc>
            </a:pPr>
            <a:r>
              <a:rPr lang="en-US" sz="1400" dirty="0">
                <a:solidFill>
                  <a:srgbClr val="414141"/>
                </a:solidFill>
                <a:latin typeface="Montserrat" pitchFamily="2" charset="77"/>
                <a:ea typeface="Sztosfixed" pitchFamily="2" charset="77"/>
                <a:cs typeface="Sztosfixed" pitchFamily="2" charset="77"/>
              </a:rPr>
              <a:t>A special group of living things that includes mushrooms. They are not plants or animals.</a:t>
            </a:r>
          </a:p>
        </p:txBody>
      </p:sp>
      <p:sp>
        <p:nvSpPr>
          <p:cNvPr id="5" name="cap_b">
            <a:extLst>
              <a:ext uri="{FF2B5EF4-FFF2-40B4-BE49-F238E27FC236}">
                <a16:creationId xmlns:a16="http://schemas.microsoft.com/office/drawing/2014/main" id="{90D7DBCB-5DDC-8711-A17C-29157E51745D}"/>
              </a:ext>
            </a:extLst>
          </p:cNvPr>
          <p:cNvSpPr/>
          <p:nvPr/>
        </p:nvSpPr>
        <p:spPr>
          <a:xfrm>
            <a:off x="987458" y="1305201"/>
            <a:ext cx="3224826" cy="1551121"/>
          </a:xfrm>
          <a:prstGeom prst="roundRect">
            <a:avLst>
              <a:gd name="adj" fmla="val 11197"/>
            </a:avLst>
          </a:prstGeom>
          <a:solidFill>
            <a:srgbClr val="E9E8FF"/>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algn="ctr">
              <a:lnSpc>
                <a:spcPts val="1900"/>
              </a:lnSpc>
            </a:pPr>
            <a:r>
              <a:rPr lang="en-US" sz="1400" dirty="0">
                <a:solidFill>
                  <a:srgbClr val="414141"/>
                </a:solidFill>
                <a:latin typeface="Montserrat" pitchFamily="2" charset="77"/>
                <a:ea typeface="Sztosfixed" pitchFamily="2" charset="77"/>
                <a:cs typeface="Sztosfixed" pitchFamily="2" charset="77"/>
              </a:rPr>
              <a:t>The top of the mushroom.</a:t>
            </a:r>
          </a:p>
        </p:txBody>
      </p:sp>
      <p:sp>
        <p:nvSpPr>
          <p:cNvPr id="6" name="gills_b">
            <a:extLst>
              <a:ext uri="{FF2B5EF4-FFF2-40B4-BE49-F238E27FC236}">
                <a16:creationId xmlns:a16="http://schemas.microsoft.com/office/drawing/2014/main" id="{16E8757E-C711-4F8F-99A3-5D4453FA60C2}"/>
              </a:ext>
            </a:extLst>
          </p:cNvPr>
          <p:cNvSpPr/>
          <p:nvPr/>
        </p:nvSpPr>
        <p:spPr>
          <a:xfrm>
            <a:off x="4483006" y="3086864"/>
            <a:ext cx="3224826" cy="1551121"/>
          </a:xfrm>
          <a:prstGeom prst="roundRect">
            <a:avLst>
              <a:gd name="adj" fmla="val 11197"/>
            </a:avLst>
          </a:prstGeom>
          <a:solidFill>
            <a:srgbClr val="E9E8FF"/>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algn="ctr">
              <a:lnSpc>
                <a:spcPts val="1900"/>
              </a:lnSpc>
            </a:pPr>
            <a:r>
              <a:rPr lang="en-US" sz="1400" dirty="0">
                <a:solidFill>
                  <a:srgbClr val="414141"/>
                </a:solidFill>
                <a:latin typeface="Montserrat" pitchFamily="2" charset="77"/>
                <a:ea typeface="Sztosfixed" pitchFamily="2" charset="77"/>
                <a:cs typeface="Sztosfixed" pitchFamily="2" charset="77"/>
              </a:rPr>
              <a:t>The thin layers under the cap where spores are made.</a:t>
            </a:r>
          </a:p>
        </p:txBody>
      </p:sp>
      <p:sp>
        <p:nvSpPr>
          <p:cNvPr id="7" name="forage_b">
            <a:extLst>
              <a:ext uri="{FF2B5EF4-FFF2-40B4-BE49-F238E27FC236}">
                <a16:creationId xmlns:a16="http://schemas.microsoft.com/office/drawing/2014/main" id="{43645AB9-0524-2DF8-F8DA-FFE7F20003EF}"/>
              </a:ext>
            </a:extLst>
          </p:cNvPr>
          <p:cNvSpPr/>
          <p:nvPr/>
        </p:nvSpPr>
        <p:spPr>
          <a:xfrm>
            <a:off x="4483006" y="1305201"/>
            <a:ext cx="3224826" cy="1551121"/>
          </a:xfrm>
          <a:prstGeom prst="roundRect">
            <a:avLst>
              <a:gd name="adj" fmla="val 11197"/>
            </a:avLst>
          </a:prstGeom>
          <a:solidFill>
            <a:srgbClr val="E9E8FF"/>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algn="ctr">
              <a:lnSpc>
                <a:spcPts val="1900"/>
              </a:lnSpc>
            </a:pPr>
            <a:r>
              <a:rPr lang="en-US" sz="1400" dirty="0">
                <a:solidFill>
                  <a:srgbClr val="414141"/>
                </a:solidFill>
                <a:latin typeface="Montserrat" pitchFamily="2" charset="77"/>
                <a:ea typeface="Sztosfixed" pitchFamily="2" charset="77"/>
                <a:cs typeface="Sztosfixed" pitchFamily="2" charset="77"/>
              </a:rPr>
              <a:t>To look for food, especially in the wild. </a:t>
            </a:r>
          </a:p>
        </p:txBody>
      </p:sp>
      <p:sp>
        <p:nvSpPr>
          <p:cNvPr id="18" name="Mycelium">
            <a:extLst>
              <a:ext uri="{FF2B5EF4-FFF2-40B4-BE49-F238E27FC236}">
                <a16:creationId xmlns:a16="http://schemas.microsoft.com/office/drawing/2014/main" id="{1CF68B20-D55F-0D74-8BC9-63350F654917}"/>
              </a:ext>
            </a:extLst>
          </p:cNvPr>
          <p:cNvSpPr/>
          <p:nvPr/>
        </p:nvSpPr>
        <p:spPr>
          <a:xfrm>
            <a:off x="7977972" y="3086864"/>
            <a:ext cx="3224826" cy="1551121"/>
          </a:xfrm>
          <a:prstGeom prst="roundRect">
            <a:avLst>
              <a:gd name="adj" fmla="val 11197"/>
            </a:avLst>
          </a:prstGeom>
          <a:solidFill>
            <a:srgbClr val="8E7EFF"/>
          </a:solidFill>
          <a:ln>
            <a:solidFill>
              <a:srgbClr val="8E7E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Hyphae</a:t>
            </a:r>
          </a:p>
        </p:txBody>
      </p:sp>
      <p:sp>
        <p:nvSpPr>
          <p:cNvPr id="9" name="Mushroom">
            <a:extLst>
              <a:ext uri="{FF2B5EF4-FFF2-40B4-BE49-F238E27FC236}">
                <a16:creationId xmlns:a16="http://schemas.microsoft.com/office/drawing/2014/main" id="{1DCED948-E45E-D13A-ACF3-7907E6754CC7}"/>
              </a:ext>
            </a:extLst>
          </p:cNvPr>
          <p:cNvSpPr/>
          <p:nvPr/>
        </p:nvSpPr>
        <p:spPr>
          <a:xfrm>
            <a:off x="4483006" y="4868527"/>
            <a:ext cx="3224826" cy="1551121"/>
          </a:xfrm>
          <a:prstGeom prst="roundRect">
            <a:avLst>
              <a:gd name="adj" fmla="val 11197"/>
            </a:avLst>
          </a:prstGeom>
          <a:solidFill>
            <a:srgbClr val="8E7EFF"/>
          </a:solidFill>
          <a:ln>
            <a:solidFill>
              <a:srgbClr val="8E7E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Mushroom</a:t>
            </a:r>
          </a:p>
        </p:txBody>
      </p:sp>
      <p:sp>
        <p:nvSpPr>
          <p:cNvPr id="16" name="Gills">
            <a:extLst>
              <a:ext uri="{FF2B5EF4-FFF2-40B4-BE49-F238E27FC236}">
                <a16:creationId xmlns:a16="http://schemas.microsoft.com/office/drawing/2014/main" id="{B8366C80-3D24-DF82-5EAE-C1E92370C274}"/>
              </a:ext>
            </a:extLst>
          </p:cNvPr>
          <p:cNvSpPr/>
          <p:nvPr/>
        </p:nvSpPr>
        <p:spPr>
          <a:xfrm>
            <a:off x="4483587" y="3086864"/>
            <a:ext cx="3224826" cy="1551121"/>
          </a:xfrm>
          <a:prstGeom prst="roundRect">
            <a:avLst>
              <a:gd name="adj" fmla="val 11197"/>
            </a:avLst>
          </a:prstGeom>
          <a:solidFill>
            <a:srgbClr val="8E7EFF"/>
          </a:solidFill>
          <a:ln>
            <a:solidFill>
              <a:srgbClr val="8E7E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Gills</a:t>
            </a:r>
          </a:p>
        </p:txBody>
      </p:sp>
      <p:sp>
        <p:nvSpPr>
          <p:cNvPr id="11" name="Fungi">
            <a:extLst>
              <a:ext uri="{FF2B5EF4-FFF2-40B4-BE49-F238E27FC236}">
                <a16:creationId xmlns:a16="http://schemas.microsoft.com/office/drawing/2014/main" id="{E8A8B49B-01C0-8505-88CF-492F4A7E245E}"/>
              </a:ext>
            </a:extLst>
          </p:cNvPr>
          <p:cNvSpPr/>
          <p:nvPr/>
        </p:nvSpPr>
        <p:spPr>
          <a:xfrm>
            <a:off x="987458" y="3086864"/>
            <a:ext cx="3224826" cy="1551121"/>
          </a:xfrm>
          <a:prstGeom prst="roundRect">
            <a:avLst>
              <a:gd name="adj" fmla="val 11197"/>
            </a:avLst>
          </a:prstGeom>
          <a:solidFill>
            <a:srgbClr val="8E7EFF"/>
          </a:solidFill>
          <a:ln>
            <a:solidFill>
              <a:srgbClr val="8E7E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Fungi</a:t>
            </a:r>
          </a:p>
        </p:txBody>
      </p:sp>
      <p:sp>
        <p:nvSpPr>
          <p:cNvPr id="10" name="Foraying">
            <a:extLst>
              <a:ext uri="{FF2B5EF4-FFF2-40B4-BE49-F238E27FC236}">
                <a16:creationId xmlns:a16="http://schemas.microsoft.com/office/drawing/2014/main" id="{50C47EA0-82F2-0E23-C631-C8F35EE73D3A}"/>
              </a:ext>
            </a:extLst>
          </p:cNvPr>
          <p:cNvSpPr/>
          <p:nvPr/>
        </p:nvSpPr>
        <p:spPr>
          <a:xfrm>
            <a:off x="7978553" y="1305201"/>
            <a:ext cx="3224826" cy="1551121"/>
          </a:xfrm>
          <a:prstGeom prst="roundRect">
            <a:avLst>
              <a:gd name="adj" fmla="val 11197"/>
            </a:avLst>
          </a:prstGeom>
          <a:solidFill>
            <a:srgbClr val="8E7EFF"/>
          </a:solidFill>
          <a:ln>
            <a:solidFill>
              <a:srgbClr val="8E7E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Foraying</a:t>
            </a:r>
          </a:p>
        </p:txBody>
      </p:sp>
      <p:sp>
        <p:nvSpPr>
          <p:cNvPr id="17" name="Forage">
            <a:extLst>
              <a:ext uri="{FF2B5EF4-FFF2-40B4-BE49-F238E27FC236}">
                <a16:creationId xmlns:a16="http://schemas.microsoft.com/office/drawing/2014/main" id="{15A01FB4-B686-25D1-5A93-DDD40CC2267B}"/>
              </a:ext>
            </a:extLst>
          </p:cNvPr>
          <p:cNvSpPr/>
          <p:nvPr/>
        </p:nvSpPr>
        <p:spPr>
          <a:xfrm>
            <a:off x="4483587" y="1305201"/>
            <a:ext cx="3224826" cy="1551121"/>
          </a:xfrm>
          <a:prstGeom prst="roundRect">
            <a:avLst>
              <a:gd name="adj" fmla="val 11197"/>
            </a:avLst>
          </a:prstGeom>
          <a:solidFill>
            <a:srgbClr val="8E7EFF"/>
          </a:solidFill>
          <a:ln>
            <a:solidFill>
              <a:srgbClr val="8E7E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Forage</a:t>
            </a:r>
          </a:p>
        </p:txBody>
      </p:sp>
      <p:sp>
        <p:nvSpPr>
          <p:cNvPr id="14" name="cap">
            <a:extLst>
              <a:ext uri="{FF2B5EF4-FFF2-40B4-BE49-F238E27FC236}">
                <a16:creationId xmlns:a16="http://schemas.microsoft.com/office/drawing/2014/main" id="{A0397F11-5629-2206-D285-06F531AE3AFC}"/>
              </a:ext>
            </a:extLst>
          </p:cNvPr>
          <p:cNvSpPr/>
          <p:nvPr/>
        </p:nvSpPr>
        <p:spPr>
          <a:xfrm>
            <a:off x="987458" y="1305201"/>
            <a:ext cx="3224826" cy="1551121"/>
          </a:xfrm>
          <a:prstGeom prst="roundRect">
            <a:avLst>
              <a:gd name="adj" fmla="val 11197"/>
            </a:avLst>
          </a:prstGeom>
          <a:solidFill>
            <a:srgbClr val="8E7EFF"/>
          </a:solidFill>
          <a:ln>
            <a:solidFill>
              <a:srgbClr val="8E7E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Cap</a:t>
            </a:r>
          </a:p>
        </p:txBody>
      </p:sp>
      <p:sp>
        <p:nvSpPr>
          <p:cNvPr id="12" name="Title 1">
            <a:extLst>
              <a:ext uri="{FF2B5EF4-FFF2-40B4-BE49-F238E27FC236}">
                <a16:creationId xmlns:a16="http://schemas.microsoft.com/office/drawing/2014/main" id="{BA67A5B6-E5DB-E27F-D465-56B62AD8F4F0}"/>
              </a:ext>
            </a:extLst>
          </p:cNvPr>
          <p:cNvSpPr txBox="1">
            <a:spLocks/>
          </p:cNvSpPr>
          <p:nvPr/>
        </p:nvSpPr>
        <p:spPr>
          <a:xfrm>
            <a:off x="4326321" y="352331"/>
            <a:ext cx="3539358" cy="49857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Sztosfixed" pitchFamily="2" charset="77"/>
                <a:ea typeface="Sztosfixed" pitchFamily="2" charset="77"/>
                <a:cs typeface="Sztosfixed" pitchFamily="2" charset="77"/>
              </a:rPr>
              <a:t>Vocabulary</a:t>
            </a:r>
          </a:p>
        </p:txBody>
      </p:sp>
      <p:sp>
        <p:nvSpPr>
          <p:cNvPr id="19" name="number">
            <a:extLst>
              <a:ext uri="{FF2B5EF4-FFF2-40B4-BE49-F238E27FC236}">
                <a16:creationId xmlns:a16="http://schemas.microsoft.com/office/drawing/2014/main" id="{C86CCB6F-2A56-A88F-B52E-7A9E295BA687}"/>
              </a:ext>
            </a:extLst>
          </p:cNvPr>
          <p:cNvSpPr txBox="1">
            <a:spLocks/>
          </p:cNvSpPr>
          <p:nvPr/>
        </p:nvSpPr>
        <p:spPr>
          <a:xfrm>
            <a:off x="11316807" y="6318135"/>
            <a:ext cx="500548"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rgbClr val="6B5FBF"/>
                </a:solidFill>
                <a:latin typeface="Sztosfixed" pitchFamily="2" charset="77"/>
                <a:ea typeface="Sztosfixed" pitchFamily="2" charset="77"/>
                <a:cs typeface="Sztosfixed" pitchFamily="2" charset="77"/>
              </a:rPr>
              <a:pPr algn="r">
                <a:buSzPts val="1400"/>
              </a:pPr>
              <a:t>3</a:t>
            </a:fld>
            <a:endParaRPr lang="en" sz="2000" b="1" dirty="0">
              <a:solidFill>
                <a:srgbClr val="6B5FBF"/>
              </a:solidFill>
              <a:latin typeface="Sztosfixed" pitchFamily="2" charset="77"/>
              <a:ea typeface="Sztosfixed" pitchFamily="2" charset="77"/>
              <a:cs typeface="Sztosfixed" pitchFamily="2" charset="77"/>
            </a:endParaRPr>
          </a:p>
        </p:txBody>
      </p:sp>
      <p:grpSp>
        <p:nvGrpSpPr>
          <p:cNvPr id="29" name="hint">
            <a:extLst>
              <a:ext uri="{FF2B5EF4-FFF2-40B4-BE49-F238E27FC236}">
                <a16:creationId xmlns:a16="http://schemas.microsoft.com/office/drawing/2014/main" id="{5DA08A41-040C-010B-8AE8-3BA9A0DEE454}"/>
              </a:ext>
            </a:extLst>
          </p:cNvPr>
          <p:cNvGrpSpPr/>
          <p:nvPr/>
        </p:nvGrpSpPr>
        <p:grpSpPr>
          <a:xfrm>
            <a:off x="8094157" y="5845762"/>
            <a:ext cx="2497643" cy="577699"/>
            <a:chOff x="8094157" y="5845762"/>
            <a:chExt cx="2497643" cy="577699"/>
          </a:xfrm>
        </p:grpSpPr>
        <p:sp>
          <p:nvSpPr>
            <p:cNvPr id="28" name="Rectangle: Rounded Corners 27">
              <a:extLst>
                <a:ext uri="{FF2B5EF4-FFF2-40B4-BE49-F238E27FC236}">
                  <a16:creationId xmlns:a16="http://schemas.microsoft.com/office/drawing/2014/main" id="{19CB69A2-B46C-08AF-2596-3633F22FE767}"/>
                </a:ext>
              </a:extLst>
            </p:cNvPr>
            <p:cNvSpPr/>
            <p:nvPr/>
          </p:nvSpPr>
          <p:spPr>
            <a:xfrm>
              <a:off x="8137921" y="5849575"/>
              <a:ext cx="2453879" cy="570073"/>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504000" rtlCol="0" anchor="ctr"/>
            <a:lstStyle/>
            <a:p>
              <a:pPr algn="ctr"/>
              <a:r>
                <a:rPr lang="en-US" sz="1200" dirty="0">
                  <a:solidFill>
                    <a:srgbClr val="9B2242"/>
                  </a:solidFill>
                  <a:latin typeface="Sztosfixed" pitchFamily="2" charset="77"/>
                  <a:ea typeface="Sztosfixed" pitchFamily="2" charset="77"/>
                  <a:cs typeface="Sztosfixed" pitchFamily="2" charset="77"/>
                </a:rPr>
                <a:t>Click on the words to reveal the definition</a:t>
              </a:r>
              <a:endParaRPr lang="en-AU" sz="1200" dirty="0">
                <a:solidFill>
                  <a:srgbClr val="9B2242"/>
                </a:solidFill>
              </a:endParaRPr>
            </a:p>
          </p:txBody>
        </p:sp>
        <p:pic>
          <p:nvPicPr>
            <p:cNvPr id="27" name="button button">
              <a:extLst>
                <a:ext uri="{FF2B5EF4-FFF2-40B4-BE49-F238E27FC236}">
                  <a16:creationId xmlns:a16="http://schemas.microsoft.com/office/drawing/2014/main" id="{D201AA9A-25A5-52C9-F333-8ABC0315347E}"/>
                </a:ext>
              </a:extLst>
            </p:cNvPr>
            <p:cNvPicPr>
              <a:picLocks noChangeAspect="1"/>
            </p:cNvPicPr>
            <p:nvPr/>
          </p:nvPicPr>
          <p:blipFill>
            <a:blip r:embed="rId4"/>
            <a:srcRect/>
            <a:stretch/>
          </p:blipFill>
          <p:spPr>
            <a:xfrm>
              <a:off x="8094157" y="5845762"/>
              <a:ext cx="572350" cy="577699"/>
            </a:xfrm>
            <a:prstGeom prst="rect">
              <a:avLst/>
            </a:prstGeom>
          </p:spPr>
        </p:pic>
      </p:grpSp>
    </p:spTree>
    <p:extLst>
      <p:ext uri="{BB962C8B-B14F-4D97-AF65-F5344CB8AC3E}">
        <p14:creationId xmlns:p14="http://schemas.microsoft.com/office/powerpoint/2010/main" val="67300886"/>
      </p:ext>
    </p:extLst>
  </p:cSld>
  <p:clrMapOvr>
    <a:masterClrMapping/>
  </p:clrMapOvr>
  <p:transition spd="slow" advClick="0">
    <p:push dir="u"/>
  </p:transition>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6"/>
                                        </p:tgtEl>
                                      </p:cBhvr>
                                    </p:animEffect>
                                    <p:set>
                                      <p:cBhvr>
                                        <p:cTn id="2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18"/>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8"/>
                                        </p:tgtEl>
                                      </p:cBhvr>
                                    </p:animEffect>
                                    <p:set>
                                      <p:cBhvr>
                                        <p:cTn id="37"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7"/>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17"/>
                                        </p:tgtEl>
                                      </p:cBhvr>
                                    </p:animEffect>
                                    <p:set>
                                      <p:cBhvr>
                                        <p:cTn id="4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44" restart="whenNotActive" fill="hold" evtFilter="cancelBubble" nodeType="interactiveSeq">
                <p:stCondLst>
                  <p:cond evt="onClick" delay="0">
                    <p:tgtEl>
                      <p:spTgt spid="5"/>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grpId="1"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3"/>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grpId="1"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500"/>
                                        <p:tgtEl>
                                          <p:spTgt spid="10"/>
                                        </p:tgtEl>
                                      </p:cBhvr>
                                    </p:animEffect>
                                  </p:childTnLst>
                                </p:cTn>
                              </p:par>
                            </p:childTnLst>
                          </p:cTn>
                        </p:par>
                      </p:childTnLst>
                    </p:cTn>
                  </p:par>
                </p:childTnLst>
              </p:cTn>
              <p:nextCondLst>
                <p:cond evt="onClick" delay="0">
                  <p:tgtEl>
                    <p:spTgt spid="3"/>
                  </p:tgtEl>
                </p:cond>
              </p:nextCondLst>
            </p:seq>
            <p:seq concurrent="1" nextAc="seek">
              <p:cTn id="56" restart="whenNotActive" fill="hold" evtFilter="cancelBubble" nodeType="interactiveSeq">
                <p:stCondLst>
                  <p:cond evt="onClick" delay="0">
                    <p:tgtEl>
                      <p:spTgt spid="4"/>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grpId="1"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500"/>
                                        <p:tgtEl>
                                          <p:spTgt spid="11"/>
                                        </p:tgtEl>
                                      </p:cBhvr>
                                    </p:animEffect>
                                  </p:childTnLst>
                                </p:cTn>
                              </p:par>
                            </p:childTnLst>
                          </p:cTn>
                        </p:par>
                      </p:childTnLst>
                    </p:cTn>
                  </p:par>
                </p:childTnLst>
              </p:cTn>
              <p:nextCondLst>
                <p:cond evt="onClick" delay="0">
                  <p:tgtEl>
                    <p:spTgt spid="4"/>
                  </p:tgtEl>
                </p:cond>
              </p:nextCondLst>
            </p:seq>
            <p:seq concurrent="1" nextAc="seek">
              <p:cTn id="62" restart="whenNotActive" fill="hold" evtFilter="cancelBubble" nodeType="interactiveSeq">
                <p:stCondLst>
                  <p:cond evt="onClick" delay="0">
                    <p:tgtEl>
                      <p:spTgt spid="6"/>
                    </p:tgtEl>
                  </p:cond>
                </p:stCondLst>
                <p:endSync evt="end" delay="0">
                  <p:rtn val="all"/>
                </p:endSync>
                <p:childTnLst>
                  <p:par>
                    <p:cTn id="63" fill="hold">
                      <p:stCondLst>
                        <p:cond delay="0"/>
                      </p:stCondLst>
                      <p:childTnLst>
                        <p:par>
                          <p:cTn id="64" fill="hold">
                            <p:stCondLst>
                              <p:cond delay="0"/>
                            </p:stCondLst>
                            <p:childTnLst>
                              <p:par>
                                <p:cTn id="65" presetID="10" presetClass="entr" presetSubtype="0" fill="hold" grpId="1"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500"/>
                                        <p:tgtEl>
                                          <p:spTgt spid="16"/>
                                        </p:tgtEl>
                                      </p:cBhvr>
                                    </p:animEffect>
                                  </p:childTnLst>
                                </p:cTn>
                              </p:par>
                            </p:childTnLst>
                          </p:cTn>
                        </p:par>
                      </p:childTnLst>
                    </p:cTn>
                  </p:par>
                </p:childTnLst>
              </p:cTn>
              <p:nextCondLst>
                <p:cond evt="onClick" delay="0">
                  <p:tgtEl>
                    <p:spTgt spid="6"/>
                  </p:tgtEl>
                </p:cond>
              </p:nextCondLst>
            </p:seq>
            <p:seq concurrent="1" nextAc="seek">
              <p:cTn id="68" restart="whenNotActive" fill="hold" evtFilter="cancelBubble" nodeType="interactiveSeq">
                <p:stCondLst>
                  <p:cond evt="onClick" delay="0">
                    <p:tgtEl>
                      <p:spTgt spid="8"/>
                    </p:tgtEl>
                  </p:cond>
                </p:stCondLst>
                <p:endSync evt="end" delay="0">
                  <p:rtn val="all"/>
                </p:endSync>
                <p:childTnLst>
                  <p:par>
                    <p:cTn id="69" fill="hold">
                      <p:stCondLst>
                        <p:cond delay="0"/>
                      </p:stCondLst>
                      <p:childTnLst>
                        <p:par>
                          <p:cTn id="70" fill="hold">
                            <p:stCondLst>
                              <p:cond delay="0"/>
                            </p:stCondLst>
                            <p:childTnLst>
                              <p:par>
                                <p:cTn id="71" presetID="10" presetClass="entr" presetSubtype="0" fill="hold" grpId="1" nodeType="click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fade">
                                      <p:cBhvr>
                                        <p:cTn id="73" dur="500"/>
                                        <p:tgtEl>
                                          <p:spTgt spid="18"/>
                                        </p:tgtEl>
                                      </p:cBhvr>
                                    </p:animEffect>
                                  </p:childTnLst>
                                </p:cTn>
                              </p:par>
                            </p:childTnLst>
                          </p:cTn>
                        </p:par>
                      </p:childTnLst>
                    </p:cTn>
                  </p:par>
                </p:childTnLst>
              </p:cTn>
              <p:nextCondLst>
                <p:cond evt="onClick" delay="0">
                  <p:tgtEl>
                    <p:spTgt spid="8"/>
                  </p:tgtEl>
                </p:cond>
              </p:nextCondLst>
            </p:seq>
            <p:seq concurrent="1" nextAc="seek">
              <p:cTn id="74" restart="whenNotActive" fill="hold" evtFilter="cancelBubble" nodeType="interactiveSeq">
                <p:stCondLst>
                  <p:cond evt="onClick" delay="0">
                    <p:tgtEl>
                      <p:spTgt spid="7"/>
                    </p:tgtEl>
                  </p:cond>
                </p:stCondLst>
                <p:endSync evt="end" delay="0">
                  <p:rtn val="all"/>
                </p:endSync>
                <p:childTnLst>
                  <p:par>
                    <p:cTn id="75" fill="hold">
                      <p:stCondLst>
                        <p:cond delay="0"/>
                      </p:stCondLst>
                      <p:childTnLst>
                        <p:par>
                          <p:cTn id="76" fill="hold">
                            <p:stCondLst>
                              <p:cond delay="0"/>
                            </p:stCondLst>
                            <p:childTnLst>
                              <p:par>
                                <p:cTn id="77" presetID="10" presetClass="entr" presetSubtype="0" fill="hold" grpId="1" nodeType="click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fade">
                                      <p:cBhvr>
                                        <p:cTn id="79" dur="500"/>
                                        <p:tgtEl>
                                          <p:spTgt spid="17"/>
                                        </p:tgtEl>
                                      </p:cBhvr>
                                    </p:animEffect>
                                  </p:childTnLst>
                                </p:cTn>
                              </p:par>
                            </p:childTnLst>
                          </p:cTn>
                        </p:par>
                      </p:childTnLst>
                    </p:cTn>
                  </p:par>
                </p:childTnLst>
              </p:cTn>
              <p:nextCondLst>
                <p:cond evt="onClick" delay="0">
                  <p:tgtEl>
                    <p:spTgt spid="7"/>
                  </p:tgtEl>
                </p:cond>
              </p:nextCondLst>
            </p:seq>
            <p:seq concurrent="1" nextAc="seek">
              <p:cTn id="80" restart="whenNotActive" fill="hold" evtFilter="cancelBubble" nodeType="interactiveSeq">
                <p:stCondLst>
                  <p:cond evt="onClick" delay="0">
                    <p:tgtEl>
                      <p:spTgt spid="2"/>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hold" grpId="1" nodeType="clickEffect">
                                  <p:stCondLst>
                                    <p:cond delay="0"/>
                                  </p:stCondLst>
                                  <p:childTnLst>
                                    <p:set>
                                      <p:cBhvr>
                                        <p:cTn id="84" dur="1" fill="hold">
                                          <p:stCondLst>
                                            <p:cond delay="0"/>
                                          </p:stCondLst>
                                        </p:cTn>
                                        <p:tgtEl>
                                          <p:spTgt spid="9"/>
                                        </p:tgtEl>
                                        <p:attrNameLst>
                                          <p:attrName>style.visibility</p:attrName>
                                        </p:attrNameLst>
                                      </p:cBhvr>
                                      <p:to>
                                        <p:strVal val="visible"/>
                                      </p:to>
                                    </p:set>
                                    <p:animEffect transition="in" filter="fade">
                                      <p:cBhvr>
                                        <p:cTn id="85" dur="500"/>
                                        <p:tgtEl>
                                          <p:spTgt spid="9"/>
                                        </p:tgtEl>
                                      </p:cBhvr>
                                    </p:animEffect>
                                  </p:childTnLst>
                                </p:cTn>
                              </p:par>
                            </p:childTnLst>
                          </p:cTn>
                        </p:par>
                      </p:childTnLst>
                    </p:cTn>
                  </p:par>
                </p:childTnLst>
              </p:cTn>
              <p:nextCondLst>
                <p:cond evt="onClick" delay="0">
                  <p:tgtEl>
                    <p:spTgt spid="2"/>
                  </p:tgtEl>
                </p:cond>
              </p:nextCondLst>
            </p:seq>
          </p:childTnLst>
        </p:cTn>
      </p:par>
    </p:tnLst>
    <p:bldLst>
      <p:bldP spid="18" grpId="0" animBg="1"/>
      <p:bldP spid="18" grpId="1" animBg="1"/>
      <p:bldP spid="9" grpId="0" animBg="1"/>
      <p:bldP spid="9" grpId="1" animBg="1"/>
      <p:bldP spid="16" grpId="0" animBg="1"/>
      <p:bldP spid="16" grpId="1" animBg="1"/>
      <p:bldP spid="11" grpId="0" animBg="1"/>
      <p:bldP spid="11" grpId="1" animBg="1"/>
      <p:bldP spid="10" grpId="0" animBg="1"/>
      <p:bldP spid="10" grpId="1" animBg="1"/>
      <p:bldP spid="17" grpId="0" animBg="1"/>
      <p:bldP spid="17" grpId="1" animBg="1"/>
      <p:bldP spid="14" grpId="0" animBg="1"/>
      <p:bldP spid="14"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9309C-B4FD-2D8F-4719-3366B59A9C2A}"/>
            </a:ext>
          </a:extLst>
        </p:cNvPr>
        <p:cNvGrpSpPr/>
        <p:nvPr/>
      </p:nvGrpSpPr>
      <p:grpSpPr>
        <a:xfrm>
          <a:off x="0" y="0"/>
          <a:ext cx="0" cy="0"/>
          <a:chOff x="0" y="0"/>
          <a:chExt cx="0" cy="0"/>
        </a:xfrm>
      </p:grpSpPr>
      <p:sp>
        <p:nvSpPr>
          <p:cNvPr id="6" name="Rounded Rectangle 5">
            <a:extLst>
              <a:ext uri="{FF2B5EF4-FFF2-40B4-BE49-F238E27FC236}">
                <a16:creationId xmlns:a16="http://schemas.microsoft.com/office/drawing/2014/main" id="{5A5CC230-9DD3-B3EF-8300-FFB4906A39EF}"/>
              </a:ext>
            </a:extLst>
          </p:cNvPr>
          <p:cNvSpPr/>
          <p:nvPr/>
        </p:nvSpPr>
        <p:spPr>
          <a:xfrm>
            <a:off x="717899" y="1953742"/>
            <a:ext cx="4679601" cy="3776428"/>
          </a:xfrm>
          <a:prstGeom prst="roundRect">
            <a:avLst>
              <a:gd name="adj" fmla="val 8295"/>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0" tIns="360000" rIns="360000" bIns="360000" rtlCol="0" anchor="ctr"/>
          <a:lstStyle/>
          <a:p>
            <a:pPr>
              <a:lnSpc>
                <a:spcPts val="2400"/>
              </a:lnSpc>
            </a:pPr>
            <a:r>
              <a:rPr lang="en-AU" dirty="0">
                <a:solidFill>
                  <a:srgbClr val="414141"/>
                </a:solidFill>
                <a:latin typeface="Montserrat" pitchFamily="2" charset="77"/>
              </a:rPr>
              <a:t>Mushrooms are considered a </a:t>
            </a:r>
            <a:r>
              <a:rPr lang="en-AU" b="1" dirty="0">
                <a:solidFill>
                  <a:srgbClr val="414141"/>
                </a:solidFill>
                <a:latin typeface="Montserrat" pitchFamily="2" charset="77"/>
              </a:rPr>
              <a:t>sustainable</a:t>
            </a:r>
            <a:r>
              <a:rPr lang="en-AU" dirty="0">
                <a:solidFill>
                  <a:srgbClr val="414141"/>
                </a:solidFill>
                <a:latin typeface="Montserrat" pitchFamily="2" charset="77"/>
              </a:rPr>
              <a:t> food source because they are grown indoors where the temperature, water, and air can be controlled making it perfect for them to grow as they are not dependent on seasonal weather or external factors. They are considered a </a:t>
            </a:r>
            <a:r>
              <a:rPr lang="en-AU" b="1" dirty="0">
                <a:solidFill>
                  <a:srgbClr val="414141"/>
                </a:solidFill>
                <a:latin typeface="Montserrat" pitchFamily="2" charset="77"/>
              </a:rPr>
              <a:t>future food</a:t>
            </a:r>
            <a:r>
              <a:rPr lang="en-AU" dirty="0">
                <a:solidFill>
                  <a:srgbClr val="414141"/>
                </a:solidFill>
                <a:latin typeface="Montserrat" pitchFamily="2" charset="77"/>
              </a:rPr>
              <a:t> as they are good for us and the planet.</a:t>
            </a:r>
          </a:p>
        </p:txBody>
      </p:sp>
      <p:sp>
        <p:nvSpPr>
          <p:cNvPr id="2" name="Title 1">
            <a:extLst>
              <a:ext uri="{FF2B5EF4-FFF2-40B4-BE49-F238E27FC236}">
                <a16:creationId xmlns:a16="http://schemas.microsoft.com/office/drawing/2014/main" id="{61D61782-95A7-33B3-9CD0-7384E39AB33B}"/>
              </a:ext>
            </a:extLst>
          </p:cNvPr>
          <p:cNvSpPr txBox="1">
            <a:spLocks/>
          </p:cNvSpPr>
          <p:nvPr/>
        </p:nvSpPr>
        <p:spPr>
          <a:xfrm>
            <a:off x="2891221" y="339233"/>
            <a:ext cx="6409558" cy="51661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Sztosfixed" pitchFamily="2" charset="77"/>
                <a:ea typeface="Sztosfixed" pitchFamily="2" charset="77"/>
                <a:cs typeface="Sztosfixed" pitchFamily="2" charset="77"/>
              </a:rPr>
              <a:t>Think-Pair-Share</a:t>
            </a:r>
          </a:p>
        </p:txBody>
      </p:sp>
      <p:grpSp>
        <p:nvGrpSpPr>
          <p:cNvPr id="56" name="menu">
            <a:extLst>
              <a:ext uri="{FF2B5EF4-FFF2-40B4-BE49-F238E27FC236}">
                <a16:creationId xmlns:a16="http://schemas.microsoft.com/office/drawing/2014/main" id="{0A644C96-C697-C878-C02C-163E2666F9E7}"/>
              </a:ext>
            </a:extLst>
          </p:cNvPr>
          <p:cNvGrpSpPr/>
          <p:nvPr/>
        </p:nvGrpSpPr>
        <p:grpSpPr>
          <a:xfrm>
            <a:off x="11474101" y="2871719"/>
            <a:ext cx="460535" cy="1114561"/>
            <a:chOff x="151927" y="2325786"/>
            <a:chExt cx="260682" cy="630889"/>
          </a:xfrm>
        </p:grpSpPr>
        <p:sp>
          <p:nvSpPr>
            <p:cNvPr id="57" name="Rectangle: Rounded Corners 63">
              <a:extLst>
                <a:ext uri="{FF2B5EF4-FFF2-40B4-BE49-F238E27FC236}">
                  <a16:creationId xmlns:a16="http://schemas.microsoft.com/office/drawing/2014/main" id="{FB2A12C2-8D7D-DDA1-DF01-87D0D569CCED}"/>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58" name="a4">
              <a:hlinkClick r:id="" action="ppaction://hlinkshowjump?jump=nextslide"/>
              <a:extLst>
                <a:ext uri="{FF2B5EF4-FFF2-40B4-BE49-F238E27FC236}">
                  <a16:creationId xmlns:a16="http://schemas.microsoft.com/office/drawing/2014/main" id="{F00AB1B2-E2C4-81A3-D8DE-84FFCAA038FF}"/>
                </a:ext>
              </a:extLst>
            </p:cNvPr>
            <p:cNvPicPr>
              <a:picLocks noChangeAspect="1"/>
            </p:cNvPicPr>
            <p:nvPr/>
          </p:nvPicPr>
          <p:blipFill>
            <a:blip r:embed="rId3"/>
            <a:srcRect/>
            <a:stretch/>
          </p:blipFill>
          <p:spPr>
            <a:xfrm>
              <a:off x="204687" y="2740767"/>
              <a:ext cx="154441" cy="106747"/>
            </a:xfrm>
            <a:prstGeom prst="rect">
              <a:avLst/>
            </a:prstGeom>
          </p:spPr>
        </p:pic>
        <p:pic>
          <p:nvPicPr>
            <p:cNvPr id="59" name="a4">
              <a:hlinkClick r:id="" action="ppaction://hlinkshowjump?jump=previousslide"/>
              <a:extLst>
                <a:ext uri="{FF2B5EF4-FFF2-40B4-BE49-F238E27FC236}">
                  <a16:creationId xmlns:a16="http://schemas.microsoft.com/office/drawing/2014/main" id="{405CE644-0CEF-5854-5B2F-32AE086A27F8}"/>
                </a:ext>
              </a:extLst>
            </p:cNvPr>
            <p:cNvPicPr>
              <a:picLocks noChangeAspect="1"/>
            </p:cNvPicPr>
            <p:nvPr/>
          </p:nvPicPr>
          <p:blipFill>
            <a:blip r:embed="rId3"/>
            <a:srcRect/>
            <a:stretch/>
          </p:blipFill>
          <p:spPr>
            <a:xfrm rot="10800000">
              <a:off x="204687" y="2434554"/>
              <a:ext cx="154441" cy="106747"/>
            </a:xfrm>
            <a:prstGeom prst="rect">
              <a:avLst/>
            </a:prstGeom>
          </p:spPr>
        </p:pic>
      </p:grpSp>
      <p:sp>
        <p:nvSpPr>
          <p:cNvPr id="72" name="TextBox 71">
            <a:extLst>
              <a:ext uri="{FF2B5EF4-FFF2-40B4-BE49-F238E27FC236}">
                <a16:creationId xmlns:a16="http://schemas.microsoft.com/office/drawing/2014/main" id="{C20799EF-0271-D290-1695-8CA9E27348C7}"/>
              </a:ext>
            </a:extLst>
          </p:cNvPr>
          <p:cNvSpPr txBox="1"/>
          <p:nvPr/>
        </p:nvSpPr>
        <p:spPr>
          <a:xfrm>
            <a:off x="1409700" y="992411"/>
            <a:ext cx="9372600" cy="688009"/>
          </a:xfrm>
          <a:prstGeom prst="rect">
            <a:avLst/>
          </a:prstGeom>
          <a:noFill/>
        </p:spPr>
        <p:txBody>
          <a:bodyPr wrap="square">
            <a:spAutoFit/>
          </a:bodyPr>
          <a:lstStyle/>
          <a:p>
            <a:pPr algn="ctr" rtl="0" fontAlgn="base">
              <a:lnSpc>
                <a:spcPts val="2400"/>
              </a:lnSpc>
              <a:spcAft>
                <a:spcPts val="600"/>
              </a:spcAft>
            </a:pPr>
            <a:r>
              <a:rPr lang="en-AU" sz="1800" b="0" i="1" u="none" strike="noStrike" dirty="0">
                <a:solidFill>
                  <a:schemeClr val="bg1"/>
                </a:solidFill>
                <a:effectLst/>
                <a:latin typeface="Montserrat" pitchFamily="2" charset="77"/>
              </a:rPr>
              <a:t>Agaricus bisporus </a:t>
            </a:r>
            <a:r>
              <a:rPr lang="en-AU" sz="1800" b="0" i="0" u="none" strike="noStrike" dirty="0">
                <a:solidFill>
                  <a:schemeClr val="bg1"/>
                </a:solidFill>
                <a:effectLst/>
                <a:latin typeface="Montserrat" pitchFamily="2" charset="77"/>
              </a:rPr>
              <a:t>mushrooms are sourced and grown all year round in Australia, does this make them sustainable?</a:t>
            </a:r>
          </a:p>
        </p:txBody>
      </p:sp>
      <p:sp>
        <p:nvSpPr>
          <p:cNvPr id="8" name="1">
            <a:extLst>
              <a:ext uri="{FF2B5EF4-FFF2-40B4-BE49-F238E27FC236}">
                <a16:creationId xmlns:a16="http://schemas.microsoft.com/office/drawing/2014/main" id="{8312A244-68F0-EDE5-885B-FF65C9D65DE8}"/>
              </a:ext>
            </a:extLst>
          </p:cNvPr>
          <p:cNvSpPr/>
          <p:nvPr/>
        </p:nvSpPr>
        <p:spPr>
          <a:xfrm>
            <a:off x="5906188" y="1953741"/>
            <a:ext cx="4799912" cy="3490793"/>
          </a:xfrm>
          <a:prstGeom prst="roundRect">
            <a:avLst>
              <a:gd name="adj" fmla="val 10857"/>
            </a:avLst>
          </a:prstGeom>
          <a:solidFill>
            <a:srgbClr val="8E7EFF"/>
          </a:solidFill>
          <a:ln>
            <a:noFill/>
          </a:ln>
        </p:spPr>
        <p:style>
          <a:lnRef idx="2">
            <a:schemeClr val="accent1">
              <a:shade val="15000"/>
            </a:schemeClr>
          </a:lnRef>
          <a:fillRef idx="1">
            <a:schemeClr val="accent1"/>
          </a:fillRef>
          <a:effectRef idx="0">
            <a:schemeClr val="accent1"/>
          </a:effectRef>
          <a:fontRef idx="minor">
            <a:schemeClr val="lt1"/>
          </a:fontRef>
        </p:style>
        <p:txBody>
          <a:bodyPr lIns="252000" rIns="252000" rtlCol="0" anchor="ctr"/>
          <a:lstStyle/>
          <a:p>
            <a:pPr algn="ctr" fontAlgn="base">
              <a:lnSpc>
                <a:spcPts val="2400"/>
              </a:lnSpc>
              <a:spcAft>
                <a:spcPts val="600"/>
              </a:spcAft>
            </a:pPr>
            <a:r>
              <a:rPr lang="en-AU" dirty="0">
                <a:solidFill>
                  <a:schemeClr val="bg1"/>
                </a:solidFill>
                <a:latin typeface="Montserrat" pitchFamily="2" charset="77"/>
              </a:rPr>
              <a:t>Mushrooms require less land than many other crops to grow. Farmers can grow up to 6 crops per year in the one growing room.</a:t>
            </a:r>
          </a:p>
        </p:txBody>
      </p:sp>
      <p:sp>
        <p:nvSpPr>
          <p:cNvPr id="9" name="2">
            <a:extLst>
              <a:ext uri="{FF2B5EF4-FFF2-40B4-BE49-F238E27FC236}">
                <a16:creationId xmlns:a16="http://schemas.microsoft.com/office/drawing/2014/main" id="{507CFB4C-C99B-B053-5427-DA2FCBC89746}"/>
              </a:ext>
            </a:extLst>
          </p:cNvPr>
          <p:cNvSpPr/>
          <p:nvPr/>
        </p:nvSpPr>
        <p:spPr>
          <a:xfrm>
            <a:off x="5906188" y="1953741"/>
            <a:ext cx="4799912" cy="3490793"/>
          </a:xfrm>
          <a:prstGeom prst="roundRect">
            <a:avLst>
              <a:gd name="adj" fmla="val 10857"/>
            </a:avLst>
          </a:prstGeom>
          <a:solidFill>
            <a:srgbClr val="8E7EFF"/>
          </a:solidFill>
          <a:ln>
            <a:noFill/>
          </a:ln>
        </p:spPr>
        <p:style>
          <a:lnRef idx="2">
            <a:schemeClr val="accent1">
              <a:shade val="15000"/>
            </a:schemeClr>
          </a:lnRef>
          <a:fillRef idx="1">
            <a:schemeClr val="accent1"/>
          </a:fillRef>
          <a:effectRef idx="0">
            <a:schemeClr val="accent1"/>
          </a:effectRef>
          <a:fontRef idx="minor">
            <a:schemeClr val="lt1"/>
          </a:fontRef>
        </p:style>
        <p:txBody>
          <a:bodyPr lIns="252000" rIns="252000" rtlCol="0" anchor="ctr"/>
          <a:lstStyle/>
          <a:p>
            <a:pPr algn="ctr" fontAlgn="base">
              <a:lnSpc>
                <a:spcPts val="2400"/>
              </a:lnSpc>
              <a:spcAft>
                <a:spcPts val="600"/>
              </a:spcAft>
            </a:pPr>
            <a:r>
              <a:rPr lang="en-AU" dirty="0">
                <a:solidFill>
                  <a:schemeClr val="bg1"/>
                </a:solidFill>
                <a:latin typeface="Montserrat" pitchFamily="2" charset="77"/>
              </a:rPr>
              <a:t>Mushroom substrate is made from recycled materials from other farms (e.g. straw and chicken litter) that might otherwise be waste.</a:t>
            </a:r>
          </a:p>
        </p:txBody>
      </p:sp>
      <p:sp>
        <p:nvSpPr>
          <p:cNvPr id="10" name="3">
            <a:extLst>
              <a:ext uri="{FF2B5EF4-FFF2-40B4-BE49-F238E27FC236}">
                <a16:creationId xmlns:a16="http://schemas.microsoft.com/office/drawing/2014/main" id="{F6F45700-A0EE-E475-AF3B-401D93D731FA}"/>
              </a:ext>
            </a:extLst>
          </p:cNvPr>
          <p:cNvSpPr/>
          <p:nvPr/>
        </p:nvSpPr>
        <p:spPr>
          <a:xfrm>
            <a:off x="5906188" y="1953741"/>
            <a:ext cx="4799912" cy="3490793"/>
          </a:xfrm>
          <a:prstGeom prst="roundRect">
            <a:avLst>
              <a:gd name="adj" fmla="val 10857"/>
            </a:avLst>
          </a:prstGeom>
          <a:solidFill>
            <a:srgbClr val="8E7EFF"/>
          </a:solidFill>
          <a:ln>
            <a:noFill/>
          </a:ln>
        </p:spPr>
        <p:style>
          <a:lnRef idx="2">
            <a:schemeClr val="accent1">
              <a:shade val="15000"/>
            </a:schemeClr>
          </a:lnRef>
          <a:fillRef idx="1">
            <a:schemeClr val="accent1"/>
          </a:fillRef>
          <a:effectRef idx="0">
            <a:schemeClr val="accent1"/>
          </a:effectRef>
          <a:fontRef idx="minor">
            <a:schemeClr val="lt1"/>
          </a:fontRef>
        </p:style>
        <p:txBody>
          <a:bodyPr lIns="252000" rIns="252000" rtlCol="0" anchor="ctr"/>
          <a:lstStyle/>
          <a:p>
            <a:pPr algn="ctr" fontAlgn="base">
              <a:lnSpc>
                <a:spcPts val="2400"/>
              </a:lnSpc>
              <a:spcAft>
                <a:spcPts val="600"/>
              </a:spcAft>
            </a:pPr>
            <a:r>
              <a:rPr lang="en-AU" dirty="0">
                <a:solidFill>
                  <a:schemeClr val="bg1"/>
                </a:solidFill>
                <a:latin typeface="Montserrat" pitchFamily="2" charset="77"/>
              </a:rPr>
              <a:t>They have lots of nutrients.</a:t>
            </a:r>
          </a:p>
        </p:txBody>
      </p:sp>
      <p:sp>
        <p:nvSpPr>
          <p:cNvPr id="11" name="4">
            <a:extLst>
              <a:ext uri="{FF2B5EF4-FFF2-40B4-BE49-F238E27FC236}">
                <a16:creationId xmlns:a16="http://schemas.microsoft.com/office/drawing/2014/main" id="{FE6558D9-EA12-1DE0-FD90-05AF80823635}"/>
              </a:ext>
            </a:extLst>
          </p:cNvPr>
          <p:cNvSpPr/>
          <p:nvPr/>
        </p:nvSpPr>
        <p:spPr>
          <a:xfrm>
            <a:off x="5906188" y="1953741"/>
            <a:ext cx="4799912" cy="3490793"/>
          </a:xfrm>
          <a:prstGeom prst="roundRect">
            <a:avLst>
              <a:gd name="adj" fmla="val 10857"/>
            </a:avLst>
          </a:prstGeom>
          <a:solidFill>
            <a:srgbClr val="8E7EFF"/>
          </a:solidFill>
          <a:ln>
            <a:noFill/>
          </a:ln>
        </p:spPr>
        <p:style>
          <a:lnRef idx="2">
            <a:schemeClr val="accent1">
              <a:shade val="15000"/>
            </a:schemeClr>
          </a:lnRef>
          <a:fillRef idx="1">
            <a:schemeClr val="accent1"/>
          </a:fillRef>
          <a:effectRef idx="0">
            <a:schemeClr val="accent1"/>
          </a:effectRef>
          <a:fontRef idx="minor">
            <a:schemeClr val="lt1"/>
          </a:fontRef>
        </p:style>
        <p:txBody>
          <a:bodyPr lIns="252000" rIns="252000" rtlCol="0" anchor="ctr"/>
          <a:lstStyle/>
          <a:p>
            <a:pPr algn="ctr" fontAlgn="base">
              <a:lnSpc>
                <a:spcPts val="2400"/>
              </a:lnSpc>
              <a:spcAft>
                <a:spcPts val="600"/>
              </a:spcAft>
            </a:pPr>
            <a:r>
              <a:rPr lang="en-AU" dirty="0">
                <a:solidFill>
                  <a:schemeClr val="bg1"/>
                </a:solidFill>
                <a:latin typeface="Montserrat" pitchFamily="2" charset="77"/>
              </a:rPr>
              <a:t>The water used in mushroom farms can often be collected and reused.</a:t>
            </a:r>
          </a:p>
        </p:txBody>
      </p:sp>
      <p:sp>
        <p:nvSpPr>
          <p:cNvPr id="12" name="5">
            <a:extLst>
              <a:ext uri="{FF2B5EF4-FFF2-40B4-BE49-F238E27FC236}">
                <a16:creationId xmlns:a16="http://schemas.microsoft.com/office/drawing/2014/main" id="{DCBEE983-F047-145E-741E-E5431CB0EDFE}"/>
              </a:ext>
            </a:extLst>
          </p:cNvPr>
          <p:cNvSpPr/>
          <p:nvPr/>
        </p:nvSpPr>
        <p:spPr>
          <a:xfrm>
            <a:off x="5906188" y="1953741"/>
            <a:ext cx="4799912" cy="3490793"/>
          </a:xfrm>
          <a:prstGeom prst="roundRect">
            <a:avLst>
              <a:gd name="adj" fmla="val 10857"/>
            </a:avLst>
          </a:prstGeom>
          <a:solidFill>
            <a:srgbClr val="8E7EFF"/>
          </a:solidFill>
          <a:ln>
            <a:noFill/>
          </a:ln>
        </p:spPr>
        <p:style>
          <a:lnRef idx="2">
            <a:schemeClr val="accent1">
              <a:shade val="15000"/>
            </a:schemeClr>
          </a:lnRef>
          <a:fillRef idx="1">
            <a:schemeClr val="accent1"/>
          </a:fillRef>
          <a:effectRef idx="0">
            <a:schemeClr val="accent1"/>
          </a:effectRef>
          <a:fontRef idx="minor">
            <a:schemeClr val="lt1"/>
          </a:fontRef>
        </p:style>
        <p:txBody>
          <a:bodyPr lIns="252000" rIns="252000" rtlCol="0" anchor="ctr"/>
          <a:lstStyle/>
          <a:p>
            <a:pPr algn="ctr" fontAlgn="base">
              <a:lnSpc>
                <a:spcPts val="2400"/>
              </a:lnSpc>
              <a:spcAft>
                <a:spcPts val="600"/>
              </a:spcAft>
            </a:pPr>
            <a:r>
              <a:rPr lang="en-AU" dirty="0">
                <a:solidFill>
                  <a:schemeClr val="bg1"/>
                </a:solidFill>
                <a:latin typeface="Montserrat" pitchFamily="2" charset="77"/>
              </a:rPr>
              <a:t>They are grown in controlled and monitored environments so they can grow all year round.</a:t>
            </a:r>
          </a:p>
        </p:txBody>
      </p:sp>
      <p:sp>
        <p:nvSpPr>
          <p:cNvPr id="13" name="6">
            <a:extLst>
              <a:ext uri="{FF2B5EF4-FFF2-40B4-BE49-F238E27FC236}">
                <a16:creationId xmlns:a16="http://schemas.microsoft.com/office/drawing/2014/main" id="{626012D3-B32F-F76D-E99E-DCCF5DDAEF5C}"/>
              </a:ext>
            </a:extLst>
          </p:cNvPr>
          <p:cNvSpPr/>
          <p:nvPr/>
        </p:nvSpPr>
        <p:spPr>
          <a:xfrm>
            <a:off x="5906188" y="1953741"/>
            <a:ext cx="4799912" cy="3490793"/>
          </a:xfrm>
          <a:prstGeom prst="roundRect">
            <a:avLst>
              <a:gd name="adj" fmla="val 10857"/>
            </a:avLst>
          </a:prstGeom>
          <a:solidFill>
            <a:srgbClr val="8E7EFF"/>
          </a:solidFill>
          <a:ln>
            <a:noFill/>
          </a:ln>
        </p:spPr>
        <p:style>
          <a:lnRef idx="2">
            <a:schemeClr val="accent1">
              <a:shade val="15000"/>
            </a:schemeClr>
          </a:lnRef>
          <a:fillRef idx="1">
            <a:schemeClr val="accent1"/>
          </a:fillRef>
          <a:effectRef idx="0">
            <a:schemeClr val="accent1"/>
          </a:effectRef>
          <a:fontRef idx="minor">
            <a:schemeClr val="lt1"/>
          </a:fontRef>
        </p:style>
        <p:txBody>
          <a:bodyPr lIns="252000" rIns="252000" rtlCol="0" anchor="ctr"/>
          <a:lstStyle/>
          <a:p>
            <a:pPr algn="ctr" fontAlgn="base">
              <a:lnSpc>
                <a:spcPts val="2400"/>
              </a:lnSpc>
              <a:spcAft>
                <a:spcPts val="600"/>
              </a:spcAft>
            </a:pPr>
            <a:r>
              <a:rPr lang="en-AU" dirty="0">
                <a:solidFill>
                  <a:schemeClr val="bg1"/>
                </a:solidFill>
                <a:latin typeface="Montserrat" pitchFamily="2" charset="77"/>
              </a:rPr>
              <a:t>Most mushroom farms use solar power during the day</a:t>
            </a:r>
          </a:p>
        </p:txBody>
      </p:sp>
      <p:sp>
        <p:nvSpPr>
          <p:cNvPr id="22" name="7">
            <a:extLst>
              <a:ext uri="{FF2B5EF4-FFF2-40B4-BE49-F238E27FC236}">
                <a16:creationId xmlns:a16="http://schemas.microsoft.com/office/drawing/2014/main" id="{D53A7F78-427F-2FC4-5A2C-32893BBFC4EC}"/>
              </a:ext>
            </a:extLst>
          </p:cNvPr>
          <p:cNvSpPr/>
          <p:nvPr/>
        </p:nvSpPr>
        <p:spPr>
          <a:xfrm>
            <a:off x="5906188" y="1953741"/>
            <a:ext cx="4799912" cy="3490793"/>
          </a:xfrm>
          <a:prstGeom prst="roundRect">
            <a:avLst>
              <a:gd name="adj" fmla="val 10857"/>
            </a:avLst>
          </a:prstGeom>
          <a:solidFill>
            <a:srgbClr val="8E7EFF"/>
          </a:solidFill>
          <a:ln>
            <a:noFill/>
          </a:ln>
        </p:spPr>
        <p:style>
          <a:lnRef idx="2">
            <a:schemeClr val="accent1">
              <a:shade val="15000"/>
            </a:schemeClr>
          </a:lnRef>
          <a:fillRef idx="1">
            <a:schemeClr val="accent1"/>
          </a:fillRef>
          <a:effectRef idx="0">
            <a:schemeClr val="accent1"/>
          </a:effectRef>
          <a:fontRef idx="minor">
            <a:schemeClr val="lt1"/>
          </a:fontRef>
        </p:style>
        <p:txBody>
          <a:bodyPr lIns="252000" rIns="252000" rtlCol="0" anchor="ctr"/>
          <a:lstStyle/>
          <a:p>
            <a:pPr algn="ctr" fontAlgn="base">
              <a:lnSpc>
                <a:spcPts val="2400"/>
              </a:lnSpc>
              <a:spcAft>
                <a:spcPts val="600"/>
              </a:spcAft>
            </a:pPr>
            <a:r>
              <a:rPr lang="en-US" dirty="0">
                <a:solidFill>
                  <a:schemeClr val="bg1"/>
                </a:solidFill>
                <a:latin typeface="Montserrat" pitchFamily="2" charset="77"/>
              </a:rPr>
              <a:t>Mushrooms grow very quickly, they double in size every day, which means farmers can produce a lot of food very quickly.</a:t>
            </a:r>
            <a:endParaRPr lang="en-AU" dirty="0">
              <a:solidFill>
                <a:schemeClr val="bg1"/>
              </a:solidFill>
              <a:latin typeface="Montserrat" pitchFamily="2" charset="77"/>
            </a:endParaRPr>
          </a:p>
        </p:txBody>
      </p:sp>
      <p:sp>
        <p:nvSpPr>
          <p:cNvPr id="23" name="8">
            <a:extLst>
              <a:ext uri="{FF2B5EF4-FFF2-40B4-BE49-F238E27FC236}">
                <a16:creationId xmlns:a16="http://schemas.microsoft.com/office/drawing/2014/main" id="{DC99054A-B58E-372E-E55A-0A69B83A9543}"/>
              </a:ext>
            </a:extLst>
          </p:cNvPr>
          <p:cNvSpPr/>
          <p:nvPr/>
        </p:nvSpPr>
        <p:spPr>
          <a:xfrm>
            <a:off x="5906188" y="1953741"/>
            <a:ext cx="4799912" cy="3490793"/>
          </a:xfrm>
          <a:prstGeom prst="roundRect">
            <a:avLst>
              <a:gd name="adj" fmla="val 10857"/>
            </a:avLst>
          </a:prstGeom>
          <a:solidFill>
            <a:srgbClr val="8E7EFF"/>
          </a:solidFill>
          <a:ln>
            <a:noFill/>
          </a:ln>
        </p:spPr>
        <p:style>
          <a:lnRef idx="2">
            <a:schemeClr val="accent1">
              <a:shade val="15000"/>
            </a:schemeClr>
          </a:lnRef>
          <a:fillRef idx="1">
            <a:schemeClr val="accent1"/>
          </a:fillRef>
          <a:effectRef idx="0">
            <a:schemeClr val="accent1"/>
          </a:effectRef>
          <a:fontRef idx="minor">
            <a:schemeClr val="lt1"/>
          </a:fontRef>
        </p:style>
        <p:txBody>
          <a:bodyPr lIns="252000" rIns="252000" rtlCol="0" anchor="ctr"/>
          <a:lstStyle/>
          <a:p>
            <a:pPr algn="ctr" fontAlgn="base">
              <a:lnSpc>
                <a:spcPts val="2400"/>
              </a:lnSpc>
              <a:spcAft>
                <a:spcPts val="600"/>
              </a:spcAft>
            </a:pPr>
            <a:r>
              <a:rPr lang="en-US" dirty="0">
                <a:solidFill>
                  <a:schemeClr val="bg1"/>
                </a:solidFill>
                <a:latin typeface="Montserrat" pitchFamily="2" charset="77"/>
              </a:rPr>
              <a:t>When the farmers have finished growing the mushroom crop, they sell the substrate to other farmers to use, to grow more food.</a:t>
            </a:r>
            <a:endParaRPr lang="en-AU" dirty="0">
              <a:solidFill>
                <a:schemeClr val="bg1"/>
              </a:solidFill>
              <a:latin typeface="Montserrat" pitchFamily="2" charset="77"/>
            </a:endParaRPr>
          </a:p>
        </p:txBody>
      </p:sp>
      <p:pic>
        <p:nvPicPr>
          <p:cNvPr id="14" name="bt1" descr="A red arrow in a white circle&#10;&#10;AI-generated content may be incorrect.">
            <a:extLst>
              <a:ext uri="{FF2B5EF4-FFF2-40B4-BE49-F238E27FC236}">
                <a16:creationId xmlns:a16="http://schemas.microsoft.com/office/drawing/2014/main" id="{39658A5F-1097-1863-D7DD-47EDEA31B98B}"/>
              </a:ext>
            </a:extLst>
          </p:cNvPr>
          <p:cNvPicPr>
            <a:picLocks noChangeAspect="1"/>
          </p:cNvPicPr>
          <p:nvPr/>
        </p:nvPicPr>
        <p:blipFill>
          <a:blip r:embed="rId4"/>
          <a:stretch>
            <a:fillRect/>
          </a:stretch>
        </p:blipFill>
        <p:spPr>
          <a:xfrm>
            <a:off x="8022095" y="5213560"/>
            <a:ext cx="516610" cy="516610"/>
          </a:xfrm>
          <a:prstGeom prst="rect">
            <a:avLst/>
          </a:prstGeom>
        </p:spPr>
      </p:pic>
      <p:pic>
        <p:nvPicPr>
          <p:cNvPr id="15" name="bt2" descr="A red arrow in a white circle&#10;&#10;AI-generated content may be incorrect.">
            <a:extLst>
              <a:ext uri="{FF2B5EF4-FFF2-40B4-BE49-F238E27FC236}">
                <a16:creationId xmlns:a16="http://schemas.microsoft.com/office/drawing/2014/main" id="{C174E6C6-2D0B-2962-2D62-ABEE7847F343}"/>
              </a:ext>
            </a:extLst>
          </p:cNvPr>
          <p:cNvPicPr>
            <a:picLocks noChangeAspect="1"/>
          </p:cNvPicPr>
          <p:nvPr/>
        </p:nvPicPr>
        <p:blipFill>
          <a:blip r:embed="rId4"/>
          <a:stretch>
            <a:fillRect/>
          </a:stretch>
        </p:blipFill>
        <p:spPr>
          <a:xfrm>
            <a:off x="8022095" y="5213560"/>
            <a:ext cx="516610" cy="516610"/>
          </a:xfrm>
          <a:prstGeom prst="rect">
            <a:avLst/>
          </a:prstGeom>
        </p:spPr>
      </p:pic>
      <p:pic>
        <p:nvPicPr>
          <p:cNvPr id="16" name="bt3" descr="A red arrow in a white circle&#10;&#10;AI-generated content may be incorrect.">
            <a:extLst>
              <a:ext uri="{FF2B5EF4-FFF2-40B4-BE49-F238E27FC236}">
                <a16:creationId xmlns:a16="http://schemas.microsoft.com/office/drawing/2014/main" id="{0350B342-FBAD-B9F6-DB97-8472C25E6073}"/>
              </a:ext>
            </a:extLst>
          </p:cNvPr>
          <p:cNvPicPr>
            <a:picLocks noChangeAspect="1"/>
          </p:cNvPicPr>
          <p:nvPr/>
        </p:nvPicPr>
        <p:blipFill>
          <a:blip r:embed="rId4"/>
          <a:stretch>
            <a:fillRect/>
          </a:stretch>
        </p:blipFill>
        <p:spPr>
          <a:xfrm>
            <a:off x="8022095" y="5213560"/>
            <a:ext cx="516610" cy="516610"/>
          </a:xfrm>
          <a:prstGeom prst="rect">
            <a:avLst/>
          </a:prstGeom>
        </p:spPr>
      </p:pic>
      <p:pic>
        <p:nvPicPr>
          <p:cNvPr id="17" name="bt4" descr="A red arrow in a white circle&#10;&#10;AI-generated content may be incorrect.">
            <a:extLst>
              <a:ext uri="{FF2B5EF4-FFF2-40B4-BE49-F238E27FC236}">
                <a16:creationId xmlns:a16="http://schemas.microsoft.com/office/drawing/2014/main" id="{BDC3E55D-AF81-9B66-CC93-B1307F346959}"/>
              </a:ext>
            </a:extLst>
          </p:cNvPr>
          <p:cNvPicPr>
            <a:picLocks noChangeAspect="1"/>
          </p:cNvPicPr>
          <p:nvPr/>
        </p:nvPicPr>
        <p:blipFill>
          <a:blip r:embed="rId4"/>
          <a:stretch>
            <a:fillRect/>
          </a:stretch>
        </p:blipFill>
        <p:spPr>
          <a:xfrm>
            <a:off x="8022095" y="5213560"/>
            <a:ext cx="516610" cy="516610"/>
          </a:xfrm>
          <a:prstGeom prst="rect">
            <a:avLst/>
          </a:prstGeom>
        </p:spPr>
      </p:pic>
      <p:pic>
        <p:nvPicPr>
          <p:cNvPr id="18" name="bt5" descr="A red arrow in a white circle&#10;&#10;AI-generated content may be incorrect.">
            <a:extLst>
              <a:ext uri="{FF2B5EF4-FFF2-40B4-BE49-F238E27FC236}">
                <a16:creationId xmlns:a16="http://schemas.microsoft.com/office/drawing/2014/main" id="{EEA415B5-2D62-8F63-610A-B67A36F0FEFF}"/>
              </a:ext>
            </a:extLst>
          </p:cNvPr>
          <p:cNvPicPr>
            <a:picLocks noChangeAspect="1"/>
          </p:cNvPicPr>
          <p:nvPr/>
        </p:nvPicPr>
        <p:blipFill>
          <a:blip r:embed="rId4"/>
          <a:stretch>
            <a:fillRect/>
          </a:stretch>
        </p:blipFill>
        <p:spPr>
          <a:xfrm>
            <a:off x="8022095" y="5213560"/>
            <a:ext cx="516610" cy="516610"/>
          </a:xfrm>
          <a:prstGeom prst="rect">
            <a:avLst/>
          </a:prstGeom>
        </p:spPr>
      </p:pic>
      <p:pic>
        <p:nvPicPr>
          <p:cNvPr id="19" name="bt6" descr="A red arrow in a white circle&#10;&#10;AI-generated content may be incorrect.">
            <a:extLst>
              <a:ext uri="{FF2B5EF4-FFF2-40B4-BE49-F238E27FC236}">
                <a16:creationId xmlns:a16="http://schemas.microsoft.com/office/drawing/2014/main" id="{83A70A71-D581-3AE8-3D54-3B4246422A40}"/>
              </a:ext>
            </a:extLst>
          </p:cNvPr>
          <p:cNvPicPr>
            <a:picLocks noChangeAspect="1"/>
          </p:cNvPicPr>
          <p:nvPr/>
        </p:nvPicPr>
        <p:blipFill>
          <a:blip r:embed="rId4"/>
          <a:stretch>
            <a:fillRect/>
          </a:stretch>
        </p:blipFill>
        <p:spPr>
          <a:xfrm>
            <a:off x="8022095" y="5213560"/>
            <a:ext cx="516610" cy="516610"/>
          </a:xfrm>
          <a:prstGeom prst="rect">
            <a:avLst/>
          </a:prstGeom>
        </p:spPr>
      </p:pic>
      <p:pic>
        <p:nvPicPr>
          <p:cNvPr id="24" name="bt7" descr="A red arrow in a white circle&#10;&#10;AI-generated content may be incorrect.">
            <a:extLst>
              <a:ext uri="{FF2B5EF4-FFF2-40B4-BE49-F238E27FC236}">
                <a16:creationId xmlns:a16="http://schemas.microsoft.com/office/drawing/2014/main" id="{B96D7D1A-8807-E57B-EECA-BD5DB7949428}"/>
              </a:ext>
            </a:extLst>
          </p:cNvPr>
          <p:cNvPicPr>
            <a:picLocks noChangeAspect="1"/>
          </p:cNvPicPr>
          <p:nvPr/>
        </p:nvPicPr>
        <p:blipFill>
          <a:blip r:embed="rId4"/>
          <a:stretch>
            <a:fillRect/>
          </a:stretch>
        </p:blipFill>
        <p:spPr>
          <a:xfrm>
            <a:off x="8022095" y="5213560"/>
            <a:ext cx="516610" cy="516610"/>
          </a:xfrm>
          <a:prstGeom prst="rect">
            <a:avLst/>
          </a:prstGeom>
        </p:spPr>
      </p:pic>
      <p:pic>
        <p:nvPicPr>
          <p:cNvPr id="25" name="bt8" descr="A red arrow in a white circle&#10;&#10;AI-generated content may be incorrect.">
            <a:extLst>
              <a:ext uri="{FF2B5EF4-FFF2-40B4-BE49-F238E27FC236}">
                <a16:creationId xmlns:a16="http://schemas.microsoft.com/office/drawing/2014/main" id="{577CF9D2-C957-D871-407A-F55AAA0ABA75}"/>
              </a:ext>
            </a:extLst>
          </p:cNvPr>
          <p:cNvPicPr>
            <a:picLocks noChangeAspect="1"/>
          </p:cNvPicPr>
          <p:nvPr/>
        </p:nvPicPr>
        <p:blipFill>
          <a:blip r:embed="rId4"/>
          <a:stretch>
            <a:fillRect/>
          </a:stretch>
        </p:blipFill>
        <p:spPr>
          <a:xfrm>
            <a:off x="8022095" y="5213560"/>
            <a:ext cx="516610" cy="516610"/>
          </a:xfrm>
          <a:prstGeom prst="rect">
            <a:avLst/>
          </a:prstGeom>
        </p:spPr>
      </p:pic>
      <p:pic>
        <p:nvPicPr>
          <p:cNvPr id="20" name="bt9" descr="A red arrow in a white circle&#10;&#10;AI-generated content may be incorrect.">
            <a:extLst>
              <a:ext uri="{FF2B5EF4-FFF2-40B4-BE49-F238E27FC236}">
                <a16:creationId xmlns:a16="http://schemas.microsoft.com/office/drawing/2014/main" id="{3990C5FC-43AC-C3D9-38E4-FEDCC6B2DE43}"/>
              </a:ext>
            </a:extLst>
          </p:cNvPr>
          <p:cNvPicPr>
            <a:picLocks noChangeAspect="1"/>
          </p:cNvPicPr>
          <p:nvPr/>
        </p:nvPicPr>
        <p:blipFill>
          <a:blip r:embed="rId4"/>
          <a:stretch>
            <a:fillRect/>
          </a:stretch>
        </p:blipFill>
        <p:spPr>
          <a:xfrm>
            <a:off x="8022095" y="5213560"/>
            <a:ext cx="516610" cy="516610"/>
          </a:xfrm>
          <a:prstGeom prst="rect">
            <a:avLst/>
          </a:prstGeom>
        </p:spPr>
      </p:pic>
      <p:sp>
        <p:nvSpPr>
          <p:cNvPr id="4" name="number">
            <a:extLst>
              <a:ext uri="{FF2B5EF4-FFF2-40B4-BE49-F238E27FC236}">
                <a16:creationId xmlns:a16="http://schemas.microsoft.com/office/drawing/2014/main" id="{6D81ACC0-6CC5-3347-7275-6D8F1F79594C}"/>
              </a:ext>
            </a:extLst>
          </p:cNvPr>
          <p:cNvSpPr txBox="1">
            <a:spLocks/>
          </p:cNvSpPr>
          <p:nvPr/>
        </p:nvSpPr>
        <p:spPr>
          <a:xfrm>
            <a:off x="11163300" y="6318135"/>
            <a:ext cx="654055"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rgbClr val="6B5FBF"/>
                </a:solidFill>
                <a:latin typeface="Sztosfixed" pitchFamily="2" charset="77"/>
                <a:ea typeface="Sztosfixed" pitchFamily="2" charset="77"/>
                <a:cs typeface="Sztosfixed" pitchFamily="2" charset="77"/>
              </a:rPr>
              <a:pPr algn="r">
                <a:buSzPts val="1400"/>
              </a:pPr>
              <a:t>30</a:t>
            </a:fld>
            <a:endParaRPr lang="en" sz="2000" b="1" dirty="0">
              <a:solidFill>
                <a:srgbClr val="6B5FBF"/>
              </a:solidFill>
              <a:latin typeface="Sztosfixed" pitchFamily="2" charset="77"/>
              <a:ea typeface="Sztosfixed" pitchFamily="2" charset="77"/>
              <a:cs typeface="Sztosfixed" pitchFamily="2" charset="77"/>
            </a:endParaRPr>
          </a:p>
        </p:txBody>
      </p:sp>
    </p:spTree>
    <p:extLst>
      <p:ext uri="{BB962C8B-B14F-4D97-AF65-F5344CB8AC3E}">
        <p14:creationId xmlns:p14="http://schemas.microsoft.com/office/powerpoint/2010/main" val="2468719353"/>
      </p:ext>
    </p:extLst>
  </p:cSld>
  <p:clrMapOvr>
    <a:masterClrMapping/>
  </p:clrMapOvr>
  <p:transition spd="slow" advClick="0">
    <p:push dir="u"/>
  </p:transition>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11" restart="whenNotActive" fill="hold" evtFilter="cancelBubble" nodeType="interactiveSeq">
                <p:stCondLst>
                  <p:cond evt="onClick" delay="0">
                    <p:tgtEl>
                      <p:spTgt spid="15"/>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bg/>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bg/>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29" restart="whenNotActive" fill="hold" evtFilter="cancelBubble" nodeType="interactiveSeq">
                <p:stCondLst>
                  <p:cond evt="onClick" delay="0">
                    <p:tgtEl>
                      <p:spTgt spid="17"/>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2">
                                            <p:bg/>
                                          </p:spTgt>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2">
                                            <p:txEl>
                                              <p:pRg st="0" end="0"/>
                                            </p:txEl>
                                          </p:spTgt>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bg/>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3">
                                            <p:txEl>
                                              <p:pRg st="0" end="0"/>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47" restart="whenNotActive" fill="hold" evtFilter="cancelBubble" nodeType="interactiveSeq">
                <p:stCondLst>
                  <p:cond evt="onClick" delay="0">
                    <p:tgtEl>
                      <p:spTgt spid="19"/>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2">
                                            <p:bg/>
                                          </p:spTgt>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22">
                                            <p:txEl>
                                              <p:pRg st="0" end="0"/>
                                            </p:txEl>
                                          </p:spTgt>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56" restart="whenNotActive" fill="hold" evtFilter="cancelBubble" nodeType="interactiveSeq">
                <p:stCondLst>
                  <p:cond evt="onClick" delay="0">
                    <p:tgtEl>
                      <p:spTgt spid="24"/>
                    </p:tgtEl>
                  </p:cond>
                </p:stCondLst>
                <p:endSync evt="end" delay="0">
                  <p:rtn val="all"/>
                </p:endSync>
                <p:childTnLst>
                  <p:par>
                    <p:cTn id="57" fill="hold">
                      <p:stCondLst>
                        <p:cond delay="0"/>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3">
                                            <p:bg/>
                                          </p:spTgt>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3">
                                            <p:txEl>
                                              <p:pRg st="0" end="0"/>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seq concurrent="1" nextAc="seek">
              <p:cTn id="65" restart="whenNotActive" fill="hold" evtFilter="cancelBubble" nodeType="interactiveSeq">
                <p:stCondLst>
                  <p:cond evt="onClick" delay="0">
                    <p:tgtEl>
                      <p:spTgt spid="25"/>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nodeType="withEffect">
                                  <p:stCondLst>
                                    <p:cond delay="0"/>
                                  </p:stCondLst>
                                  <p:childTnLst>
                                    <p:set>
                                      <p:cBhvr>
                                        <p:cTn id="69" dur="1" fill="hold">
                                          <p:stCondLst>
                                            <p:cond delay="0"/>
                                          </p:stCondLst>
                                        </p:cTn>
                                        <p:tgtEl>
                                          <p:spTgt spid="20"/>
                                        </p:tgtEl>
                                        <p:attrNameLst>
                                          <p:attrName>style.visibility</p:attrName>
                                        </p:attrNameLst>
                                      </p:cBhvr>
                                      <p:to>
                                        <p:strVal val="visible"/>
                                      </p:to>
                                    </p:set>
                                  </p:childTnLst>
                                </p:cTn>
                              </p:par>
                              <p:par>
                                <p:cTn id="70" presetID="1" presetClass="exit" presetSubtype="0" fill="hold" grpId="1" nodeType="withEffect">
                                  <p:stCondLst>
                                    <p:cond delay="0"/>
                                  </p:stCondLst>
                                  <p:childTnLst>
                                    <p:set>
                                      <p:cBhvr>
                                        <p:cTn id="71" dur="1" fill="hold">
                                          <p:stCondLst>
                                            <p:cond delay="0"/>
                                          </p:stCondLst>
                                        </p:cTn>
                                        <p:tgtEl>
                                          <p:spTgt spid="9">
                                            <p:txEl>
                                              <p:pRg st="0" end="0"/>
                                            </p:txEl>
                                          </p:spTgt>
                                        </p:tgtEl>
                                        <p:attrNameLst>
                                          <p:attrName>style.visibility</p:attrName>
                                        </p:attrNameLst>
                                      </p:cBhvr>
                                      <p:to>
                                        <p:strVal val="hidden"/>
                                      </p:to>
                                    </p:set>
                                  </p:childTnLst>
                                </p:cTn>
                              </p:par>
                              <p:par>
                                <p:cTn id="72" presetID="1" presetClass="exit" presetSubtype="0" fill="hold" grpId="1" nodeType="withEffect">
                                  <p:stCondLst>
                                    <p:cond delay="0"/>
                                  </p:stCondLst>
                                  <p:childTnLst>
                                    <p:set>
                                      <p:cBhvr>
                                        <p:cTn id="73" dur="1" fill="hold">
                                          <p:stCondLst>
                                            <p:cond delay="0"/>
                                          </p:stCondLst>
                                        </p:cTn>
                                        <p:tgtEl>
                                          <p:spTgt spid="9">
                                            <p:bg/>
                                          </p:spTgt>
                                        </p:tgtEl>
                                        <p:attrNameLst>
                                          <p:attrName>style.visibility</p:attrName>
                                        </p:attrNameLst>
                                      </p:cBhvr>
                                      <p:to>
                                        <p:strVal val="hidden"/>
                                      </p:to>
                                    </p:set>
                                  </p:childTnLst>
                                </p:cTn>
                              </p:par>
                              <p:par>
                                <p:cTn id="74" presetID="1" presetClass="exit" presetSubtype="0" fill="hold" nodeType="withEffect">
                                  <p:stCondLst>
                                    <p:cond delay="0"/>
                                  </p:stCondLst>
                                  <p:childTnLst>
                                    <p:set>
                                      <p:cBhvr>
                                        <p:cTn id="75" dur="1" fill="hold">
                                          <p:stCondLst>
                                            <p:cond delay="0"/>
                                          </p:stCondLst>
                                        </p:cTn>
                                        <p:tgtEl>
                                          <p:spTgt spid="15"/>
                                        </p:tgtEl>
                                        <p:attrNameLst>
                                          <p:attrName>style.visibility</p:attrName>
                                        </p:attrNameLst>
                                      </p:cBhvr>
                                      <p:to>
                                        <p:strVal val="hidden"/>
                                      </p:to>
                                    </p:set>
                                  </p:childTnLst>
                                </p:cTn>
                              </p:par>
                              <p:par>
                                <p:cTn id="76" presetID="1" presetClass="exit" presetSubtype="0" fill="hold" grpId="1" nodeType="withEffect">
                                  <p:stCondLst>
                                    <p:cond delay="0"/>
                                  </p:stCondLst>
                                  <p:childTnLst>
                                    <p:set>
                                      <p:cBhvr>
                                        <p:cTn id="77" dur="1" fill="hold">
                                          <p:stCondLst>
                                            <p:cond delay="0"/>
                                          </p:stCondLst>
                                        </p:cTn>
                                        <p:tgtEl>
                                          <p:spTgt spid="10">
                                            <p:txEl>
                                              <p:pRg st="0" end="0"/>
                                            </p:txEl>
                                          </p:spTgt>
                                        </p:tgtEl>
                                        <p:attrNameLst>
                                          <p:attrName>style.visibility</p:attrName>
                                        </p:attrNameLst>
                                      </p:cBhvr>
                                      <p:to>
                                        <p:strVal val="hidden"/>
                                      </p:to>
                                    </p:set>
                                  </p:childTnLst>
                                </p:cTn>
                              </p:par>
                              <p:par>
                                <p:cTn id="78" presetID="1" presetClass="exit" presetSubtype="0" fill="hold" grpId="1" nodeType="withEffect">
                                  <p:stCondLst>
                                    <p:cond delay="0"/>
                                  </p:stCondLst>
                                  <p:childTnLst>
                                    <p:set>
                                      <p:cBhvr>
                                        <p:cTn id="79" dur="1" fill="hold">
                                          <p:stCondLst>
                                            <p:cond delay="0"/>
                                          </p:stCondLst>
                                        </p:cTn>
                                        <p:tgtEl>
                                          <p:spTgt spid="10">
                                            <p:bg/>
                                          </p:spTgt>
                                        </p:tgtEl>
                                        <p:attrNameLst>
                                          <p:attrName>style.visibility</p:attrName>
                                        </p:attrNameLst>
                                      </p:cBhvr>
                                      <p:to>
                                        <p:strVal val="hidden"/>
                                      </p:to>
                                    </p:set>
                                  </p:childTnLst>
                                </p:cTn>
                              </p:par>
                              <p:par>
                                <p:cTn id="80" presetID="1" presetClass="exit" presetSubtype="0" fill="hold" nodeType="withEffect">
                                  <p:stCondLst>
                                    <p:cond delay="0"/>
                                  </p:stCondLst>
                                  <p:childTnLst>
                                    <p:set>
                                      <p:cBhvr>
                                        <p:cTn id="81" dur="1" fill="hold">
                                          <p:stCondLst>
                                            <p:cond delay="0"/>
                                          </p:stCondLst>
                                        </p:cTn>
                                        <p:tgtEl>
                                          <p:spTgt spid="16"/>
                                        </p:tgtEl>
                                        <p:attrNameLst>
                                          <p:attrName>style.visibility</p:attrName>
                                        </p:attrNameLst>
                                      </p:cBhvr>
                                      <p:to>
                                        <p:strVal val="hidden"/>
                                      </p:to>
                                    </p:set>
                                  </p:childTnLst>
                                </p:cTn>
                              </p:par>
                              <p:par>
                                <p:cTn id="82" presetID="1" presetClass="exit" presetSubtype="0" fill="hold" grpId="1" nodeType="withEffect">
                                  <p:stCondLst>
                                    <p:cond delay="0"/>
                                  </p:stCondLst>
                                  <p:childTnLst>
                                    <p:set>
                                      <p:cBhvr>
                                        <p:cTn id="83" dur="1" fill="hold">
                                          <p:stCondLst>
                                            <p:cond delay="0"/>
                                          </p:stCondLst>
                                        </p:cTn>
                                        <p:tgtEl>
                                          <p:spTgt spid="11">
                                            <p:txEl>
                                              <p:pRg st="0" end="0"/>
                                            </p:txEl>
                                          </p:spTgt>
                                        </p:tgtEl>
                                        <p:attrNameLst>
                                          <p:attrName>style.visibility</p:attrName>
                                        </p:attrNameLst>
                                      </p:cBhvr>
                                      <p:to>
                                        <p:strVal val="hidden"/>
                                      </p:to>
                                    </p:set>
                                  </p:childTnLst>
                                </p:cTn>
                              </p:par>
                              <p:par>
                                <p:cTn id="84" presetID="1" presetClass="exit" presetSubtype="0" fill="hold" grpId="1" nodeType="withEffect">
                                  <p:stCondLst>
                                    <p:cond delay="0"/>
                                  </p:stCondLst>
                                  <p:childTnLst>
                                    <p:set>
                                      <p:cBhvr>
                                        <p:cTn id="85" dur="1" fill="hold">
                                          <p:stCondLst>
                                            <p:cond delay="0"/>
                                          </p:stCondLst>
                                        </p:cTn>
                                        <p:tgtEl>
                                          <p:spTgt spid="11">
                                            <p:bg/>
                                          </p:spTgt>
                                        </p:tgtEl>
                                        <p:attrNameLst>
                                          <p:attrName>style.visibility</p:attrName>
                                        </p:attrNameLst>
                                      </p:cBhvr>
                                      <p:to>
                                        <p:strVal val="hidden"/>
                                      </p:to>
                                    </p:set>
                                  </p:childTnLst>
                                </p:cTn>
                              </p:par>
                              <p:par>
                                <p:cTn id="86" presetID="1" presetClass="exit" presetSubtype="0" fill="hold" nodeType="withEffect">
                                  <p:stCondLst>
                                    <p:cond delay="0"/>
                                  </p:stCondLst>
                                  <p:childTnLst>
                                    <p:set>
                                      <p:cBhvr>
                                        <p:cTn id="87" dur="1" fill="hold">
                                          <p:stCondLst>
                                            <p:cond delay="0"/>
                                          </p:stCondLst>
                                        </p:cTn>
                                        <p:tgtEl>
                                          <p:spTgt spid="17"/>
                                        </p:tgtEl>
                                        <p:attrNameLst>
                                          <p:attrName>style.visibility</p:attrName>
                                        </p:attrNameLst>
                                      </p:cBhvr>
                                      <p:to>
                                        <p:strVal val="hidden"/>
                                      </p:to>
                                    </p:set>
                                  </p:childTnLst>
                                </p:cTn>
                              </p:par>
                              <p:par>
                                <p:cTn id="88" presetID="1" presetClass="exit" presetSubtype="0" fill="hold" grpId="1" nodeType="withEffect">
                                  <p:stCondLst>
                                    <p:cond delay="0"/>
                                  </p:stCondLst>
                                  <p:childTnLst>
                                    <p:set>
                                      <p:cBhvr>
                                        <p:cTn id="89" dur="1" fill="hold">
                                          <p:stCondLst>
                                            <p:cond delay="0"/>
                                          </p:stCondLst>
                                        </p:cTn>
                                        <p:tgtEl>
                                          <p:spTgt spid="12">
                                            <p:txEl>
                                              <p:pRg st="0" end="0"/>
                                            </p:txEl>
                                          </p:spTgt>
                                        </p:tgtEl>
                                        <p:attrNameLst>
                                          <p:attrName>style.visibility</p:attrName>
                                        </p:attrNameLst>
                                      </p:cBhvr>
                                      <p:to>
                                        <p:strVal val="hidden"/>
                                      </p:to>
                                    </p:set>
                                  </p:childTnLst>
                                </p:cTn>
                              </p:par>
                              <p:par>
                                <p:cTn id="90" presetID="1" presetClass="exit" presetSubtype="0" fill="hold" grpId="1" nodeType="withEffect">
                                  <p:stCondLst>
                                    <p:cond delay="0"/>
                                  </p:stCondLst>
                                  <p:childTnLst>
                                    <p:set>
                                      <p:cBhvr>
                                        <p:cTn id="91" dur="1" fill="hold">
                                          <p:stCondLst>
                                            <p:cond delay="0"/>
                                          </p:stCondLst>
                                        </p:cTn>
                                        <p:tgtEl>
                                          <p:spTgt spid="12">
                                            <p:bg/>
                                          </p:spTgt>
                                        </p:tgtEl>
                                        <p:attrNameLst>
                                          <p:attrName>style.visibility</p:attrName>
                                        </p:attrNameLst>
                                      </p:cBhvr>
                                      <p:to>
                                        <p:strVal val="hidden"/>
                                      </p:to>
                                    </p:set>
                                  </p:childTnLst>
                                </p:cTn>
                              </p:par>
                              <p:par>
                                <p:cTn id="92" presetID="1" presetClass="exit" presetSubtype="0" fill="hold" nodeType="withEffect">
                                  <p:stCondLst>
                                    <p:cond delay="0"/>
                                  </p:stCondLst>
                                  <p:childTnLst>
                                    <p:set>
                                      <p:cBhvr>
                                        <p:cTn id="93" dur="1" fill="hold">
                                          <p:stCondLst>
                                            <p:cond delay="0"/>
                                          </p:stCondLst>
                                        </p:cTn>
                                        <p:tgtEl>
                                          <p:spTgt spid="18"/>
                                        </p:tgtEl>
                                        <p:attrNameLst>
                                          <p:attrName>style.visibility</p:attrName>
                                        </p:attrNameLst>
                                      </p:cBhvr>
                                      <p:to>
                                        <p:strVal val="hidden"/>
                                      </p:to>
                                    </p:set>
                                  </p:childTnLst>
                                </p:cTn>
                              </p:par>
                              <p:par>
                                <p:cTn id="94" presetID="1" presetClass="exit" presetSubtype="0" fill="hold" grpId="1" nodeType="withEffect">
                                  <p:stCondLst>
                                    <p:cond delay="0"/>
                                  </p:stCondLst>
                                  <p:childTnLst>
                                    <p:set>
                                      <p:cBhvr>
                                        <p:cTn id="95" dur="1" fill="hold">
                                          <p:stCondLst>
                                            <p:cond delay="0"/>
                                          </p:stCondLst>
                                        </p:cTn>
                                        <p:tgtEl>
                                          <p:spTgt spid="13">
                                            <p:txEl>
                                              <p:pRg st="0" end="0"/>
                                            </p:txEl>
                                          </p:spTgt>
                                        </p:tgtEl>
                                        <p:attrNameLst>
                                          <p:attrName>style.visibility</p:attrName>
                                        </p:attrNameLst>
                                      </p:cBhvr>
                                      <p:to>
                                        <p:strVal val="hidden"/>
                                      </p:to>
                                    </p:set>
                                  </p:childTnLst>
                                </p:cTn>
                              </p:par>
                              <p:par>
                                <p:cTn id="96" presetID="1" presetClass="exit" presetSubtype="0" fill="hold" grpId="1" nodeType="withEffect">
                                  <p:stCondLst>
                                    <p:cond delay="0"/>
                                  </p:stCondLst>
                                  <p:childTnLst>
                                    <p:set>
                                      <p:cBhvr>
                                        <p:cTn id="97" dur="1" fill="hold">
                                          <p:stCondLst>
                                            <p:cond delay="0"/>
                                          </p:stCondLst>
                                        </p:cTn>
                                        <p:tgtEl>
                                          <p:spTgt spid="13">
                                            <p:bg/>
                                          </p:spTgt>
                                        </p:tgtEl>
                                        <p:attrNameLst>
                                          <p:attrName>style.visibility</p:attrName>
                                        </p:attrNameLst>
                                      </p:cBhvr>
                                      <p:to>
                                        <p:strVal val="hidden"/>
                                      </p:to>
                                    </p:set>
                                  </p:childTnLst>
                                </p:cTn>
                              </p:par>
                              <p:par>
                                <p:cTn id="98" presetID="1" presetClass="exit" presetSubtype="0" fill="hold" nodeType="withEffect">
                                  <p:stCondLst>
                                    <p:cond delay="0"/>
                                  </p:stCondLst>
                                  <p:childTnLst>
                                    <p:set>
                                      <p:cBhvr>
                                        <p:cTn id="99" dur="1" fill="hold">
                                          <p:stCondLst>
                                            <p:cond delay="0"/>
                                          </p:stCondLst>
                                        </p:cTn>
                                        <p:tgtEl>
                                          <p:spTgt spid="19"/>
                                        </p:tgtEl>
                                        <p:attrNameLst>
                                          <p:attrName>style.visibility</p:attrName>
                                        </p:attrNameLst>
                                      </p:cBhvr>
                                      <p:to>
                                        <p:strVal val="hidden"/>
                                      </p:to>
                                    </p:set>
                                  </p:childTnLst>
                                </p:cTn>
                              </p:par>
                              <p:par>
                                <p:cTn id="100" presetID="1" presetClass="exit" presetSubtype="0" fill="hold" nodeType="withEffect">
                                  <p:stCondLst>
                                    <p:cond delay="0"/>
                                  </p:stCondLst>
                                  <p:childTnLst>
                                    <p:set>
                                      <p:cBhvr>
                                        <p:cTn id="101" dur="1" fill="hold">
                                          <p:stCondLst>
                                            <p:cond delay="0"/>
                                          </p:stCondLst>
                                        </p:cTn>
                                        <p:tgtEl>
                                          <p:spTgt spid="20"/>
                                        </p:tgtEl>
                                        <p:attrNameLst>
                                          <p:attrName>style.visibility</p:attrName>
                                        </p:attrNameLst>
                                      </p:cBhvr>
                                      <p:to>
                                        <p:strVal val="hidden"/>
                                      </p:to>
                                    </p:set>
                                  </p:childTnLst>
                                </p:cTn>
                              </p:par>
                              <p:par>
                                <p:cTn id="102" presetID="1" presetClass="exit" presetSubtype="0" fill="hold" grpId="1" nodeType="withEffect">
                                  <p:stCondLst>
                                    <p:cond delay="0"/>
                                  </p:stCondLst>
                                  <p:childTnLst>
                                    <p:set>
                                      <p:cBhvr>
                                        <p:cTn id="103" dur="1" fill="hold">
                                          <p:stCondLst>
                                            <p:cond delay="0"/>
                                          </p:stCondLst>
                                        </p:cTn>
                                        <p:tgtEl>
                                          <p:spTgt spid="22">
                                            <p:txEl>
                                              <p:pRg st="0" end="0"/>
                                            </p:txEl>
                                          </p:spTgt>
                                        </p:tgtEl>
                                        <p:attrNameLst>
                                          <p:attrName>style.visibility</p:attrName>
                                        </p:attrNameLst>
                                      </p:cBhvr>
                                      <p:to>
                                        <p:strVal val="hidden"/>
                                      </p:to>
                                    </p:set>
                                  </p:childTnLst>
                                </p:cTn>
                              </p:par>
                              <p:par>
                                <p:cTn id="104" presetID="1" presetClass="exit" presetSubtype="0" fill="hold" grpId="1" nodeType="withEffect">
                                  <p:stCondLst>
                                    <p:cond delay="0"/>
                                  </p:stCondLst>
                                  <p:childTnLst>
                                    <p:set>
                                      <p:cBhvr>
                                        <p:cTn id="105" dur="1" fill="hold">
                                          <p:stCondLst>
                                            <p:cond delay="0"/>
                                          </p:stCondLst>
                                        </p:cTn>
                                        <p:tgtEl>
                                          <p:spTgt spid="22">
                                            <p:bg/>
                                          </p:spTgt>
                                        </p:tgtEl>
                                        <p:attrNameLst>
                                          <p:attrName>style.visibility</p:attrName>
                                        </p:attrNameLst>
                                      </p:cBhvr>
                                      <p:to>
                                        <p:strVal val="hidden"/>
                                      </p:to>
                                    </p:set>
                                  </p:childTnLst>
                                </p:cTn>
                              </p:par>
                              <p:par>
                                <p:cTn id="106" presetID="1" presetClass="exit" presetSubtype="0" fill="hold" grpId="1" nodeType="withEffect">
                                  <p:stCondLst>
                                    <p:cond delay="0"/>
                                  </p:stCondLst>
                                  <p:childTnLst>
                                    <p:set>
                                      <p:cBhvr>
                                        <p:cTn id="107" dur="1" fill="hold">
                                          <p:stCondLst>
                                            <p:cond delay="0"/>
                                          </p:stCondLst>
                                        </p:cTn>
                                        <p:tgtEl>
                                          <p:spTgt spid="23">
                                            <p:txEl>
                                              <p:pRg st="0" end="0"/>
                                            </p:txEl>
                                          </p:spTgt>
                                        </p:tgtEl>
                                        <p:attrNameLst>
                                          <p:attrName>style.visibility</p:attrName>
                                        </p:attrNameLst>
                                      </p:cBhvr>
                                      <p:to>
                                        <p:strVal val="hidden"/>
                                      </p:to>
                                    </p:set>
                                  </p:childTnLst>
                                </p:cTn>
                              </p:par>
                              <p:par>
                                <p:cTn id="108" presetID="1" presetClass="exit" presetSubtype="0" fill="hold" grpId="1" nodeType="withEffect">
                                  <p:stCondLst>
                                    <p:cond delay="0"/>
                                  </p:stCondLst>
                                  <p:childTnLst>
                                    <p:set>
                                      <p:cBhvr>
                                        <p:cTn id="109" dur="1" fill="hold">
                                          <p:stCondLst>
                                            <p:cond delay="0"/>
                                          </p:stCondLst>
                                        </p:cTn>
                                        <p:tgtEl>
                                          <p:spTgt spid="23">
                                            <p:bg/>
                                          </p:spTgt>
                                        </p:tgtEl>
                                        <p:attrNameLst>
                                          <p:attrName>style.visibility</p:attrName>
                                        </p:attrNameLst>
                                      </p:cBhvr>
                                      <p:to>
                                        <p:strVal val="hidden"/>
                                      </p:to>
                                    </p:set>
                                  </p:childTnLst>
                                </p:cTn>
                              </p:par>
                              <p:par>
                                <p:cTn id="110" presetID="1" presetClass="exit" presetSubtype="0" fill="hold" nodeType="withEffect">
                                  <p:stCondLst>
                                    <p:cond delay="0"/>
                                  </p:stCondLst>
                                  <p:childTnLst>
                                    <p:set>
                                      <p:cBhvr>
                                        <p:cTn id="111" dur="1" fill="hold">
                                          <p:stCondLst>
                                            <p:cond delay="0"/>
                                          </p:stCondLst>
                                        </p:cTn>
                                        <p:tgtEl>
                                          <p:spTgt spid="24"/>
                                        </p:tgtEl>
                                        <p:attrNameLst>
                                          <p:attrName>style.visibility</p:attrName>
                                        </p:attrNameLst>
                                      </p:cBhvr>
                                      <p:to>
                                        <p:strVal val="hidden"/>
                                      </p:to>
                                    </p:set>
                                  </p:childTnLst>
                                </p:cTn>
                              </p:par>
                              <p:par>
                                <p:cTn id="112" presetID="1" presetClass="exit" presetSubtype="0" fill="hold" nodeType="withEffect">
                                  <p:stCondLst>
                                    <p:cond delay="0"/>
                                  </p:stCondLst>
                                  <p:childTnLst>
                                    <p:set>
                                      <p:cBhvr>
                                        <p:cTn id="113"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9" grpId="0" build="p" animBg="1"/>
      <p:bldP spid="9" grpId="1" build="allAtOnce" animBg="1"/>
      <p:bldP spid="10" grpId="0" build="p" animBg="1"/>
      <p:bldP spid="10" grpId="1" build="allAtOnce" animBg="1"/>
      <p:bldP spid="11" grpId="0" build="p" animBg="1"/>
      <p:bldP spid="11" grpId="1" build="allAtOnce" animBg="1"/>
      <p:bldP spid="12" grpId="0" build="p" animBg="1"/>
      <p:bldP spid="12" grpId="1" build="allAtOnce" animBg="1"/>
      <p:bldP spid="13" grpId="0" build="p" animBg="1"/>
      <p:bldP spid="13" grpId="1" build="allAtOnce" animBg="1"/>
      <p:bldP spid="22" grpId="0" build="p" animBg="1"/>
      <p:bldP spid="22" grpId="1" build="allAtOnce" animBg="1"/>
      <p:bldP spid="23" grpId="0" build="p" animBg="1"/>
      <p:bldP spid="23" grpId="1" build="allAtOnce"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68ADA2-846F-7271-0B41-13980D8D57B0}"/>
            </a:ext>
          </a:extLst>
        </p:cNvPr>
        <p:cNvGrpSpPr/>
        <p:nvPr/>
      </p:nvGrpSpPr>
      <p:grpSpPr>
        <a:xfrm>
          <a:off x="0" y="0"/>
          <a:ext cx="0" cy="0"/>
          <a:chOff x="0" y="0"/>
          <a:chExt cx="0" cy="0"/>
        </a:xfrm>
      </p:grpSpPr>
      <p:sp>
        <p:nvSpPr>
          <p:cNvPr id="2" name="Google Shape;151;p10">
            <a:extLst>
              <a:ext uri="{FF2B5EF4-FFF2-40B4-BE49-F238E27FC236}">
                <a16:creationId xmlns:a16="http://schemas.microsoft.com/office/drawing/2014/main" id="{B2343A4B-EF27-A834-E7EE-6052F339751F}"/>
              </a:ext>
            </a:extLst>
          </p:cNvPr>
          <p:cNvSpPr txBox="1">
            <a:spLocks/>
          </p:cNvSpPr>
          <p:nvPr/>
        </p:nvSpPr>
        <p:spPr>
          <a:xfrm>
            <a:off x="11045371" y="6318135"/>
            <a:ext cx="796060"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chemeClr val="bg1"/>
                </a:solidFill>
                <a:latin typeface="Sztosfixed" pitchFamily="2" charset="77"/>
                <a:ea typeface="Sztosfixed" pitchFamily="2" charset="77"/>
                <a:cs typeface="Sztosfixed" pitchFamily="2" charset="77"/>
              </a:rPr>
              <a:pPr algn="r">
                <a:buSzPts val="1400"/>
              </a:pPr>
              <a:t>31</a:t>
            </a:fld>
            <a:endParaRPr lang="en" sz="2000" b="1" dirty="0">
              <a:solidFill>
                <a:schemeClr val="bg1"/>
              </a:solidFill>
              <a:latin typeface="Sztosfixed" pitchFamily="2" charset="77"/>
              <a:ea typeface="Sztosfixed" pitchFamily="2" charset="77"/>
              <a:cs typeface="Sztosfixed" pitchFamily="2" charset="77"/>
            </a:endParaRPr>
          </a:p>
        </p:txBody>
      </p:sp>
      <p:pic>
        <p:nvPicPr>
          <p:cNvPr id="4" name="Picture 3">
            <a:extLst>
              <a:ext uri="{FF2B5EF4-FFF2-40B4-BE49-F238E27FC236}">
                <a16:creationId xmlns:a16="http://schemas.microsoft.com/office/drawing/2014/main" id="{CC2FD50A-31FD-EE98-ECC8-774430D9A707}"/>
              </a:ext>
            </a:extLst>
          </p:cNvPr>
          <p:cNvPicPr>
            <a:picLocks noChangeAspect="1"/>
          </p:cNvPicPr>
          <p:nvPr/>
        </p:nvPicPr>
        <p:blipFill>
          <a:blip r:embed="rId2"/>
          <a:srcRect/>
          <a:stretch/>
        </p:blipFill>
        <p:spPr>
          <a:xfrm>
            <a:off x="508902" y="1126266"/>
            <a:ext cx="7341200" cy="5189901"/>
          </a:xfrm>
          <a:prstGeom prst="rect">
            <a:avLst/>
          </a:prstGeom>
        </p:spPr>
      </p:pic>
      <p:pic>
        <p:nvPicPr>
          <p:cNvPr id="6" name="Picture 5" descr="Cartoon character with a mushroom and a cane&#10;&#10;AI-generated content may be incorrect.">
            <a:extLst>
              <a:ext uri="{FF2B5EF4-FFF2-40B4-BE49-F238E27FC236}">
                <a16:creationId xmlns:a16="http://schemas.microsoft.com/office/drawing/2014/main" id="{1D856A67-8BC6-17BD-31F8-A740551B9FBE}"/>
              </a:ext>
            </a:extLst>
          </p:cNvPr>
          <p:cNvPicPr>
            <a:picLocks noChangeAspect="1"/>
          </p:cNvPicPr>
          <p:nvPr/>
        </p:nvPicPr>
        <p:blipFill>
          <a:blip r:embed="rId3"/>
          <a:srcRect l="3848" t="5705" r="6027" b="30636"/>
          <a:stretch>
            <a:fillRect/>
          </a:stretch>
        </p:blipFill>
        <p:spPr>
          <a:xfrm>
            <a:off x="6676106" y="3351498"/>
            <a:ext cx="5515894" cy="3506502"/>
          </a:xfrm>
          <a:prstGeom prst="rect">
            <a:avLst/>
          </a:prstGeom>
        </p:spPr>
      </p:pic>
      <p:sp>
        <p:nvSpPr>
          <p:cNvPr id="9" name="Title 1">
            <a:extLst>
              <a:ext uri="{FF2B5EF4-FFF2-40B4-BE49-F238E27FC236}">
                <a16:creationId xmlns:a16="http://schemas.microsoft.com/office/drawing/2014/main" id="{B698E021-CCF9-77F9-CF98-C2D7417287BA}"/>
              </a:ext>
            </a:extLst>
          </p:cNvPr>
          <p:cNvSpPr txBox="1">
            <a:spLocks/>
          </p:cNvSpPr>
          <p:nvPr/>
        </p:nvSpPr>
        <p:spPr>
          <a:xfrm>
            <a:off x="3759200" y="352331"/>
            <a:ext cx="4673600" cy="48587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9B2242"/>
                </a:solidFill>
                <a:latin typeface="Sztosfixed" pitchFamily="2" charset="77"/>
                <a:ea typeface="Sztosfixed" pitchFamily="2" charset="77"/>
                <a:cs typeface="Sztosfixed" pitchFamily="2" charset="77"/>
              </a:rPr>
              <a:t>Worksheet</a:t>
            </a:r>
          </a:p>
        </p:txBody>
      </p:sp>
      <p:grpSp>
        <p:nvGrpSpPr>
          <p:cNvPr id="11" name="menu">
            <a:extLst>
              <a:ext uri="{FF2B5EF4-FFF2-40B4-BE49-F238E27FC236}">
                <a16:creationId xmlns:a16="http://schemas.microsoft.com/office/drawing/2014/main" id="{80A8FD60-5B35-34EC-EEB4-D5718B5EF309}"/>
              </a:ext>
            </a:extLst>
          </p:cNvPr>
          <p:cNvGrpSpPr/>
          <p:nvPr/>
        </p:nvGrpSpPr>
        <p:grpSpPr>
          <a:xfrm>
            <a:off x="11474101" y="2871719"/>
            <a:ext cx="460535" cy="1114561"/>
            <a:chOff x="151927" y="2325786"/>
            <a:chExt cx="260682" cy="630889"/>
          </a:xfrm>
        </p:grpSpPr>
        <p:sp>
          <p:nvSpPr>
            <p:cNvPr id="12" name="Rectangle: Rounded Corners 63">
              <a:extLst>
                <a:ext uri="{FF2B5EF4-FFF2-40B4-BE49-F238E27FC236}">
                  <a16:creationId xmlns:a16="http://schemas.microsoft.com/office/drawing/2014/main" id="{E334EEAC-AA34-8272-61C2-434E8834DA1A}"/>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13" name="a4">
              <a:hlinkClick r:id="" action="ppaction://hlinkshowjump?jump=nextslide"/>
              <a:extLst>
                <a:ext uri="{FF2B5EF4-FFF2-40B4-BE49-F238E27FC236}">
                  <a16:creationId xmlns:a16="http://schemas.microsoft.com/office/drawing/2014/main" id="{2DE4671A-5DCD-9BC4-3AAE-9200B2F3BAF7}"/>
                </a:ext>
              </a:extLst>
            </p:cNvPr>
            <p:cNvPicPr>
              <a:picLocks noChangeAspect="1"/>
            </p:cNvPicPr>
            <p:nvPr/>
          </p:nvPicPr>
          <p:blipFill>
            <a:blip r:embed="rId4"/>
            <a:srcRect/>
            <a:stretch/>
          </p:blipFill>
          <p:spPr>
            <a:xfrm>
              <a:off x="204687" y="2740767"/>
              <a:ext cx="154441" cy="106747"/>
            </a:xfrm>
            <a:prstGeom prst="rect">
              <a:avLst/>
            </a:prstGeom>
          </p:spPr>
        </p:pic>
        <p:pic>
          <p:nvPicPr>
            <p:cNvPr id="14" name="a4">
              <a:hlinkClick r:id="" action="ppaction://hlinkshowjump?jump=previousslide"/>
              <a:extLst>
                <a:ext uri="{FF2B5EF4-FFF2-40B4-BE49-F238E27FC236}">
                  <a16:creationId xmlns:a16="http://schemas.microsoft.com/office/drawing/2014/main" id="{782424F7-DA5D-524C-4FF4-102FFF8421E6}"/>
                </a:ext>
              </a:extLst>
            </p:cNvPr>
            <p:cNvPicPr>
              <a:picLocks noChangeAspect="1"/>
            </p:cNvPicPr>
            <p:nvPr/>
          </p:nvPicPr>
          <p:blipFill>
            <a:blip r:embed="rId4"/>
            <a:srcRect/>
            <a:stretch/>
          </p:blipFill>
          <p:spPr>
            <a:xfrm rot="10800000">
              <a:off x="204687" y="2434554"/>
              <a:ext cx="154441" cy="106747"/>
            </a:xfrm>
            <a:prstGeom prst="rect">
              <a:avLst/>
            </a:prstGeom>
          </p:spPr>
        </p:pic>
      </p:grpSp>
    </p:spTree>
    <p:extLst>
      <p:ext uri="{BB962C8B-B14F-4D97-AF65-F5344CB8AC3E}">
        <p14:creationId xmlns:p14="http://schemas.microsoft.com/office/powerpoint/2010/main" val="2971179563"/>
      </p:ext>
    </p:extLst>
  </p:cSld>
  <p:clrMapOvr>
    <a:masterClrMapping/>
  </p:clrMapOvr>
  <p:transition spd="slow" advClick="0">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9889D5-8414-54C9-5C37-489BAA5017A3}"/>
            </a:ext>
          </a:extLst>
        </p:cNvPr>
        <p:cNvGrpSpPr/>
        <p:nvPr/>
      </p:nvGrpSpPr>
      <p:grpSpPr>
        <a:xfrm>
          <a:off x="0" y="0"/>
          <a:ext cx="0" cy="0"/>
          <a:chOff x="0" y="0"/>
          <a:chExt cx="0" cy="0"/>
        </a:xfrm>
      </p:grpSpPr>
      <p:sp>
        <p:nvSpPr>
          <p:cNvPr id="2" name="6">
            <a:extLst>
              <a:ext uri="{FF2B5EF4-FFF2-40B4-BE49-F238E27FC236}">
                <a16:creationId xmlns:a16="http://schemas.microsoft.com/office/drawing/2014/main" id="{7612A1AF-6A38-D01E-2168-D12A1B6FCD63}"/>
              </a:ext>
            </a:extLst>
          </p:cNvPr>
          <p:cNvSpPr/>
          <p:nvPr/>
        </p:nvSpPr>
        <p:spPr>
          <a:xfrm>
            <a:off x="7978265" y="3595911"/>
            <a:ext cx="3224245" cy="1551121"/>
          </a:xfrm>
          <a:prstGeom prst="roundRect">
            <a:avLst>
              <a:gd name="adj" fmla="val 11197"/>
            </a:avLst>
          </a:prstGeom>
          <a:solidFill>
            <a:srgbClr val="E9E8FF"/>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algn="ctr">
              <a:lnSpc>
                <a:spcPts val="2400"/>
              </a:lnSpc>
            </a:pPr>
            <a:r>
              <a:rPr lang="en-US" sz="1600" dirty="0">
                <a:solidFill>
                  <a:srgbClr val="414141"/>
                </a:solidFill>
                <a:latin typeface="Montserrat" pitchFamily="2" charset="77"/>
                <a:ea typeface="Sztosfixed" pitchFamily="2" charset="77"/>
                <a:cs typeface="Sztosfixed" pitchFamily="2" charset="77"/>
              </a:rPr>
              <a:t>Having a happy and healthy tummy.</a:t>
            </a:r>
          </a:p>
        </p:txBody>
      </p:sp>
      <p:sp>
        <p:nvSpPr>
          <p:cNvPr id="6" name="5">
            <a:extLst>
              <a:ext uri="{FF2B5EF4-FFF2-40B4-BE49-F238E27FC236}">
                <a16:creationId xmlns:a16="http://schemas.microsoft.com/office/drawing/2014/main" id="{C72C7D57-A111-572E-38D4-4911B29324D7}"/>
              </a:ext>
            </a:extLst>
          </p:cNvPr>
          <p:cNvSpPr/>
          <p:nvPr/>
        </p:nvSpPr>
        <p:spPr>
          <a:xfrm>
            <a:off x="4483006" y="3595911"/>
            <a:ext cx="3224826" cy="1551121"/>
          </a:xfrm>
          <a:prstGeom prst="roundRect">
            <a:avLst>
              <a:gd name="adj" fmla="val 11197"/>
            </a:avLst>
          </a:prstGeom>
          <a:solidFill>
            <a:srgbClr val="E9E8FF"/>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algn="ctr">
              <a:lnSpc>
                <a:spcPts val="2400"/>
              </a:lnSpc>
            </a:pPr>
            <a:r>
              <a:rPr lang="en-US" sz="1600" dirty="0">
                <a:solidFill>
                  <a:srgbClr val="414141"/>
                </a:solidFill>
                <a:latin typeface="Montserrat" pitchFamily="2" charset="77"/>
                <a:ea typeface="Sztosfixed" pitchFamily="2" charset="77"/>
                <a:cs typeface="Sztosfixed" pitchFamily="2" charset="77"/>
              </a:rPr>
              <a:t>A part of plant food that helps our tummies work well.</a:t>
            </a:r>
          </a:p>
        </p:txBody>
      </p:sp>
      <p:sp>
        <p:nvSpPr>
          <p:cNvPr id="4" name="4">
            <a:extLst>
              <a:ext uri="{FF2B5EF4-FFF2-40B4-BE49-F238E27FC236}">
                <a16:creationId xmlns:a16="http://schemas.microsoft.com/office/drawing/2014/main" id="{643E4428-FB4E-213B-079F-EF34D6C0A6DD}"/>
              </a:ext>
            </a:extLst>
          </p:cNvPr>
          <p:cNvSpPr/>
          <p:nvPr/>
        </p:nvSpPr>
        <p:spPr>
          <a:xfrm>
            <a:off x="987165" y="3595911"/>
            <a:ext cx="3224827" cy="1551121"/>
          </a:xfrm>
          <a:prstGeom prst="roundRect">
            <a:avLst>
              <a:gd name="adj" fmla="val 11197"/>
            </a:avLst>
          </a:prstGeom>
          <a:solidFill>
            <a:srgbClr val="E9E8FF"/>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algn="ctr">
              <a:lnSpc>
                <a:spcPts val="2400"/>
              </a:lnSpc>
            </a:pPr>
            <a:r>
              <a:rPr lang="en-US" sz="1600" dirty="0">
                <a:solidFill>
                  <a:srgbClr val="414141"/>
                </a:solidFill>
                <a:latin typeface="Montserrat" pitchFamily="2" charset="77"/>
                <a:ea typeface="Sztosfixed" pitchFamily="2" charset="77"/>
                <a:cs typeface="Sztosfixed" pitchFamily="2" charset="77"/>
              </a:rPr>
              <a:t>Being in contact with something, like being in the sun.</a:t>
            </a:r>
          </a:p>
        </p:txBody>
      </p:sp>
      <p:sp>
        <p:nvSpPr>
          <p:cNvPr id="3" name="3">
            <a:extLst>
              <a:ext uri="{FF2B5EF4-FFF2-40B4-BE49-F238E27FC236}">
                <a16:creationId xmlns:a16="http://schemas.microsoft.com/office/drawing/2014/main" id="{AB989EDB-CCA3-4B9C-6A6C-ACFCF2E06EF5}"/>
              </a:ext>
            </a:extLst>
          </p:cNvPr>
          <p:cNvSpPr/>
          <p:nvPr/>
        </p:nvSpPr>
        <p:spPr>
          <a:xfrm>
            <a:off x="7978265" y="1814248"/>
            <a:ext cx="3224245" cy="1551121"/>
          </a:xfrm>
          <a:prstGeom prst="roundRect">
            <a:avLst>
              <a:gd name="adj" fmla="val 11197"/>
            </a:avLst>
          </a:prstGeom>
          <a:solidFill>
            <a:srgbClr val="E9E8FF"/>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algn="ctr">
              <a:lnSpc>
                <a:spcPts val="2400"/>
              </a:lnSpc>
            </a:pPr>
            <a:r>
              <a:rPr lang="en-US" sz="1600" dirty="0">
                <a:solidFill>
                  <a:srgbClr val="414141"/>
                </a:solidFill>
                <a:latin typeface="Montserrat" pitchFamily="2" charset="77"/>
                <a:ea typeface="Sztosfixed" pitchFamily="2" charset="77"/>
                <a:cs typeface="Sztosfixed" pitchFamily="2" charset="77"/>
              </a:rPr>
              <a:t>How our bodies break down food so we can get energy and grow.</a:t>
            </a:r>
          </a:p>
        </p:txBody>
      </p:sp>
      <p:sp>
        <p:nvSpPr>
          <p:cNvPr id="7" name="2">
            <a:extLst>
              <a:ext uri="{FF2B5EF4-FFF2-40B4-BE49-F238E27FC236}">
                <a16:creationId xmlns:a16="http://schemas.microsoft.com/office/drawing/2014/main" id="{814FA9E0-2588-1CFE-5FA8-E00FA7C7D8F9}"/>
              </a:ext>
            </a:extLst>
          </p:cNvPr>
          <p:cNvSpPr/>
          <p:nvPr/>
        </p:nvSpPr>
        <p:spPr>
          <a:xfrm>
            <a:off x="4483006" y="1814248"/>
            <a:ext cx="3224826" cy="1551121"/>
          </a:xfrm>
          <a:prstGeom prst="roundRect">
            <a:avLst>
              <a:gd name="adj" fmla="val 11197"/>
            </a:avLst>
          </a:prstGeom>
          <a:solidFill>
            <a:srgbClr val="E9E8FF"/>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algn="ctr">
              <a:lnSpc>
                <a:spcPts val="2400"/>
              </a:lnSpc>
            </a:pPr>
            <a:r>
              <a:rPr lang="en-US" sz="1600" dirty="0">
                <a:solidFill>
                  <a:srgbClr val="414141"/>
                </a:solidFill>
                <a:latin typeface="Montserrat" pitchFamily="2" charset="77"/>
                <a:ea typeface="Sztosfixed" pitchFamily="2" charset="77"/>
                <a:cs typeface="Sztosfixed" pitchFamily="2" charset="77"/>
              </a:rPr>
              <a:t>Is found inside the mushroom's cells and acts as a </a:t>
            </a:r>
            <a:r>
              <a:rPr lang="en-US" sz="1600" dirty="0" err="1">
                <a:solidFill>
                  <a:srgbClr val="414141"/>
                </a:solidFill>
                <a:latin typeface="Montserrat" pitchFamily="2" charset="77"/>
                <a:ea typeface="Sztosfixed" pitchFamily="2" charset="77"/>
                <a:cs typeface="Sztosfixed" pitchFamily="2" charset="77"/>
              </a:rPr>
              <a:t>fibre</a:t>
            </a:r>
            <a:r>
              <a:rPr lang="en-US" sz="1600" dirty="0">
                <a:solidFill>
                  <a:srgbClr val="414141"/>
                </a:solidFill>
                <a:latin typeface="Montserrat" pitchFamily="2" charset="77"/>
                <a:ea typeface="Sztosfixed" pitchFamily="2" charset="77"/>
                <a:cs typeface="Sztosfixed" pitchFamily="2" charset="77"/>
              </a:rPr>
              <a:t> when we eat mushrooms.</a:t>
            </a:r>
          </a:p>
        </p:txBody>
      </p:sp>
      <p:sp>
        <p:nvSpPr>
          <p:cNvPr id="5" name="1">
            <a:extLst>
              <a:ext uri="{FF2B5EF4-FFF2-40B4-BE49-F238E27FC236}">
                <a16:creationId xmlns:a16="http://schemas.microsoft.com/office/drawing/2014/main" id="{EF0100ED-13F3-87E9-1BAF-8680BD183607}"/>
              </a:ext>
            </a:extLst>
          </p:cNvPr>
          <p:cNvSpPr/>
          <p:nvPr/>
        </p:nvSpPr>
        <p:spPr>
          <a:xfrm>
            <a:off x="987165" y="1814248"/>
            <a:ext cx="3224827" cy="1551121"/>
          </a:xfrm>
          <a:prstGeom prst="roundRect">
            <a:avLst>
              <a:gd name="adj" fmla="val 11197"/>
            </a:avLst>
          </a:prstGeom>
          <a:solidFill>
            <a:srgbClr val="E9E8FF"/>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algn="ctr">
              <a:lnSpc>
                <a:spcPts val="2400"/>
              </a:lnSpc>
            </a:pPr>
            <a:r>
              <a:rPr lang="en-US" sz="1600" dirty="0">
                <a:solidFill>
                  <a:srgbClr val="414141"/>
                </a:solidFill>
                <a:latin typeface="Montserrat" pitchFamily="2" charset="77"/>
                <a:ea typeface="Sztosfixed" pitchFamily="2" charset="77"/>
                <a:cs typeface="Sztosfixed" pitchFamily="2" charset="77"/>
              </a:rPr>
              <a:t>Special helpers in food that keep our bodies healthy and strong.</a:t>
            </a:r>
          </a:p>
        </p:txBody>
      </p:sp>
      <p:sp>
        <p:nvSpPr>
          <p:cNvPr id="9" name="immune">
            <a:extLst>
              <a:ext uri="{FF2B5EF4-FFF2-40B4-BE49-F238E27FC236}">
                <a16:creationId xmlns:a16="http://schemas.microsoft.com/office/drawing/2014/main" id="{351FBF9C-8EE2-AC7B-71C5-CED431B5AFA4}"/>
              </a:ext>
            </a:extLst>
          </p:cNvPr>
          <p:cNvSpPr/>
          <p:nvPr/>
        </p:nvSpPr>
        <p:spPr>
          <a:xfrm>
            <a:off x="7978846" y="3595911"/>
            <a:ext cx="3224245" cy="1551121"/>
          </a:xfrm>
          <a:prstGeom prst="roundRect">
            <a:avLst>
              <a:gd name="adj" fmla="val 11197"/>
            </a:avLst>
          </a:prstGeom>
          <a:solidFill>
            <a:srgbClr val="8E7EFF"/>
          </a:solidFill>
          <a:ln>
            <a:solidFill>
              <a:srgbClr val="8E7E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Gut health</a:t>
            </a:r>
          </a:p>
        </p:txBody>
      </p:sp>
      <p:sp>
        <p:nvSpPr>
          <p:cNvPr id="16" name="gut">
            <a:extLst>
              <a:ext uri="{FF2B5EF4-FFF2-40B4-BE49-F238E27FC236}">
                <a16:creationId xmlns:a16="http://schemas.microsoft.com/office/drawing/2014/main" id="{B71DEAE5-0383-5C59-E92E-0401D5F6A6F4}"/>
              </a:ext>
            </a:extLst>
          </p:cNvPr>
          <p:cNvSpPr/>
          <p:nvPr/>
        </p:nvSpPr>
        <p:spPr>
          <a:xfrm>
            <a:off x="4483587" y="3595911"/>
            <a:ext cx="3224826" cy="1551121"/>
          </a:xfrm>
          <a:prstGeom prst="roundRect">
            <a:avLst>
              <a:gd name="adj" fmla="val 11197"/>
            </a:avLst>
          </a:prstGeom>
          <a:solidFill>
            <a:srgbClr val="8E7EFF"/>
          </a:solidFill>
          <a:ln>
            <a:solidFill>
              <a:srgbClr val="8E7E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bg1"/>
                </a:solidFill>
                <a:latin typeface="Sztosfixed" pitchFamily="2" charset="77"/>
                <a:ea typeface="Sztosfixed" pitchFamily="2" charset="77"/>
                <a:cs typeface="Sztosfixed" pitchFamily="2" charset="77"/>
              </a:rPr>
              <a:t>Fibre</a:t>
            </a:r>
            <a:endParaRPr lang="en-US" sz="2400" b="1" dirty="0">
              <a:solidFill>
                <a:schemeClr val="bg1"/>
              </a:solidFill>
              <a:latin typeface="Sztosfixed" pitchFamily="2" charset="77"/>
              <a:ea typeface="Sztosfixed" pitchFamily="2" charset="77"/>
              <a:cs typeface="Sztosfixed" pitchFamily="2" charset="77"/>
            </a:endParaRPr>
          </a:p>
        </p:txBody>
      </p:sp>
      <p:sp>
        <p:nvSpPr>
          <p:cNvPr id="11" name="fibre">
            <a:extLst>
              <a:ext uri="{FF2B5EF4-FFF2-40B4-BE49-F238E27FC236}">
                <a16:creationId xmlns:a16="http://schemas.microsoft.com/office/drawing/2014/main" id="{83E31724-5B5D-4950-EBA5-69444757CABB}"/>
              </a:ext>
            </a:extLst>
          </p:cNvPr>
          <p:cNvSpPr/>
          <p:nvPr/>
        </p:nvSpPr>
        <p:spPr>
          <a:xfrm>
            <a:off x="987746" y="3595911"/>
            <a:ext cx="3224827" cy="1551121"/>
          </a:xfrm>
          <a:prstGeom prst="roundRect">
            <a:avLst>
              <a:gd name="adj" fmla="val 11197"/>
            </a:avLst>
          </a:prstGeom>
          <a:solidFill>
            <a:srgbClr val="8E7EFF"/>
          </a:solidFill>
          <a:ln>
            <a:solidFill>
              <a:srgbClr val="8E7E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Exposure</a:t>
            </a:r>
          </a:p>
        </p:txBody>
      </p:sp>
      <p:sp>
        <p:nvSpPr>
          <p:cNvPr id="10" name="expose">
            <a:extLst>
              <a:ext uri="{FF2B5EF4-FFF2-40B4-BE49-F238E27FC236}">
                <a16:creationId xmlns:a16="http://schemas.microsoft.com/office/drawing/2014/main" id="{BE7DF512-28F9-8AD7-3EBE-0CA5682EDBC8}"/>
              </a:ext>
            </a:extLst>
          </p:cNvPr>
          <p:cNvSpPr/>
          <p:nvPr/>
        </p:nvSpPr>
        <p:spPr>
          <a:xfrm>
            <a:off x="7978846" y="1814248"/>
            <a:ext cx="3224245" cy="1551121"/>
          </a:xfrm>
          <a:prstGeom prst="roundRect">
            <a:avLst>
              <a:gd name="adj" fmla="val 11197"/>
            </a:avLst>
          </a:prstGeom>
          <a:solidFill>
            <a:srgbClr val="8E7EFF"/>
          </a:solidFill>
          <a:ln>
            <a:solidFill>
              <a:srgbClr val="8E7E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Digestion</a:t>
            </a:r>
          </a:p>
        </p:txBody>
      </p:sp>
      <p:sp>
        <p:nvSpPr>
          <p:cNvPr id="17" name="digest">
            <a:extLst>
              <a:ext uri="{FF2B5EF4-FFF2-40B4-BE49-F238E27FC236}">
                <a16:creationId xmlns:a16="http://schemas.microsoft.com/office/drawing/2014/main" id="{1E4AD8F0-735B-AA96-EBE2-2EAC6B9F1083}"/>
              </a:ext>
            </a:extLst>
          </p:cNvPr>
          <p:cNvSpPr/>
          <p:nvPr/>
        </p:nvSpPr>
        <p:spPr>
          <a:xfrm>
            <a:off x="4483587" y="1814248"/>
            <a:ext cx="3224826" cy="1551121"/>
          </a:xfrm>
          <a:prstGeom prst="roundRect">
            <a:avLst>
              <a:gd name="adj" fmla="val 11197"/>
            </a:avLst>
          </a:prstGeom>
          <a:solidFill>
            <a:srgbClr val="8E7EFF"/>
          </a:solidFill>
          <a:ln>
            <a:solidFill>
              <a:srgbClr val="8E7E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Chitin</a:t>
            </a:r>
          </a:p>
        </p:txBody>
      </p:sp>
      <p:sp>
        <p:nvSpPr>
          <p:cNvPr id="14" name="antiox">
            <a:extLst>
              <a:ext uri="{FF2B5EF4-FFF2-40B4-BE49-F238E27FC236}">
                <a16:creationId xmlns:a16="http://schemas.microsoft.com/office/drawing/2014/main" id="{8D77716A-4E52-01F4-999B-8730730AD30D}"/>
              </a:ext>
            </a:extLst>
          </p:cNvPr>
          <p:cNvSpPr/>
          <p:nvPr/>
        </p:nvSpPr>
        <p:spPr>
          <a:xfrm>
            <a:off x="987746" y="1814248"/>
            <a:ext cx="3224827" cy="1551121"/>
          </a:xfrm>
          <a:prstGeom prst="roundRect">
            <a:avLst>
              <a:gd name="adj" fmla="val 11197"/>
            </a:avLst>
          </a:prstGeom>
          <a:solidFill>
            <a:srgbClr val="8E7EFF"/>
          </a:solidFill>
          <a:ln>
            <a:solidFill>
              <a:srgbClr val="8E7E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Antioxidants</a:t>
            </a:r>
          </a:p>
        </p:txBody>
      </p:sp>
      <p:sp>
        <p:nvSpPr>
          <p:cNvPr id="12" name="Title 1">
            <a:extLst>
              <a:ext uri="{FF2B5EF4-FFF2-40B4-BE49-F238E27FC236}">
                <a16:creationId xmlns:a16="http://schemas.microsoft.com/office/drawing/2014/main" id="{421414F5-96CC-2DEA-AF4F-D069A74D2FD6}"/>
              </a:ext>
            </a:extLst>
          </p:cNvPr>
          <p:cNvSpPr txBox="1">
            <a:spLocks/>
          </p:cNvSpPr>
          <p:nvPr/>
        </p:nvSpPr>
        <p:spPr>
          <a:xfrm>
            <a:off x="3805620" y="352331"/>
            <a:ext cx="4580760" cy="56207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Sztosfixed" pitchFamily="2" charset="77"/>
                <a:ea typeface="Sztosfixed" pitchFamily="2" charset="77"/>
                <a:cs typeface="Sztosfixed" pitchFamily="2" charset="77"/>
              </a:rPr>
              <a:t>Vocabulary</a:t>
            </a:r>
          </a:p>
        </p:txBody>
      </p:sp>
      <p:grpSp>
        <p:nvGrpSpPr>
          <p:cNvPr id="20" name="menu">
            <a:extLst>
              <a:ext uri="{FF2B5EF4-FFF2-40B4-BE49-F238E27FC236}">
                <a16:creationId xmlns:a16="http://schemas.microsoft.com/office/drawing/2014/main" id="{6DDC9FB3-389E-2583-C628-952C6E367C28}"/>
              </a:ext>
            </a:extLst>
          </p:cNvPr>
          <p:cNvGrpSpPr/>
          <p:nvPr/>
        </p:nvGrpSpPr>
        <p:grpSpPr>
          <a:xfrm>
            <a:off x="11474101" y="2871719"/>
            <a:ext cx="460535" cy="1114561"/>
            <a:chOff x="151927" y="2325786"/>
            <a:chExt cx="260682" cy="630889"/>
          </a:xfrm>
        </p:grpSpPr>
        <p:sp>
          <p:nvSpPr>
            <p:cNvPr id="21" name="Rectangle: Rounded Corners 63">
              <a:extLst>
                <a:ext uri="{FF2B5EF4-FFF2-40B4-BE49-F238E27FC236}">
                  <a16:creationId xmlns:a16="http://schemas.microsoft.com/office/drawing/2014/main" id="{653186B4-24AD-A7ED-185D-FA119A5BBEBD}"/>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22" name="a4">
              <a:hlinkClick r:id="" action="ppaction://hlinkshowjump?jump=nextslide"/>
              <a:extLst>
                <a:ext uri="{FF2B5EF4-FFF2-40B4-BE49-F238E27FC236}">
                  <a16:creationId xmlns:a16="http://schemas.microsoft.com/office/drawing/2014/main" id="{E7CB12D5-15EA-7E44-E3D1-0C486AB5427A}"/>
                </a:ext>
              </a:extLst>
            </p:cNvPr>
            <p:cNvPicPr>
              <a:picLocks noChangeAspect="1"/>
            </p:cNvPicPr>
            <p:nvPr/>
          </p:nvPicPr>
          <p:blipFill>
            <a:blip r:embed="rId2"/>
            <a:srcRect/>
            <a:stretch/>
          </p:blipFill>
          <p:spPr>
            <a:xfrm>
              <a:off x="204687" y="2740767"/>
              <a:ext cx="154441" cy="106747"/>
            </a:xfrm>
            <a:prstGeom prst="rect">
              <a:avLst/>
            </a:prstGeom>
          </p:spPr>
        </p:pic>
        <p:pic>
          <p:nvPicPr>
            <p:cNvPr id="23" name="a4">
              <a:hlinkClick r:id="" action="ppaction://hlinkshowjump?jump=previousslide"/>
              <a:extLst>
                <a:ext uri="{FF2B5EF4-FFF2-40B4-BE49-F238E27FC236}">
                  <a16:creationId xmlns:a16="http://schemas.microsoft.com/office/drawing/2014/main" id="{01E0381F-1DB2-FB08-CAFE-2F3CEC04DBA2}"/>
                </a:ext>
              </a:extLst>
            </p:cNvPr>
            <p:cNvPicPr>
              <a:picLocks noChangeAspect="1"/>
            </p:cNvPicPr>
            <p:nvPr/>
          </p:nvPicPr>
          <p:blipFill>
            <a:blip r:embed="rId2"/>
            <a:srcRect/>
            <a:stretch/>
          </p:blipFill>
          <p:spPr>
            <a:xfrm rot="10800000">
              <a:off x="204687" y="2434554"/>
              <a:ext cx="154441" cy="106747"/>
            </a:xfrm>
            <a:prstGeom prst="rect">
              <a:avLst/>
            </a:prstGeom>
          </p:spPr>
        </p:pic>
      </p:grpSp>
      <p:grpSp>
        <p:nvGrpSpPr>
          <p:cNvPr id="8" name="hint">
            <a:extLst>
              <a:ext uri="{FF2B5EF4-FFF2-40B4-BE49-F238E27FC236}">
                <a16:creationId xmlns:a16="http://schemas.microsoft.com/office/drawing/2014/main" id="{8A87159B-2567-E34F-F5BA-44D2F1514258}"/>
              </a:ext>
            </a:extLst>
          </p:cNvPr>
          <p:cNvGrpSpPr/>
          <p:nvPr/>
        </p:nvGrpSpPr>
        <p:grpSpPr>
          <a:xfrm>
            <a:off x="8094157" y="5845762"/>
            <a:ext cx="2497643" cy="577699"/>
            <a:chOff x="8094157" y="5845762"/>
            <a:chExt cx="2497643" cy="577699"/>
          </a:xfrm>
        </p:grpSpPr>
        <p:sp>
          <p:nvSpPr>
            <p:cNvPr id="18" name="Rectangle: Rounded Corners 17">
              <a:extLst>
                <a:ext uri="{FF2B5EF4-FFF2-40B4-BE49-F238E27FC236}">
                  <a16:creationId xmlns:a16="http://schemas.microsoft.com/office/drawing/2014/main" id="{579C4E48-2FA8-F6EB-6698-AA5DE4A8F96A}"/>
                </a:ext>
              </a:extLst>
            </p:cNvPr>
            <p:cNvSpPr/>
            <p:nvPr/>
          </p:nvSpPr>
          <p:spPr>
            <a:xfrm>
              <a:off x="8137921" y="5849575"/>
              <a:ext cx="2453879" cy="570073"/>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504000" rtlCol="0" anchor="ctr"/>
            <a:lstStyle/>
            <a:p>
              <a:pPr algn="ctr"/>
              <a:r>
                <a:rPr lang="en-US" sz="1200" dirty="0">
                  <a:solidFill>
                    <a:srgbClr val="9B2242"/>
                  </a:solidFill>
                  <a:latin typeface="Sztosfixed" pitchFamily="2" charset="77"/>
                  <a:ea typeface="Sztosfixed" pitchFamily="2" charset="77"/>
                  <a:cs typeface="Sztosfixed" pitchFamily="2" charset="77"/>
                </a:rPr>
                <a:t>Click on the words to reveal the definition</a:t>
              </a:r>
              <a:endParaRPr lang="en-AU" sz="1200" dirty="0">
                <a:solidFill>
                  <a:srgbClr val="9B2242"/>
                </a:solidFill>
              </a:endParaRPr>
            </a:p>
          </p:txBody>
        </p:sp>
        <p:pic>
          <p:nvPicPr>
            <p:cNvPr id="19" name="button button">
              <a:extLst>
                <a:ext uri="{FF2B5EF4-FFF2-40B4-BE49-F238E27FC236}">
                  <a16:creationId xmlns:a16="http://schemas.microsoft.com/office/drawing/2014/main" id="{B7B090C0-F689-121D-47C4-76FE9197EAEC}"/>
                </a:ext>
              </a:extLst>
            </p:cNvPr>
            <p:cNvPicPr>
              <a:picLocks noChangeAspect="1"/>
            </p:cNvPicPr>
            <p:nvPr/>
          </p:nvPicPr>
          <p:blipFill>
            <a:blip r:embed="rId3"/>
            <a:srcRect/>
            <a:stretch/>
          </p:blipFill>
          <p:spPr>
            <a:xfrm>
              <a:off x="8094157" y="5845762"/>
              <a:ext cx="572350" cy="577699"/>
            </a:xfrm>
            <a:prstGeom prst="rect">
              <a:avLst/>
            </a:prstGeom>
          </p:spPr>
        </p:pic>
      </p:grpSp>
      <p:sp>
        <p:nvSpPr>
          <p:cNvPr id="15" name="number">
            <a:extLst>
              <a:ext uri="{FF2B5EF4-FFF2-40B4-BE49-F238E27FC236}">
                <a16:creationId xmlns:a16="http://schemas.microsoft.com/office/drawing/2014/main" id="{30748B70-D97E-4BB9-B360-1364DF44FAB4}"/>
              </a:ext>
            </a:extLst>
          </p:cNvPr>
          <p:cNvSpPr txBox="1">
            <a:spLocks/>
          </p:cNvSpPr>
          <p:nvPr/>
        </p:nvSpPr>
        <p:spPr>
          <a:xfrm>
            <a:off x="11163300" y="6318135"/>
            <a:ext cx="654055"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rgbClr val="6B5FBF"/>
                </a:solidFill>
                <a:latin typeface="Sztosfixed" pitchFamily="2" charset="77"/>
                <a:ea typeface="Sztosfixed" pitchFamily="2" charset="77"/>
                <a:cs typeface="Sztosfixed" pitchFamily="2" charset="77"/>
              </a:rPr>
              <a:pPr algn="r">
                <a:buSzPts val="1400"/>
              </a:pPr>
              <a:t>32</a:t>
            </a:fld>
            <a:endParaRPr lang="en" sz="2000" b="1" dirty="0">
              <a:solidFill>
                <a:srgbClr val="6B5FBF"/>
              </a:solidFill>
              <a:latin typeface="Sztosfixed" pitchFamily="2" charset="77"/>
              <a:ea typeface="Sztosfixed" pitchFamily="2" charset="77"/>
              <a:cs typeface="Sztosfixed" pitchFamily="2" charset="77"/>
            </a:endParaRPr>
          </a:p>
        </p:txBody>
      </p:sp>
    </p:spTree>
    <p:extLst>
      <p:ext uri="{BB962C8B-B14F-4D97-AF65-F5344CB8AC3E}">
        <p14:creationId xmlns:p14="http://schemas.microsoft.com/office/powerpoint/2010/main" val="3673748441"/>
      </p:ext>
    </p:extLst>
  </p:cSld>
  <p:clrMapOvr>
    <a:masterClrMapping/>
  </p:clrMapOvr>
  <p:transition spd="slow" advClick="0">
    <p:push dir="u"/>
  </p:transition>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1"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6"/>
                                        </p:tgtEl>
                                      </p:cBhvr>
                                    </p:animEffect>
                                    <p:set>
                                      <p:cBhvr>
                                        <p:cTn id="2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14"/>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7"/>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grpId="2"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3"/>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grpId="2"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childTnLst>
                          </p:cTn>
                        </p:par>
                      </p:childTnLst>
                    </p:cTn>
                  </p:par>
                </p:childTnLst>
              </p:cTn>
              <p:nextCondLst>
                <p:cond evt="onClick" delay="0">
                  <p:tgtEl>
                    <p:spTgt spid="3"/>
                  </p:tgtEl>
                </p:cond>
              </p:nextCondLst>
            </p:seq>
            <p:seq concurrent="1" nextAc="seek">
              <p:cTn id="50" restart="whenNotActive" fill="hold" evtFilter="cancelBubble" nodeType="interactiveSeq">
                <p:stCondLst>
                  <p:cond evt="onClick" delay="0">
                    <p:tgtEl>
                      <p:spTgt spid="4"/>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grpId="2"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childTnLst>
                          </p:cTn>
                        </p:par>
                      </p:childTnLst>
                    </p:cTn>
                  </p:par>
                </p:childTnLst>
              </p:cTn>
              <p:nextCondLst>
                <p:cond evt="onClick" delay="0">
                  <p:tgtEl>
                    <p:spTgt spid="4"/>
                  </p:tgtEl>
                </p:cond>
              </p:nextCondLst>
            </p:seq>
            <p:seq concurrent="1" nextAc="seek">
              <p:cTn id="56" restart="whenNotActive" fill="hold" evtFilter="cancelBubble" nodeType="interactiveSeq">
                <p:stCondLst>
                  <p:cond evt="onClick" delay="0">
                    <p:tgtEl>
                      <p:spTgt spid="6"/>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grpId="2"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500"/>
                                        <p:tgtEl>
                                          <p:spTgt spid="16"/>
                                        </p:tgtEl>
                                      </p:cBhvr>
                                    </p:animEffect>
                                  </p:childTnLst>
                                </p:cTn>
                              </p:par>
                            </p:childTnLst>
                          </p:cTn>
                        </p:par>
                      </p:childTnLst>
                    </p:cTn>
                  </p:par>
                </p:childTnLst>
              </p:cTn>
              <p:nextCondLst>
                <p:cond evt="onClick" delay="0">
                  <p:tgtEl>
                    <p:spTgt spid="6"/>
                  </p:tgtEl>
                </p:cond>
              </p:nextCondLst>
            </p:seq>
            <p:seq concurrent="1" nextAc="seek">
              <p:cTn id="62" restart="whenNotActive" fill="hold" evtFilter="cancelBubble" nodeType="interactiveSeq">
                <p:stCondLst>
                  <p:cond evt="onClick" delay="0">
                    <p:tgtEl>
                      <p:spTgt spid="2"/>
                    </p:tgtEl>
                  </p:cond>
                </p:stCondLst>
                <p:endSync evt="end" delay="0">
                  <p:rtn val="all"/>
                </p:endSync>
                <p:childTnLst>
                  <p:par>
                    <p:cTn id="63" fill="hold">
                      <p:stCondLst>
                        <p:cond delay="0"/>
                      </p:stCondLst>
                      <p:childTnLst>
                        <p:par>
                          <p:cTn id="64" fill="hold">
                            <p:stCondLst>
                              <p:cond delay="0"/>
                            </p:stCondLst>
                            <p:childTnLst>
                              <p:par>
                                <p:cTn id="65" presetID="10" presetClass="entr" presetSubtype="0" fill="hold" grpId="2" nodeType="click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fade">
                                      <p:cBhvr>
                                        <p:cTn id="67" dur="500"/>
                                        <p:tgtEl>
                                          <p:spTgt spid="9"/>
                                        </p:tgtEl>
                                      </p:cBhvr>
                                    </p:animEffect>
                                  </p:childTnLst>
                                </p:cTn>
                              </p:par>
                            </p:childTnLst>
                          </p:cTn>
                        </p:par>
                      </p:childTnLst>
                    </p:cTn>
                  </p:par>
                </p:childTnLst>
              </p:cTn>
              <p:nextCondLst>
                <p:cond evt="onClick" delay="0">
                  <p:tgtEl>
                    <p:spTgt spid="2"/>
                  </p:tgtEl>
                </p:cond>
              </p:nextCondLst>
            </p:seq>
            <p:seq concurrent="1" nextAc="seek">
              <p:cTn id="68" restart="whenNotActive" fill="hold" evtFilter="cancelBubble" nodeType="interactiveSeq">
                <p:stCondLst>
                  <p:cond evt="onClick" delay="0">
                    <p:tgtEl>
                      <p:spTgt spid="5"/>
                    </p:tgtEl>
                  </p:cond>
                </p:stCondLst>
                <p:endSync evt="end" delay="0">
                  <p:rtn val="all"/>
                </p:endSync>
                <p:childTnLst>
                  <p:par>
                    <p:cTn id="69" fill="hold">
                      <p:stCondLst>
                        <p:cond delay="0"/>
                      </p:stCondLst>
                      <p:childTnLst>
                        <p:par>
                          <p:cTn id="70" fill="hold">
                            <p:stCondLst>
                              <p:cond delay="0"/>
                            </p:stCondLst>
                            <p:childTnLst>
                              <p:par>
                                <p:cTn id="71" presetID="10" presetClass="entr" presetSubtype="0" fill="hold" grpId="2" nodeType="click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fade">
                                      <p:cBhvr>
                                        <p:cTn id="73" dur="500"/>
                                        <p:tgtEl>
                                          <p:spTgt spid="14"/>
                                        </p:tgtEl>
                                      </p:cBhvr>
                                    </p:animEffect>
                                  </p:childTnLst>
                                </p:cTn>
                              </p:par>
                            </p:childTnLst>
                          </p:cTn>
                        </p:par>
                      </p:childTnLst>
                    </p:cTn>
                  </p:par>
                </p:childTnLst>
              </p:cTn>
              <p:nextCondLst>
                <p:cond evt="onClick" delay="0">
                  <p:tgtEl>
                    <p:spTgt spid="5"/>
                  </p:tgtEl>
                </p:cond>
              </p:nextCondLst>
            </p:seq>
          </p:childTnLst>
        </p:cTn>
      </p:par>
    </p:tnLst>
    <p:bldLst>
      <p:bldP spid="9" grpId="1" animBg="1"/>
      <p:bldP spid="9" grpId="2" animBg="1"/>
      <p:bldP spid="16" grpId="1" animBg="1"/>
      <p:bldP spid="16" grpId="2" animBg="1"/>
      <p:bldP spid="11" grpId="1" animBg="1"/>
      <p:bldP spid="11" grpId="2" animBg="1"/>
      <p:bldP spid="10" grpId="1" animBg="1"/>
      <p:bldP spid="10" grpId="2" animBg="1"/>
      <p:bldP spid="17" grpId="1" animBg="1"/>
      <p:bldP spid="17" grpId="2" animBg="1"/>
      <p:bldP spid="14" grpId="1" animBg="1"/>
      <p:bldP spid="14" grpId="2"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412C1-4A23-6F72-8C01-A6D56003626D}"/>
            </a:ext>
          </a:extLst>
        </p:cNvPr>
        <p:cNvGrpSpPr/>
        <p:nvPr/>
      </p:nvGrpSpPr>
      <p:grpSpPr>
        <a:xfrm>
          <a:off x="0" y="0"/>
          <a:ext cx="0" cy="0"/>
          <a:chOff x="0" y="0"/>
          <a:chExt cx="0" cy="0"/>
        </a:xfrm>
      </p:grpSpPr>
      <p:sp>
        <p:nvSpPr>
          <p:cNvPr id="2" name="6">
            <a:extLst>
              <a:ext uri="{FF2B5EF4-FFF2-40B4-BE49-F238E27FC236}">
                <a16:creationId xmlns:a16="http://schemas.microsoft.com/office/drawing/2014/main" id="{E48C985A-2790-B2F6-E62E-4C68664F8081}"/>
              </a:ext>
            </a:extLst>
          </p:cNvPr>
          <p:cNvSpPr/>
          <p:nvPr/>
        </p:nvSpPr>
        <p:spPr>
          <a:xfrm>
            <a:off x="6233972" y="3595911"/>
            <a:ext cx="3224245" cy="1551121"/>
          </a:xfrm>
          <a:prstGeom prst="roundRect">
            <a:avLst>
              <a:gd name="adj" fmla="val 11197"/>
            </a:avLst>
          </a:prstGeom>
          <a:solidFill>
            <a:srgbClr val="E9E8F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rIns="72000" rtlCol="0" anchor="ctr"/>
          <a:lstStyle/>
          <a:p>
            <a:pPr algn="ctr">
              <a:lnSpc>
                <a:spcPts val="2400"/>
              </a:lnSpc>
            </a:pPr>
            <a:r>
              <a:rPr lang="en-US" sz="1600" dirty="0">
                <a:solidFill>
                  <a:srgbClr val="414141"/>
                </a:solidFill>
                <a:latin typeface="Montserrat" pitchFamily="2" charset="77"/>
                <a:ea typeface="Sztosfixed" pitchFamily="2" charset="77"/>
                <a:cs typeface="Sztosfixed" pitchFamily="2" charset="77"/>
              </a:rPr>
              <a:t>Different kinds of helpers in food that do special jobs to keep our bodies healthy, like Vitamin D that helps make our teeth and bones strong.</a:t>
            </a:r>
          </a:p>
        </p:txBody>
      </p:sp>
      <p:sp>
        <p:nvSpPr>
          <p:cNvPr id="4" name="4">
            <a:extLst>
              <a:ext uri="{FF2B5EF4-FFF2-40B4-BE49-F238E27FC236}">
                <a16:creationId xmlns:a16="http://schemas.microsoft.com/office/drawing/2014/main" id="{9D642F62-58A3-B4E0-E72F-4B14136DCA7E}"/>
              </a:ext>
            </a:extLst>
          </p:cNvPr>
          <p:cNvSpPr/>
          <p:nvPr/>
        </p:nvSpPr>
        <p:spPr>
          <a:xfrm>
            <a:off x="2732040" y="3595911"/>
            <a:ext cx="3224827" cy="1551121"/>
          </a:xfrm>
          <a:prstGeom prst="roundRect">
            <a:avLst>
              <a:gd name="adj" fmla="val 11197"/>
            </a:avLst>
          </a:prstGeom>
          <a:solidFill>
            <a:srgbClr val="E9E8FF"/>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rIns="180000" rtlCol="0" anchor="ctr"/>
          <a:lstStyle/>
          <a:p>
            <a:pPr algn="ctr">
              <a:lnSpc>
                <a:spcPts val="2400"/>
              </a:lnSpc>
            </a:pPr>
            <a:r>
              <a:rPr lang="en-US" sz="1600" dirty="0">
                <a:solidFill>
                  <a:srgbClr val="414141"/>
                </a:solidFill>
                <a:latin typeface="Montserrat" pitchFamily="2" charset="77"/>
                <a:ea typeface="Sztosfixed" pitchFamily="2" charset="77"/>
                <a:cs typeface="Sztosfixed" pitchFamily="2" charset="77"/>
              </a:rPr>
              <a:t>Food that is full of good things (nutrients) that are good for you.</a:t>
            </a:r>
          </a:p>
        </p:txBody>
      </p:sp>
      <p:sp>
        <p:nvSpPr>
          <p:cNvPr id="3" name="3">
            <a:extLst>
              <a:ext uri="{FF2B5EF4-FFF2-40B4-BE49-F238E27FC236}">
                <a16:creationId xmlns:a16="http://schemas.microsoft.com/office/drawing/2014/main" id="{E0F5A2D3-A49F-8931-0836-0028E8361EE2}"/>
              </a:ext>
            </a:extLst>
          </p:cNvPr>
          <p:cNvSpPr/>
          <p:nvPr/>
        </p:nvSpPr>
        <p:spPr>
          <a:xfrm>
            <a:off x="7978265" y="1814248"/>
            <a:ext cx="3224245" cy="1551121"/>
          </a:xfrm>
          <a:prstGeom prst="roundRect">
            <a:avLst>
              <a:gd name="adj" fmla="val 11197"/>
            </a:avLst>
          </a:prstGeom>
          <a:solidFill>
            <a:srgbClr val="E9E8FF"/>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rIns="180000" rtlCol="0" anchor="ctr"/>
          <a:lstStyle/>
          <a:p>
            <a:pPr algn="ctr">
              <a:lnSpc>
                <a:spcPts val="2400"/>
              </a:lnSpc>
            </a:pPr>
            <a:r>
              <a:rPr lang="en-US" sz="1600" dirty="0">
                <a:solidFill>
                  <a:srgbClr val="414141"/>
                </a:solidFill>
                <a:latin typeface="Montserrat" pitchFamily="2" charset="77"/>
                <a:ea typeface="Sztosfixed" pitchFamily="2" charset="77"/>
                <a:cs typeface="Sztosfixed" pitchFamily="2" charset="77"/>
              </a:rPr>
              <a:t>Important tiny things in food that our bodies need to stay healthy, like calcium for strong bones.</a:t>
            </a:r>
          </a:p>
        </p:txBody>
      </p:sp>
      <p:sp>
        <p:nvSpPr>
          <p:cNvPr id="7" name="2">
            <a:extLst>
              <a:ext uri="{FF2B5EF4-FFF2-40B4-BE49-F238E27FC236}">
                <a16:creationId xmlns:a16="http://schemas.microsoft.com/office/drawing/2014/main" id="{610B2FDC-914B-E191-0ED0-F3755D3C9D3A}"/>
              </a:ext>
            </a:extLst>
          </p:cNvPr>
          <p:cNvSpPr/>
          <p:nvPr/>
        </p:nvSpPr>
        <p:spPr>
          <a:xfrm>
            <a:off x="4483006" y="1814248"/>
            <a:ext cx="3224826" cy="1551121"/>
          </a:xfrm>
          <a:prstGeom prst="roundRect">
            <a:avLst>
              <a:gd name="adj" fmla="val 11197"/>
            </a:avLst>
          </a:prstGeom>
          <a:solidFill>
            <a:srgbClr val="E9E8FF"/>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rIns="180000" rtlCol="0" anchor="ctr"/>
          <a:lstStyle/>
          <a:p>
            <a:pPr algn="ctr">
              <a:lnSpc>
                <a:spcPts val="2400"/>
              </a:lnSpc>
            </a:pPr>
            <a:r>
              <a:rPr lang="en-US" sz="1600" dirty="0">
                <a:solidFill>
                  <a:srgbClr val="414141"/>
                </a:solidFill>
                <a:latin typeface="Montserrat" pitchFamily="2" charset="77"/>
                <a:ea typeface="Sztosfixed" pitchFamily="2" charset="77"/>
                <a:cs typeface="Sztosfixed" pitchFamily="2" charset="77"/>
              </a:rPr>
              <a:t>Being strong and not getting sick easily because your immune system is working well.</a:t>
            </a:r>
          </a:p>
        </p:txBody>
      </p:sp>
      <p:sp>
        <p:nvSpPr>
          <p:cNvPr id="5" name="1">
            <a:extLst>
              <a:ext uri="{FF2B5EF4-FFF2-40B4-BE49-F238E27FC236}">
                <a16:creationId xmlns:a16="http://schemas.microsoft.com/office/drawing/2014/main" id="{1640DCA0-4466-4CFC-19BA-DCF3F8413C44}"/>
              </a:ext>
            </a:extLst>
          </p:cNvPr>
          <p:cNvSpPr/>
          <p:nvPr/>
        </p:nvSpPr>
        <p:spPr>
          <a:xfrm>
            <a:off x="987165" y="1814248"/>
            <a:ext cx="3224827" cy="1551121"/>
          </a:xfrm>
          <a:prstGeom prst="roundRect">
            <a:avLst>
              <a:gd name="adj" fmla="val 11197"/>
            </a:avLst>
          </a:prstGeom>
          <a:solidFill>
            <a:srgbClr val="E9E8FF"/>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rIns="180000" rtlCol="0" anchor="ctr"/>
          <a:lstStyle/>
          <a:p>
            <a:pPr algn="ctr">
              <a:lnSpc>
                <a:spcPts val="2400"/>
              </a:lnSpc>
            </a:pPr>
            <a:r>
              <a:rPr lang="en-US" sz="1600" dirty="0">
                <a:solidFill>
                  <a:srgbClr val="414141"/>
                </a:solidFill>
                <a:latin typeface="Montserrat" pitchFamily="2" charset="77"/>
                <a:ea typeface="Sztosfixed" pitchFamily="2" charset="77"/>
                <a:cs typeface="Sztosfixed" pitchFamily="2" charset="77"/>
              </a:rPr>
              <a:t>The part of our body that fights off sickness and keeps us from getting ill.</a:t>
            </a:r>
          </a:p>
        </p:txBody>
      </p:sp>
      <p:sp>
        <p:nvSpPr>
          <p:cNvPr id="9" name="immune">
            <a:extLst>
              <a:ext uri="{FF2B5EF4-FFF2-40B4-BE49-F238E27FC236}">
                <a16:creationId xmlns:a16="http://schemas.microsoft.com/office/drawing/2014/main" id="{DC06CA96-05CA-6171-A9C2-B3467378B283}"/>
              </a:ext>
            </a:extLst>
          </p:cNvPr>
          <p:cNvSpPr/>
          <p:nvPr/>
        </p:nvSpPr>
        <p:spPr>
          <a:xfrm>
            <a:off x="6234553" y="3595911"/>
            <a:ext cx="3224245" cy="1551121"/>
          </a:xfrm>
          <a:prstGeom prst="roundRect">
            <a:avLst>
              <a:gd name="adj" fmla="val 11197"/>
            </a:avLst>
          </a:prstGeom>
          <a:solidFill>
            <a:srgbClr val="8E7EFF"/>
          </a:solidFill>
          <a:ln>
            <a:solidFill>
              <a:srgbClr val="8E7E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Vitamins</a:t>
            </a:r>
          </a:p>
        </p:txBody>
      </p:sp>
      <p:sp>
        <p:nvSpPr>
          <p:cNvPr id="11" name="fibre">
            <a:extLst>
              <a:ext uri="{FF2B5EF4-FFF2-40B4-BE49-F238E27FC236}">
                <a16:creationId xmlns:a16="http://schemas.microsoft.com/office/drawing/2014/main" id="{92D02F94-82F0-C850-AEA4-D5DFB46AEB86}"/>
              </a:ext>
            </a:extLst>
          </p:cNvPr>
          <p:cNvSpPr/>
          <p:nvPr/>
        </p:nvSpPr>
        <p:spPr>
          <a:xfrm>
            <a:off x="2732621" y="3595911"/>
            <a:ext cx="3224827" cy="1551121"/>
          </a:xfrm>
          <a:prstGeom prst="roundRect">
            <a:avLst>
              <a:gd name="adj" fmla="val 11197"/>
            </a:avLst>
          </a:prstGeom>
          <a:solidFill>
            <a:srgbClr val="8E7EFF"/>
          </a:solidFill>
          <a:ln>
            <a:solidFill>
              <a:srgbClr val="8E7E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Sztosfixed" pitchFamily="2" charset="77"/>
                <a:ea typeface="Sztosfixed" pitchFamily="2" charset="77"/>
                <a:cs typeface="Sztosfixed" pitchFamily="2" charset="77"/>
              </a:rPr>
              <a:t>Nutritious</a:t>
            </a:r>
            <a:endParaRPr lang="en-US" sz="2400" b="1" dirty="0">
              <a:solidFill>
                <a:schemeClr val="bg1"/>
              </a:solidFill>
              <a:latin typeface="Sztosfixed" pitchFamily="2" charset="77"/>
              <a:ea typeface="Sztosfixed" pitchFamily="2" charset="77"/>
              <a:cs typeface="Sztosfixed" pitchFamily="2" charset="77"/>
            </a:endParaRPr>
          </a:p>
        </p:txBody>
      </p:sp>
      <p:sp>
        <p:nvSpPr>
          <p:cNvPr id="10" name="expose">
            <a:extLst>
              <a:ext uri="{FF2B5EF4-FFF2-40B4-BE49-F238E27FC236}">
                <a16:creationId xmlns:a16="http://schemas.microsoft.com/office/drawing/2014/main" id="{48013D8E-9C6A-3543-C6BA-BD4CAC4A0D18}"/>
              </a:ext>
            </a:extLst>
          </p:cNvPr>
          <p:cNvSpPr/>
          <p:nvPr/>
        </p:nvSpPr>
        <p:spPr>
          <a:xfrm>
            <a:off x="7978846" y="1814248"/>
            <a:ext cx="3224245" cy="1551121"/>
          </a:xfrm>
          <a:prstGeom prst="roundRect">
            <a:avLst>
              <a:gd name="adj" fmla="val 11197"/>
            </a:avLst>
          </a:prstGeom>
          <a:solidFill>
            <a:srgbClr val="8E7EFF"/>
          </a:solidFill>
          <a:ln>
            <a:solidFill>
              <a:srgbClr val="8E7E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Minerals</a:t>
            </a:r>
          </a:p>
        </p:txBody>
      </p:sp>
      <p:sp>
        <p:nvSpPr>
          <p:cNvPr id="17" name="digest">
            <a:extLst>
              <a:ext uri="{FF2B5EF4-FFF2-40B4-BE49-F238E27FC236}">
                <a16:creationId xmlns:a16="http://schemas.microsoft.com/office/drawing/2014/main" id="{D68645DB-1EAF-1965-20FA-45DE8002BA3D}"/>
              </a:ext>
            </a:extLst>
          </p:cNvPr>
          <p:cNvSpPr/>
          <p:nvPr/>
        </p:nvSpPr>
        <p:spPr>
          <a:xfrm>
            <a:off x="4483587" y="1814248"/>
            <a:ext cx="3224826" cy="1551121"/>
          </a:xfrm>
          <a:prstGeom prst="roundRect">
            <a:avLst>
              <a:gd name="adj" fmla="val 11197"/>
            </a:avLst>
          </a:prstGeom>
          <a:solidFill>
            <a:srgbClr val="8E7EFF"/>
          </a:solidFill>
          <a:ln>
            <a:solidFill>
              <a:srgbClr val="8E7E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Immunity</a:t>
            </a:r>
          </a:p>
        </p:txBody>
      </p:sp>
      <p:sp>
        <p:nvSpPr>
          <p:cNvPr id="14" name="antiox">
            <a:extLst>
              <a:ext uri="{FF2B5EF4-FFF2-40B4-BE49-F238E27FC236}">
                <a16:creationId xmlns:a16="http://schemas.microsoft.com/office/drawing/2014/main" id="{B8E8E07B-317E-8C98-6D6F-36F2DFB493BB}"/>
              </a:ext>
            </a:extLst>
          </p:cNvPr>
          <p:cNvSpPr/>
          <p:nvPr/>
        </p:nvSpPr>
        <p:spPr>
          <a:xfrm>
            <a:off x="987746" y="1814248"/>
            <a:ext cx="3224827" cy="1551121"/>
          </a:xfrm>
          <a:prstGeom prst="roundRect">
            <a:avLst>
              <a:gd name="adj" fmla="val 11197"/>
            </a:avLst>
          </a:prstGeom>
          <a:solidFill>
            <a:srgbClr val="8E7EFF"/>
          </a:solidFill>
          <a:ln>
            <a:solidFill>
              <a:srgbClr val="8E7E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Immune system</a:t>
            </a:r>
          </a:p>
        </p:txBody>
      </p:sp>
      <p:grpSp>
        <p:nvGrpSpPr>
          <p:cNvPr id="20" name="menu">
            <a:extLst>
              <a:ext uri="{FF2B5EF4-FFF2-40B4-BE49-F238E27FC236}">
                <a16:creationId xmlns:a16="http://schemas.microsoft.com/office/drawing/2014/main" id="{173EF651-66BD-D18A-2663-8154226F31BD}"/>
              </a:ext>
            </a:extLst>
          </p:cNvPr>
          <p:cNvGrpSpPr/>
          <p:nvPr/>
        </p:nvGrpSpPr>
        <p:grpSpPr>
          <a:xfrm>
            <a:off x="11474101" y="2871719"/>
            <a:ext cx="460535" cy="1114561"/>
            <a:chOff x="151927" y="2325786"/>
            <a:chExt cx="260682" cy="630889"/>
          </a:xfrm>
        </p:grpSpPr>
        <p:sp>
          <p:nvSpPr>
            <p:cNvPr id="21" name="Rectangle: Rounded Corners 63">
              <a:extLst>
                <a:ext uri="{FF2B5EF4-FFF2-40B4-BE49-F238E27FC236}">
                  <a16:creationId xmlns:a16="http://schemas.microsoft.com/office/drawing/2014/main" id="{186F3A13-BFA0-02FD-29EC-448D5210FF9A}"/>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22" name="a4">
              <a:hlinkClick r:id="" action="ppaction://hlinkshowjump?jump=nextslide"/>
              <a:extLst>
                <a:ext uri="{FF2B5EF4-FFF2-40B4-BE49-F238E27FC236}">
                  <a16:creationId xmlns:a16="http://schemas.microsoft.com/office/drawing/2014/main" id="{40BB32F0-4425-F5EC-3BC8-A6C33F7DF8EE}"/>
                </a:ext>
              </a:extLst>
            </p:cNvPr>
            <p:cNvPicPr>
              <a:picLocks noChangeAspect="1"/>
            </p:cNvPicPr>
            <p:nvPr/>
          </p:nvPicPr>
          <p:blipFill>
            <a:blip r:embed="rId2"/>
            <a:srcRect/>
            <a:stretch/>
          </p:blipFill>
          <p:spPr>
            <a:xfrm>
              <a:off x="204687" y="2740767"/>
              <a:ext cx="154441" cy="106747"/>
            </a:xfrm>
            <a:prstGeom prst="rect">
              <a:avLst/>
            </a:prstGeom>
          </p:spPr>
        </p:pic>
        <p:pic>
          <p:nvPicPr>
            <p:cNvPr id="23" name="a4">
              <a:hlinkClick r:id="" action="ppaction://hlinkshowjump?jump=previousslide"/>
              <a:extLst>
                <a:ext uri="{FF2B5EF4-FFF2-40B4-BE49-F238E27FC236}">
                  <a16:creationId xmlns:a16="http://schemas.microsoft.com/office/drawing/2014/main" id="{2B22A8BF-8912-BB2F-0383-C5195021E743}"/>
                </a:ext>
              </a:extLst>
            </p:cNvPr>
            <p:cNvPicPr>
              <a:picLocks noChangeAspect="1"/>
            </p:cNvPicPr>
            <p:nvPr/>
          </p:nvPicPr>
          <p:blipFill>
            <a:blip r:embed="rId2"/>
            <a:srcRect/>
            <a:stretch/>
          </p:blipFill>
          <p:spPr>
            <a:xfrm rot="10800000">
              <a:off x="204687" y="2434554"/>
              <a:ext cx="154441" cy="106747"/>
            </a:xfrm>
            <a:prstGeom prst="rect">
              <a:avLst/>
            </a:prstGeom>
          </p:spPr>
        </p:pic>
      </p:grpSp>
      <p:grpSp>
        <p:nvGrpSpPr>
          <p:cNvPr id="8" name="hint">
            <a:extLst>
              <a:ext uri="{FF2B5EF4-FFF2-40B4-BE49-F238E27FC236}">
                <a16:creationId xmlns:a16="http://schemas.microsoft.com/office/drawing/2014/main" id="{E559C9CE-6D93-121D-73A8-16633ABBFFE5}"/>
              </a:ext>
            </a:extLst>
          </p:cNvPr>
          <p:cNvGrpSpPr/>
          <p:nvPr/>
        </p:nvGrpSpPr>
        <p:grpSpPr>
          <a:xfrm>
            <a:off x="8094157" y="5845762"/>
            <a:ext cx="2497643" cy="577699"/>
            <a:chOff x="8094157" y="5845762"/>
            <a:chExt cx="2497643" cy="577699"/>
          </a:xfrm>
        </p:grpSpPr>
        <p:sp>
          <p:nvSpPr>
            <p:cNvPr id="18" name="Rectangle: Rounded Corners 17">
              <a:extLst>
                <a:ext uri="{FF2B5EF4-FFF2-40B4-BE49-F238E27FC236}">
                  <a16:creationId xmlns:a16="http://schemas.microsoft.com/office/drawing/2014/main" id="{1336FE57-93CB-4A4F-6712-EA3FF161D36A}"/>
                </a:ext>
              </a:extLst>
            </p:cNvPr>
            <p:cNvSpPr/>
            <p:nvPr/>
          </p:nvSpPr>
          <p:spPr>
            <a:xfrm>
              <a:off x="8137921" y="5849575"/>
              <a:ext cx="2453879" cy="570073"/>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504000" rtlCol="0" anchor="ctr"/>
            <a:lstStyle/>
            <a:p>
              <a:pPr algn="ctr"/>
              <a:r>
                <a:rPr lang="en-US" sz="1200" dirty="0">
                  <a:solidFill>
                    <a:srgbClr val="9B2242"/>
                  </a:solidFill>
                  <a:latin typeface="Sztosfixed" pitchFamily="2" charset="77"/>
                  <a:ea typeface="Sztosfixed" pitchFamily="2" charset="77"/>
                  <a:cs typeface="Sztosfixed" pitchFamily="2" charset="77"/>
                </a:rPr>
                <a:t>Click on the words to reveal the definition</a:t>
              </a:r>
              <a:endParaRPr lang="en-AU" sz="1200" dirty="0">
                <a:solidFill>
                  <a:srgbClr val="9B2242"/>
                </a:solidFill>
              </a:endParaRPr>
            </a:p>
          </p:txBody>
        </p:sp>
        <p:pic>
          <p:nvPicPr>
            <p:cNvPr id="19" name="button button">
              <a:extLst>
                <a:ext uri="{FF2B5EF4-FFF2-40B4-BE49-F238E27FC236}">
                  <a16:creationId xmlns:a16="http://schemas.microsoft.com/office/drawing/2014/main" id="{8936B471-851A-B11D-F284-950A0A81F76E}"/>
                </a:ext>
              </a:extLst>
            </p:cNvPr>
            <p:cNvPicPr>
              <a:picLocks noChangeAspect="1"/>
            </p:cNvPicPr>
            <p:nvPr/>
          </p:nvPicPr>
          <p:blipFill>
            <a:blip r:embed="rId3"/>
            <a:srcRect/>
            <a:stretch/>
          </p:blipFill>
          <p:spPr>
            <a:xfrm>
              <a:off x="8094157" y="5845762"/>
              <a:ext cx="572350" cy="577699"/>
            </a:xfrm>
            <a:prstGeom prst="rect">
              <a:avLst/>
            </a:prstGeom>
          </p:spPr>
        </p:pic>
      </p:grpSp>
      <p:sp>
        <p:nvSpPr>
          <p:cNvPr id="15" name="Title 1">
            <a:extLst>
              <a:ext uri="{FF2B5EF4-FFF2-40B4-BE49-F238E27FC236}">
                <a16:creationId xmlns:a16="http://schemas.microsoft.com/office/drawing/2014/main" id="{C0473653-003B-DC07-4758-4935627B1BA5}"/>
              </a:ext>
            </a:extLst>
          </p:cNvPr>
          <p:cNvSpPr txBox="1">
            <a:spLocks/>
          </p:cNvSpPr>
          <p:nvPr/>
        </p:nvSpPr>
        <p:spPr>
          <a:xfrm>
            <a:off x="3805620" y="352331"/>
            <a:ext cx="4580760" cy="56207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Sztosfixed" pitchFamily="2" charset="77"/>
                <a:ea typeface="Sztosfixed" pitchFamily="2" charset="77"/>
                <a:cs typeface="Sztosfixed" pitchFamily="2" charset="77"/>
              </a:rPr>
              <a:t>Vocabulary</a:t>
            </a:r>
          </a:p>
        </p:txBody>
      </p:sp>
      <p:sp>
        <p:nvSpPr>
          <p:cNvPr id="6" name="number">
            <a:extLst>
              <a:ext uri="{FF2B5EF4-FFF2-40B4-BE49-F238E27FC236}">
                <a16:creationId xmlns:a16="http://schemas.microsoft.com/office/drawing/2014/main" id="{2ACFA727-F205-73F1-95AA-C031BF55B1E4}"/>
              </a:ext>
            </a:extLst>
          </p:cNvPr>
          <p:cNvSpPr txBox="1">
            <a:spLocks/>
          </p:cNvSpPr>
          <p:nvPr/>
        </p:nvSpPr>
        <p:spPr>
          <a:xfrm>
            <a:off x="11163300" y="6318135"/>
            <a:ext cx="654055"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rgbClr val="6B5FBF"/>
                </a:solidFill>
                <a:latin typeface="Sztosfixed" pitchFamily="2" charset="77"/>
                <a:ea typeface="Sztosfixed" pitchFamily="2" charset="77"/>
                <a:cs typeface="Sztosfixed" pitchFamily="2" charset="77"/>
              </a:rPr>
              <a:pPr algn="r">
                <a:buSzPts val="1400"/>
              </a:pPr>
              <a:t>33</a:t>
            </a:fld>
            <a:endParaRPr lang="en" sz="2000" b="1" dirty="0">
              <a:solidFill>
                <a:srgbClr val="6B5FBF"/>
              </a:solidFill>
              <a:latin typeface="Sztosfixed" pitchFamily="2" charset="77"/>
              <a:ea typeface="Sztosfixed" pitchFamily="2" charset="77"/>
              <a:cs typeface="Sztosfixed" pitchFamily="2" charset="77"/>
            </a:endParaRPr>
          </a:p>
        </p:txBody>
      </p:sp>
    </p:spTree>
    <p:extLst>
      <p:ext uri="{BB962C8B-B14F-4D97-AF65-F5344CB8AC3E}">
        <p14:creationId xmlns:p14="http://schemas.microsoft.com/office/powerpoint/2010/main" val="325951628"/>
      </p:ext>
    </p:extLst>
  </p:cSld>
  <p:clrMapOvr>
    <a:masterClrMapping/>
  </p:clrMapOvr>
  <p:transition spd="slow" advClick="0">
    <p:push dir="u"/>
  </p:transition>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14"/>
                                        </p:tgtEl>
                                      </p:cBhvr>
                                    </p:animEffect>
                                    <p:set>
                                      <p:cBhvr>
                                        <p:cTn id="3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grpId="1"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3"/>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grpId="1"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childTnLst>
              </p:cTn>
              <p:nextCondLst>
                <p:cond evt="onClick" delay="0">
                  <p:tgtEl>
                    <p:spTgt spid="3"/>
                  </p:tgtEl>
                </p:cond>
              </p:nextCondLst>
            </p:seq>
            <p:seq concurrent="1" nextAc="seek">
              <p:cTn id="44" restart="whenNotActive" fill="hold" evtFilter="cancelBubble" nodeType="interactiveSeq">
                <p:stCondLst>
                  <p:cond evt="onClick" delay="0">
                    <p:tgtEl>
                      <p:spTgt spid="4"/>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grpId="1"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500"/>
                                        <p:tgtEl>
                                          <p:spTgt spid="11"/>
                                        </p:tgtEl>
                                      </p:cBhvr>
                                    </p:animEffect>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2"/>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grpId="1"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500"/>
                                        <p:tgtEl>
                                          <p:spTgt spid="9"/>
                                        </p:tgtEl>
                                      </p:cBhvr>
                                    </p:animEffect>
                                  </p:childTnLst>
                                </p:cTn>
                              </p:par>
                            </p:childTnLst>
                          </p:cTn>
                        </p:par>
                      </p:childTnLst>
                    </p:cTn>
                  </p:par>
                </p:childTnLst>
              </p:cTn>
              <p:nextCondLst>
                <p:cond evt="onClick" delay="0">
                  <p:tgtEl>
                    <p:spTgt spid="2"/>
                  </p:tgtEl>
                </p:cond>
              </p:nextCondLst>
            </p:seq>
            <p:seq concurrent="1" nextAc="seek">
              <p:cTn id="56" restart="whenNotActive" fill="hold" evtFilter="cancelBubble" nodeType="interactiveSeq">
                <p:stCondLst>
                  <p:cond evt="onClick" delay="0">
                    <p:tgtEl>
                      <p:spTgt spid="5"/>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grpId="1"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500"/>
                                        <p:tgtEl>
                                          <p:spTgt spid="14"/>
                                        </p:tgtEl>
                                      </p:cBhvr>
                                    </p:animEffect>
                                  </p:childTnLst>
                                </p:cTn>
                              </p:par>
                            </p:childTnLst>
                          </p:cTn>
                        </p:par>
                      </p:childTnLst>
                    </p:cTn>
                  </p:par>
                </p:childTnLst>
              </p:cTn>
              <p:nextCondLst>
                <p:cond evt="onClick" delay="0">
                  <p:tgtEl>
                    <p:spTgt spid="5"/>
                  </p:tgtEl>
                </p:cond>
              </p:nextCondLst>
            </p:seq>
          </p:childTnLst>
        </p:cTn>
      </p:par>
    </p:tnLst>
    <p:bldLst>
      <p:bldP spid="9" grpId="0" animBg="1"/>
      <p:bldP spid="9" grpId="1" animBg="1"/>
      <p:bldP spid="11" grpId="0" animBg="1"/>
      <p:bldP spid="11" grpId="1" animBg="1"/>
      <p:bldP spid="10" grpId="0" animBg="1"/>
      <p:bldP spid="10" grpId="1" animBg="1"/>
      <p:bldP spid="17" grpId="0" animBg="1"/>
      <p:bldP spid="17" grpId="1" animBg="1"/>
      <p:bldP spid="14" grpId="0" animBg="1"/>
      <p:bldP spid="14"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4F861-D098-C7B0-71FB-190D36CA29A0}"/>
            </a:ext>
          </a:extLst>
        </p:cNvPr>
        <p:cNvGrpSpPr/>
        <p:nvPr/>
      </p:nvGrpSpPr>
      <p:grpSpPr>
        <a:xfrm>
          <a:off x="0" y="0"/>
          <a:ext cx="0" cy="0"/>
          <a:chOff x="0" y="0"/>
          <a:chExt cx="0" cy="0"/>
        </a:xfrm>
      </p:grpSpPr>
      <p:pic>
        <p:nvPicPr>
          <p:cNvPr id="8" name="Online Media 7" descr="Vitamins and Minerals for Kids | Learn the difference and why they're important">
            <a:hlinkClick r:id="" action="ppaction://media"/>
            <a:extLst>
              <a:ext uri="{FF2B5EF4-FFF2-40B4-BE49-F238E27FC236}">
                <a16:creationId xmlns:a16="http://schemas.microsoft.com/office/drawing/2014/main" id="{EADDD3DF-4387-2331-39E1-573B12BD48B5}"/>
              </a:ext>
            </a:extLst>
          </p:cNvPr>
          <p:cNvPicPr>
            <a:picLocks noRot="1" noChangeAspect="1"/>
          </p:cNvPicPr>
          <p:nvPr>
            <a:videoFile r:link="rId1"/>
          </p:nvPr>
        </p:nvPicPr>
        <p:blipFill>
          <a:blip r:embed="rId3"/>
          <a:stretch>
            <a:fillRect/>
          </a:stretch>
        </p:blipFill>
        <p:spPr>
          <a:xfrm>
            <a:off x="1645299" y="1238706"/>
            <a:ext cx="8657406" cy="4891434"/>
          </a:xfrm>
          <a:prstGeom prst="rect">
            <a:avLst/>
          </a:prstGeom>
        </p:spPr>
      </p:pic>
      <p:sp>
        <p:nvSpPr>
          <p:cNvPr id="2" name="Title 1">
            <a:extLst>
              <a:ext uri="{FF2B5EF4-FFF2-40B4-BE49-F238E27FC236}">
                <a16:creationId xmlns:a16="http://schemas.microsoft.com/office/drawing/2014/main" id="{701D6467-13E8-B860-F8B7-2F4066E8F975}"/>
              </a:ext>
            </a:extLst>
          </p:cNvPr>
          <p:cNvSpPr txBox="1">
            <a:spLocks/>
          </p:cNvSpPr>
          <p:nvPr/>
        </p:nvSpPr>
        <p:spPr>
          <a:xfrm>
            <a:off x="1610020" y="352331"/>
            <a:ext cx="8971960" cy="52957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9B2242"/>
                </a:solidFill>
                <a:latin typeface="Sztosfixed" pitchFamily="2" charset="77"/>
                <a:ea typeface="Sztosfixed" pitchFamily="2" charset="77"/>
                <a:cs typeface="Sztosfixed" pitchFamily="2" charset="77"/>
              </a:rPr>
              <a:t>Vitamins and minerals</a:t>
            </a:r>
          </a:p>
        </p:txBody>
      </p:sp>
      <p:sp>
        <p:nvSpPr>
          <p:cNvPr id="11" name="Google Shape;151;p10">
            <a:extLst>
              <a:ext uri="{FF2B5EF4-FFF2-40B4-BE49-F238E27FC236}">
                <a16:creationId xmlns:a16="http://schemas.microsoft.com/office/drawing/2014/main" id="{473849F1-A7B8-E020-C270-B6EC8277A923}"/>
              </a:ext>
            </a:extLst>
          </p:cNvPr>
          <p:cNvSpPr txBox="1">
            <a:spLocks/>
          </p:cNvSpPr>
          <p:nvPr/>
        </p:nvSpPr>
        <p:spPr>
          <a:xfrm>
            <a:off x="11053482" y="6318135"/>
            <a:ext cx="787949"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chemeClr val="bg1"/>
                </a:solidFill>
                <a:latin typeface="Sztosfixed" pitchFamily="2" charset="77"/>
                <a:ea typeface="Sztosfixed" pitchFamily="2" charset="77"/>
                <a:cs typeface="Sztosfixed" pitchFamily="2" charset="77"/>
              </a:rPr>
              <a:pPr algn="r">
                <a:buSzPts val="1400"/>
              </a:pPr>
              <a:t>34</a:t>
            </a:fld>
            <a:endParaRPr lang="en" sz="2000" b="1" dirty="0">
              <a:solidFill>
                <a:schemeClr val="bg1"/>
              </a:solidFill>
              <a:latin typeface="Sztosfixed" pitchFamily="2" charset="77"/>
              <a:ea typeface="Sztosfixed" pitchFamily="2" charset="77"/>
              <a:cs typeface="Sztosfixed" pitchFamily="2" charset="77"/>
            </a:endParaRPr>
          </a:p>
        </p:txBody>
      </p:sp>
      <p:grpSp>
        <p:nvGrpSpPr>
          <p:cNvPr id="4" name="menu">
            <a:extLst>
              <a:ext uri="{FF2B5EF4-FFF2-40B4-BE49-F238E27FC236}">
                <a16:creationId xmlns:a16="http://schemas.microsoft.com/office/drawing/2014/main" id="{E7EE5DD6-E683-D884-509A-537F8069A383}"/>
              </a:ext>
            </a:extLst>
          </p:cNvPr>
          <p:cNvGrpSpPr/>
          <p:nvPr/>
        </p:nvGrpSpPr>
        <p:grpSpPr>
          <a:xfrm>
            <a:off x="11474101" y="2871719"/>
            <a:ext cx="460535" cy="1114561"/>
            <a:chOff x="151927" y="2325786"/>
            <a:chExt cx="260682" cy="630889"/>
          </a:xfrm>
        </p:grpSpPr>
        <p:sp>
          <p:nvSpPr>
            <p:cNvPr id="5" name="Rectangle: Rounded Corners 63">
              <a:extLst>
                <a:ext uri="{FF2B5EF4-FFF2-40B4-BE49-F238E27FC236}">
                  <a16:creationId xmlns:a16="http://schemas.microsoft.com/office/drawing/2014/main" id="{94995011-81B8-4F16-13D0-E046E6261874}"/>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6" name="a4">
              <a:hlinkClick r:id="" action="ppaction://hlinkshowjump?jump=nextslide"/>
              <a:extLst>
                <a:ext uri="{FF2B5EF4-FFF2-40B4-BE49-F238E27FC236}">
                  <a16:creationId xmlns:a16="http://schemas.microsoft.com/office/drawing/2014/main" id="{0EC1C211-26D0-4A5E-5F56-7FDFFE052B39}"/>
                </a:ext>
              </a:extLst>
            </p:cNvPr>
            <p:cNvPicPr>
              <a:picLocks noChangeAspect="1"/>
            </p:cNvPicPr>
            <p:nvPr/>
          </p:nvPicPr>
          <p:blipFill>
            <a:blip r:embed="rId4"/>
            <a:srcRect/>
            <a:stretch/>
          </p:blipFill>
          <p:spPr>
            <a:xfrm>
              <a:off x="204687" y="2740767"/>
              <a:ext cx="154441" cy="106747"/>
            </a:xfrm>
            <a:prstGeom prst="rect">
              <a:avLst/>
            </a:prstGeom>
          </p:spPr>
        </p:pic>
        <p:pic>
          <p:nvPicPr>
            <p:cNvPr id="7" name="a4">
              <a:hlinkClick r:id="" action="ppaction://hlinkshowjump?jump=previousslide"/>
              <a:extLst>
                <a:ext uri="{FF2B5EF4-FFF2-40B4-BE49-F238E27FC236}">
                  <a16:creationId xmlns:a16="http://schemas.microsoft.com/office/drawing/2014/main" id="{23A31478-021B-69D7-BB15-42B4DB745DA7}"/>
                </a:ext>
              </a:extLst>
            </p:cNvPr>
            <p:cNvPicPr>
              <a:picLocks noChangeAspect="1"/>
            </p:cNvPicPr>
            <p:nvPr/>
          </p:nvPicPr>
          <p:blipFill>
            <a:blip r:embed="rId4"/>
            <a:srcRect/>
            <a:stretch/>
          </p:blipFill>
          <p:spPr>
            <a:xfrm rot="10800000">
              <a:off x="204687" y="2434554"/>
              <a:ext cx="154441" cy="106747"/>
            </a:xfrm>
            <a:prstGeom prst="rect">
              <a:avLst/>
            </a:prstGeom>
          </p:spPr>
        </p:pic>
      </p:grpSp>
    </p:spTree>
    <p:extLst>
      <p:ext uri="{BB962C8B-B14F-4D97-AF65-F5344CB8AC3E}">
        <p14:creationId xmlns:p14="http://schemas.microsoft.com/office/powerpoint/2010/main" val="53163801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CF73F0-3376-E3DC-0632-1813CA8890B7}"/>
            </a:ext>
          </a:extLst>
        </p:cNvPr>
        <p:cNvGrpSpPr/>
        <p:nvPr/>
      </p:nvGrpSpPr>
      <p:grpSpPr>
        <a:xfrm>
          <a:off x="0" y="0"/>
          <a:ext cx="0" cy="0"/>
          <a:chOff x="0" y="0"/>
          <a:chExt cx="0" cy="0"/>
        </a:xfrm>
      </p:grpSpPr>
      <p:pic>
        <p:nvPicPr>
          <p:cNvPr id="44" name="Picture 43" descr="Cartoon mushroom with a doctor coat and an apple&#10;&#10;AI-generated content may be incorrect.">
            <a:extLst>
              <a:ext uri="{FF2B5EF4-FFF2-40B4-BE49-F238E27FC236}">
                <a16:creationId xmlns:a16="http://schemas.microsoft.com/office/drawing/2014/main" id="{A4ABF00B-E931-CC52-AE93-190638B57B5D}"/>
              </a:ext>
            </a:extLst>
          </p:cNvPr>
          <p:cNvPicPr>
            <a:picLocks noChangeAspect="1"/>
          </p:cNvPicPr>
          <p:nvPr/>
        </p:nvPicPr>
        <p:blipFill>
          <a:blip r:embed="rId3"/>
          <a:srcRect l="3863" t="6958" r="25513" b="22319"/>
          <a:stretch>
            <a:fillRect/>
          </a:stretch>
        </p:blipFill>
        <p:spPr>
          <a:xfrm flipH="1">
            <a:off x="-1" y="2819878"/>
            <a:ext cx="4480511" cy="4038122"/>
          </a:xfrm>
          <a:prstGeom prst="rect">
            <a:avLst/>
          </a:prstGeom>
        </p:spPr>
      </p:pic>
      <p:grpSp>
        <p:nvGrpSpPr>
          <p:cNvPr id="15" name="menu">
            <a:extLst>
              <a:ext uri="{FF2B5EF4-FFF2-40B4-BE49-F238E27FC236}">
                <a16:creationId xmlns:a16="http://schemas.microsoft.com/office/drawing/2014/main" id="{99790775-A944-852A-A3C9-8D9F7B583797}"/>
              </a:ext>
            </a:extLst>
          </p:cNvPr>
          <p:cNvGrpSpPr/>
          <p:nvPr/>
        </p:nvGrpSpPr>
        <p:grpSpPr>
          <a:xfrm>
            <a:off x="11474101" y="2871719"/>
            <a:ext cx="460535" cy="1114561"/>
            <a:chOff x="151927" y="2325786"/>
            <a:chExt cx="260682" cy="630889"/>
          </a:xfrm>
        </p:grpSpPr>
        <p:sp>
          <p:nvSpPr>
            <p:cNvPr id="16" name="Rectangle: Rounded Corners 63">
              <a:extLst>
                <a:ext uri="{FF2B5EF4-FFF2-40B4-BE49-F238E27FC236}">
                  <a16:creationId xmlns:a16="http://schemas.microsoft.com/office/drawing/2014/main" id="{266D73C9-42FC-127C-366F-C859A6BA1F5C}"/>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17" name="a4">
              <a:hlinkClick r:id="" action="ppaction://hlinkshowjump?jump=nextslide"/>
              <a:extLst>
                <a:ext uri="{FF2B5EF4-FFF2-40B4-BE49-F238E27FC236}">
                  <a16:creationId xmlns:a16="http://schemas.microsoft.com/office/drawing/2014/main" id="{64CCDB07-3104-E810-63A7-6BB9383CAAD6}"/>
                </a:ext>
              </a:extLst>
            </p:cNvPr>
            <p:cNvPicPr>
              <a:picLocks noChangeAspect="1"/>
            </p:cNvPicPr>
            <p:nvPr/>
          </p:nvPicPr>
          <p:blipFill>
            <a:blip r:embed="rId4"/>
            <a:srcRect/>
            <a:stretch/>
          </p:blipFill>
          <p:spPr>
            <a:xfrm>
              <a:off x="204687" y="2740767"/>
              <a:ext cx="154441" cy="106747"/>
            </a:xfrm>
            <a:prstGeom prst="rect">
              <a:avLst/>
            </a:prstGeom>
          </p:spPr>
        </p:pic>
        <p:pic>
          <p:nvPicPr>
            <p:cNvPr id="18" name="a4">
              <a:hlinkClick r:id="" action="ppaction://hlinkshowjump?jump=previousslide"/>
              <a:extLst>
                <a:ext uri="{FF2B5EF4-FFF2-40B4-BE49-F238E27FC236}">
                  <a16:creationId xmlns:a16="http://schemas.microsoft.com/office/drawing/2014/main" id="{7068EEDD-0087-682E-A62E-4ED5F8739E33}"/>
                </a:ext>
              </a:extLst>
            </p:cNvPr>
            <p:cNvPicPr>
              <a:picLocks noChangeAspect="1"/>
            </p:cNvPicPr>
            <p:nvPr/>
          </p:nvPicPr>
          <p:blipFill>
            <a:blip r:embed="rId4"/>
            <a:srcRect/>
            <a:stretch/>
          </p:blipFill>
          <p:spPr>
            <a:xfrm rot="10800000">
              <a:off x="204687" y="2434554"/>
              <a:ext cx="154441" cy="106747"/>
            </a:xfrm>
            <a:prstGeom prst="rect">
              <a:avLst/>
            </a:prstGeom>
          </p:spPr>
        </p:pic>
      </p:grpSp>
      <p:sp>
        <p:nvSpPr>
          <p:cNvPr id="23" name="Google Shape;151;p10">
            <a:extLst>
              <a:ext uri="{FF2B5EF4-FFF2-40B4-BE49-F238E27FC236}">
                <a16:creationId xmlns:a16="http://schemas.microsoft.com/office/drawing/2014/main" id="{D00AC76D-FD58-CD0B-9E21-9E0BEA89D70A}"/>
              </a:ext>
            </a:extLst>
          </p:cNvPr>
          <p:cNvSpPr txBox="1">
            <a:spLocks/>
          </p:cNvSpPr>
          <p:nvPr/>
        </p:nvSpPr>
        <p:spPr>
          <a:xfrm>
            <a:off x="11053482" y="6318135"/>
            <a:ext cx="787949"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chemeClr val="bg1"/>
                </a:solidFill>
                <a:latin typeface="Sztosfixed" pitchFamily="2" charset="77"/>
                <a:ea typeface="Sztosfixed" pitchFamily="2" charset="77"/>
                <a:cs typeface="Sztosfixed" pitchFamily="2" charset="77"/>
              </a:rPr>
              <a:pPr algn="r">
                <a:buSzPts val="1400"/>
              </a:pPr>
              <a:t>35</a:t>
            </a:fld>
            <a:endParaRPr lang="en" sz="2000" b="1" dirty="0">
              <a:solidFill>
                <a:schemeClr val="bg1"/>
              </a:solidFill>
              <a:latin typeface="Sztosfixed" pitchFamily="2" charset="77"/>
              <a:ea typeface="Sztosfixed" pitchFamily="2" charset="77"/>
              <a:cs typeface="Sztosfixed" pitchFamily="2" charset="77"/>
            </a:endParaRPr>
          </a:p>
        </p:txBody>
      </p:sp>
      <p:sp>
        <p:nvSpPr>
          <p:cNvPr id="46" name="Triangle 45">
            <a:extLst>
              <a:ext uri="{FF2B5EF4-FFF2-40B4-BE49-F238E27FC236}">
                <a16:creationId xmlns:a16="http://schemas.microsoft.com/office/drawing/2014/main" id="{4D80922A-6722-670C-7944-027336EF43A2}"/>
              </a:ext>
            </a:extLst>
          </p:cNvPr>
          <p:cNvSpPr/>
          <p:nvPr/>
        </p:nvSpPr>
        <p:spPr>
          <a:xfrm rot="16200000">
            <a:off x="4480611" y="4310343"/>
            <a:ext cx="688205" cy="593280"/>
          </a:xfrm>
          <a:prstGeom prst="triangle">
            <a:avLst/>
          </a:prstGeom>
          <a:solidFill>
            <a:srgbClr val="9B22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388FC729-B061-4DF7-FFD2-C03F5B1FFD01}"/>
              </a:ext>
            </a:extLst>
          </p:cNvPr>
          <p:cNvSpPr txBox="1">
            <a:spLocks/>
          </p:cNvSpPr>
          <p:nvPr/>
        </p:nvSpPr>
        <p:spPr>
          <a:xfrm>
            <a:off x="1610020" y="352331"/>
            <a:ext cx="8971960" cy="52957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9B2242"/>
                </a:solidFill>
                <a:latin typeface="Sztosfixed" pitchFamily="2" charset="77"/>
                <a:ea typeface="Sztosfixed" pitchFamily="2" charset="77"/>
                <a:cs typeface="Sztosfixed" pitchFamily="2" charset="77"/>
              </a:rPr>
              <a:t>Vitamins and minerals</a:t>
            </a:r>
          </a:p>
        </p:txBody>
      </p:sp>
      <p:sp>
        <p:nvSpPr>
          <p:cNvPr id="27" name="TextBox 26">
            <a:extLst>
              <a:ext uri="{FF2B5EF4-FFF2-40B4-BE49-F238E27FC236}">
                <a16:creationId xmlns:a16="http://schemas.microsoft.com/office/drawing/2014/main" id="{C16CCB0A-0EF5-B668-241D-7604E1CD37EA}"/>
              </a:ext>
            </a:extLst>
          </p:cNvPr>
          <p:cNvSpPr txBox="1"/>
          <p:nvPr/>
        </p:nvSpPr>
        <p:spPr>
          <a:xfrm>
            <a:off x="5507553" y="2693659"/>
            <a:ext cx="5084510" cy="430887"/>
          </a:xfrm>
          <a:prstGeom prst="rect">
            <a:avLst/>
          </a:prstGeom>
          <a:noFill/>
        </p:spPr>
        <p:txBody>
          <a:bodyPr wrap="square">
            <a:spAutoFit/>
          </a:bodyPr>
          <a:lstStyle/>
          <a:p>
            <a:pPr algn="ctr" rtl="0" fontAlgn="base">
              <a:spcAft>
                <a:spcPts val="600"/>
              </a:spcAft>
            </a:pPr>
            <a:r>
              <a:rPr lang="en-AU" sz="2200" u="none" strike="noStrike" dirty="0">
                <a:solidFill>
                  <a:srgbClr val="9B2242"/>
                </a:solidFill>
                <a:effectLst/>
                <a:latin typeface="SZTOS MEDIUM" pitchFamily="2" charset="77"/>
                <a:ea typeface="SZTOS MEDIUM" pitchFamily="2" charset="77"/>
                <a:cs typeface="SZTOS MEDIUM" pitchFamily="2" charset="77"/>
              </a:rPr>
              <a:t>What are vitamins and minerals?</a:t>
            </a:r>
          </a:p>
        </p:txBody>
      </p:sp>
      <p:sp>
        <p:nvSpPr>
          <p:cNvPr id="2" name="TextBox 1">
            <a:extLst>
              <a:ext uri="{FF2B5EF4-FFF2-40B4-BE49-F238E27FC236}">
                <a16:creationId xmlns:a16="http://schemas.microsoft.com/office/drawing/2014/main" id="{7E954D2A-4797-48DF-C3F4-FFB0585ACE00}"/>
              </a:ext>
            </a:extLst>
          </p:cNvPr>
          <p:cNvSpPr txBox="1"/>
          <p:nvPr/>
        </p:nvSpPr>
        <p:spPr>
          <a:xfrm>
            <a:off x="1663700" y="1137704"/>
            <a:ext cx="8864600" cy="1000274"/>
          </a:xfrm>
          <a:prstGeom prst="rect">
            <a:avLst/>
          </a:prstGeom>
          <a:noFill/>
        </p:spPr>
        <p:txBody>
          <a:bodyPr wrap="square">
            <a:spAutoFit/>
          </a:bodyPr>
          <a:lstStyle/>
          <a:p>
            <a:pPr algn="ctr" rtl="0" fontAlgn="base">
              <a:spcAft>
                <a:spcPts val="600"/>
              </a:spcAft>
            </a:pPr>
            <a:r>
              <a:rPr lang="en-AU" sz="1800" b="0" i="0" u="none" strike="noStrike" dirty="0">
                <a:solidFill>
                  <a:srgbClr val="414141"/>
                </a:solidFill>
                <a:effectLst/>
                <a:latin typeface="Montserrat" pitchFamily="2" charset="77"/>
              </a:rPr>
              <a:t>Our bodies need vitamins and minerals to be strong and healthy.</a:t>
            </a:r>
          </a:p>
          <a:p>
            <a:pPr algn="ctr" rtl="0" fontAlgn="base">
              <a:spcAft>
                <a:spcPts val="600"/>
              </a:spcAft>
            </a:pPr>
            <a:r>
              <a:rPr lang="en-AU" sz="1800" b="0" i="0" u="none" strike="noStrike" dirty="0">
                <a:solidFill>
                  <a:srgbClr val="414141"/>
                </a:solidFill>
                <a:effectLst/>
                <a:latin typeface="Montserrat" pitchFamily="2" charset="77"/>
              </a:rPr>
              <a:t>Your body which is made up of cells, tissues, organs, bones and many other parts needs vitamins and minerals to work.</a:t>
            </a:r>
          </a:p>
        </p:txBody>
      </p:sp>
      <p:sp>
        <p:nvSpPr>
          <p:cNvPr id="6" name="1">
            <a:extLst>
              <a:ext uri="{FF2B5EF4-FFF2-40B4-BE49-F238E27FC236}">
                <a16:creationId xmlns:a16="http://schemas.microsoft.com/office/drawing/2014/main" id="{DB2888F7-51E5-C446-622A-BB006C870569}"/>
              </a:ext>
            </a:extLst>
          </p:cNvPr>
          <p:cNvSpPr/>
          <p:nvPr/>
        </p:nvSpPr>
        <p:spPr>
          <a:xfrm>
            <a:off x="4968418" y="3231680"/>
            <a:ext cx="5818288" cy="2811636"/>
          </a:xfrm>
          <a:prstGeom prst="roundRect">
            <a:avLst>
              <a:gd name="adj" fmla="val 10857"/>
            </a:avLst>
          </a:prstGeom>
          <a:solidFill>
            <a:srgbClr val="9B224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0" tIns="720000" rIns="720000" bIns="720000" rtlCol="0" anchor="ctr"/>
          <a:lstStyle/>
          <a:p>
            <a:pPr algn="ctr" fontAlgn="base">
              <a:lnSpc>
                <a:spcPts val="2400"/>
              </a:lnSpc>
              <a:spcAft>
                <a:spcPts val="600"/>
              </a:spcAft>
            </a:pPr>
            <a:r>
              <a:rPr lang="en-US" dirty="0">
                <a:solidFill>
                  <a:schemeClr val="bg1"/>
                </a:solidFill>
                <a:latin typeface="Montserrat" pitchFamily="2" charset="77"/>
              </a:rPr>
              <a:t>Vitamins are made by plants and animals. </a:t>
            </a:r>
            <a:endParaRPr lang="en-AU" dirty="0">
              <a:solidFill>
                <a:schemeClr val="bg1"/>
              </a:solidFill>
              <a:latin typeface="Montserrat" pitchFamily="2" charset="77"/>
            </a:endParaRPr>
          </a:p>
        </p:txBody>
      </p:sp>
      <p:sp>
        <p:nvSpPr>
          <p:cNvPr id="7" name="2">
            <a:extLst>
              <a:ext uri="{FF2B5EF4-FFF2-40B4-BE49-F238E27FC236}">
                <a16:creationId xmlns:a16="http://schemas.microsoft.com/office/drawing/2014/main" id="{F1B087EC-AF7D-9CCC-1500-F6D979A7D5FB}"/>
              </a:ext>
            </a:extLst>
          </p:cNvPr>
          <p:cNvSpPr/>
          <p:nvPr/>
        </p:nvSpPr>
        <p:spPr>
          <a:xfrm>
            <a:off x="4968418" y="3231680"/>
            <a:ext cx="5818288" cy="2811636"/>
          </a:xfrm>
          <a:prstGeom prst="roundRect">
            <a:avLst>
              <a:gd name="adj" fmla="val 10857"/>
            </a:avLst>
          </a:prstGeom>
          <a:solidFill>
            <a:srgbClr val="9B224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0" tIns="720000" rIns="720000" bIns="720000" rtlCol="0" anchor="ctr"/>
          <a:lstStyle/>
          <a:p>
            <a:pPr algn="ctr" fontAlgn="base">
              <a:lnSpc>
                <a:spcPts val="2400"/>
              </a:lnSpc>
              <a:spcAft>
                <a:spcPts val="600"/>
              </a:spcAft>
            </a:pPr>
            <a:r>
              <a:rPr lang="en-US" dirty="0">
                <a:solidFill>
                  <a:schemeClr val="bg1"/>
                </a:solidFill>
                <a:latin typeface="Montserrat" pitchFamily="2" charset="77"/>
              </a:rPr>
              <a:t>Minerals come from the soil and water they are absorbed by plants which are then eaten by animals.</a:t>
            </a:r>
            <a:endParaRPr lang="en-AU" dirty="0">
              <a:solidFill>
                <a:schemeClr val="bg1"/>
              </a:solidFill>
              <a:latin typeface="Montserrat" pitchFamily="2" charset="77"/>
            </a:endParaRPr>
          </a:p>
        </p:txBody>
      </p:sp>
      <p:sp>
        <p:nvSpPr>
          <p:cNvPr id="8" name="3">
            <a:extLst>
              <a:ext uri="{FF2B5EF4-FFF2-40B4-BE49-F238E27FC236}">
                <a16:creationId xmlns:a16="http://schemas.microsoft.com/office/drawing/2014/main" id="{42199C6F-CAD3-5CAE-F1F1-A7149277E67C}"/>
              </a:ext>
            </a:extLst>
          </p:cNvPr>
          <p:cNvSpPr/>
          <p:nvPr/>
        </p:nvSpPr>
        <p:spPr>
          <a:xfrm>
            <a:off x="4968418" y="3231680"/>
            <a:ext cx="5818288" cy="2811636"/>
          </a:xfrm>
          <a:prstGeom prst="roundRect">
            <a:avLst>
              <a:gd name="adj" fmla="val 10857"/>
            </a:avLst>
          </a:prstGeom>
          <a:solidFill>
            <a:srgbClr val="9B224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0" tIns="720000" rIns="720000" bIns="720000" rtlCol="0" anchor="ctr"/>
          <a:lstStyle/>
          <a:p>
            <a:pPr algn="ctr" fontAlgn="base">
              <a:lnSpc>
                <a:spcPts val="2400"/>
              </a:lnSpc>
              <a:spcAft>
                <a:spcPts val="600"/>
              </a:spcAft>
            </a:pPr>
            <a:r>
              <a:rPr lang="en-US" dirty="0">
                <a:solidFill>
                  <a:schemeClr val="bg1"/>
                </a:solidFill>
                <a:latin typeface="Montserrat" pitchFamily="2" charset="77"/>
              </a:rPr>
              <a:t>Vitamins and minerals are found in the food we eat.</a:t>
            </a:r>
            <a:endParaRPr lang="en-AU" dirty="0">
              <a:solidFill>
                <a:schemeClr val="bg1"/>
              </a:solidFill>
              <a:latin typeface="Montserrat" pitchFamily="2" charset="77"/>
            </a:endParaRPr>
          </a:p>
        </p:txBody>
      </p:sp>
      <p:sp>
        <p:nvSpPr>
          <p:cNvPr id="30" name="4">
            <a:extLst>
              <a:ext uri="{FF2B5EF4-FFF2-40B4-BE49-F238E27FC236}">
                <a16:creationId xmlns:a16="http://schemas.microsoft.com/office/drawing/2014/main" id="{3B10F188-9F5E-997C-53B6-6530B79A5B11}"/>
              </a:ext>
            </a:extLst>
          </p:cNvPr>
          <p:cNvSpPr/>
          <p:nvPr/>
        </p:nvSpPr>
        <p:spPr>
          <a:xfrm>
            <a:off x="4968418" y="3231680"/>
            <a:ext cx="5818288" cy="2811636"/>
          </a:xfrm>
          <a:prstGeom prst="roundRect">
            <a:avLst>
              <a:gd name="adj" fmla="val 10857"/>
            </a:avLst>
          </a:prstGeom>
          <a:solidFill>
            <a:srgbClr val="9B224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0" tIns="720000" rIns="720000" bIns="720000" rtlCol="0" anchor="ctr"/>
          <a:lstStyle/>
          <a:p>
            <a:pPr algn="ctr" fontAlgn="base">
              <a:lnSpc>
                <a:spcPts val="2400"/>
              </a:lnSpc>
              <a:spcAft>
                <a:spcPts val="600"/>
              </a:spcAft>
            </a:pPr>
            <a:r>
              <a:rPr lang="en-US" dirty="0">
                <a:solidFill>
                  <a:schemeClr val="bg1"/>
                </a:solidFill>
                <a:latin typeface="Montserrat" pitchFamily="2" charset="77"/>
              </a:rPr>
              <a:t>Different foods have different vitamins and minerals.</a:t>
            </a:r>
            <a:endParaRPr lang="en-AU" dirty="0">
              <a:solidFill>
                <a:schemeClr val="bg1"/>
              </a:solidFill>
              <a:latin typeface="Montserrat" pitchFamily="2" charset="77"/>
            </a:endParaRPr>
          </a:p>
        </p:txBody>
      </p:sp>
      <p:sp>
        <p:nvSpPr>
          <p:cNvPr id="31" name="5">
            <a:extLst>
              <a:ext uri="{FF2B5EF4-FFF2-40B4-BE49-F238E27FC236}">
                <a16:creationId xmlns:a16="http://schemas.microsoft.com/office/drawing/2014/main" id="{52ECBE46-8315-E55F-8844-CF8844CB69CD}"/>
              </a:ext>
            </a:extLst>
          </p:cNvPr>
          <p:cNvSpPr/>
          <p:nvPr/>
        </p:nvSpPr>
        <p:spPr>
          <a:xfrm>
            <a:off x="4968418" y="3231680"/>
            <a:ext cx="5818288" cy="2811636"/>
          </a:xfrm>
          <a:prstGeom prst="roundRect">
            <a:avLst>
              <a:gd name="adj" fmla="val 10857"/>
            </a:avLst>
          </a:prstGeom>
          <a:solidFill>
            <a:srgbClr val="9B224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0" tIns="720000" rIns="720000" bIns="720000" rtlCol="0" anchor="ctr"/>
          <a:lstStyle/>
          <a:p>
            <a:pPr algn="ctr" fontAlgn="base">
              <a:lnSpc>
                <a:spcPts val="2400"/>
              </a:lnSpc>
              <a:spcAft>
                <a:spcPts val="600"/>
              </a:spcAft>
            </a:pPr>
            <a:r>
              <a:rPr lang="en-US" dirty="0">
                <a:solidFill>
                  <a:schemeClr val="bg1"/>
                </a:solidFill>
                <a:latin typeface="Montserrat" pitchFamily="2" charset="77"/>
              </a:rPr>
              <a:t>Our bodies need different amounts of different vitamins and minerals.</a:t>
            </a:r>
            <a:endParaRPr lang="en-AU" dirty="0">
              <a:solidFill>
                <a:schemeClr val="bg1"/>
              </a:solidFill>
              <a:latin typeface="Montserrat" pitchFamily="2" charset="77"/>
            </a:endParaRPr>
          </a:p>
        </p:txBody>
      </p:sp>
      <p:sp>
        <p:nvSpPr>
          <p:cNvPr id="32" name="6">
            <a:extLst>
              <a:ext uri="{FF2B5EF4-FFF2-40B4-BE49-F238E27FC236}">
                <a16:creationId xmlns:a16="http://schemas.microsoft.com/office/drawing/2014/main" id="{9E683238-BA77-8D8C-B00A-2EA4D9F1730D}"/>
              </a:ext>
            </a:extLst>
          </p:cNvPr>
          <p:cNvSpPr/>
          <p:nvPr/>
        </p:nvSpPr>
        <p:spPr>
          <a:xfrm>
            <a:off x="4968418" y="3231680"/>
            <a:ext cx="5818288" cy="2811636"/>
          </a:xfrm>
          <a:prstGeom prst="roundRect">
            <a:avLst>
              <a:gd name="adj" fmla="val 10857"/>
            </a:avLst>
          </a:prstGeom>
          <a:solidFill>
            <a:srgbClr val="9B224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0" tIns="720000" rIns="720000" bIns="720000" rtlCol="0" anchor="ctr"/>
          <a:lstStyle/>
          <a:p>
            <a:pPr algn="ctr" fontAlgn="base">
              <a:lnSpc>
                <a:spcPts val="2400"/>
              </a:lnSpc>
              <a:spcAft>
                <a:spcPts val="600"/>
              </a:spcAft>
            </a:pPr>
            <a:r>
              <a:rPr lang="en-US" dirty="0">
                <a:solidFill>
                  <a:schemeClr val="bg1"/>
                </a:solidFill>
                <a:latin typeface="Montserrat" pitchFamily="2" charset="77"/>
              </a:rPr>
              <a:t>Vitamins and minerals support our body’s immune system so we don’t get sick. They also help us grow and develop.</a:t>
            </a:r>
            <a:endParaRPr lang="en-AU" dirty="0">
              <a:solidFill>
                <a:schemeClr val="bg1"/>
              </a:solidFill>
              <a:latin typeface="Montserrat" pitchFamily="2" charset="77"/>
            </a:endParaRPr>
          </a:p>
        </p:txBody>
      </p:sp>
      <p:sp>
        <p:nvSpPr>
          <p:cNvPr id="33" name="7">
            <a:extLst>
              <a:ext uri="{FF2B5EF4-FFF2-40B4-BE49-F238E27FC236}">
                <a16:creationId xmlns:a16="http://schemas.microsoft.com/office/drawing/2014/main" id="{9847B5F3-3275-2C19-32B2-32F85D148A5E}"/>
              </a:ext>
            </a:extLst>
          </p:cNvPr>
          <p:cNvSpPr/>
          <p:nvPr/>
        </p:nvSpPr>
        <p:spPr>
          <a:xfrm>
            <a:off x="4968418" y="3231680"/>
            <a:ext cx="5818288" cy="2811636"/>
          </a:xfrm>
          <a:prstGeom prst="roundRect">
            <a:avLst>
              <a:gd name="adj" fmla="val 10857"/>
            </a:avLst>
          </a:prstGeom>
          <a:solidFill>
            <a:srgbClr val="9B224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0" tIns="720000" rIns="720000" bIns="720000" rtlCol="0" anchor="ctr"/>
          <a:lstStyle/>
          <a:p>
            <a:pPr algn="ctr" fontAlgn="base">
              <a:lnSpc>
                <a:spcPts val="2400"/>
              </a:lnSpc>
              <a:spcAft>
                <a:spcPts val="600"/>
              </a:spcAft>
            </a:pPr>
            <a:r>
              <a:rPr lang="en-US" dirty="0">
                <a:solidFill>
                  <a:schemeClr val="bg1"/>
                </a:solidFill>
                <a:latin typeface="Montserrat" pitchFamily="2" charset="77"/>
              </a:rPr>
              <a:t>It’s important to eat a variety of foods so we get the right balance of vitamins and minerals and other nutrients that our bodies need.</a:t>
            </a:r>
            <a:endParaRPr lang="en-AU" dirty="0">
              <a:solidFill>
                <a:schemeClr val="bg1"/>
              </a:solidFill>
              <a:latin typeface="Montserrat" pitchFamily="2" charset="77"/>
            </a:endParaRPr>
          </a:p>
        </p:txBody>
      </p:sp>
      <p:pic>
        <p:nvPicPr>
          <p:cNvPr id="35" name="bt1" descr="A red arrow in a white circle&#10;&#10;AI-generated content may be incorrect.">
            <a:extLst>
              <a:ext uri="{FF2B5EF4-FFF2-40B4-BE49-F238E27FC236}">
                <a16:creationId xmlns:a16="http://schemas.microsoft.com/office/drawing/2014/main" id="{4928A65F-DF2F-0E51-D535-A89E076F74DF}"/>
              </a:ext>
            </a:extLst>
          </p:cNvPr>
          <p:cNvPicPr>
            <a:picLocks noChangeAspect="1"/>
          </p:cNvPicPr>
          <p:nvPr/>
        </p:nvPicPr>
        <p:blipFill>
          <a:blip r:embed="rId5"/>
          <a:stretch>
            <a:fillRect/>
          </a:stretch>
        </p:blipFill>
        <p:spPr>
          <a:xfrm>
            <a:off x="7619257" y="5828184"/>
            <a:ext cx="516610" cy="516610"/>
          </a:xfrm>
          <a:prstGeom prst="rect">
            <a:avLst/>
          </a:prstGeom>
        </p:spPr>
      </p:pic>
      <p:pic>
        <p:nvPicPr>
          <p:cNvPr id="36" name="bt2" descr="A red arrow in a white circle&#10;&#10;AI-generated content may be incorrect.">
            <a:extLst>
              <a:ext uri="{FF2B5EF4-FFF2-40B4-BE49-F238E27FC236}">
                <a16:creationId xmlns:a16="http://schemas.microsoft.com/office/drawing/2014/main" id="{A5B2EC33-C29A-F876-68D2-C79C04B37BD5}"/>
              </a:ext>
            </a:extLst>
          </p:cNvPr>
          <p:cNvPicPr>
            <a:picLocks noChangeAspect="1"/>
          </p:cNvPicPr>
          <p:nvPr/>
        </p:nvPicPr>
        <p:blipFill>
          <a:blip r:embed="rId5"/>
          <a:stretch>
            <a:fillRect/>
          </a:stretch>
        </p:blipFill>
        <p:spPr>
          <a:xfrm>
            <a:off x="7619257" y="5828184"/>
            <a:ext cx="516610" cy="516610"/>
          </a:xfrm>
          <a:prstGeom prst="rect">
            <a:avLst/>
          </a:prstGeom>
        </p:spPr>
      </p:pic>
      <p:pic>
        <p:nvPicPr>
          <p:cNvPr id="37" name="bt3" descr="A red arrow in a white circle&#10;&#10;AI-generated content may be incorrect.">
            <a:extLst>
              <a:ext uri="{FF2B5EF4-FFF2-40B4-BE49-F238E27FC236}">
                <a16:creationId xmlns:a16="http://schemas.microsoft.com/office/drawing/2014/main" id="{2BA77E83-F6F1-F6CD-93A7-53546E268A0E}"/>
              </a:ext>
            </a:extLst>
          </p:cNvPr>
          <p:cNvPicPr>
            <a:picLocks noChangeAspect="1"/>
          </p:cNvPicPr>
          <p:nvPr/>
        </p:nvPicPr>
        <p:blipFill>
          <a:blip r:embed="rId5"/>
          <a:stretch>
            <a:fillRect/>
          </a:stretch>
        </p:blipFill>
        <p:spPr>
          <a:xfrm>
            <a:off x="7619257" y="5828184"/>
            <a:ext cx="516610" cy="516610"/>
          </a:xfrm>
          <a:prstGeom prst="rect">
            <a:avLst/>
          </a:prstGeom>
        </p:spPr>
      </p:pic>
      <p:pic>
        <p:nvPicPr>
          <p:cNvPr id="38" name="bt4" descr="A red arrow in a white circle&#10;&#10;AI-generated content may be incorrect.">
            <a:extLst>
              <a:ext uri="{FF2B5EF4-FFF2-40B4-BE49-F238E27FC236}">
                <a16:creationId xmlns:a16="http://schemas.microsoft.com/office/drawing/2014/main" id="{C6A8A59F-C5A8-6BFB-B872-0963EFE29200}"/>
              </a:ext>
            </a:extLst>
          </p:cNvPr>
          <p:cNvPicPr>
            <a:picLocks noChangeAspect="1"/>
          </p:cNvPicPr>
          <p:nvPr/>
        </p:nvPicPr>
        <p:blipFill>
          <a:blip r:embed="rId5"/>
          <a:stretch>
            <a:fillRect/>
          </a:stretch>
        </p:blipFill>
        <p:spPr>
          <a:xfrm>
            <a:off x="7619257" y="5828184"/>
            <a:ext cx="516610" cy="516610"/>
          </a:xfrm>
          <a:prstGeom prst="rect">
            <a:avLst/>
          </a:prstGeom>
        </p:spPr>
      </p:pic>
      <p:pic>
        <p:nvPicPr>
          <p:cNvPr id="39" name="bt5" descr="A red arrow in a white circle&#10;&#10;AI-generated content may be incorrect.">
            <a:extLst>
              <a:ext uri="{FF2B5EF4-FFF2-40B4-BE49-F238E27FC236}">
                <a16:creationId xmlns:a16="http://schemas.microsoft.com/office/drawing/2014/main" id="{5DB351DF-E015-0D34-1CBE-D52C51F02F2A}"/>
              </a:ext>
            </a:extLst>
          </p:cNvPr>
          <p:cNvPicPr>
            <a:picLocks noChangeAspect="1"/>
          </p:cNvPicPr>
          <p:nvPr/>
        </p:nvPicPr>
        <p:blipFill>
          <a:blip r:embed="rId5"/>
          <a:stretch>
            <a:fillRect/>
          </a:stretch>
        </p:blipFill>
        <p:spPr>
          <a:xfrm>
            <a:off x="7619257" y="5828184"/>
            <a:ext cx="516610" cy="516610"/>
          </a:xfrm>
          <a:prstGeom prst="rect">
            <a:avLst/>
          </a:prstGeom>
        </p:spPr>
      </p:pic>
      <p:pic>
        <p:nvPicPr>
          <p:cNvPr id="40" name="bt6" descr="A red arrow in a white circle&#10;&#10;AI-generated content may be incorrect.">
            <a:extLst>
              <a:ext uri="{FF2B5EF4-FFF2-40B4-BE49-F238E27FC236}">
                <a16:creationId xmlns:a16="http://schemas.microsoft.com/office/drawing/2014/main" id="{EAF85EE4-F835-181F-1021-1ABD0238EA3D}"/>
              </a:ext>
            </a:extLst>
          </p:cNvPr>
          <p:cNvPicPr>
            <a:picLocks noChangeAspect="1"/>
          </p:cNvPicPr>
          <p:nvPr/>
        </p:nvPicPr>
        <p:blipFill>
          <a:blip r:embed="rId5"/>
          <a:stretch>
            <a:fillRect/>
          </a:stretch>
        </p:blipFill>
        <p:spPr>
          <a:xfrm>
            <a:off x="7619257" y="5828184"/>
            <a:ext cx="516610" cy="516610"/>
          </a:xfrm>
          <a:prstGeom prst="rect">
            <a:avLst/>
          </a:prstGeom>
        </p:spPr>
      </p:pic>
      <p:pic>
        <p:nvPicPr>
          <p:cNvPr id="41" name="bt7" descr="A red arrow in a white circle&#10;&#10;AI-generated content may be incorrect.">
            <a:extLst>
              <a:ext uri="{FF2B5EF4-FFF2-40B4-BE49-F238E27FC236}">
                <a16:creationId xmlns:a16="http://schemas.microsoft.com/office/drawing/2014/main" id="{ACCBE2B8-2E87-A65A-099E-92161AB70C1D}"/>
              </a:ext>
            </a:extLst>
          </p:cNvPr>
          <p:cNvPicPr>
            <a:picLocks noChangeAspect="1"/>
          </p:cNvPicPr>
          <p:nvPr/>
        </p:nvPicPr>
        <p:blipFill>
          <a:blip r:embed="rId5"/>
          <a:stretch>
            <a:fillRect/>
          </a:stretch>
        </p:blipFill>
        <p:spPr>
          <a:xfrm>
            <a:off x="7619257" y="5828184"/>
            <a:ext cx="516610" cy="516610"/>
          </a:xfrm>
          <a:prstGeom prst="rect">
            <a:avLst/>
          </a:prstGeom>
        </p:spPr>
      </p:pic>
      <p:pic>
        <p:nvPicPr>
          <p:cNvPr id="42" name="bt8" descr="A red arrow in a white circle&#10;&#10;AI-generated content may be incorrect.">
            <a:extLst>
              <a:ext uri="{FF2B5EF4-FFF2-40B4-BE49-F238E27FC236}">
                <a16:creationId xmlns:a16="http://schemas.microsoft.com/office/drawing/2014/main" id="{73C21AB8-3D12-571D-F05D-22024B4FA206}"/>
              </a:ext>
            </a:extLst>
          </p:cNvPr>
          <p:cNvPicPr>
            <a:picLocks noChangeAspect="1"/>
          </p:cNvPicPr>
          <p:nvPr/>
        </p:nvPicPr>
        <p:blipFill>
          <a:blip r:embed="rId5"/>
          <a:stretch>
            <a:fillRect/>
          </a:stretch>
        </p:blipFill>
        <p:spPr>
          <a:xfrm>
            <a:off x="7619257" y="5828184"/>
            <a:ext cx="516610" cy="516610"/>
          </a:xfrm>
          <a:prstGeom prst="rect">
            <a:avLst/>
          </a:prstGeom>
        </p:spPr>
      </p:pic>
    </p:spTree>
    <p:extLst>
      <p:ext uri="{BB962C8B-B14F-4D97-AF65-F5344CB8AC3E}">
        <p14:creationId xmlns:p14="http://schemas.microsoft.com/office/powerpoint/2010/main" val="36905343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par>
              <p:cTn id="2"/>
            </p:par>
            <p:seq concurrent="1" nextAc="seek">
              <p:cTn id="3" restart="whenNotActive" fill="hold" evtFilter="cancelBubble" nodeType="interactiveSeq">
                <p:stCondLst>
                  <p:cond evt="onClick" delay="0">
                    <p:tgtEl>
                      <p:spTgt spid="35"/>
                    </p:tgtEl>
                  </p:cond>
                </p:stCondLst>
                <p:endSync evt="end" delay="0">
                  <p:rtn val="all"/>
                </p:endSync>
                <p:childTnLst>
                  <p:par>
                    <p:cTn id="4" fill="hold">
                      <p:stCondLst>
                        <p:cond delay="0"/>
                      </p:stCondLst>
                      <p:childTnLst>
                        <p:par>
                          <p:cTn id="5" fill="hold">
                            <p:stCondLst>
                              <p:cond delay="0"/>
                            </p:stCondLst>
                            <p:childTnLst>
                              <p:par>
                                <p:cTn id="6" presetID="1" presetClass="entr" presetSubtype="0" fill="hold" grpId="0" nodeType="clickEffect">
                                  <p:stCondLst>
                                    <p:cond delay="0"/>
                                  </p:stCondLst>
                                  <p:childTnLst>
                                    <p:set>
                                      <p:cBhvr>
                                        <p:cTn id="7" dur="1" fill="hold">
                                          <p:stCondLst>
                                            <p:cond delay="0"/>
                                          </p:stCondLst>
                                        </p:cTn>
                                        <p:tgtEl>
                                          <p:spTgt spid="7">
                                            <p:bg/>
                                          </p:spTgt>
                                        </p:tgtEl>
                                        <p:attrNameLst>
                                          <p:attrName>style.visibility</p:attrName>
                                        </p:attrNameLst>
                                      </p:cBhvr>
                                      <p:to>
                                        <p:strVal val="visible"/>
                                      </p:to>
                                    </p:set>
                                  </p:childTnLst>
                                </p:cTn>
                              </p:par>
                              <p:par>
                                <p:cTn id="8" presetID="1" presetClass="entr" presetSubtype="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35"/>
                  </p:tgtEl>
                </p:cond>
              </p:nextCondLst>
            </p:seq>
            <p:seq concurrent="1" nextAc="seek">
              <p:cTn id="12" restart="whenNotActive" fill="hold" evtFilter="cancelBubble" nodeType="interactiveSeq">
                <p:stCondLst>
                  <p:cond evt="onClick" delay="0">
                    <p:tgtEl>
                      <p:spTgt spid="36"/>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bg/>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36"/>
                  </p:tgtEl>
                </p:cond>
              </p:nextCondLst>
            </p:seq>
            <p:seq concurrent="1" nextAc="seek">
              <p:cTn id="21" restart="whenNotActive" fill="hold" evtFilter="cancelBubble" nodeType="interactiveSeq">
                <p:stCondLst>
                  <p:cond evt="onClick" delay="0">
                    <p:tgtEl>
                      <p:spTgt spid="37"/>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0">
                                            <p:bg/>
                                          </p:spTgt>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0">
                                            <p:txEl>
                                              <p:pRg st="0" end="0"/>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37"/>
                  </p:tgtEl>
                </p:cond>
              </p:nextCondLst>
            </p:seq>
            <p:seq concurrent="1" nextAc="seek">
              <p:cTn id="30" restart="whenNotActive" fill="hold" evtFilter="cancelBubble" nodeType="interactiveSeq">
                <p:stCondLst>
                  <p:cond evt="onClick" delay="0">
                    <p:tgtEl>
                      <p:spTgt spid="38"/>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bg/>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1">
                                            <p:txEl>
                                              <p:pRg st="0" end="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38"/>
                  </p:tgtEl>
                </p:cond>
              </p:nextCondLst>
            </p:seq>
            <p:seq concurrent="1" nextAc="seek">
              <p:cTn id="39" restart="whenNotActive" fill="hold" evtFilter="cancelBubble" nodeType="interactiveSeq">
                <p:stCondLst>
                  <p:cond evt="onClick" delay="0">
                    <p:tgtEl>
                      <p:spTgt spid="39"/>
                    </p:tgtEl>
                  </p:cond>
                </p:stCondLst>
                <p:endSync evt="end" delay="0">
                  <p:rtn val="all"/>
                </p:endSync>
                <p:childTnLst>
                  <p:par>
                    <p:cTn id="40" fill="hold">
                      <p:stCondLst>
                        <p:cond delay="0"/>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32">
                                            <p:bg/>
                                          </p:spTgt>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32">
                                            <p:txEl>
                                              <p:pRg st="0" end="0"/>
                                            </p:txEl>
                                          </p:spTgt>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40"/>
                                        </p:tgtEl>
                                        <p:attrNameLst>
                                          <p:attrName>style.visibility</p:attrName>
                                        </p:attrNameLst>
                                      </p:cBhvr>
                                      <p:to>
                                        <p:strVal val="visible"/>
                                      </p:to>
                                    </p:set>
                                  </p:childTnLst>
                                </p:cTn>
                              </p:par>
                            </p:childTnLst>
                          </p:cTn>
                        </p:par>
                      </p:childTnLst>
                    </p:cTn>
                  </p:par>
                </p:childTnLst>
              </p:cTn>
              <p:nextCondLst>
                <p:cond evt="onClick" delay="0">
                  <p:tgtEl>
                    <p:spTgt spid="39"/>
                  </p:tgtEl>
                </p:cond>
              </p:nextCondLst>
            </p:seq>
            <p:seq concurrent="1" nextAc="seek">
              <p:cTn id="48" restart="whenNotActive" fill="hold" evtFilter="cancelBubble" nodeType="interactiveSeq">
                <p:stCondLst>
                  <p:cond evt="onClick" delay="0">
                    <p:tgtEl>
                      <p:spTgt spid="40"/>
                    </p:tgtEl>
                  </p:cond>
                </p:stCondLst>
                <p:endSync evt="end" delay="0">
                  <p:rtn val="all"/>
                </p:endSync>
                <p:childTnLst>
                  <p:par>
                    <p:cTn id="49" fill="hold">
                      <p:stCondLst>
                        <p:cond delay="0"/>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3">
                                            <p:bg/>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3">
                                            <p:txEl>
                                              <p:pRg st="0" end="0"/>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1"/>
                                        </p:tgtEl>
                                        <p:attrNameLst>
                                          <p:attrName>style.visibility</p:attrName>
                                        </p:attrNameLst>
                                      </p:cBhvr>
                                      <p:to>
                                        <p:strVal val="visible"/>
                                      </p:to>
                                    </p:set>
                                  </p:childTnLst>
                                </p:cTn>
                              </p:par>
                            </p:childTnLst>
                          </p:cTn>
                        </p:par>
                      </p:childTnLst>
                    </p:cTn>
                  </p:par>
                </p:childTnLst>
              </p:cTn>
              <p:nextCondLst>
                <p:cond evt="onClick" delay="0">
                  <p:tgtEl>
                    <p:spTgt spid="40"/>
                  </p:tgtEl>
                </p:cond>
              </p:nextCondLst>
            </p:seq>
            <p:seq concurrent="1" nextAc="seek">
              <p:cTn id="57" restart="whenNotActive" fill="hold" evtFilter="cancelBubble" nodeType="interactiveSeq">
                <p:stCondLst>
                  <p:cond evt="onClick" delay="0">
                    <p:tgtEl>
                      <p:spTgt spid="41"/>
                    </p:tgtEl>
                  </p:cond>
                </p:stCondLst>
                <p:endSync evt="end" delay="0">
                  <p:rtn val="all"/>
                </p:endSync>
                <p:childTnLst>
                  <p:par>
                    <p:cTn id="58" fill="hold">
                      <p:stCondLst>
                        <p:cond delay="0"/>
                      </p:stCondLst>
                      <p:childTnLst>
                        <p:par>
                          <p:cTn id="59" fill="hold">
                            <p:stCondLst>
                              <p:cond delay="0"/>
                            </p:stCondLst>
                            <p:childTnLst>
                              <p:par>
                                <p:cTn id="60" presetID="1" presetClass="entr" presetSubtype="0" fill="hold" nodeType="withEffect">
                                  <p:stCondLst>
                                    <p:cond delay="0"/>
                                  </p:stCondLst>
                                  <p:childTnLst>
                                    <p:set>
                                      <p:cBhvr>
                                        <p:cTn id="61" dur="1" fill="hold">
                                          <p:stCondLst>
                                            <p:cond delay="0"/>
                                          </p:stCondLst>
                                        </p:cTn>
                                        <p:tgtEl>
                                          <p:spTgt spid="42"/>
                                        </p:tgtEl>
                                        <p:attrNameLst>
                                          <p:attrName>style.visibility</p:attrName>
                                        </p:attrNameLst>
                                      </p:cBhvr>
                                      <p:to>
                                        <p:strVal val="visible"/>
                                      </p:to>
                                    </p:set>
                                  </p:childTnLst>
                                </p:cTn>
                              </p:par>
                              <p:par>
                                <p:cTn id="62" presetID="1" presetClass="exit" presetSubtype="0" fill="hold" grpId="1" nodeType="withEffect">
                                  <p:stCondLst>
                                    <p:cond delay="0"/>
                                  </p:stCondLst>
                                  <p:childTnLst>
                                    <p:set>
                                      <p:cBhvr>
                                        <p:cTn id="63" dur="1" fill="hold">
                                          <p:stCondLst>
                                            <p:cond delay="0"/>
                                          </p:stCondLst>
                                        </p:cTn>
                                        <p:tgtEl>
                                          <p:spTgt spid="7">
                                            <p:txEl>
                                              <p:pRg st="0" end="0"/>
                                            </p:txEl>
                                          </p:spTgt>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7">
                                            <p:bg/>
                                          </p:spTgt>
                                        </p:tgtEl>
                                        <p:attrNameLst>
                                          <p:attrName>style.visibility</p:attrName>
                                        </p:attrNameLst>
                                      </p:cBhvr>
                                      <p:to>
                                        <p:strVal val="hidden"/>
                                      </p:to>
                                    </p:set>
                                  </p:childTnLst>
                                </p:cTn>
                              </p:par>
                              <p:par>
                                <p:cTn id="66" presetID="1" presetClass="exit" presetSubtype="0" fill="hold" nodeType="withEffect">
                                  <p:stCondLst>
                                    <p:cond delay="0"/>
                                  </p:stCondLst>
                                  <p:childTnLst>
                                    <p:set>
                                      <p:cBhvr>
                                        <p:cTn id="67" dur="1" fill="hold">
                                          <p:stCondLst>
                                            <p:cond delay="0"/>
                                          </p:stCondLst>
                                        </p:cTn>
                                        <p:tgtEl>
                                          <p:spTgt spid="36"/>
                                        </p:tgtEl>
                                        <p:attrNameLst>
                                          <p:attrName>style.visibility</p:attrName>
                                        </p:attrNameLst>
                                      </p:cBhvr>
                                      <p:to>
                                        <p:strVal val="hidden"/>
                                      </p:to>
                                    </p:set>
                                  </p:childTnLst>
                                </p:cTn>
                              </p:par>
                              <p:par>
                                <p:cTn id="68" presetID="1" presetClass="exit" presetSubtype="0" fill="hold" grpId="1" nodeType="withEffect">
                                  <p:stCondLst>
                                    <p:cond delay="0"/>
                                  </p:stCondLst>
                                  <p:childTnLst>
                                    <p:set>
                                      <p:cBhvr>
                                        <p:cTn id="69" dur="1" fill="hold">
                                          <p:stCondLst>
                                            <p:cond delay="0"/>
                                          </p:stCondLst>
                                        </p:cTn>
                                        <p:tgtEl>
                                          <p:spTgt spid="8">
                                            <p:txEl>
                                              <p:pRg st="0" end="0"/>
                                            </p:txEl>
                                          </p:spTgt>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8">
                                            <p:bg/>
                                          </p:spTgt>
                                        </p:tgtEl>
                                        <p:attrNameLst>
                                          <p:attrName>style.visibility</p:attrName>
                                        </p:attrNameLst>
                                      </p:cBhvr>
                                      <p:to>
                                        <p:strVal val="hidden"/>
                                      </p:to>
                                    </p:set>
                                  </p:childTnLst>
                                </p:cTn>
                              </p:par>
                              <p:par>
                                <p:cTn id="72" presetID="1" presetClass="exit" presetSubtype="0" fill="hold" nodeType="withEffect">
                                  <p:stCondLst>
                                    <p:cond delay="0"/>
                                  </p:stCondLst>
                                  <p:childTnLst>
                                    <p:set>
                                      <p:cBhvr>
                                        <p:cTn id="73" dur="1" fill="hold">
                                          <p:stCondLst>
                                            <p:cond delay="0"/>
                                          </p:stCondLst>
                                        </p:cTn>
                                        <p:tgtEl>
                                          <p:spTgt spid="37"/>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30">
                                            <p:txEl>
                                              <p:pRg st="0" end="0"/>
                                            </p:txEl>
                                          </p:spTgt>
                                        </p:tgtEl>
                                        <p:attrNameLst>
                                          <p:attrName>style.visibility</p:attrName>
                                        </p:attrNameLst>
                                      </p:cBhvr>
                                      <p:to>
                                        <p:strVal val="hidden"/>
                                      </p:to>
                                    </p:set>
                                  </p:childTnLst>
                                </p:cTn>
                              </p:par>
                              <p:par>
                                <p:cTn id="76" presetID="1" presetClass="exit" presetSubtype="0" fill="hold" grpId="1" nodeType="withEffect">
                                  <p:stCondLst>
                                    <p:cond delay="0"/>
                                  </p:stCondLst>
                                  <p:childTnLst>
                                    <p:set>
                                      <p:cBhvr>
                                        <p:cTn id="77" dur="1" fill="hold">
                                          <p:stCondLst>
                                            <p:cond delay="0"/>
                                          </p:stCondLst>
                                        </p:cTn>
                                        <p:tgtEl>
                                          <p:spTgt spid="30">
                                            <p:bg/>
                                          </p:spTgt>
                                        </p:tgtEl>
                                        <p:attrNameLst>
                                          <p:attrName>style.visibility</p:attrName>
                                        </p:attrNameLst>
                                      </p:cBhvr>
                                      <p:to>
                                        <p:strVal val="hidden"/>
                                      </p:to>
                                    </p:set>
                                  </p:childTnLst>
                                </p:cTn>
                              </p:par>
                              <p:par>
                                <p:cTn id="78" presetID="1" presetClass="exit" presetSubtype="0" fill="hold" nodeType="withEffect">
                                  <p:stCondLst>
                                    <p:cond delay="0"/>
                                  </p:stCondLst>
                                  <p:childTnLst>
                                    <p:set>
                                      <p:cBhvr>
                                        <p:cTn id="79" dur="1" fill="hold">
                                          <p:stCondLst>
                                            <p:cond delay="0"/>
                                          </p:stCondLst>
                                        </p:cTn>
                                        <p:tgtEl>
                                          <p:spTgt spid="38"/>
                                        </p:tgtEl>
                                        <p:attrNameLst>
                                          <p:attrName>style.visibility</p:attrName>
                                        </p:attrNameLst>
                                      </p:cBhvr>
                                      <p:to>
                                        <p:strVal val="hidden"/>
                                      </p:to>
                                    </p:set>
                                  </p:childTnLst>
                                </p:cTn>
                              </p:par>
                              <p:par>
                                <p:cTn id="80" presetID="1" presetClass="exit" presetSubtype="0" fill="hold" grpId="1" nodeType="withEffect">
                                  <p:stCondLst>
                                    <p:cond delay="0"/>
                                  </p:stCondLst>
                                  <p:childTnLst>
                                    <p:set>
                                      <p:cBhvr>
                                        <p:cTn id="81" dur="1" fill="hold">
                                          <p:stCondLst>
                                            <p:cond delay="0"/>
                                          </p:stCondLst>
                                        </p:cTn>
                                        <p:tgtEl>
                                          <p:spTgt spid="31">
                                            <p:txEl>
                                              <p:pRg st="0" end="0"/>
                                            </p:txEl>
                                          </p:spTgt>
                                        </p:tgtEl>
                                        <p:attrNameLst>
                                          <p:attrName>style.visibility</p:attrName>
                                        </p:attrNameLst>
                                      </p:cBhvr>
                                      <p:to>
                                        <p:strVal val="hidden"/>
                                      </p:to>
                                    </p:set>
                                  </p:childTnLst>
                                </p:cTn>
                              </p:par>
                              <p:par>
                                <p:cTn id="82" presetID="1" presetClass="exit" presetSubtype="0" fill="hold" grpId="1" nodeType="withEffect">
                                  <p:stCondLst>
                                    <p:cond delay="0"/>
                                  </p:stCondLst>
                                  <p:childTnLst>
                                    <p:set>
                                      <p:cBhvr>
                                        <p:cTn id="83" dur="1" fill="hold">
                                          <p:stCondLst>
                                            <p:cond delay="0"/>
                                          </p:stCondLst>
                                        </p:cTn>
                                        <p:tgtEl>
                                          <p:spTgt spid="31">
                                            <p:bg/>
                                          </p:spTgt>
                                        </p:tgtEl>
                                        <p:attrNameLst>
                                          <p:attrName>style.visibility</p:attrName>
                                        </p:attrNameLst>
                                      </p:cBhvr>
                                      <p:to>
                                        <p:strVal val="hidden"/>
                                      </p:to>
                                    </p:set>
                                  </p:childTnLst>
                                </p:cTn>
                              </p:par>
                              <p:par>
                                <p:cTn id="84" presetID="1" presetClass="exit" presetSubtype="0" fill="hold" nodeType="withEffect">
                                  <p:stCondLst>
                                    <p:cond delay="0"/>
                                  </p:stCondLst>
                                  <p:childTnLst>
                                    <p:set>
                                      <p:cBhvr>
                                        <p:cTn id="85" dur="1" fill="hold">
                                          <p:stCondLst>
                                            <p:cond delay="0"/>
                                          </p:stCondLst>
                                        </p:cTn>
                                        <p:tgtEl>
                                          <p:spTgt spid="39"/>
                                        </p:tgtEl>
                                        <p:attrNameLst>
                                          <p:attrName>style.visibility</p:attrName>
                                        </p:attrNameLst>
                                      </p:cBhvr>
                                      <p:to>
                                        <p:strVal val="hidden"/>
                                      </p:to>
                                    </p:set>
                                  </p:childTnLst>
                                </p:cTn>
                              </p:par>
                              <p:par>
                                <p:cTn id="86" presetID="1" presetClass="exit" presetSubtype="0" fill="hold" grpId="1" nodeType="withEffect">
                                  <p:stCondLst>
                                    <p:cond delay="0"/>
                                  </p:stCondLst>
                                  <p:childTnLst>
                                    <p:set>
                                      <p:cBhvr>
                                        <p:cTn id="87" dur="1" fill="hold">
                                          <p:stCondLst>
                                            <p:cond delay="0"/>
                                          </p:stCondLst>
                                        </p:cTn>
                                        <p:tgtEl>
                                          <p:spTgt spid="32">
                                            <p:txEl>
                                              <p:pRg st="0" end="0"/>
                                            </p:txEl>
                                          </p:spTgt>
                                        </p:tgtEl>
                                        <p:attrNameLst>
                                          <p:attrName>style.visibility</p:attrName>
                                        </p:attrNameLst>
                                      </p:cBhvr>
                                      <p:to>
                                        <p:strVal val="hidden"/>
                                      </p:to>
                                    </p:set>
                                  </p:childTnLst>
                                </p:cTn>
                              </p:par>
                              <p:par>
                                <p:cTn id="88" presetID="1" presetClass="exit" presetSubtype="0" fill="hold" grpId="1" nodeType="withEffect">
                                  <p:stCondLst>
                                    <p:cond delay="0"/>
                                  </p:stCondLst>
                                  <p:childTnLst>
                                    <p:set>
                                      <p:cBhvr>
                                        <p:cTn id="89" dur="1" fill="hold">
                                          <p:stCondLst>
                                            <p:cond delay="0"/>
                                          </p:stCondLst>
                                        </p:cTn>
                                        <p:tgtEl>
                                          <p:spTgt spid="32">
                                            <p:bg/>
                                          </p:spTgt>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40"/>
                                        </p:tgtEl>
                                        <p:attrNameLst>
                                          <p:attrName>style.visibility</p:attrName>
                                        </p:attrNameLst>
                                      </p:cBhvr>
                                      <p:to>
                                        <p:strVal val="hidden"/>
                                      </p:to>
                                    </p:set>
                                  </p:childTnLst>
                                </p:cTn>
                              </p:par>
                              <p:par>
                                <p:cTn id="92" presetID="1" presetClass="exit" presetSubtype="0" fill="hold" grpId="1" nodeType="withEffect">
                                  <p:stCondLst>
                                    <p:cond delay="0"/>
                                  </p:stCondLst>
                                  <p:childTnLst>
                                    <p:set>
                                      <p:cBhvr>
                                        <p:cTn id="93" dur="1" fill="hold">
                                          <p:stCondLst>
                                            <p:cond delay="0"/>
                                          </p:stCondLst>
                                        </p:cTn>
                                        <p:tgtEl>
                                          <p:spTgt spid="33">
                                            <p:txEl>
                                              <p:pRg st="0" end="0"/>
                                            </p:txEl>
                                          </p:spTgt>
                                        </p:tgtEl>
                                        <p:attrNameLst>
                                          <p:attrName>style.visibility</p:attrName>
                                        </p:attrNameLst>
                                      </p:cBhvr>
                                      <p:to>
                                        <p:strVal val="hidden"/>
                                      </p:to>
                                    </p:set>
                                  </p:childTnLst>
                                </p:cTn>
                              </p:par>
                              <p:par>
                                <p:cTn id="94" presetID="1" presetClass="exit" presetSubtype="0" fill="hold" grpId="1" nodeType="withEffect">
                                  <p:stCondLst>
                                    <p:cond delay="0"/>
                                  </p:stCondLst>
                                  <p:childTnLst>
                                    <p:set>
                                      <p:cBhvr>
                                        <p:cTn id="95" dur="1" fill="hold">
                                          <p:stCondLst>
                                            <p:cond delay="0"/>
                                          </p:stCondLst>
                                        </p:cTn>
                                        <p:tgtEl>
                                          <p:spTgt spid="33">
                                            <p:bg/>
                                          </p:spTgt>
                                        </p:tgtEl>
                                        <p:attrNameLst>
                                          <p:attrName>style.visibility</p:attrName>
                                        </p:attrNameLst>
                                      </p:cBhvr>
                                      <p:to>
                                        <p:strVal val="hidden"/>
                                      </p:to>
                                    </p:set>
                                  </p:childTnLst>
                                </p:cTn>
                              </p:par>
                              <p:par>
                                <p:cTn id="96" presetID="1" presetClass="exit" presetSubtype="0" fill="hold" nodeType="withEffect">
                                  <p:stCondLst>
                                    <p:cond delay="0"/>
                                  </p:stCondLst>
                                  <p:childTnLst>
                                    <p:set>
                                      <p:cBhvr>
                                        <p:cTn id="97" dur="1" fill="hold">
                                          <p:stCondLst>
                                            <p:cond delay="0"/>
                                          </p:stCondLst>
                                        </p:cTn>
                                        <p:tgtEl>
                                          <p:spTgt spid="41"/>
                                        </p:tgtEl>
                                        <p:attrNameLst>
                                          <p:attrName>style.visibility</p:attrName>
                                        </p:attrNameLst>
                                      </p:cBhvr>
                                      <p:to>
                                        <p:strVal val="hidden"/>
                                      </p:to>
                                    </p:set>
                                  </p:childTnLst>
                                </p:cTn>
                              </p:par>
                              <p:par>
                                <p:cTn id="98" presetID="1" presetClass="exit" presetSubtype="0" fill="hold" nodeType="withEffect">
                                  <p:stCondLst>
                                    <p:cond delay="0"/>
                                  </p:stCondLst>
                                  <p:childTnLst>
                                    <p:set>
                                      <p:cBhvr>
                                        <p:cTn id="99"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bldLst>
      <p:bldP spid="7" grpId="0" build="p" animBg="1"/>
      <p:bldP spid="7" grpId="1" build="allAtOnce" animBg="1"/>
      <p:bldP spid="8" grpId="0" build="p" animBg="1"/>
      <p:bldP spid="8" grpId="1" build="allAtOnce" animBg="1"/>
      <p:bldP spid="30" grpId="0" build="p" animBg="1"/>
      <p:bldP spid="30" grpId="1" build="allAtOnce" animBg="1"/>
      <p:bldP spid="31" grpId="0" build="p" animBg="1"/>
      <p:bldP spid="31" grpId="1" build="allAtOnce" animBg="1"/>
      <p:bldP spid="32" grpId="0" build="p" animBg="1"/>
      <p:bldP spid="32" grpId="1" build="allAtOnce" animBg="1"/>
      <p:bldP spid="33" grpId="0" build="p" animBg="1"/>
      <p:bldP spid="33" grpId="1" build="allAtOnce"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8220FF8D-4AC8-1E6F-AB9C-39201E950705}"/>
              </a:ext>
            </a:extLst>
          </p:cNvPr>
          <p:cNvPicPr>
            <a:picLocks noChangeAspect="1"/>
          </p:cNvPicPr>
          <p:nvPr/>
        </p:nvPicPr>
        <p:blipFill>
          <a:blip r:embed="rId3"/>
          <a:srcRect l="14537" r="10940" b="22604"/>
          <a:stretch>
            <a:fillRect/>
          </a:stretch>
        </p:blipFill>
        <p:spPr>
          <a:xfrm>
            <a:off x="168254" y="3995607"/>
            <a:ext cx="3081415" cy="2880177"/>
          </a:xfrm>
          <a:prstGeom prst="rect">
            <a:avLst/>
          </a:prstGeom>
        </p:spPr>
      </p:pic>
      <p:sp>
        <p:nvSpPr>
          <p:cNvPr id="37" name="Triangle 36">
            <a:extLst>
              <a:ext uri="{FF2B5EF4-FFF2-40B4-BE49-F238E27FC236}">
                <a16:creationId xmlns:a16="http://schemas.microsoft.com/office/drawing/2014/main" id="{D954D726-A03C-03EF-A658-FAEC5247EE99}"/>
              </a:ext>
            </a:extLst>
          </p:cNvPr>
          <p:cNvSpPr/>
          <p:nvPr/>
        </p:nvSpPr>
        <p:spPr>
          <a:xfrm rot="10800000">
            <a:off x="1281826" y="3687240"/>
            <a:ext cx="854270" cy="593280"/>
          </a:xfrm>
          <a:prstGeom prst="triangle">
            <a:avLst/>
          </a:prstGeom>
          <a:solidFill>
            <a:srgbClr val="9B22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4">
            <a:extLst>
              <a:ext uri="{FF2B5EF4-FFF2-40B4-BE49-F238E27FC236}">
                <a16:creationId xmlns:a16="http://schemas.microsoft.com/office/drawing/2014/main" id="{6591A314-4DA7-391B-BA64-AB27D7FB88C8}"/>
              </a:ext>
            </a:extLst>
          </p:cNvPr>
          <p:cNvSpPr/>
          <p:nvPr/>
        </p:nvSpPr>
        <p:spPr>
          <a:xfrm>
            <a:off x="351846" y="1377753"/>
            <a:ext cx="2784665" cy="2594400"/>
          </a:xfrm>
          <a:prstGeom prst="roundRect">
            <a:avLst>
              <a:gd name="adj" fmla="val 7990"/>
            </a:avLst>
          </a:prstGeom>
          <a:solidFill>
            <a:srgbClr val="9B2242"/>
          </a:solidFill>
          <a:ln>
            <a:noFill/>
          </a:ln>
        </p:spPr>
        <p:style>
          <a:lnRef idx="2">
            <a:schemeClr val="accent1">
              <a:shade val="15000"/>
            </a:schemeClr>
          </a:lnRef>
          <a:fillRef idx="1">
            <a:schemeClr val="accent1"/>
          </a:fillRef>
          <a:effectRef idx="0">
            <a:schemeClr val="accent1"/>
          </a:effectRef>
          <a:fontRef idx="minor">
            <a:schemeClr val="lt1"/>
          </a:fontRef>
        </p:style>
        <p:txBody>
          <a:bodyPr lIns="252000" rIns="252000" rtlCol="0" anchor="ctr"/>
          <a:lstStyle/>
          <a:p>
            <a:pPr fontAlgn="base"/>
            <a:r>
              <a:rPr lang="en-AU" sz="1600" dirty="0">
                <a:solidFill>
                  <a:schemeClr val="bg1"/>
                </a:solidFill>
                <a:latin typeface="Montserrat" pitchFamily="2" charset="77"/>
              </a:rPr>
              <a:t>Eating a variety of foods is like having a team of superheroes to help your body! Each food group has special powers that help you grow big and strong.</a:t>
            </a:r>
          </a:p>
        </p:txBody>
      </p:sp>
      <p:pic>
        <p:nvPicPr>
          <p:cNvPr id="20" name="Picture 19" descr="A food chart with different foods&#10;&#10;AI-generated content may be incorrect.">
            <a:extLst>
              <a:ext uri="{FF2B5EF4-FFF2-40B4-BE49-F238E27FC236}">
                <a16:creationId xmlns:a16="http://schemas.microsoft.com/office/drawing/2014/main" id="{63FAFF1F-1ECE-CE54-6883-1E5DDA163746}"/>
              </a:ext>
            </a:extLst>
          </p:cNvPr>
          <p:cNvPicPr>
            <a:picLocks noChangeAspect="1"/>
          </p:cNvPicPr>
          <p:nvPr/>
        </p:nvPicPr>
        <p:blipFill>
          <a:blip r:embed="rId4"/>
          <a:stretch>
            <a:fillRect/>
          </a:stretch>
        </p:blipFill>
        <p:spPr>
          <a:xfrm>
            <a:off x="3316356" y="1100081"/>
            <a:ext cx="5560940" cy="5546364"/>
          </a:xfrm>
          <a:prstGeom prst="rect">
            <a:avLst/>
          </a:prstGeom>
        </p:spPr>
      </p:pic>
      <p:sp>
        <p:nvSpPr>
          <p:cNvPr id="4" name="Title 1">
            <a:extLst>
              <a:ext uri="{FF2B5EF4-FFF2-40B4-BE49-F238E27FC236}">
                <a16:creationId xmlns:a16="http://schemas.microsoft.com/office/drawing/2014/main" id="{2AFE9086-02FB-C6A6-1391-3288AC3D5444}"/>
              </a:ext>
            </a:extLst>
          </p:cNvPr>
          <p:cNvSpPr txBox="1">
            <a:spLocks/>
          </p:cNvSpPr>
          <p:nvPr/>
        </p:nvSpPr>
        <p:spPr>
          <a:xfrm>
            <a:off x="2222500" y="352330"/>
            <a:ext cx="7747000" cy="59752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9B2242"/>
                </a:solidFill>
                <a:latin typeface="Sztosfixed" pitchFamily="2" charset="77"/>
                <a:ea typeface="Sztosfixed" pitchFamily="2" charset="77"/>
                <a:cs typeface="Sztosfixed" pitchFamily="2" charset="77"/>
              </a:rPr>
              <a:t>Healthy Eating</a:t>
            </a:r>
          </a:p>
        </p:txBody>
      </p:sp>
      <p:grpSp>
        <p:nvGrpSpPr>
          <p:cNvPr id="15" name="menu">
            <a:extLst>
              <a:ext uri="{FF2B5EF4-FFF2-40B4-BE49-F238E27FC236}">
                <a16:creationId xmlns:a16="http://schemas.microsoft.com/office/drawing/2014/main" id="{60680F5D-491E-8E91-7909-3946E1ECDFB0}"/>
              </a:ext>
            </a:extLst>
          </p:cNvPr>
          <p:cNvGrpSpPr/>
          <p:nvPr/>
        </p:nvGrpSpPr>
        <p:grpSpPr>
          <a:xfrm>
            <a:off x="11474101" y="2871719"/>
            <a:ext cx="460535" cy="1114561"/>
            <a:chOff x="151927" y="2325786"/>
            <a:chExt cx="260682" cy="630889"/>
          </a:xfrm>
        </p:grpSpPr>
        <p:sp>
          <p:nvSpPr>
            <p:cNvPr id="16" name="Rectangle: Rounded Corners 63">
              <a:extLst>
                <a:ext uri="{FF2B5EF4-FFF2-40B4-BE49-F238E27FC236}">
                  <a16:creationId xmlns:a16="http://schemas.microsoft.com/office/drawing/2014/main" id="{71B7DC01-0FC3-BCA3-3417-672775F7EC78}"/>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17" name="a4">
              <a:hlinkClick r:id="" action="ppaction://hlinkshowjump?jump=nextslide"/>
              <a:extLst>
                <a:ext uri="{FF2B5EF4-FFF2-40B4-BE49-F238E27FC236}">
                  <a16:creationId xmlns:a16="http://schemas.microsoft.com/office/drawing/2014/main" id="{5ACD6CAA-EE04-C298-5E41-455664D2C432}"/>
                </a:ext>
              </a:extLst>
            </p:cNvPr>
            <p:cNvPicPr>
              <a:picLocks noChangeAspect="1"/>
            </p:cNvPicPr>
            <p:nvPr/>
          </p:nvPicPr>
          <p:blipFill>
            <a:blip r:embed="rId5"/>
            <a:srcRect/>
            <a:stretch/>
          </p:blipFill>
          <p:spPr>
            <a:xfrm>
              <a:off x="204687" y="2740767"/>
              <a:ext cx="154441" cy="106747"/>
            </a:xfrm>
            <a:prstGeom prst="rect">
              <a:avLst/>
            </a:prstGeom>
          </p:spPr>
        </p:pic>
        <p:pic>
          <p:nvPicPr>
            <p:cNvPr id="18" name="a4">
              <a:hlinkClick r:id="" action="ppaction://hlinkshowjump?jump=previousslide"/>
              <a:extLst>
                <a:ext uri="{FF2B5EF4-FFF2-40B4-BE49-F238E27FC236}">
                  <a16:creationId xmlns:a16="http://schemas.microsoft.com/office/drawing/2014/main" id="{6D6153E3-FA2C-F411-FCC4-ACDA97E23482}"/>
                </a:ext>
              </a:extLst>
            </p:cNvPr>
            <p:cNvPicPr>
              <a:picLocks noChangeAspect="1"/>
            </p:cNvPicPr>
            <p:nvPr/>
          </p:nvPicPr>
          <p:blipFill>
            <a:blip r:embed="rId5"/>
            <a:srcRect/>
            <a:stretch/>
          </p:blipFill>
          <p:spPr>
            <a:xfrm rot="10800000">
              <a:off x="204687" y="2434554"/>
              <a:ext cx="154441" cy="106747"/>
            </a:xfrm>
            <a:prstGeom prst="rect">
              <a:avLst/>
            </a:prstGeom>
          </p:spPr>
        </p:pic>
      </p:grpSp>
      <p:sp>
        <p:nvSpPr>
          <p:cNvPr id="21" name="red">
            <a:extLst>
              <a:ext uri="{FF2B5EF4-FFF2-40B4-BE49-F238E27FC236}">
                <a16:creationId xmlns:a16="http://schemas.microsoft.com/office/drawing/2014/main" id="{A4674787-00FC-0529-F8A5-ED565048D631}"/>
              </a:ext>
            </a:extLst>
          </p:cNvPr>
          <p:cNvSpPr/>
          <p:nvPr/>
        </p:nvSpPr>
        <p:spPr>
          <a:xfrm>
            <a:off x="8172603" y="3428999"/>
            <a:ext cx="3081415" cy="1198210"/>
          </a:xfrm>
          <a:prstGeom prst="roundRect">
            <a:avLst>
              <a:gd name="adj" fmla="val 9833"/>
            </a:avLst>
          </a:prstGeom>
          <a:solidFill>
            <a:srgbClr val="F5463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spcAft>
                <a:spcPts val="600"/>
              </a:spcAft>
            </a:pPr>
            <a:r>
              <a:rPr lang="en-AU" sz="1200" b="1" dirty="0">
                <a:solidFill>
                  <a:schemeClr val="bg1"/>
                </a:solidFill>
                <a:latin typeface="Montserrat" pitchFamily="2" charset="77"/>
              </a:rPr>
              <a:t>Fruit: </a:t>
            </a:r>
            <a:r>
              <a:rPr lang="en-AU" sz="1200" dirty="0">
                <a:solidFill>
                  <a:schemeClr val="bg1"/>
                </a:solidFill>
                <a:latin typeface="Montserrat" pitchFamily="2" charset="77"/>
              </a:rPr>
              <a:t>Fruits are full of natural sweetness and also have lots of vitamins. They give you energy to run, jump, and play.</a:t>
            </a:r>
            <a:endParaRPr lang="en-US" sz="1200" dirty="0">
              <a:solidFill>
                <a:schemeClr val="bg1"/>
              </a:solidFill>
            </a:endParaRPr>
          </a:p>
        </p:txBody>
      </p:sp>
      <p:sp>
        <p:nvSpPr>
          <p:cNvPr id="22" name="orange">
            <a:extLst>
              <a:ext uri="{FF2B5EF4-FFF2-40B4-BE49-F238E27FC236}">
                <a16:creationId xmlns:a16="http://schemas.microsoft.com/office/drawing/2014/main" id="{6976346C-714C-4A87-3EDA-C9CDB906DEC9}"/>
              </a:ext>
            </a:extLst>
          </p:cNvPr>
          <p:cNvSpPr/>
          <p:nvPr/>
        </p:nvSpPr>
        <p:spPr>
          <a:xfrm>
            <a:off x="670428" y="1228246"/>
            <a:ext cx="3308837" cy="1128529"/>
          </a:xfrm>
          <a:prstGeom prst="roundRect">
            <a:avLst/>
          </a:prstGeom>
          <a:solidFill>
            <a:srgbClr val="F0A539"/>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spcAft>
                <a:spcPts val="600"/>
              </a:spcAft>
            </a:pPr>
            <a:r>
              <a:rPr lang="en-AU" sz="1200" b="1" dirty="0">
                <a:solidFill>
                  <a:schemeClr val="bg1"/>
                </a:solidFill>
                <a:latin typeface="Montserrat" pitchFamily="2" charset="77"/>
              </a:rPr>
              <a:t>Grain foods: </a:t>
            </a:r>
            <a:r>
              <a:rPr lang="en-AU" sz="1200" dirty="0">
                <a:solidFill>
                  <a:schemeClr val="bg1"/>
                </a:solidFill>
                <a:latin typeface="Montserrat" pitchFamily="2" charset="77"/>
              </a:rPr>
              <a:t>Foods like bread, pasta, and oats give you energy that lasts a long time. They're like the fuel for your body's engine.</a:t>
            </a:r>
            <a:endParaRPr lang="en-US" sz="1200" dirty="0">
              <a:solidFill>
                <a:schemeClr val="bg1"/>
              </a:solidFill>
            </a:endParaRPr>
          </a:p>
        </p:txBody>
      </p:sp>
      <p:sp>
        <p:nvSpPr>
          <p:cNvPr id="23" name="purple">
            <a:extLst>
              <a:ext uri="{FF2B5EF4-FFF2-40B4-BE49-F238E27FC236}">
                <a16:creationId xmlns:a16="http://schemas.microsoft.com/office/drawing/2014/main" id="{9D5DE453-44B5-4863-A0C8-7B3DA8D9615E}"/>
              </a:ext>
            </a:extLst>
          </p:cNvPr>
          <p:cNvSpPr/>
          <p:nvPr/>
        </p:nvSpPr>
        <p:spPr>
          <a:xfrm>
            <a:off x="642034" y="3934929"/>
            <a:ext cx="3177039" cy="1198209"/>
          </a:xfrm>
          <a:prstGeom prst="roundRect">
            <a:avLst/>
          </a:prstGeom>
          <a:solidFill>
            <a:srgbClr val="8E7EFF"/>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spcAft>
                <a:spcPts val="600"/>
              </a:spcAft>
            </a:pPr>
            <a:r>
              <a:rPr lang="en-AU" sz="1200" b="1" dirty="0">
                <a:solidFill>
                  <a:schemeClr val="bg1"/>
                </a:solidFill>
                <a:latin typeface="Montserrat" pitchFamily="2" charset="77"/>
              </a:rPr>
              <a:t>Lean meats, chicken, fish, eggs, tofu, nuts, and seeds: </a:t>
            </a:r>
            <a:r>
              <a:rPr lang="en-AU" sz="1200" dirty="0">
                <a:solidFill>
                  <a:schemeClr val="bg1"/>
                </a:solidFill>
                <a:latin typeface="Montserrat" pitchFamily="2" charset="77"/>
              </a:rPr>
              <a:t>These foods are your body's building blocks. They help your muscles and bones grow strong and healthy.</a:t>
            </a:r>
            <a:endParaRPr lang="en-US" sz="1200" dirty="0">
              <a:solidFill>
                <a:schemeClr val="bg1"/>
              </a:solidFill>
            </a:endParaRPr>
          </a:p>
        </p:txBody>
      </p:sp>
      <p:sp>
        <p:nvSpPr>
          <p:cNvPr id="24" name="green">
            <a:extLst>
              <a:ext uri="{FF2B5EF4-FFF2-40B4-BE49-F238E27FC236}">
                <a16:creationId xmlns:a16="http://schemas.microsoft.com/office/drawing/2014/main" id="{E2C9D4C9-6B3B-7A73-5850-0CE3EAC76DDB}"/>
              </a:ext>
            </a:extLst>
          </p:cNvPr>
          <p:cNvSpPr/>
          <p:nvPr/>
        </p:nvSpPr>
        <p:spPr>
          <a:xfrm>
            <a:off x="1972962" y="5606258"/>
            <a:ext cx="4206455" cy="899412"/>
          </a:xfrm>
          <a:prstGeom prst="roundRect">
            <a:avLst/>
          </a:prstGeom>
          <a:solidFill>
            <a:srgbClr val="5EBDA0"/>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spcAft>
                <a:spcPts val="600"/>
              </a:spcAft>
            </a:pPr>
            <a:r>
              <a:rPr lang="en-AU" sz="1200" b="1" dirty="0">
                <a:solidFill>
                  <a:schemeClr val="bg1"/>
                </a:solidFill>
                <a:latin typeface="Montserrat" pitchFamily="2" charset="77"/>
              </a:rPr>
              <a:t>Milk, yoghurt, and cheese: </a:t>
            </a:r>
            <a:r>
              <a:rPr lang="en-AU" sz="1200" dirty="0">
                <a:solidFill>
                  <a:schemeClr val="bg1"/>
                </a:solidFill>
                <a:latin typeface="Montserrat" pitchFamily="2" charset="77"/>
              </a:rPr>
              <a:t>These are great for building strong teeth and bones, which are super important for growing kids.</a:t>
            </a:r>
            <a:endParaRPr lang="en-US" sz="1200" dirty="0">
              <a:solidFill>
                <a:schemeClr val="bg1"/>
              </a:solidFill>
            </a:endParaRPr>
          </a:p>
        </p:txBody>
      </p:sp>
      <p:sp>
        <p:nvSpPr>
          <p:cNvPr id="25" name="brown">
            <a:extLst>
              <a:ext uri="{FF2B5EF4-FFF2-40B4-BE49-F238E27FC236}">
                <a16:creationId xmlns:a16="http://schemas.microsoft.com/office/drawing/2014/main" id="{868141A1-1B10-611B-31EA-5485845A9966}"/>
              </a:ext>
            </a:extLst>
          </p:cNvPr>
          <p:cNvSpPr/>
          <p:nvPr/>
        </p:nvSpPr>
        <p:spPr>
          <a:xfrm>
            <a:off x="7453086" y="1202171"/>
            <a:ext cx="3859808" cy="1167305"/>
          </a:xfrm>
          <a:prstGeom prst="roundRect">
            <a:avLst/>
          </a:prstGeom>
          <a:solidFill>
            <a:srgbClr val="3EA345"/>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spcAft>
                <a:spcPts val="600"/>
              </a:spcAft>
            </a:pPr>
            <a:r>
              <a:rPr lang="en-AU" sz="1200" b="1" dirty="0">
                <a:solidFill>
                  <a:schemeClr val="bg1"/>
                </a:solidFill>
                <a:latin typeface="Montserrat" pitchFamily="2" charset="77"/>
              </a:rPr>
              <a:t>Vegetables and legumes: </a:t>
            </a:r>
            <a:r>
              <a:rPr lang="en-AU" sz="1200" dirty="0">
                <a:solidFill>
                  <a:schemeClr val="bg1"/>
                </a:solidFill>
                <a:latin typeface="Montserrat" pitchFamily="2" charset="77"/>
              </a:rPr>
              <a:t>These foods give you lots of vitamins and minerals. Think of them as your body's shield, helping to protect you from getting sick.</a:t>
            </a:r>
            <a:endParaRPr lang="en-US" sz="1200" dirty="0">
              <a:solidFill>
                <a:schemeClr val="bg1"/>
              </a:solidFill>
            </a:endParaRPr>
          </a:p>
        </p:txBody>
      </p:sp>
      <p:pic>
        <p:nvPicPr>
          <p:cNvPr id="26" name="r">
            <a:extLst>
              <a:ext uri="{FF2B5EF4-FFF2-40B4-BE49-F238E27FC236}">
                <a16:creationId xmlns:a16="http://schemas.microsoft.com/office/drawing/2014/main" id="{89D58E05-A9A1-229D-19D4-5CB2D7BBD904}"/>
              </a:ext>
            </a:extLst>
          </p:cNvPr>
          <p:cNvPicPr>
            <a:picLocks noChangeAspect="1"/>
          </p:cNvPicPr>
          <p:nvPr/>
        </p:nvPicPr>
        <p:blipFill>
          <a:blip r:embed="rId6"/>
          <a:srcRect/>
          <a:stretch/>
        </p:blipFill>
        <p:spPr>
          <a:xfrm>
            <a:off x="8338869" y="4777431"/>
            <a:ext cx="502931" cy="502931"/>
          </a:xfrm>
          <a:prstGeom prst="rect">
            <a:avLst/>
          </a:prstGeom>
        </p:spPr>
      </p:pic>
      <p:pic>
        <p:nvPicPr>
          <p:cNvPr id="28" name="b">
            <a:extLst>
              <a:ext uri="{FF2B5EF4-FFF2-40B4-BE49-F238E27FC236}">
                <a16:creationId xmlns:a16="http://schemas.microsoft.com/office/drawing/2014/main" id="{46379029-E56E-5428-ADD4-102378791553}"/>
              </a:ext>
            </a:extLst>
          </p:cNvPr>
          <p:cNvPicPr>
            <a:picLocks noChangeAspect="1"/>
          </p:cNvPicPr>
          <p:nvPr/>
        </p:nvPicPr>
        <p:blipFill>
          <a:blip r:embed="rId7"/>
          <a:srcRect/>
          <a:stretch/>
        </p:blipFill>
        <p:spPr>
          <a:xfrm>
            <a:off x="8265735" y="2471566"/>
            <a:ext cx="502931" cy="502931"/>
          </a:xfrm>
          <a:prstGeom prst="rect">
            <a:avLst/>
          </a:prstGeom>
        </p:spPr>
      </p:pic>
      <p:pic>
        <p:nvPicPr>
          <p:cNvPr id="33" name="g">
            <a:extLst>
              <a:ext uri="{FF2B5EF4-FFF2-40B4-BE49-F238E27FC236}">
                <a16:creationId xmlns:a16="http://schemas.microsoft.com/office/drawing/2014/main" id="{F412BB91-D486-EE24-050F-ED8A0379CB60}"/>
              </a:ext>
            </a:extLst>
          </p:cNvPr>
          <p:cNvPicPr>
            <a:picLocks noChangeAspect="1"/>
          </p:cNvPicPr>
          <p:nvPr/>
        </p:nvPicPr>
        <p:blipFill>
          <a:blip r:embed="rId8"/>
          <a:srcRect/>
          <a:stretch/>
        </p:blipFill>
        <p:spPr>
          <a:xfrm>
            <a:off x="6809619" y="6143514"/>
            <a:ext cx="502931" cy="502931"/>
          </a:xfrm>
          <a:prstGeom prst="rect">
            <a:avLst/>
          </a:prstGeom>
        </p:spPr>
      </p:pic>
      <p:pic>
        <p:nvPicPr>
          <p:cNvPr id="35" name="p">
            <a:extLst>
              <a:ext uri="{FF2B5EF4-FFF2-40B4-BE49-F238E27FC236}">
                <a16:creationId xmlns:a16="http://schemas.microsoft.com/office/drawing/2014/main" id="{A5E66DDC-B555-E2A2-AC9E-C6FDA864D2EF}"/>
              </a:ext>
            </a:extLst>
          </p:cNvPr>
          <p:cNvPicPr>
            <a:picLocks noChangeAspect="1"/>
          </p:cNvPicPr>
          <p:nvPr/>
        </p:nvPicPr>
        <p:blipFill>
          <a:blip r:embed="rId9"/>
          <a:srcRect/>
          <a:stretch/>
        </p:blipFill>
        <p:spPr>
          <a:xfrm>
            <a:off x="3505072" y="4886790"/>
            <a:ext cx="502931" cy="502931"/>
          </a:xfrm>
          <a:prstGeom prst="rect">
            <a:avLst/>
          </a:prstGeom>
        </p:spPr>
      </p:pic>
      <p:pic>
        <p:nvPicPr>
          <p:cNvPr id="36" name="o">
            <a:extLst>
              <a:ext uri="{FF2B5EF4-FFF2-40B4-BE49-F238E27FC236}">
                <a16:creationId xmlns:a16="http://schemas.microsoft.com/office/drawing/2014/main" id="{2E5AD04D-D129-BF4C-F16B-FC2B75456421}"/>
              </a:ext>
            </a:extLst>
          </p:cNvPr>
          <p:cNvPicPr>
            <a:picLocks noChangeAspect="1"/>
          </p:cNvPicPr>
          <p:nvPr/>
        </p:nvPicPr>
        <p:blipFill>
          <a:blip r:embed="rId10"/>
          <a:srcRect/>
          <a:stretch/>
        </p:blipFill>
        <p:spPr>
          <a:xfrm>
            <a:off x="4097931" y="1377753"/>
            <a:ext cx="502931" cy="502931"/>
          </a:xfrm>
          <a:prstGeom prst="rect">
            <a:avLst/>
          </a:prstGeom>
        </p:spPr>
      </p:pic>
      <p:grpSp>
        <p:nvGrpSpPr>
          <p:cNvPr id="51" name="Group 50">
            <a:extLst>
              <a:ext uri="{FF2B5EF4-FFF2-40B4-BE49-F238E27FC236}">
                <a16:creationId xmlns:a16="http://schemas.microsoft.com/office/drawing/2014/main" id="{F458DE96-B6DD-29AD-E4A2-280181EC9C0F}"/>
              </a:ext>
            </a:extLst>
          </p:cNvPr>
          <p:cNvGrpSpPr/>
          <p:nvPr/>
        </p:nvGrpSpPr>
        <p:grpSpPr>
          <a:xfrm>
            <a:off x="9333350" y="5002574"/>
            <a:ext cx="2480261" cy="1082219"/>
            <a:chOff x="9454375" y="5040380"/>
            <a:chExt cx="2480261" cy="1082219"/>
          </a:xfrm>
        </p:grpSpPr>
        <p:sp>
          <p:nvSpPr>
            <p:cNvPr id="48" name="Triangle 47">
              <a:extLst>
                <a:ext uri="{FF2B5EF4-FFF2-40B4-BE49-F238E27FC236}">
                  <a16:creationId xmlns:a16="http://schemas.microsoft.com/office/drawing/2014/main" id="{4CC15D55-943E-7928-D19A-CB8C358E9BC0}"/>
                </a:ext>
              </a:extLst>
            </p:cNvPr>
            <p:cNvSpPr/>
            <p:nvPr/>
          </p:nvSpPr>
          <p:spPr>
            <a:xfrm rot="13500000">
              <a:off x="9380836" y="5714725"/>
              <a:ext cx="481413" cy="334335"/>
            </a:xfrm>
            <a:prstGeom prst="triangle">
              <a:avLst/>
            </a:prstGeom>
            <a:solidFill>
              <a:srgbClr val="9B22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4">
              <a:extLst>
                <a:ext uri="{FF2B5EF4-FFF2-40B4-BE49-F238E27FC236}">
                  <a16:creationId xmlns:a16="http://schemas.microsoft.com/office/drawing/2014/main" id="{0F186541-3657-C469-5642-2DEEBB2C91A3}"/>
                </a:ext>
              </a:extLst>
            </p:cNvPr>
            <p:cNvSpPr/>
            <p:nvPr/>
          </p:nvSpPr>
          <p:spPr>
            <a:xfrm>
              <a:off x="9554932" y="5040380"/>
              <a:ext cx="2379704" cy="910718"/>
            </a:xfrm>
            <a:prstGeom prst="roundRect">
              <a:avLst>
                <a:gd name="adj" fmla="val 22869"/>
              </a:avLst>
            </a:prstGeom>
            <a:solidFill>
              <a:srgbClr val="9B2242"/>
            </a:solidFill>
            <a:ln>
              <a:noFill/>
            </a:ln>
          </p:spPr>
          <p:style>
            <a:lnRef idx="2">
              <a:schemeClr val="accent1">
                <a:shade val="15000"/>
              </a:schemeClr>
            </a:lnRef>
            <a:fillRef idx="1">
              <a:schemeClr val="accent1"/>
            </a:fillRef>
            <a:effectRef idx="0">
              <a:schemeClr val="accent1"/>
            </a:effectRef>
            <a:fontRef idx="minor">
              <a:schemeClr val="lt1"/>
            </a:fontRef>
          </p:style>
          <p:txBody>
            <a:bodyPr lIns="252000" rIns="252000" rtlCol="0" anchor="ctr"/>
            <a:lstStyle/>
            <a:p>
              <a:pPr fontAlgn="base"/>
              <a:r>
                <a:rPr lang="en-AU" sz="1600" dirty="0">
                  <a:solidFill>
                    <a:schemeClr val="bg1"/>
                  </a:solidFill>
                  <a:latin typeface="Montserrat" pitchFamily="2" charset="77"/>
                </a:rPr>
                <a:t>Click here to learn more</a:t>
              </a:r>
            </a:p>
          </p:txBody>
        </p:sp>
        <p:pic>
          <p:nvPicPr>
            <p:cNvPr id="50" name="button button">
              <a:extLst>
                <a:ext uri="{FF2B5EF4-FFF2-40B4-BE49-F238E27FC236}">
                  <a16:creationId xmlns:a16="http://schemas.microsoft.com/office/drawing/2014/main" id="{A951266C-5510-18C6-9594-0634EA8AD7B2}"/>
                </a:ext>
              </a:extLst>
            </p:cNvPr>
            <p:cNvPicPr>
              <a:picLocks noChangeAspect="1"/>
            </p:cNvPicPr>
            <p:nvPr/>
          </p:nvPicPr>
          <p:blipFill>
            <a:blip r:embed="rId11"/>
            <a:srcRect/>
            <a:stretch/>
          </p:blipFill>
          <p:spPr>
            <a:xfrm>
              <a:off x="11235397" y="5206146"/>
              <a:ext cx="572350" cy="577699"/>
            </a:xfrm>
            <a:prstGeom prst="rect">
              <a:avLst/>
            </a:prstGeom>
          </p:spPr>
        </p:pic>
      </p:grpSp>
      <p:sp>
        <p:nvSpPr>
          <p:cNvPr id="2" name="number">
            <a:extLst>
              <a:ext uri="{FF2B5EF4-FFF2-40B4-BE49-F238E27FC236}">
                <a16:creationId xmlns:a16="http://schemas.microsoft.com/office/drawing/2014/main" id="{808D33F6-272D-9037-6BED-60BB8159B1D0}"/>
              </a:ext>
            </a:extLst>
          </p:cNvPr>
          <p:cNvSpPr txBox="1">
            <a:spLocks/>
          </p:cNvSpPr>
          <p:nvPr/>
        </p:nvSpPr>
        <p:spPr>
          <a:xfrm>
            <a:off x="11163300" y="6318135"/>
            <a:ext cx="654055"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rgbClr val="6B5FBF"/>
                </a:solidFill>
                <a:latin typeface="Sztosfixed" pitchFamily="2" charset="77"/>
                <a:ea typeface="Sztosfixed" pitchFamily="2" charset="77"/>
                <a:cs typeface="Sztosfixed" pitchFamily="2" charset="77"/>
              </a:rPr>
              <a:pPr algn="r">
                <a:buSzPts val="1400"/>
              </a:pPr>
              <a:t>36</a:t>
            </a:fld>
            <a:endParaRPr lang="en" sz="2000" b="1" dirty="0">
              <a:solidFill>
                <a:srgbClr val="6B5FBF"/>
              </a:solidFill>
              <a:latin typeface="Sztosfixed" pitchFamily="2" charset="77"/>
              <a:ea typeface="Sztosfixed" pitchFamily="2" charset="77"/>
              <a:cs typeface="Sztosfixed" pitchFamily="2" charset="77"/>
            </a:endParaRPr>
          </a:p>
        </p:txBody>
      </p:sp>
      <p:pic>
        <p:nvPicPr>
          <p:cNvPr id="60" name="reveal bt" descr="A red arrow in a white circle&#10;&#10;AI-generated content may be incorrect.">
            <a:extLst>
              <a:ext uri="{FF2B5EF4-FFF2-40B4-BE49-F238E27FC236}">
                <a16:creationId xmlns:a16="http://schemas.microsoft.com/office/drawing/2014/main" id="{E1F10697-6493-3647-24D2-6F0C36EFEBBF}"/>
              </a:ext>
            </a:extLst>
          </p:cNvPr>
          <p:cNvPicPr>
            <a:picLocks noChangeAspect="1"/>
          </p:cNvPicPr>
          <p:nvPr/>
        </p:nvPicPr>
        <p:blipFill>
          <a:blip r:embed="rId12"/>
          <a:stretch>
            <a:fillRect/>
          </a:stretch>
        </p:blipFill>
        <p:spPr>
          <a:xfrm rot="10800000">
            <a:off x="9057141" y="6121540"/>
            <a:ext cx="516610" cy="516610"/>
          </a:xfrm>
          <a:prstGeom prst="rect">
            <a:avLst/>
          </a:prstGeom>
        </p:spPr>
      </p:pic>
      <p:grpSp>
        <p:nvGrpSpPr>
          <p:cNvPr id="61" name="pop up">
            <a:extLst>
              <a:ext uri="{FF2B5EF4-FFF2-40B4-BE49-F238E27FC236}">
                <a16:creationId xmlns:a16="http://schemas.microsoft.com/office/drawing/2014/main" id="{A7355788-DA70-AD41-A2EA-4C139382E4BD}"/>
              </a:ext>
            </a:extLst>
          </p:cNvPr>
          <p:cNvGrpSpPr/>
          <p:nvPr/>
        </p:nvGrpSpPr>
        <p:grpSpPr>
          <a:xfrm>
            <a:off x="0" y="8892"/>
            <a:ext cx="12192000" cy="6858000"/>
            <a:chOff x="0" y="0"/>
            <a:chExt cx="12192000" cy="6858000"/>
          </a:xfrm>
        </p:grpSpPr>
        <p:pic>
          <p:nvPicPr>
            <p:cNvPr id="62" name="Picture 61">
              <a:extLst>
                <a:ext uri="{FF2B5EF4-FFF2-40B4-BE49-F238E27FC236}">
                  <a16:creationId xmlns:a16="http://schemas.microsoft.com/office/drawing/2014/main" id="{9A9769DB-B134-49F9-B291-403698DF4490}"/>
                </a:ext>
              </a:extLst>
            </p:cNvPr>
            <p:cNvPicPr>
              <a:picLocks noChangeAspect="1"/>
            </p:cNvPicPr>
            <p:nvPr/>
          </p:nvPicPr>
          <p:blipFill>
            <a:blip r:embed="rId13"/>
            <a:srcRect l="530" t="549" r="530" b="549"/>
            <a:stretch>
              <a:fillRect/>
            </a:stretch>
          </p:blipFill>
          <p:spPr>
            <a:xfrm>
              <a:off x="0" y="0"/>
              <a:ext cx="12192000" cy="6858000"/>
            </a:xfrm>
            <a:prstGeom prst="rect">
              <a:avLst/>
            </a:prstGeom>
          </p:spPr>
        </p:pic>
        <p:pic>
          <p:nvPicPr>
            <p:cNvPr id="63" name="Picture 62" descr="A white oval object with a black border&#10;&#10;AI-generated content may be incorrect.">
              <a:extLst>
                <a:ext uri="{FF2B5EF4-FFF2-40B4-BE49-F238E27FC236}">
                  <a16:creationId xmlns:a16="http://schemas.microsoft.com/office/drawing/2014/main" id="{41D3CA47-C895-FAA6-2E7E-5A31272DF09A}"/>
                </a:ext>
              </a:extLst>
            </p:cNvPr>
            <p:cNvPicPr>
              <a:picLocks noChangeAspect="1"/>
            </p:cNvPicPr>
            <p:nvPr/>
          </p:nvPicPr>
          <p:blipFill>
            <a:blip r:embed="rId14"/>
            <a:stretch>
              <a:fillRect/>
            </a:stretch>
          </p:blipFill>
          <p:spPr>
            <a:xfrm>
              <a:off x="1318734" y="969008"/>
              <a:ext cx="9554532" cy="5502714"/>
            </a:xfrm>
            <a:prstGeom prst="rect">
              <a:avLst/>
            </a:prstGeom>
          </p:spPr>
        </p:pic>
        <p:pic>
          <p:nvPicPr>
            <p:cNvPr id="64" name="Picture 63">
              <a:extLst>
                <a:ext uri="{FF2B5EF4-FFF2-40B4-BE49-F238E27FC236}">
                  <a16:creationId xmlns:a16="http://schemas.microsoft.com/office/drawing/2014/main" id="{0C03271C-DD7F-1838-3EF9-91B4546467DD}"/>
                </a:ext>
              </a:extLst>
            </p:cNvPr>
            <p:cNvPicPr>
              <a:picLocks noChangeAspect="1"/>
            </p:cNvPicPr>
            <p:nvPr/>
          </p:nvPicPr>
          <p:blipFill>
            <a:blip r:embed="rId3"/>
            <a:srcRect l="18530" t="6099" r="14713" b="6841"/>
            <a:stretch>
              <a:fillRect/>
            </a:stretch>
          </p:blipFill>
          <p:spPr>
            <a:xfrm flipH="1">
              <a:off x="8902099" y="3149274"/>
              <a:ext cx="2917626" cy="3424420"/>
            </a:xfrm>
            <a:prstGeom prst="rect">
              <a:avLst/>
            </a:prstGeom>
          </p:spPr>
        </p:pic>
        <p:sp>
          <p:nvSpPr>
            <p:cNvPr id="65" name="TextBox 64">
              <a:extLst>
                <a:ext uri="{FF2B5EF4-FFF2-40B4-BE49-F238E27FC236}">
                  <a16:creationId xmlns:a16="http://schemas.microsoft.com/office/drawing/2014/main" id="{BFEFB57C-8860-9F75-CCA7-FCC924AAF5BF}"/>
                </a:ext>
              </a:extLst>
            </p:cNvPr>
            <p:cNvSpPr txBox="1"/>
            <p:nvPr/>
          </p:nvSpPr>
          <p:spPr>
            <a:xfrm>
              <a:off x="2099926" y="1690377"/>
              <a:ext cx="7983874" cy="1149674"/>
            </a:xfrm>
            <a:prstGeom prst="rect">
              <a:avLst/>
            </a:prstGeom>
            <a:noFill/>
          </p:spPr>
          <p:txBody>
            <a:bodyPr wrap="square">
              <a:spAutoFit/>
            </a:bodyPr>
            <a:lstStyle/>
            <a:p>
              <a:pPr algn="ctr">
                <a:lnSpc>
                  <a:spcPts val="2400"/>
                </a:lnSpc>
                <a:spcAft>
                  <a:spcPts val="1200"/>
                </a:spcAft>
              </a:pPr>
              <a:r>
                <a:rPr lang="en-US" sz="2000" dirty="0">
                  <a:solidFill>
                    <a:srgbClr val="6B5FBF"/>
                  </a:solidFill>
                  <a:latin typeface="SZTOS MEDIUM" pitchFamily="2" charset="77"/>
                  <a:ea typeface="SZTOS MEDIUM" pitchFamily="2" charset="77"/>
                  <a:cs typeface="SZTOS MEDIUM" pitchFamily="2" charset="77"/>
                </a:rPr>
                <a:t>Why is it important to eat from the different food groups</a:t>
              </a:r>
            </a:p>
            <a:p>
              <a:pPr algn="ctr">
                <a:lnSpc>
                  <a:spcPts val="2400"/>
                </a:lnSpc>
                <a:spcAft>
                  <a:spcPts val="1200"/>
                </a:spcAft>
              </a:pPr>
              <a:r>
                <a:rPr lang="en-US" dirty="0">
                  <a:solidFill>
                    <a:srgbClr val="414141"/>
                  </a:solidFill>
                  <a:latin typeface="Montserrat" pitchFamily="2" charset="77"/>
                </a:rPr>
                <a:t>Eating from all five of these food groups every day makes sure your body gets all the different nutrients it needs. </a:t>
              </a:r>
            </a:p>
          </p:txBody>
        </p:sp>
        <p:sp>
          <p:nvSpPr>
            <p:cNvPr id="3" name="TextBox 2">
              <a:extLst>
                <a:ext uri="{FF2B5EF4-FFF2-40B4-BE49-F238E27FC236}">
                  <a16:creationId xmlns:a16="http://schemas.microsoft.com/office/drawing/2014/main" id="{71C71BAC-856E-9F59-A0E6-7F47D566847D}"/>
                </a:ext>
              </a:extLst>
            </p:cNvPr>
            <p:cNvSpPr txBox="1"/>
            <p:nvPr/>
          </p:nvSpPr>
          <p:spPr>
            <a:xfrm>
              <a:off x="2173004" y="3008088"/>
              <a:ext cx="6362265" cy="2996333"/>
            </a:xfrm>
            <a:prstGeom prst="rect">
              <a:avLst/>
            </a:prstGeom>
            <a:noFill/>
          </p:spPr>
          <p:txBody>
            <a:bodyPr wrap="square">
              <a:spAutoFit/>
            </a:bodyPr>
            <a:lstStyle/>
            <a:p>
              <a:pPr rtl="0">
                <a:lnSpc>
                  <a:spcPts val="2400"/>
                </a:lnSpc>
                <a:spcAft>
                  <a:spcPts val="1200"/>
                </a:spcAft>
              </a:pPr>
              <a:r>
                <a:rPr lang="en-US" u="none" strike="noStrike" dirty="0">
                  <a:solidFill>
                    <a:srgbClr val="414141"/>
                  </a:solidFill>
                  <a:effectLst/>
                  <a:latin typeface="SZTOS MEDIUM" pitchFamily="2" charset="77"/>
                  <a:ea typeface="SZTOS MEDIUM" pitchFamily="2" charset="77"/>
                  <a:cs typeface="SZTOS MEDIUM" pitchFamily="2" charset="77"/>
                </a:rPr>
                <a:t>A varied diet helps you:</a:t>
              </a:r>
            </a:p>
            <a:p>
              <a:pPr marL="285750" indent="-285750" rtl="0">
                <a:lnSpc>
                  <a:spcPts val="2400"/>
                </a:lnSpc>
                <a:spcAft>
                  <a:spcPts val="1200"/>
                </a:spcAft>
                <a:buFont typeface="Arial" panose="020B0604020202020204" pitchFamily="34" charset="0"/>
                <a:buChar char="•"/>
              </a:pPr>
              <a:r>
                <a:rPr lang="en-US" b="1" i="0" u="none" strike="noStrike" dirty="0">
                  <a:solidFill>
                    <a:srgbClr val="414141"/>
                  </a:solidFill>
                  <a:effectLst/>
                  <a:latin typeface="Montserrat" pitchFamily="2" charset="77"/>
                </a:rPr>
                <a:t>Feel your best</a:t>
              </a:r>
              <a:r>
                <a:rPr lang="en-US" b="0" i="0" u="none" strike="noStrike" dirty="0">
                  <a:solidFill>
                    <a:srgbClr val="414141"/>
                  </a:solidFill>
                  <a:effectLst/>
                  <a:latin typeface="Montserrat" pitchFamily="2" charset="77"/>
                </a:rPr>
                <a:t>. When you eat well, you have more energy and feel ready to play and learn.</a:t>
              </a:r>
            </a:p>
            <a:p>
              <a:pPr marL="285750" indent="-285750" rtl="0">
                <a:lnSpc>
                  <a:spcPts val="2400"/>
                </a:lnSpc>
                <a:spcAft>
                  <a:spcPts val="1200"/>
                </a:spcAft>
                <a:buFont typeface="Arial" panose="020B0604020202020204" pitchFamily="34" charset="0"/>
                <a:buChar char="•"/>
              </a:pPr>
              <a:r>
                <a:rPr lang="en-US" b="1" i="0" u="none" strike="noStrike" dirty="0">
                  <a:solidFill>
                    <a:srgbClr val="414141"/>
                  </a:solidFill>
                  <a:effectLst/>
                  <a:latin typeface="Montserrat" pitchFamily="2" charset="77"/>
                </a:rPr>
                <a:t>Grow and develop normally</a:t>
              </a:r>
              <a:r>
                <a:rPr lang="en-US" b="0" i="0" u="none" strike="noStrike" dirty="0">
                  <a:solidFill>
                    <a:srgbClr val="414141"/>
                  </a:solidFill>
                  <a:effectLst/>
                  <a:latin typeface="Montserrat" pitchFamily="2" charset="77"/>
                </a:rPr>
                <a:t>. All the different nutrients help your body and brain grow properly.</a:t>
              </a:r>
            </a:p>
            <a:p>
              <a:pPr marL="285750" indent="-285750" rtl="0">
                <a:lnSpc>
                  <a:spcPts val="2400"/>
                </a:lnSpc>
                <a:spcAft>
                  <a:spcPts val="1200"/>
                </a:spcAft>
                <a:buFont typeface="Arial" panose="020B0604020202020204" pitchFamily="34" charset="0"/>
                <a:buChar char="•"/>
              </a:pPr>
              <a:r>
                <a:rPr lang="en-US" b="1" i="0" u="none" strike="noStrike" dirty="0">
                  <a:solidFill>
                    <a:srgbClr val="414141"/>
                  </a:solidFill>
                  <a:effectLst/>
                  <a:latin typeface="Montserrat" pitchFamily="2" charset="77"/>
                </a:rPr>
                <a:t>Stay healthy</a:t>
              </a:r>
              <a:r>
                <a:rPr lang="en-US" b="0" i="0" u="none" strike="noStrike" dirty="0">
                  <a:solidFill>
                    <a:srgbClr val="414141"/>
                  </a:solidFill>
                  <a:effectLst/>
                  <a:latin typeface="Montserrat" pitchFamily="2" charset="77"/>
                </a:rPr>
                <a:t>. Eating a variety of nutritious foods can help reduce your risk of getting sick and keep you feeling good for a long, long time.</a:t>
              </a:r>
              <a:endParaRPr lang="en-AU" b="0" i="0" u="none" strike="noStrike" dirty="0">
                <a:solidFill>
                  <a:srgbClr val="414141"/>
                </a:solidFill>
                <a:effectLst/>
                <a:latin typeface="Montserrat" pitchFamily="2" charset="77"/>
              </a:endParaRPr>
            </a:p>
          </p:txBody>
        </p:sp>
      </p:grpSp>
      <p:pic>
        <p:nvPicPr>
          <p:cNvPr id="67" name="pop up bt back" descr="A red arrow in a white circle&#10;&#10;AI-generated content may be incorrect.">
            <a:extLst>
              <a:ext uri="{FF2B5EF4-FFF2-40B4-BE49-F238E27FC236}">
                <a16:creationId xmlns:a16="http://schemas.microsoft.com/office/drawing/2014/main" id="{1024CA32-4952-A10F-092D-2A9396A923BB}"/>
              </a:ext>
            </a:extLst>
          </p:cNvPr>
          <p:cNvPicPr>
            <a:picLocks noChangeAspect="1"/>
          </p:cNvPicPr>
          <p:nvPr/>
        </p:nvPicPr>
        <p:blipFill>
          <a:blip r:embed="rId12"/>
          <a:stretch>
            <a:fillRect/>
          </a:stretch>
        </p:blipFill>
        <p:spPr>
          <a:xfrm>
            <a:off x="5837695" y="663889"/>
            <a:ext cx="516610" cy="516610"/>
          </a:xfrm>
          <a:prstGeom prst="rect">
            <a:avLst/>
          </a:prstGeom>
        </p:spPr>
      </p:pic>
    </p:spTree>
    <p:extLst>
      <p:ext uri="{BB962C8B-B14F-4D97-AF65-F5344CB8AC3E}">
        <p14:creationId xmlns:p14="http://schemas.microsoft.com/office/powerpoint/2010/main" val="484040314"/>
      </p:ext>
    </p:extLst>
  </p:cSld>
  <p:clrMapOvr>
    <a:masterClrMapping/>
  </p:clrMapOvr>
  <p:transition spd="slow" advClick="0">
    <p:push dir="u"/>
  </p:transition>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8" presetClass="emph" presetSubtype="0" fill="hold" nodeType="withEffect">
                                  <p:stCondLst>
                                    <p:cond delay="0"/>
                                  </p:stCondLst>
                                  <p:childTnLst>
                                    <p:animRot by="2700000">
                                      <p:cBhvr>
                                        <p:cTn id="9" dur="250" fill="hold"/>
                                        <p:tgtEl>
                                          <p:spTgt spid="26"/>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21"/>
                                        </p:tgtEl>
                                      </p:cBhvr>
                                    </p:animEffect>
                                    <p:set>
                                      <p:cBhvr>
                                        <p:cTn id="14" dur="1" fill="hold">
                                          <p:stCondLst>
                                            <p:cond delay="499"/>
                                          </p:stCondLst>
                                        </p:cTn>
                                        <p:tgtEl>
                                          <p:spTgt spid="21"/>
                                        </p:tgtEl>
                                        <p:attrNameLst>
                                          <p:attrName>style.visibility</p:attrName>
                                        </p:attrNameLst>
                                      </p:cBhvr>
                                      <p:to>
                                        <p:strVal val="hidden"/>
                                      </p:to>
                                    </p:set>
                                  </p:childTnLst>
                                </p:cTn>
                              </p:par>
                              <p:par>
                                <p:cTn id="15" presetID="8" presetClass="emph" presetSubtype="0" fill="hold" nodeType="withEffect">
                                  <p:stCondLst>
                                    <p:cond delay="0"/>
                                  </p:stCondLst>
                                  <p:childTnLst>
                                    <p:animRot by="-2700000">
                                      <p:cBhvr>
                                        <p:cTn id="16" dur="250" fill="hold"/>
                                        <p:tgtEl>
                                          <p:spTgt spid="26"/>
                                        </p:tgtEl>
                                        <p:attrNameLst>
                                          <p:attrName>r</p:attrName>
                                        </p:attrNameLst>
                                      </p:cBhvr>
                                    </p:animRot>
                                  </p:childTnLst>
                                </p:cTn>
                              </p:par>
                            </p:childTnLst>
                          </p:cTn>
                        </p:par>
                      </p:childTnLst>
                    </p:cTn>
                  </p:par>
                </p:childTnLst>
              </p:cTn>
              <p:nextCondLst>
                <p:cond evt="onClick" delay="0">
                  <p:tgtEl>
                    <p:spTgt spid="26"/>
                  </p:tgtEl>
                </p:cond>
              </p:nextCondLst>
            </p:seq>
            <p:seq concurrent="1" nextAc="seek">
              <p:cTn id="17" restart="whenNotActive" fill="hold" evtFilter="cancelBubble" nodeType="interactiveSeq">
                <p:stCondLst>
                  <p:cond evt="onClick" delay="0">
                    <p:tgtEl>
                      <p:spTgt spid="28"/>
                    </p:tgtEl>
                  </p:cond>
                </p:stCondLst>
                <p:endSync evt="end" delay="0">
                  <p:rtn val="all"/>
                </p:endSync>
                <p:childTnLst>
                  <p:par>
                    <p:cTn id="18" fill="hold">
                      <p:stCondLst>
                        <p:cond delay="0"/>
                      </p:stCondLst>
                      <p:childTnLst>
                        <p:par>
                          <p:cTn id="19" fill="hold">
                            <p:stCondLst>
                              <p:cond delay="0"/>
                            </p:stCondLst>
                            <p:childTnLst>
                              <p:par>
                                <p:cTn id="20" presetID="10"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par>
                                <p:cTn id="23" presetID="8" presetClass="emph" presetSubtype="0" fill="hold" nodeType="withEffect">
                                  <p:stCondLst>
                                    <p:cond delay="0"/>
                                  </p:stCondLst>
                                  <p:childTnLst>
                                    <p:animRot by="2700000">
                                      <p:cBhvr>
                                        <p:cTn id="24" dur="250" fill="hold"/>
                                        <p:tgtEl>
                                          <p:spTgt spid="28"/>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25"/>
                                        </p:tgtEl>
                                      </p:cBhvr>
                                    </p:animEffect>
                                    <p:set>
                                      <p:cBhvr>
                                        <p:cTn id="29" dur="1" fill="hold">
                                          <p:stCondLst>
                                            <p:cond delay="499"/>
                                          </p:stCondLst>
                                        </p:cTn>
                                        <p:tgtEl>
                                          <p:spTgt spid="25"/>
                                        </p:tgtEl>
                                        <p:attrNameLst>
                                          <p:attrName>style.visibility</p:attrName>
                                        </p:attrNameLst>
                                      </p:cBhvr>
                                      <p:to>
                                        <p:strVal val="hidden"/>
                                      </p:to>
                                    </p:set>
                                  </p:childTnLst>
                                </p:cTn>
                              </p:par>
                              <p:par>
                                <p:cTn id="30" presetID="8" presetClass="emph" presetSubtype="0" fill="hold" nodeType="withEffect">
                                  <p:stCondLst>
                                    <p:cond delay="0"/>
                                  </p:stCondLst>
                                  <p:childTnLst>
                                    <p:animRot by="-2700000">
                                      <p:cBhvr>
                                        <p:cTn id="31" dur="250" fill="hold"/>
                                        <p:tgtEl>
                                          <p:spTgt spid="28"/>
                                        </p:tgtEl>
                                        <p:attrNameLst>
                                          <p:attrName>r</p:attrName>
                                        </p:attrNameLst>
                                      </p:cBhvr>
                                    </p:animRot>
                                  </p:childTnLst>
                                </p:cTn>
                              </p:par>
                            </p:childTnLst>
                          </p:cTn>
                        </p:par>
                      </p:childTnLst>
                    </p:cTn>
                  </p:par>
                </p:childTnLst>
              </p:cTn>
              <p:nextCondLst>
                <p:cond evt="onClick" delay="0">
                  <p:tgtEl>
                    <p:spTgt spid="28"/>
                  </p:tgtEl>
                </p:cond>
              </p:nextCondLst>
            </p:seq>
            <p:seq concurrent="1" nextAc="seek">
              <p:cTn id="32" restart="whenNotActive" fill="hold" evtFilter="cancelBubble" nodeType="interactiveSeq">
                <p:stCondLst>
                  <p:cond evt="onClick" delay="0">
                    <p:tgtEl>
                      <p:spTgt spid="33"/>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8" presetClass="emph" presetSubtype="0" fill="hold" nodeType="withEffect">
                                  <p:stCondLst>
                                    <p:cond delay="0"/>
                                  </p:stCondLst>
                                  <p:childTnLst>
                                    <p:animRot by="2700000">
                                      <p:cBhvr>
                                        <p:cTn id="39" dur="250" fill="hold"/>
                                        <p:tgtEl>
                                          <p:spTgt spid="33"/>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24"/>
                                        </p:tgtEl>
                                      </p:cBhvr>
                                    </p:animEffect>
                                    <p:set>
                                      <p:cBhvr>
                                        <p:cTn id="44" dur="1" fill="hold">
                                          <p:stCondLst>
                                            <p:cond delay="499"/>
                                          </p:stCondLst>
                                        </p:cTn>
                                        <p:tgtEl>
                                          <p:spTgt spid="24"/>
                                        </p:tgtEl>
                                        <p:attrNameLst>
                                          <p:attrName>style.visibility</p:attrName>
                                        </p:attrNameLst>
                                      </p:cBhvr>
                                      <p:to>
                                        <p:strVal val="hidden"/>
                                      </p:to>
                                    </p:set>
                                  </p:childTnLst>
                                </p:cTn>
                              </p:par>
                              <p:par>
                                <p:cTn id="45" presetID="8" presetClass="emph" presetSubtype="0" fill="hold" nodeType="withEffect">
                                  <p:stCondLst>
                                    <p:cond delay="0"/>
                                  </p:stCondLst>
                                  <p:childTnLst>
                                    <p:animRot by="-2700000">
                                      <p:cBhvr>
                                        <p:cTn id="46" dur="250" fill="hold"/>
                                        <p:tgtEl>
                                          <p:spTgt spid="33"/>
                                        </p:tgtEl>
                                        <p:attrNameLst>
                                          <p:attrName>r</p:attrName>
                                        </p:attrNameLst>
                                      </p:cBhvr>
                                    </p:animRot>
                                  </p:childTnLst>
                                </p:cTn>
                              </p:par>
                            </p:childTnLst>
                          </p:cTn>
                        </p:par>
                      </p:childTnLst>
                    </p:cTn>
                  </p:par>
                </p:childTnLst>
              </p:cTn>
              <p:nextCondLst>
                <p:cond evt="onClick" delay="0">
                  <p:tgtEl>
                    <p:spTgt spid="33"/>
                  </p:tgtEl>
                </p:cond>
              </p:nextCondLst>
            </p:seq>
            <p:seq concurrent="1" nextAc="seek">
              <p:cTn id="47" restart="whenNotActive" fill="hold" evtFilter="cancelBubble" nodeType="interactiveSeq">
                <p:stCondLst>
                  <p:cond evt="onClick" delay="0">
                    <p:tgtEl>
                      <p:spTgt spid="35"/>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par>
                                <p:cTn id="53" presetID="8" presetClass="emph" presetSubtype="0" fill="hold" nodeType="withEffect">
                                  <p:stCondLst>
                                    <p:cond delay="0"/>
                                  </p:stCondLst>
                                  <p:childTnLst>
                                    <p:animRot by="2700000">
                                      <p:cBhvr>
                                        <p:cTn id="54" dur="250" fill="hold"/>
                                        <p:tgtEl>
                                          <p:spTgt spid="35"/>
                                        </p:tgtEl>
                                        <p:attrNameLst>
                                          <p:attrName>r</p:attrName>
                                        </p:attrNameLst>
                                      </p:cBhvr>
                                    </p:animRo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500"/>
                                        <p:tgtEl>
                                          <p:spTgt spid="23"/>
                                        </p:tgtEl>
                                      </p:cBhvr>
                                    </p:animEffect>
                                    <p:set>
                                      <p:cBhvr>
                                        <p:cTn id="59" dur="1" fill="hold">
                                          <p:stCondLst>
                                            <p:cond delay="499"/>
                                          </p:stCondLst>
                                        </p:cTn>
                                        <p:tgtEl>
                                          <p:spTgt spid="23"/>
                                        </p:tgtEl>
                                        <p:attrNameLst>
                                          <p:attrName>style.visibility</p:attrName>
                                        </p:attrNameLst>
                                      </p:cBhvr>
                                      <p:to>
                                        <p:strVal val="hidden"/>
                                      </p:to>
                                    </p:set>
                                  </p:childTnLst>
                                </p:cTn>
                              </p:par>
                              <p:par>
                                <p:cTn id="60" presetID="8" presetClass="emph" presetSubtype="0" fill="hold" nodeType="withEffect">
                                  <p:stCondLst>
                                    <p:cond delay="0"/>
                                  </p:stCondLst>
                                  <p:childTnLst>
                                    <p:animRot by="-2700000">
                                      <p:cBhvr>
                                        <p:cTn id="61" dur="250" fill="hold"/>
                                        <p:tgtEl>
                                          <p:spTgt spid="35"/>
                                        </p:tgtEl>
                                        <p:attrNameLst>
                                          <p:attrName>r</p:attrName>
                                        </p:attrNameLst>
                                      </p:cBhvr>
                                    </p:animRot>
                                  </p:childTnLst>
                                </p:cTn>
                              </p:par>
                            </p:childTnLst>
                          </p:cTn>
                        </p:par>
                      </p:childTnLst>
                    </p:cTn>
                  </p:par>
                </p:childTnLst>
              </p:cTn>
              <p:nextCondLst>
                <p:cond evt="onClick" delay="0">
                  <p:tgtEl>
                    <p:spTgt spid="35"/>
                  </p:tgtEl>
                </p:cond>
              </p:nextCondLst>
            </p:seq>
            <p:seq concurrent="1" nextAc="seek">
              <p:cTn id="62" restart="whenNotActive" fill="hold" evtFilter="cancelBubble" nodeType="interactiveSeq">
                <p:stCondLst>
                  <p:cond evt="onClick" delay="0">
                    <p:tgtEl>
                      <p:spTgt spid="36"/>
                    </p:tgtEl>
                  </p:cond>
                </p:stCondLst>
                <p:endSync evt="end" delay="0">
                  <p:rtn val="all"/>
                </p:endSync>
                <p:childTnLst>
                  <p:par>
                    <p:cTn id="63" fill="hold">
                      <p:stCondLst>
                        <p:cond delay="0"/>
                      </p:stCondLst>
                      <p:childTnLst>
                        <p:par>
                          <p:cTn id="64" fill="hold">
                            <p:stCondLst>
                              <p:cond delay="0"/>
                            </p:stCondLst>
                            <p:childTnLst>
                              <p:par>
                                <p:cTn id="65" presetID="10" presetClass="entr" presetSubtype="0" fill="hold" grpId="0" nodeType="with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500"/>
                                        <p:tgtEl>
                                          <p:spTgt spid="22"/>
                                        </p:tgtEl>
                                      </p:cBhvr>
                                    </p:animEffect>
                                  </p:childTnLst>
                                </p:cTn>
                              </p:par>
                              <p:par>
                                <p:cTn id="68" presetID="8" presetClass="emph" presetSubtype="0" fill="hold" nodeType="withEffect">
                                  <p:stCondLst>
                                    <p:cond delay="0"/>
                                  </p:stCondLst>
                                  <p:childTnLst>
                                    <p:animRot by="2700000">
                                      <p:cBhvr>
                                        <p:cTn id="69" dur="250" fill="hold"/>
                                        <p:tgtEl>
                                          <p:spTgt spid="36"/>
                                        </p:tgtEl>
                                        <p:attrNameLst>
                                          <p:attrName>r</p:attrName>
                                        </p:attrNameLst>
                                      </p:cBhvr>
                                    </p:animRo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1" nodeType="clickEffect">
                                  <p:stCondLst>
                                    <p:cond delay="0"/>
                                  </p:stCondLst>
                                  <p:childTnLst>
                                    <p:animEffect transition="out" filter="fade">
                                      <p:cBhvr>
                                        <p:cTn id="73" dur="500"/>
                                        <p:tgtEl>
                                          <p:spTgt spid="22"/>
                                        </p:tgtEl>
                                      </p:cBhvr>
                                    </p:animEffect>
                                    <p:set>
                                      <p:cBhvr>
                                        <p:cTn id="74" dur="1" fill="hold">
                                          <p:stCondLst>
                                            <p:cond delay="499"/>
                                          </p:stCondLst>
                                        </p:cTn>
                                        <p:tgtEl>
                                          <p:spTgt spid="22"/>
                                        </p:tgtEl>
                                        <p:attrNameLst>
                                          <p:attrName>style.visibility</p:attrName>
                                        </p:attrNameLst>
                                      </p:cBhvr>
                                      <p:to>
                                        <p:strVal val="hidden"/>
                                      </p:to>
                                    </p:set>
                                  </p:childTnLst>
                                </p:cTn>
                              </p:par>
                              <p:par>
                                <p:cTn id="75" presetID="8" presetClass="emph" presetSubtype="0" fill="hold" nodeType="withEffect">
                                  <p:stCondLst>
                                    <p:cond delay="0"/>
                                  </p:stCondLst>
                                  <p:childTnLst>
                                    <p:animRot by="-2700000">
                                      <p:cBhvr>
                                        <p:cTn id="76" dur="250" fill="hold"/>
                                        <p:tgtEl>
                                          <p:spTgt spid="36"/>
                                        </p:tgtEl>
                                        <p:attrNameLst>
                                          <p:attrName>r</p:attrName>
                                        </p:attrNameLst>
                                      </p:cBhvr>
                                    </p:animRot>
                                  </p:childTnLst>
                                </p:cTn>
                              </p:par>
                            </p:childTnLst>
                          </p:cTn>
                        </p:par>
                      </p:childTnLst>
                    </p:cTn>
                  </p:par>
                </p:childTnLst>
              </p:cTn>
              <p:nextCondLst>
                <p:cond evt="onClick" delay="0">
                  <p:tgtEl>
                    <p:spTgt spid="36"/>
                  </p:tgtEl>
                </p:cond>
              </p:nextCondLst>
            </p:seq>
            <p:seq concurrent="1" nextAc="seek">
              <p:cTn id="77" restart="whenNotActive" fill="hold" evtFilter="cancelBubble" nodeType="interactiveSeq">
                <p:stCondLst>
                  <p:cond evt="onClick" delay="0">
                    <p:tgtEl>
                      <p:spTgt spid="60"/>
                    </p:tgtEl>
                  </p:cond>
                </p:stCondLst>
                <p:endSync evt="end" delay="0">
                  <p:rtn val="all"/>
                </p:endSync>
                <p:childTnLst>
                  <p:par>
                    <p:cTn id="78" fill="hold">
                      <p:stCondLst>
                        <p:cond delay="0"/>
                      </p:stCondLst>
                      <p:childTnLst>
                        <p:par>
                          <p:cTn id="79" fill="hold">
                            <p:stCondLst>
                              <p:cond delay="0"/>
                            </p:stCondLst>
                            <p:childTnLst>
                              <p:par>
                                <p:cTn id="80" presetID="2" presetClass="entr" presetSubtype="4" fill="hold" nodeType="clickEffect">
                                  <p:stCondLst>
                                    <p:cond delay="0"/>
                                  </p:stCondLst>
                                  <p:childTnLst>
                                    <p:set>
                                      <p:cBhvr>
                                        <p:cTn id="81" dur="1" fill="hold">
                                          <p:stCondLst>
                                            <p:cond delay="0"/>
                                          </p:stCondLst>
                                        </p:cTn>
                                        <p:tgtEl>
                                          <p:spTgt spid="61"/>
                                        </p:tgtEl>
                                        <p:attrNameLst>
                                          <p:attrName>style.visibility</p:attrName>
                                        </p:attrNameLst>
                                      </p:cBhvr>
                                      <p:to>
                                        <p:strVal val="visible"/>
                                      </p:to>
                                    </p:set>
                                    <p:anim calcmode="lin" valueType="num">
                                      <p:cBhvr additive="base">
                                        <p:cTn id="82" dur="500" fill="hold"/>
                                        <p:tgtEl>
                                          <p:spTgt spid="61"/>
                                        </p:tgtEl>
                                        <p:attrNameLst>
                                          <p:attrName>ppt_x</p:attrName>
                                        </p:attrNameLst>
                                      </p:cBhvr>
                                      <p:tavLst>
                                        <p:tav tm="0">
                                          <p:val>
                                            <p:strVal val="#ppt_x"/>
                                          </p:val>
                                        </p:tav>
                                        <p:tav tm="100000">
                                          <p:val>
                                            <p:strVal val="#ppt_x"/>
                                          </p:val>
                                        </p:tav>
                                      </p:tavLst>
                                    </p:anim>
                                    <p:anim calcmode="lin" valueType="num">
                                      <p:cBhvr additive="base">
                                        <p:cTn id="83" dur="500" fill="hold"/>
                                        <p:tgtEl>
                                          <p:spTgt spid="61"/>
                                        </p:tgtEl>
                                        <p:attrNameLst>
                                          <p:attrName>ppt_y</p:attrName>
                                        </p:attrNameLst>
                                      </p:cBhvr>
                                      <p:tavLst>
                                        <p:tav tm="0">
                                          <p:val>
                                            <p:strVal val="1+#ppt_h/2"/>
                                          </p:val>
                                        </p:tav>
                                        <p:tav tm="100000">
                                          <p:val>
                                            <p:strVal val="#ppt_y"/>
                                          </p:val>
                                        </p:tav>
                                      </p:tavLst>
                                    </p:anim>
                                  </p:childTnLst>
                                </p:cTn>
                              </p:par>
                              <p:par>
                                <p:cTn id="84" presetID="2" presetClass="entr" presetSubtype="4" fill="hold" nodeType="withEffect">
                                  <p:stCondLst>
                                    <p:cond delay="0"/>
                                  </p:stCondLst>
                                  <p:childTnLst>
                                    <p:set>
                                      <p:cBhvr>
                                        <p:cTn id="85" dur="1" fill="hold">
                                          <p:stCondLst>
                                            <p:cond delay="0"/>
                                          </p:stCondLst>
                                        </p:cTn>
                                        <p:tgtEl>
                                          <p:spTgt spid="67"/>
                                        </p:tgtEl>
                                        <p:attrNameLst>
                                          <p:attrName>style.visibility</p:attrName>
                                        </p:attrNameLst>
                                      </p:cBhvr>
                                      <p:to>
                                        <p:strVal val="visible"/>
                                      </p:to>
                                    </p:set>
                                    <p:anim calcmode="lin" valueType="num">
                                      <p:cBhvr additive="base">
                                        <p:cTn id="86" dur="500" fill="hold"/>
                                        <p:tgtEl>
                                          <p:spTgt spid="67"/>
                                        </p:tgtEl>
                                        <p:attrNameLst>
                                          <p:attrName>ppt_x</p:attrName>
                                        </p:attrNameLst>
                                      </p:cBhvr>
                                      <p:tavLst>
                                        <p:tav tm="0">
                                          <p:val>
                                            <p:strVal val="#ppt_x"/>
                                          </p:val>
                                        </p:tav>
                                        <p:tav tm="100000">
                                          <p:val>
                                            <p:strVal val="#ppt_x"/>
                                          </p:val>
                                        </p:tav>
                                      </p:tavLst>
                                    </p:anim>
                                    <p:anim calcmode="lin" valueType="num">
                                      <p:cBhvr additive="base">
                                        <p:cTn id="87"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60"/>
                  </p:tgtEl>
                </p:cond>
              </p:nextCondLst>
            </p:seq>
            <p:seq concurrent="1" nextAc="seek">
              <p:cTn id="88" restart="whenNotActive" fill="hold" evtFilter="cancelBubble" nodeType="interactiveSeq">
                <p:stCondLst>
                  <p:cond evt="onClick" delay="0">
                    <p:tgtEl>
                      <p:spTgt spid="67"/>
                    </p:tgtEl>
                  </p:cond>
                </p:stCondLst>
                <p:endSync evt="end" delay="0">
                  <p:rtn val="all"/>
                </p:endSync>
                <p:childTnLst>
                  <p:par>
                    <p:cTn id="89" fill="hold">
                      <p:stCondLst>
                        <p:cond delay="0"/>
                      </p:stCondLst>
                      <p:childTnLst>
                        <p:par>
                          <p:cTn id="90" fill="hold">
                            <p:stCondLst>
                              <p:cond delay="0"/>
                            </p:stCondLst>
                            <p:childTnLst>
                              <p:par>
                                <p:cTn id="91" presetID="2" presetClass="exit" presetSubtype="4" fill="hold" nodeType="clickEffect">
                                  <p:stCondLst>
                                    <p:cond delay="0"/>
                                  </p:stCondLst>
                                  <p:childTnLst>
                                    <p:anim calcmode="lin" valueType="num">
                                      <p:cBhvr additive="base">
                                        <p:cTn id="92" dur="500"/>
                                        <p:tgtEl>
                                          <p:spTgt spid="61"/>
                                        </p:tgtEl>
                                        <p:attrNameLst>
                                          <p:attrName>ppt_x</p:attrName>
                                        </p:attrNameLst>
                                      </p:cBhvr>
                                      <p:tavLst>
                                        <p:tav tm="0">
                                          <p:val>
                                            <p:strVal val="ppt_x"/>
                                          </p:val>
                                        </p:tav>
                                        <p:tav tm="100000">
                                          <p:val>
                                            <p:strVal val="ppt_x"/>
                                          </p:val>
                                        </p:tav>
                                      </p:tavLst>
                                    </p:anim>
                                    <p:anim calcmode="lin" valueType="num">
                                      <p:cBhvr additive="base">
                                        <p:cTn id="93" dur="500"/>
                                        <p:tgtEl>
                                          <p:spTgt spid="61"/>
                                        </p:tgtEl>
                                        <p:attrNameLst>
                                          <p:attrName>ppt_y</p:attrName>
                                        </p:attrNameLst>
                                      </p:cBhvr>
                                      <p:tavLst>
                                        <p:tav tm="0">
                                          <p:val>
                                            <p:strVal val="ppt_y"/>
                                          </p:val>
                                        </p:tav>
                                        <p:tav tm="100000">
                                          <p:val>
                                            <p:strVal val="1+ppt_h/2"/>
                                          </p:val>
                                        </p:tav>
                                      </p:tavLst>
                                    </p:anim>
                                    <p:set>
                                      <p:cBhvr>
                                        <p:cTn id="94" dur="1" fill="hold">
                                          <p:stCondLst>
                                            <p:cond delay="499"/>
                                          </p:stCondLst>
                                        </p:cTn>
                                        <p:tgtEl>
                                          <p:spTgt spid="61"/>
                                        </p:tgtEl>
                                        <p:attrNameLst>
                                          <p:attrName>style.visibility</p:attrName>
                                        </p:attrNameLst>
                                      </p:cBhvr>
                                      <p:to>
                                        <p:strVal val="hidden"/>
                                      </p:to>
                                    </p:set>
                                  </p:childTnLst>
                                </p:cTn>
                              </p:par>
                              <p:par>
                                <p:cTn id="95" presetID="2" presetClass="exit" presetSubtype="4" fill="hold" nodeType="withEffect">
                                  <p:stCondLst>
                                    <p:cond delay="0"/>
                                  </p:stCondLst>
                                  <p:childTnLst>
                                    <p:anim calcmode="lin" valueType="num">
                                      <p:cBhvr additive="base">
                                        <p:cTn id="96" dur="500"/>
                                        <p:tgtEl>
                                          <p:spTgt spid="67"/>
                                        </p:tgtEl>
                                        <p:attrNameLst>
                                          <p:attrName>ppt_x</p:attrName>
                                        </p:attrNameLst>
                                      </p:cBhvr>
                                      <p:tavLst>
                                        <p:tav tm="0">
                                          <p:val>
                                            <p:strVal val="ppt_x"/>
                                          </p:val>
                                        </p:tav>
                                        <p:tav tm="100000">
                                          <p:val>
                                            <p:strVal val="ppt_x"/>
                                          </p:val>
                                        </p:tav>
                                      </p:tavLst>
                                    </p:anim>
                                    <p:anim calcmode="lin" valueType="num">
                                      <p:cBhvr additive="base">
                                        <p:cTn id="97" dur="500"/>
                                        <p:tgtEl>
                                          <p:spTgt spid="67"/>
                                        </p:tgtEl>
                                        <p:attrNameLst>
                                          <p:attrName>ppt_y</p:attrName>
                                        </p:attrNameLst>
                                      </p:cBhvr>
                                      <p:tavLst>
                                        <p:tav tm="0">
                                          <p:val>
                                            <p:strVal val="ppt_y"/>
                                          </p:val>
                                        </p:tav>
                                        <p:tav tm="100000">
                                          <p:val>
                                            <p:strVal val="1+ppt_h/2"/>
                                          </p:val>
                                        </p:tav>
                                      </p:tavLst>
                                    </p:anim>
                                    <p:set>
                                      <p:cBhvr>
                                        <p:cTn id="98"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childTnLst>
        </p:cTn>
      </p:par>
    </p:tnLst>
    <p:bldLst>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22E83-B5C3-B2B5-3575-D64BE9DAC6C5}"/>
              </a:ext>
            </a:extLst>
          </p:cNvPr>
          <p:cNvSpPr txBox="1">
            <a:spLocks/>
          </p:cNvSpPr>
          <p:nvPr/>
        </p:nvSpPr>
        <p:spPr>
          <a:xfrm>
            <a:off x="1372763" y="352330"/>
            <a:ext cx="9446474" cy="58802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9B2242"/>
                </a:solidFill>
                <a:latin typeface="Sztosfixed" pitchFamily="2" charset="77"/>
                <a:ea typeface="Sztosfixed" pitchFamily="2" charset="77"/>
                <a:cs typeface="Sztosfixed" pitchFamily="2" charset="77"/>
              </a:rPr>
              <a:t>Mushrooms are a superfood</a:t>
            </a:r>
          </a:p>
        </p:txBody>
      </p:sp>
      <p:grpSp>
        <p:nvGrpSpPr>
          <p:cNvPr id="16" name="menu">
            <a:extLst>
              <a:ext uri="{FF2B5EF4-FFF2-40B4-BE49-F238E27FC236}">
                <a16:creationId xmlns:a16="http://schemas.microsoft.com/office/drawing/2014/main" id="{09B82CA2-A5C7-E42C-0FFF-B46D64DFCCA0}"/>
              </a:ext>
            </a:extLst>
          </p:cNvPr>
          <p:cNvGrpSpPr/>
          <p:nvPr/>
        </p:nvGrpSpPr>
        <p:grpSpPr>
          <a:xfrm>
            <a:off x="11474101" y="2871719"/>
            <a:ext cx="460535" cy="1114561"/>
            <a:chOff x="151927" y="2325786"/>
            <a:chExt cx="260682" cy="630889"/>
          </a:xfrm>
        </p:grpSpPr>
        <p:sp>
          <p:nvSpPr>
            <p:cNvPr id="17" name="Rectangle: Rounded Corners 63">
              <a:extLst>
                <a:ext uri="{FF2B5EF4-FFF2-40B4-BE49-F238E27FC236}">
                  <a16:creationId xmlns:a16="http://schemas.microsoft.com/office/drawing/2014/main" id="{57F72CE2-36C3-3E3D-3615-E78770E3B70A}"/>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18" name="a4">
              <a:hlinkClick r:id="" action="ppaction://hlinkshowjump?jump=nextslide"/>
              <a:extLst>
                <a:ext uri="{FF2B5EF4-FFF2-40B4-BE49-F238E27FC236}">
                  <a16:creationId xmlns:a16="http://schemas.microsoft.com/office/drawing/2014/main" id="{320DAB5B-EE4A-7048-E61E-095E3E1B92F8}"/>
                </a:ext>
              </a:extLst>
            </p:cNvPr>
            <p:cNvPicPr>
              <a:picLocks noChangeAspect="1"/>
            </p:cNvPicPr>
            <p:nvPr/>
          </p:nvPicPr>
          <p:blipFill>
            <a:blip r:embed="rId3"/>
            <a:srcRect/>
            <a:stretch/>
          </p:blipFill>
          <p:spPr>
            <a:xfrm>
              <a:off x="204687" y="2740767"/>
              <a:ext cx="154441" cy="106747"/>
            </a:xfrm>
            <a:prstGeom prst="rect">
              <a:avLst/>
            </a:prstGeom>
          </p:spPr>
        </p:pic>
        <p:pic>
          <p:nvPicPr>
            <p:cNvPr id="19" name="a4">
              <a:hlinkClick r:id="" action="ppaction://hlinkshowjump?jump=previousslide"/>
              <a:extLst>
                <a:ext uri="{FF2B5EF4-FFF2-40B4-BE49-F238E27FC236}">
                  <a16:creationId xmlns:a16="http://schemas.microsoft.com/office/drawing/2014/main" id="{CB954A7A-B036-083E-F970-11F12839937E}"/>
                </a:ext>
              </a:extLst>
            </p:cNvPr>
            <p:cNvPicPr>
              <a:picLocks noChangeAspect="1"/>
            </p:cNvPicPr>
            <p:nvPr/>
          </p:nvPicPr>
          <p:blipFill>
            <a:blip r:embed="rId3"/>
            <a:srcRect/>
            <a:stretch/>
          </p:blipFill>
          <p:spPr>
            <a:xfrm rot="10800000">
              <a:off x="204687" y="2434554"/>
              <a:ext cx="154441" cy="106747"/>
            </a:xfrm>
            <a:prstGeom prst="rect">
              <a:avLst/>
            </a:prstGeom>
          </p:spPr>
        </p:pic>
      </p:grpSp>
      <p:pic>
        <p:nvPicPr>
          <p:cNvPr id="5" name="Online Media 4" descr="Plant Based Diets: Educating Food Industry Professionals about Australian Mushrooms">
            <a:hlinkClick r:id="" action="ppaction://media"/>
            <a:extLst>
              <a:ext uri="{FF2B5EF4-FFF2-40B4-BE49-F238E27FC236}">
                <a16:creationId xmlns:a16="http://schemas.microsoft.com/office/drawing/2014/main" id="{D39A1969-C86E-93F1-A4FA-38DB9709908F}"/>
              </a:ext>
            </a:extLst>
          </p:cNvPr>
          <p:cNvPicPr>
            <a:picLocks noRot="1" noChangeAspect="1"/>
          </p:cNvPicPr>
          <p:nvPr>
            <a:videoFile r:link="rId1"/>
          </p:nvPr>
        </p:nvPicPr>
        <p:blipFill>
          <a:blip r:embed="rId4"/>
          <a:stretch>
            <a:fillRect/>
          </a:stretch>
        </p:blipFill>
        <p:spPr>
          <a:xfrm>
            <a:off x="451063" y="1649163"/>
            <a:ext cx="6807292" cy="3846120"/>
          </a:xfrm>
          <a:prstGeom prst="rect">
            <a:avLst/>
          </a:prstGeom>
        </p:spPr>
      </p:pic>
      <p:sp>
        <p:nvSpPr>
          <p:cNvPr id="7" name="TextBox 6">
            <a:extLst>
              <a:ext uri="{FF2B5EF4-FFF2-40B4-BE49-F238E27FC236}">
                <a16:creationId xmlns:a16="http://schemas.microsoft.com/office/drawing/2014/main" id="{82B365B1-B17A-DDE2-3EED-62389B4B9739}"/>
              </a:ext>
            </a:extLst>
          </p:cNvPr>
          <p:cNvSpPr txBox="1"/>
          <p:nvPr/>
        </p:nvSpPr>
        <p:spPr>
          <a:xfrm>
            <a:off x="1663700" y="1059292"/>
            <a:ext cx="8864600" cy="369332"/>
          </a:xfrm>
          <a:prstGeom prst="rect">
            <a:avLst/>
          </a:prstGeom>
          <a:noFill/>
        </p:spPr>
        <p:txBody>
          <a:bodyPr wrap="square">
            <a:spAutoFit/>
          </a:bodyPr>
          <a:lstStyle/>
          <a:p>
            <a:pPr algn="ctr" rtl="0" fontAlgn="base">
              <a:spcAft>
                <a:spcPts val="600"/>
              </a:spcAft>
            </a:pPr>
            <a:r>
              <a:rPr lang="en-AU" sz="1800" b="0" i="0" u="none" strike="noStrike" dirty="0">
                <a:solidFill>
                  <a:srgbClr val="414141"/>
                </a:solidFill>
                <a:effectLst/>
                <a:latin typeface="Montserrat" pitchFamily="2" charset="77"/>
              </a:rPr>
              <a:t>Are mushrooms a vegetable?</a:t>
            </a:r>
          </a:p>
        </p:txBody>
      </p:sp>
      <p:sp>
        <p:nvSpPr>
          <p:cNvPr id="21" name="Triangle 20">
            <a:extLst>
              <a:ext uri="{FF2B5EF4-FFF2-40B4-BE49-F238E27FC236}">
                <a16:creationId xmlns:a16="http://schemas.microsoft.com/office/drawing/2014/main" id="{56067687-B0B9-8C9C-423E-D7401F0D9B83}"/>
              </a:ext>
            </a:extLst>
          </p:cNvPr>
          <p:cNvSpPr/>
          <p:nvPr/>
        </p:nvSpPr>
        <p:spPr>
          <a:xfrm rot="10800000">
            <a:off x="8939093" y="4275361"/>
            <a:ext cx="854270" cy="593280"/>
          </a:xfrm>
          <a:prstGeom prst="triangle">
            <a:avLst/>
          </a:prstGeom>
          <a:solidFill>
            <a:srgbClr val="9B22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4">
            <a:extLst>
              <a:ext uri="{FF2B5EF4-FFF2-40B4-BE49-F238E27FC236}">
                <a16:creationId xmlns:a16="http://schemas.microsoft.com/office/drawing/2014/main" id="{BAA9BAC8-349D-A583-E19D-A2C5A81BF491}"/>
              </a:ext>
            </a:extLst>
          </p:cNvPr>
          <p:cNvSpPr/>
          <p:nvPr/>
        </p:nvSpPr>
        <p:spPr>
          <a:xfrm>
            <a:off x="7512028" y="1649163"/>
            <a:ext cx="3708400" cy="2922837"/>
          </a:xfrm>
          <a:prstGeom prst="roundRect">
            <a:avLst>
              <a:gd name="adj" fmla="val 6227"/>
            </a:avLst>
          </a:prstGeom>
          <a:solidFill>
            <a:srgbClr val="9B2242"/>
          </a:solidFill>
          <a:ln>
            <a:noFill/>
          </a:ln>
        </p:spPr>
        <p:style>
          <a:lnRef idx="2">
            <a:schemeClr val="accent1">
              <a:shade val="15000"/>
            </a:schemeClr>
          </a:lnRef>
          <a:fillRef idx="1">
            <a:schemeClr val="accent1"/>
          </a:fillRef>
          <a:effectRef idx="0">
            <a:schemeClr val="accent1"/>
          </a:effectRef>
          <a:fontRef idx="minor">
            <a:schemeClr val="lt1"/>
          </a:fontRef>
        </p:style>
        <p:txBody>
          <a:bodyPr lIns="252000" rIns="252000" rtlCol="0" anchor="ctr"/>
          <a:lstStyle/>
          <a:p>
            <a:pPr marL="285750" indent="-285750" fontAlgn="base">
              <a:spcAft>
                <a:spcPts val="1200"/>
              </a:spcAft>
              <a:buFont typeface="Arial" panose="020B0604020202020204" pitchFamily="34" charset="0"/>
              <a:buChar char="•"/>
            </a:pPr>
            <a:r>
              <a:rPr lang="en-AU" sz="1400" dirty="0">
                <a:solidFill>
                  <a:schemeClr val="bg1"/>
                </a:solidFill>
                <a:latin typeface="Montserrat" pitchFamily="2" charset="77"/>
              </a:rPr>
              <a:t>Mushrooms are fungi and have a special place in food groups.</a:t>
            </a:r>
          </a:p>
          <a:p>
            <a:pPr marL="285750" indent="-285750" fontAlgn="base">
              <a:spcAft>
                <a:spcPts val="1200"/>
              </a:spcAft>
              <a:buFont typeface="Arial" panose="020B0604020202020204" pitchFamily="34" charset="0"/>
              <a:buChar char="•"/>
            </a:pPr>
            <a:r>
              <a:rPr lang="en-AU" sz="1400" dirty="0">
                <a:solidFill>
                  <a:schemeClr val="bg1"/>
                </a:solidFill>
                <a:latin typeface="Montserrat" pitchFamily="2" charset="77"/>
              </a:rPr>
              <a:t>Mushrooms are unique and, even though they are often white, they are full of special nutrients that our bodies need.</a:t>
            </a:r>
          </a:p>
          <a:p>
            <a:pPr marL="285750" indent="-285750" fontAlgn="base">
              <a:spcAft>
                <a:spcPts val="1200"/>
              </a:spcAft>
              <a:buFont typeface="Arial" panose="020B0604020202020204" pitchFamily="34" charset="0"/>
              <a:buChar char="•"/>
            </a:pPr>
            <a:r>
              <a:rPr lang="en-AU" sz="1400" dirty="0">
                <a:solidFill>
                  <a:schemeClr val="bg1"/>
                </a:solidFill>
                <a:latin typeface="Montserrat" pitchFamily="2" charset="77"/>
              </a:rPr>
              <a:t>Mushrooms can provide our body with a unique combination of nutrients that other foods can’t – therefore a superfood! </a:t>
            </a:r>
          </a:p>
        </p:txBody>
      </p:sp>
      <p:pic>
        <p:nvPicPr>
          <p:cNvPr id="3" name="Picture 2" descr="Cartoon mushroom with a chef hat and spatula&#10;&#10;AI-generated content may be incorrect.">
            <a:extLst>
              <a:ext uri="{FF2B5EF4-FFF2-40B4-BE49-F238E27FC236}">
                <a16:creationId xmlns:a16="http://schemas.microsoft.com/office/drawing/2014/main" id="{211901E6-BF33-D90A-ABCA-C74982E48539}"/>
              </a:ext>
            </a:extLst>
          </p:cNvPr>
          <p:cNvPicPr>
            <a:picLocks noChangeAspect="1"/>
          </p:cNvPicPr>
          <p:nvPr/>
        </p:nvPicPr>
        <p:blipFill>
          <a:blip r:embed="rId5"/>
          <a:srcRect l="12268" t="3906" r="13472" b="16127"/>
          <a:stretch>
            <a:fillRect/>
          </a:stretch>
        </p:blipFill>
        <p:spPr>
          <a:xfrm flipH="1">
            <a:off x="8624726" y="4342329"/>
            <a:ext cx="2595701" cy="2515671"/>
          </a:xfrm>
          <a:prstGeom prst="rect">
            <a:avLst/>
          </a:prstGeom>
        </p:spPr>
      </p:pic>
    </p:spTree>
    <p:extLst>
      <p:ext uri="{BB962C8B-B14F-4D97-AF65-F5344CB8AC3E}">
        <p14:creationId xmlns:p14="http://schemas.microsoft.com/office/powerpoint/2010/main" val="161031964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0C899F-BE44-5307-468A-C521CB4CEDA6}"/>
            </a:ext>
          </a:extLst>
        </p:cNvPr>
        <p:cNvGrpSpPr/>
        <p:nvPr/>
      </p:nvGrpSpPr>
      <p:grpSpPr>
        <a:xfrm>
          <a:off x="0" y="0"/>
          <a:ext cx="0" cy="0"/>
          <a:chOff x="0" y="0"/>
          <a:chExt cx="0" cy="0"/>
        </a:xfrm>
      </p:grpSpPr>
      <p:grpSp>
        <p:nvGrpSpPr>
          <p:cNvPr id="48" name="menu">
            <a:extLst>
              <a:ext uri="{FF2B5EF4-FFF2-40B4-BE49-F238E27FC236}">
                <a16:creationId xmlns:a16="http://schemas.microsoft.com/office/drawing/2014/main" id="{58F7D9FC-5758-3E41-A41D-D68118CF5997}"/>
              </a:ext>
            </a:extLst>
          </p:cNvPr>
          <p:cNvGrpSpPr/>
          <p:nvPr/>
        </p:nvGrpSpPr>
        <p:grpSpPr>
          <a:xfrm>
            <a:off x="11474101" y="2871719"/>
            <a:ext cx="460535" cy="1114561"/>
            <a:chOff x="151927" y="2325786"/>
            <a:chExt cx="260682" cy="630889"/>
          </a:xfrm>
        </p:grpSpPr>
        <p:sp>
          <p:nvSpPr>
            <p:cNvPr id="49" name="Rectangle: Rounded Corners 63">
              <a:extLst>
                <a:ext uri="{FF2B5EF4-FFF2-40B4-BE49-F238E27FC236}">
                  <a16:creationId xmlns:a16="http://schemas.microsoft.com/office/drawing/2014/main" id="{E6D8D320-81A5-F4AE-CFF8-7B61D9611BB6}"/>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50" name="a4">
              <a:hlinkClick r:id="" action="ppaction://hlinkshowjump?jump=nextslide"/>
              <a:extLst>
                <a:ext uri="{FF2B5EF4-FFF2-40B4-BE49-F238E27FC236}">
                  <a16:creationId xmlns:a16="http://schemas.microsoft.com/office/drawing/2014/main" id="{0E3C439E-02E6-BFC3-38B4-8728E58F8E81}"/>
                </a:ext>
              </a:extLst>
            </p:cNvPr>
            <p:cNvPicPr>
              <a:picLocks noChangeAspect="1"/>
            </p:cNvPicPr>
            <p:nvPr/>
          </p:nvPicPr>
          <p:blipFill>
            <a:blip r:embed="rId2"/>
            <a:srcRect/>
            <a:stretch/>
          </p:blipFill>
          <p:spPr>
            <a:xfrm>
              <a:off x="204687" y="2740767"/>
              <a:ext cx="154441" cy="106747"/>
            </a:xfrm>
            <a:prstGeom prst="rect">
              <a:avLst/>
            </a:prstGeom>
          </p:spPr>
        </p:pic>
        <p:pic>
          <p:nvPicPr>
            <p:cNvPr id="51" name="a4">
              <a:hlinkClick r:id="" action="ppaction://hlinkshowjump?jump=previousslide"/>
              <a:extLst>
                <a:ext uri="{FF2B5EF4-FFF2-40B4-BE49-F238E27FC236}">
                  <a16:creationId xmlns:a16="http://schemas.microsoft.com/office/drawing/2014/main" id="{52F99F9F-F623-1298-3AE6-3AA9BE5B4363}"/>
                </a:ext>
              </a:extLst>
            </p:cNvPr>
            <p:cNvPicPr>
              <a:picLocks noChangeAspect="1"/>
            </p:cNvPicPr>
            <p:nvPr/>
          </p:nvPicPr>
          <p:blipFill>
            <a:blip r:embed="rId2"/>
            <a:srcRect/>
            <a:stretch/>
          </p:blipFill>
          <p:spPr>
            <a:xfrm rot="10800000">
              <a:off x="204687" y="2434554"/>
              <a:ext cx="154441" cy="106747"/>
            </a:xfrm>
            <a:prstGeom prst="rect">
              <a:avLst/>
            </a:prstGeom>
          </p:spPr>
        </p:pic>
      </p:grpSp>
      <p:sp>
        <p:nvSpPr>
          <p:cNvPr id="52" name="Title 1">
            <a:extLst>
              <a:ext uri="{FF2B5EF4-FFF2-40B4-BE49-F238E27FC236}">
                <a16:creationId xmlns:a16="http://schemas.microsoft.com/office/drawing/2014/main" id="{D0534C50-8977-499E-A879-72FC84A389F1}"/>
              </a:ext>
            </a:extLst>
          </p:cNvPr>
          <p:cNvSpPr txBox="1">
            <a:spLocks/>
          </p:cNvSpPr>
          <p:nvPr/>
        </p:nvSpPr>
        <p:spPr>
          <a:xfrm>
            <a:off x="1610020" y="352330"/>
            <a:ext cx="8971960" cy="51695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9B2242"/>
                </a:solidFill>
                <a:latin typeface="Sztosfixed" pitchFamily="2" charset="77"/>
                <a:ea typeface="Sztosfixed" pitchFamily="2" charset="77"/>
                <a:cs typeface="Sztosfixed" pitchFamily="2" charset="77"/>
              </a:rPr>
              <a:t>Mushrooms are a superfood</a:t>
            </a:r>
          </a:p>
        </p:txBody>
      </p:sp>
      <p:pic>
        <p:nvPicPr>
          <p:cNvPr id="4" name="Picture 3" descr="A white brain in a green circle&#10;&#10;AI-generated content may be incorrect.">
            <a:extLst>
              <a:ext uri="{FF2B5EF4-FFF2-40B4-BE49-F238E27FC236}">
                <a16:creationId xmlns:a16="http://schemas.microsoft.com/office/drawing/2014/main" id="{28C5FD5A-07D4-8912-26BE-39B1941E35A6}"/>
              </a:ext>
            </a:extLst>
          </p:cNvPr>
          <p:cNvPicPr>
            <a:picLocks noChangeAspect="1"/>
          </p:cNvPicPr>
          <p:nvPr/>
        </p:nvPicPr>
        <p:blipFill>
          <a:blip r:embed="rId3"/>
          <a:stretch>
            <a:fillRect/>
          </a:stretch>
        </p:blipFill>
        <p:spPr>
          <a:xfrm>
            <a:off x="660358" y="1460623"/>
            <a:ext cx="942770" cy="942770"/>
          </a:xfrm>
          <a:prstGeom prst="rect">
            <a:avLst/>
          </a:prstGeom>
        </p:spPr>
      </p:pic>
      <p:pic>
        <p:nvPicPr>
          <p:cNvPr id="6" name="Picture 5" descr="A blue circle with a black and white fire and arrows&#10;&#10;AI-generated content may be incorrect.">
            <a:extLst>
              <a:ext uri="{FF2B5EF4-FFF2-40B4-BE49-F238E27FC236}">
                <a16:creationId xmlns:a16="http://schemas.microsoft.com/office/drawing/2014/main" id="{F0692090-B8C8-B2FF-8CAF-D522436CC3A6}"/>
              </a:ext>
            </a:extLst>
          </p:cNvPr>
          <p:cNvPicPr>
            <a:picLocks noChangeAspect="1"/>
          </p:cNvPicPr>
          <p:nvPr/>
        </p:nvPicPr>
        <p:blipFill>
          <a:blip r:embed="rId4"/>
          <a:stretch>
            <a:fillRect/>
          </a:stretch>
        </p:blipFill>
        <p:spPr>
          <a:xfrm>
            <a:off x="1848468" y="1460623"/>
            <a:ext cx="942770" cy="942770"/>
          </a:xfrm>
          <a:prstGeom prst="rect">
            <a:avLst/>
          </a:prstGeom>
        </p:spPr>
      </p:pic>
      <p:pic>
        <p:nvPicPr>
          <p:cNvPr id="8" name="Picture 7" descr="A logo of a human intestine&#10;&#10;AI-generated content may be incorrect.">
            <a:extLst>
              <a:ext uri="{FF2B5EF4-FFF2-40B4-BE49-F238E27FC236}">
                <a16:creationId xmlns:a16="http://schemas.microsoft.com/office/drawing/2014/main" id="{1BB3FAEF-1DE9-DB2B-5F90-A64B05D6A569}"/>
              </a:ext>
            </a:extLst>
          </p:cNvPr>
          <p:cNvPicPr>
            <a:picLocks noChangeAspect="1"/>
          </p:cNvPicPr>
          <p:nvPr/>
        </p:nvPicPr>
        <p:blipFill>
          <a:blip r:embed="rId5"/>
          <a:stretch>
            <a:fillRect/>
          </a:stretch>
        </p:blipFill>
        <p:spPr>
          <a:xfrm>
            <a:off x="3033207" y="1460623"/>
            <a:ext cx="942770" cy="942770"/>
          </a:xfrm>
          <a:prstGeom prst="rect">
            <a:avLst/>
          </a:prstGeom>
        </p:spPr>
      </p:pic>
      <p:pic>
        <p:nvPicPr>
          <p:cNvPr id="10" name="Picture 9" descr="A heart with a pulse line&#10;&#10;AI-generated content may be incorrect.">
            <a:extLst>
              <a:ext uri="{FF2B5EF4-FFF2-40B4-BE49-F238E27FC236}">
                <a16:creationId xmlns:a16="http://schemas.microsoft.com/office/drawing/2014/main" id="{82805821-9AAC-70B3-53DB-FF0B4757CA8F}"/>
              </a:ext>
            </a:extLst>
          </p:cNvPr>
          <p:cNvPicPr>
            <a:picLocks noChangeAspect="1"/>
          </p:cNvPicPr>
          <p:nvPr/>
        </p:nvPicPr>
        <p:blipFill>
          <a:blip r:embed="rId6"/>
          <a:stretch>
            <a:fillRect/>
          </a:stretch>
        </p:blipFill>
        <p:spPr>
          <a:xfrm>
            <a:off x="4213076" y="1460623"/>
            <a:ext cx="942770" cy="942770"/>
          </a:xfrm>
          <a:prstGeom prst="rect">
            <a:avLst/>
          </a:prstGeom>
        </p:spPr>
      </p:pic>
      <p:pic>
        <p:nvPicPr>
          <p:cNvPr id="12" name="Picture 11" descr="A shield with a cross and a virus&#10;&#10;AI-generated content may be incorrect.">
            <a:extLst>
              <a:ext uri="{FF2B5EF4-FFF2-40B4-BE49-F238E27FC236}">
                <a16:creationId xmlns:a16="http://schemas.microsoft.com/office/drawing/2014/main" id="{0A20B887-8148-86E2-1D25-EE728E5B81F5}"/>
              </a:ext>
            </a:extLst>
          </p:cNvPr>
          <p:cNvPicPr>
            <a:picLocks noChangeAspect="1"/>
          </p:cNvPicPr>
          <p:nvPr/>
        </p:nvPicPr>
        <p:blipFill>
          <a:blip r:embed="rId7"/>
          <a:stretch>
            <a:fillRect/>
          </a:stretch>
        </p:blipFill>
        <p:spPr>
          <a:xfrm>
            <a:off x="5392945" y="1460623"/>
            <a:ext cx="942770" cy="942770"/>
          </a:xfrm>
          <a:prstGeom prst="rect">
            <a:avLst/>
          </a:prstGeom>
        </p:spPr>
      </p:pic>
      <p:pic>
        <p:nvPicPr>
          <p:cNvPr id="14" name="Picture 13" descr="A logo of a shield with a cross and a bone in it&#10;&#10;AI-generated content may be incorrect.">
            <a:extLst>
              <a:ext uri="{FF2B5EF4-FFF2-40B4-BE49-F238E27FC236}">
                <a16:creationId xmlns:a16="http://schemas.microsoft.com/office/drawing/2014/main" id="{EB786702-764E-BD1D-1A79-E16A33BF7ACD}"/>
              </a:ext>
            </a:extLst>
          </p:cNvPr>
          <p:cNvPicPr>
            <a:picLocks noChangeAspect="1"/>
          </p:cNvPicPr>
          <p:nvPr/>
        </p:nvPicPr>
        <p:blipFill>
          <a:blip r:embed="rId8"/>
          <a:stretch>
            <a:fillRect/>
          </a:stretch>
        </p:blipFill>
        <p:spPr>
          <a:xfrm>
            <a:off x="6568660" y="1460623"/>
            <a:ext cx="942770" cy="942770"/>
          </a:xfrm>
          <a:prstGeom prst="rect">
            <a:avLst/>
          </a:prstGeom>
        </p:spPr>
      </p:pic>
      <p:pic>
        <p:nvPicPr>
          <p:cNvPr id="16" name="Picture 15" descr="A black and white drawing of a person with his hands up&#10;&#10;AI-generated content may be incorrect.">
            <a:extLst>
              <a:ext uri="{FF2B5EF4-FFF2-40B4-BE49-F238E27FC236}">
                <a16:creationId xmlns:a16="http://schemas.microsoft.com/office/drawing/2014/main" id="{956A63AA-8CE3-532E-88E3-2424669B9912}"/>
              </a:ext>
            </a:extLst>
          </p:cNvPr>
          <p:cNvPicPr>
            <a:picLocks noChangeAspect="1"/>
          </p:cNvPicPr>
          <p:nvPr/>
        </p:nvPicPr>
        <p:blipFill>
          <a:blip r:embed="rId9"/>
          <a:stretch>
            <a:fillRect/>
          </a:stretch>
        </p:blipFill>
        <p:spPr>
          <a:xfrm>
            <a:off x="7744375" y="1460623"/>
            <a:ext cx="942770" cy="942770"/>
          </a:xfrm>
          <a:prstGeom prst="rect">
            <a:avLst/>
          </a:prstGeom>
        </p:spPr>
      </p:pic>
      <p:pic>
        <p:nvPicPr>
          <p:cNvPr id="18" name="Picture 17" descr="A person washing her face&#10;&#10;AI-generated content may be incorrect.">
            <a:extLst>
              <a:ext uri="{FF2B5EF4-FFF2-40B4-BE49-F238E27FC236}">
                <a16:creationId xmlns:a16="http://schemas.microsoft.com/office/drawing/2014/main" id="{D4EADE33-AB60-7EE4-A72A-ACD2422F6659}"/>
              </a:ext>
            </a:extLst>
          </p:cNvPr>
          <p:cNvPicPr>
            <a:picLocks noChangeAspect="1"/>
          </p:cNvPicPr>
          <p:nvPr/>
        </p:nvPicPr>
        <p:blipFill>
          <a:blip r:embed="rId10"/>
          <a:stretch>
            <a:fillRect/>
          </a:stretch>
        </p:blipFill>
        <p:spPr>
          <a:xfrm>
            <a:off x="8920090" y="1460623"/>
            <a:ext cx="942770" cy="942770"/>
          </a:xfrm>
          <a:prstGeom prst="rect">
            <a:avLst/>
          </a:prstGeom>
        </p:spPr>
      </p:pic>
      <p:pic>
        <p:nvPicPr>
          <p:cNvPr id="20" name="Picture 19" descr="A green circle with a black background and a white cross and a flexing arm&#10;&#10;AI-generated content may be incorrect.">
            <a:extLst>
              <a:ext uri="{FF2B5EF4-FFF2-40B4-BE49-F238E27FC236}">
                <a16:creationId xmlns:a16="http://schemas.microsoft.com/office/drawing/2014/main" id="{DA0374A0-A6AA-2487-6420-17CE71085F53}"/>
              </a:ext>
            </a:extLst>
          </p:cNvPr>
          <p:cNvPicPr>
            <a:picLocks noChangeAspect="1"/>
          </p:cNvPicPr>
          <p:nvPr/>
        </p:nvPicPr>
        <p:blipFill>
          <a:blip r:embed="rId11"/>
          <a:stretch>
            <a:fillRect/>
          </a:stretch>
        </p:blipFill>
        <p:spPr>
          <a:xfrm>
            <a:off x="10095805" y="1460623"/>
            <a:ext cx="942770" cy="942770"/>
          </a:xfrm>
          <a:prstGeom prst="rect">
            <a:avLst/>
          </a:prstGeom>
        </p:spPr>
      </p:pic>
      <p:sp>
        <p:nvSpPr>
          <p:cNvPr id="21" name="TextBox 20">
            <a:extLst>
              <a:ext uri="{FF2B5EF4-FFF2-40B4-BE49-F238E27FC236}">
                <a16:creationId xmlns:a16="http://schemas.microsoft.com/office/drawing/2014/main" id="{7688466C-B915-8A4D-F82F-52A5A229B979}"/>
              </a:ext>
            </a:extLst>
          </p:cNvPr>
          <p:cNvSpPr txBox="1"/>
          <p:nvPr/>
        </p:nvSpPr>
        <p:spPr>
          <a:xfrm>
            <a:off x="571845" y="2556643"/>
            <a:ext cx="1119796" cy="461665"/>
          </a:xfrm>
          <a:prstGeom prst="rect">
            <a:avLst/>
          </a:prstGeom>
          <a:noFill/>
        </p:spPr>
        <p:txBody>
          <a:bodyPr wrap="square">
            <a:spAutoFit/>
          </a:bodyPr>
          <a:lstStyle/>
          <a:p>
            <a:pPr algn="ctr"/>
            <a:r>
              <a:rPr lang="en-AU" sz="1200" dirty="0">
                <a:solidFill>
                  <a:srgbClr val="3EA345"/>
                </a:solidFill>
                <a:latin typeface="Sztosfixed" pitchFamily="2" charset="77"/>
                <a:ea typeface="Sztosfixed" pitchFamily="2" charset="77"/>
                <a:cs typeface="Sztosfixed" pitchFamily="2" charset="77"/>
              </a:rPr>
              <a:t>Brain &amp; mood</a:t>
            </a:r>
            <a:endParaRPr lang="en-US" sz="1200" dirty="0">
              <a:solidFill>
                <a:srgbClr val="3EA345"/>
              </a:solidFill>
            </a:endParaRPr>
          </a:p>
        </p:txBody>
      </p:sp>
      <p:sp>
        <p:nvSpPr>
          <p:cNvPr id="22" name="TextBox 21">
            <a:extLst>
              <a:ext uri="{FF2B5EF4-FFF2-40B4-BE49-F238E27FC236}">
                <a16:creationId xmlns:a16="http://schemas.microsoft.com/office/drawing/2014/main" id="{40431F3F-F7EA-2090-C32E-5968C55A270D}"/>
              </a:ext>
            </a:extLst>
          </p:cNvPr>
          <p:cNvSpPr txBox="1"/>
          <p:nvPr/>
        </p:nvSpPr>
        <p:spPr>
          <a:xfrm>
            <a:off x="1606499" y="2556643"/>
            <a:ext cx="1426708" cy="461665"/>
          </a:xfrm>
          <a:prstGeom prst="rect">
            <a:avLst/>
          </a:prstGeom>
          <a:noFill/>
        </p:spPr>
        <p:txBody>
          <a:bodyPr wrap="square">
            <a:spAutoFit/>
          </a:bodyPr>
          <a:lstStyle/>
          <a:p>
            <a:pPr algn="ctr"/>
            <a:r>
              <a:rPr lang="en-AU" sz="1200" dirty="0">
                <a:solidFill>
                  <a:srgbClr val="8E7EFF"/>
                </a:solidFill>
                <a:latin typeface="Sztosfixed" pitchFamily="2" charset="77"/>
                <a:ea typeface="Sztosfixed" pitchFamily="2" charset="77"/>
                <a:cs typeface="Sztosfixed" pitchFamily="2" charset="77"/>
              </a:rPr>
              <a:t>Energy &amp; metabolism</a:t>
            </a:r>
            <a:endParaRPr lang="en-US" sz="1200" dirty="0">
              <a:solidFill>
                <a:srgbClr val="8E7EFF"/>
              </a:solidFill>
            </a:endParaRPr>
          </a:p>
        </p:txBody>
      </p:sp>
      <p:sp>
        <p:nvSpPr>
          <p:cNvPr id="23" name="TextBox 22">
            <a:extLst>
              <a:ext uri="{FF2B5EF4-FFF2-40B4-BE49-F238E27FC236}">
                <a16:creationId xmlns:a16="http://schemas.microsoft.com/office/drawing/2014/main" id="{EADE8CE2-02A7-6981-CB37-EA88F6D76592}"/>
              </a:ext>
            </a:extLst>
          </p:cNvPr>
          <p:cNvSpPr txBox="1"/>
          <p:nvPr/>
        </p:nvSpPr>
        <p:spPr>
          <a:xfrm>
            <a:off x="2880019" y="2556643"/>
            <a:ext cx="1239406" cy="461665"/>
          </a:xfrm>
          <a:prstGeom prst="rect">
            <a:avLst/>
          </a:prstGeom>
          <a:noFill/>
        </p:spPr>
        <p:txBody>
          <a:bodyPr wrap="square">
            <a:spAutoFit/>
          </a:bodyPr>
          <a:lstStyle/>
          <a:p>
            <a:pPr algn="ctr"/>
            <a:r>
              <a:rPr lang="en-AU" sz="1200" dirty="0">
                <a:solidFill>
                  <a:srgbClr val="F54636"/>
                </a:solidFill>
                <a:latin typeface="Sztosfixed" pitchFamily="2" charset="77"/>
                <a:ea typeface="Sztosfixed" pitchFamily="2" charset="77"/>
                <a:cs typeface="Sztosfixed" pitchFamily="2" charset="77"/>
              </a:rPr>
              <a:t>Gut &amp; digestion</a:t>
            </a:r>
            <a:endParaRPr lang="en-US" sz="1200" dirty="0">
              <a:solidFill>
                <a:srgbClr val="F54636"/>
              </a:solidFill>
            </a:endParaRPr>
          </a:p>
        </p:txBody>
      </p:sp>
      <p:sp>
        <p:nvSpPr>
          <p:cNvPr id="24" name="TextBox 23">
            <a:extLst>
              <a:ext uri="{FF2B5EF4-FFF2-40B4-BE49-F238E27FC236}">
                <a16:creationId xmlns:a16="http://schemas.microsoft.com/office/drawing/2014/main" id="{9B4619A6-053F-50CB-9DB0-7DBC7462916F}"/>
              </a:ext>
            </a:extLst>
          </p:cNvPr>
          <p:cNvSpPr txBox="1"/>
          <p:nvPr/>
        </p:nvSpPr>
        <p:spPr>
          <a:xfrm>
            <a:off x="3872782" y="2556643"/>
            <a:ext cx="1420415" cy="461665"/>
          </a:xfrm>
          <a:prstGeom prst="rect">
            <a:avLst/>
          </a:prstGeom>
          <a:noFill/>
        </p:spPr>
        <p:txBody>
          <a:bodyPr wrap="square">
            <a:spAutoFit/>
          </a:bodyPr>
          <a:lstStyle/>
          <a:p>
            <a:pPr algn="ctr"/>
            <a:r>
              <a:rPr lang="en-AU" sz="1200" dirty="0">
                <a:solidFill>
                  <a:srgbClr val="317770"/>
                </a:solidFill>
                <a:latin typeface="Sztosfixed" pitchFamily="2" charset="77"/>
                <a:ea typeface="Sztosfixed" pitchFamily="2" charset="77"/>
                <a:cs typeface="Sztosfixed" pitchFamily="2" charset="77"/>
              </a:rPr>
              <a:t>Heart &amp; cardiovascular</a:t>
            </a:r>
            <a:endParaRPr lang="en-US" sz="1200" dirty="0">
              <a:solidFill>
                <a:srgbClr val="317770"/>
              </a:solidFill>
            </a:endParaRPr>
          </a:p>
        </p:txBody>
      </p:sp>
      <p:sp>
        <p:nvSpPr>
          <p:cNvPr id="25" name="TextBox 24">
            <a:extLst>
              <a:ext uri="{FF2B5EF4-FFF2-40B4-BE49-F238E27FC236}">
                <a16:creationId xmlns:a16="http://schemas.microsoft.com/office/drawing/2014/main" id="{DD8F026C-C619-51ED-6C4C-217BFA736AF2}"/>
              </a:ext>
            </a:extLst>
          </p:cNvPr>
          <p:cNvSpPr txBox="1"/>
          <p:nvPr/>
        </p:nvSpPr>
        <p:spPr>
          <a:xfrm>
            <a:off x="5140725" y="2556643"/>
            <a:ext cx="1426708" cy="461665"/>
          </a:xfrm>
          <a:prstGeom prst="rect">
            <a:avLst/>
          </a:prstGeom>
          <a:noFill/>
        </p:spPr>
        <p:txBody>
          <a:bodyPr wrap="square">
            <a:spAutoFit/>
          </a:bodyPr>
          <a:lstStyle/>
          <a:p>
            <a:pPr algn="ctr"/>
            <a:r>
              <a:rPr lang="en-AU" sz="1200" dirty="0">
                <a:solidFill>
                  <a:srgbClr val="3D3432"/>
                </a:solidFill>
                <a:latin typeface="Sztosfixed" pitchFamily="2" charset="77"/>
                <a:ea typeface="Sztosfixed" pitchFamily="2" charset="77"/>
                <a:cs typeface="Sztosfixed" pitchFamily="2" charset="77"/>
              </a:rPr>
              <a:t>Immune system</a:t>
            </a:r>
            <a:endParaRPr lang="en-US" sz="1200" dirty="0">
              <a:solidFill>
                <a:srgbClr val="3D3432"/>
              </a:solidFill>
            </a:endParaRPr>
          </a:p>
        </p:txBody>
      </p:sp>
      <p:sp>
        <p:nvSpPr>
          <p:cNvPr id="26" name="TextBox 25">
            <a:extLst>
              <a:ext uri="{FF2B5EF4-FFF2-40B4-BE49-F238E27FC236}">
                <a16:creationId xmlns:a16="http://schemas.microsoft.com/office/drawing/2014/main" id="{3741E82C-F6D7-7BEC-886B-32232C583F42}"/>
              </a:ext>
            </a:extLst>
          </p:cNvPr>
          <p:cNvSpPr txBox="1"/>
          <p:nvPr/>
        </p:nvSpPr>
        <p:spPr>
          <a:xfrm>
            <a:off x="6427742" y="2556643"/>
            <a:ext cx="1251600" cy="461665"/>
          </a:xfrm>
          <a:prstGeom prst="rect">
            <a:avLst/>
          </a:prstGeom>
          <a:noFill/>
        </p:spPr>
        <p:txBody>
          <a:bodyPr wrap="square">
            <a:spAutoFit/>
          </a:bodyPr>
          <a:lstStyle/>
          <a:p>
            <a:pPr algn="ctr"/>
            <a:r>
              <a:rPr lang="en-AU" sz="1200" dirty="0">
                <a:solidFill>
                  <a:srgbClr val="3EA345"/>
                </a:solidFill>
                <a:latin typeface="Sztosfixed" pitchFamily="2" charset="77"/>
                <a:ea typeface="Sztosfixed" pitchFamily="2" charset="77"/>
                <a:cs typeface="Sztosfixed" pitchFamily="2" charset="77"/>
              </a:rPr>
              <a:t>Teeth &amp; bones</a:t>
            </a:r>
            <a:endParaRPr lang="en-US" sz="1200" dirty="0">
              <a:solidFill>
                <a:srgbClr val="3EA345"/>
              </a:solidFill>
            </a:endParaRPr>
          </a:p>
        </p:txBody>
      </p:sp>
      <p:sp>
        <p:nvSpPr>
          <p:cNvPr id="27" name="TextBox 26">
            <a:extLst>
              <a:ext uri="{FF2B5EF4-FFF2-40B4-BE49-F238E27FC236}">
                <a16:creationId xmlns:a16="http://schemas.microsoft.com/office/drawing/2014/main" id="{F0C0F398-F780-F045-B45A-6BA157213B2C}"/>
              </a:ext>
            </a:extLst>
          </p:cNvPr>
          <p:cNvSpPr txBox="1"/>
          <p:nvPr/>
        </p:nvSpPr>
        <p:spPr>
          <a:xfrm>
            <a:off x="7502406" y="2556643"/>
            <a:ext cx="1426708" cy="461665"/>
          </a:xfrm>
          <a:prstGeom prst="rect">
            <a:avLst/>
          </a:prstGeom>
          <a:noFill/>
        </p:spPr>
        <p:txBody>
          <a:bodyPr wrap="square">
            <a:spAutoFit/>
          </a:bodyPr>
          <a:lstStyle/>
          <a:p>
            <a:pPr algn="ctr"/>
            <a:r>
              <a:rPr lang="en-AU" sz="1200" dirty="0">
                <a:solidFill>
                  <a:srgbClr val="8E7EFF"/>
                </a:solidFill>
                <a:latin typeface="Sztosfixed" pitchFamily="2" charset="77"/>
                <a:ea typeface="Sztosfixed" pitchFamily="2" charset="77"/>
                <a:cs typeface="Sztosfixed" pitchFamily="2" charset="77"/>
              </a:rPr>
              <a:t>Nervous system</a:t>
            </a:r>
            <a:endParaRPr lang="en-US" sz="1200" dirty="0">
              <a:solidFill>
                <a:srgbClr val="8E7EFF"/>
              </a:solidFill>
            </a:endParaRPr>
          </a:p>
        </p:txBody>
      </p:sp>
      <p:sp>
        <p:nvSpPr>
          <p:cNvPr id="28" name="TextBox 27">
            <a:extLst>
              <a:ext uri="{FF2B5EF4-FFF2-40B4-BE49-F238E27FC236}">
                <a16:creationId xmlns:a16="http://schemas.microsoft.com/office/drawing/2014/main" id="{F36B009D-6A4D-893C-8255-25CB1A77B8A6}"/>
              </a:ext>
            </a:extLst>
          </p:cNvPr>
          <p:cNvSpPr txBox="1"/>
          <p:nvPr/>
        </p:nvSpPr>
        <p:spPr>
          <a:xfrm>
            <a:off x="8853114" y="2556643"/>
            <a:ext cx="1132134" cy="461665"/>
          </a:xfrm>
          <a:prstGeom prst="rect">
            <a:avLst/>
          </a:prstGeom>
          <a:noFill/>
        </p:spPr>
        <p:txBody>
          <a:bodyPr wrap="square">
            <a:spAutoFit/>
          </a:bodyPr>
          <a:lstStyle/>
          <a:p>
            <a:pPr algn="ctr"/>
            <a:r>
              <a:rPr lang="en-AU" sz="1200" dirty="0">
                <a:solidFill>
                  <a:srgbClr val="F54636"/>
                </a:solidFill>
                <a:latin typeface="Sztosfixed" pitchFamily="2" charset="77"/>
                <a:ea typeface="Sztosfixed" pitchFamily="2" charset="77"/>
                <a:cs typeface="Sztosfixed" pitchFamily="2" charset="77"/>
              </a:rPr>
              <a:t>Hair, skin &amp; nails</a:t>
            </a:r>
            <a:endParaRPr lang="en-US" sz="1200" dirty="0">
              <a:solidFill>
                <a:srgbClr val="F54636"/>
              </a:solidFill>
            </a:endParaRPr>
          </a:p>
        </p:txBody>
      </p:sp>
      <p:sp>
        <p:nvSpPr>
          <p:cNvPr id="29" name="TextBox 28">
            <a:extLst>
              <a:ext uri="{FF2B5EF4-FFF2-40B4-BE49-F238E27FC236}">
                <a16:creationId xmlns:a16="http://schemas.microsoft.com/office/drawing/2014/main" id="{020CE1EC-6FBF-EE9B-DDF4-F16B223CAA4E}"/>
              </a:ext>
            </a:extLst>
          </p:cNvPr>
          <p:cNvSpPr txBox="1"/>
          <p:nvPr/>
        </p:nvSpPr>
        <p:spPr>
          <a:xfrm>
            <a:off x="9974288" y="2556643"/>
            <a:ext cx="1132134" cy="461665"/>
          </a:xfrm>
          <a:prstGeom prst="rect">
            <a:avLst/>
          </a:prstGeom>
          <a:noFill/>
        </p:spPr>
        <p:txBody>
          <a:bodyPr wrap="square">
            <a:spAutoFit/>
          </a:bodyPr>
          <a:lstStyle/>
          <a:p>
            <a:pPr algn="ctr"/>
            <a:r>
              <a:rPr lang="en-AU" sz="1200" dirty="0">
                <a:solidFill>
                  <a:srgbClr val="317770"/>
                </a:solidFill>
                <a:latin typeface="Sztosfixed" pitchFamily="2" charset="77"/>
                <a:ea typeface="Sztosfixed" pitchFamily="2" charset="77"/>
                <a:cs typeface="Sztosfixed" pitchFamily="2" charset="77"/>
              </a:rPr>
              <a:t>Muscles &amp; activity</a:t>
            </a:r>
            <a:endParaRPr lang="en-US" sz="1200" dirty="0">
              <a:solidFill>
                <a:srgbClr val="317770"/>
              </a:solidFill>
            </a:endParaRPr>
          </a:p>
        </p:txBody>
      </p:sp>
      <p:grpSp>
        <p:nvGrpSpPr>
          <p:cNvPr id="30" name="Group 29">
            <a:extLst>
              <a:ext uri="{FF2B5EF4-FFF2-40B4-BE49-F238E27FC236}">
                <a16:creationId xmlns:a16="http://schemas.microsoft.com/office/drawing/2014/main" id="{BBE6DD44-4BF5-1A49-FBCF-9121C3055322}"/>
              </a:ext>
            </a:extLst>
          </p:cNvPr>
          <p:cNvGrpSpPr/>
          <p:nvPr/>
        </p:nvGrpSpPr>
        <p:grpSpPr>
          <a:xfrm>
            <a:off x="589314" y="3171560"/>
            <a:ext cx="2524398" cy="1849430"/>
            <a:chOff x="7816345" y="3790221"/>
            <a:chExt cx="3531631" cy="2161842"/>
          </a:xfrm>
        </p:grpSpPr>
        <p:sp>
          <p:nvSpPr>
            <p:cNvPr id="31" name="Rounded Rectangle 30">
              <a:extLst>
                <a:ext uri="{FF2B5EF4-FFF2-40B4-BE49-F238E27FC236}">
                  <a16:creationId xmlns:a16="http://schemas.microsoft.com/office/drawing/2014/main" id="{34FF06AF-1B7E-9D28-6B71-D1978E14E162}"/>
                </a:ext>
              </a:extLst>
            </p:cNvPr>
            <p:cNvSpPr/>
            <p:nvPr/>
          </p:nvSpPr>
          <p:spPr>
            <a:xfrm>
              <a:off x="7841437" y="3790221"/>
              <a:ext cx="3506539" cy="2161842"/>
            </a:xfrm>
            <a:prstGeom prst="roundRect">
              <a:avLst/>
            </a:prstGeom>
            <a:solidFill>
              <a:srgbClr val="3EA3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2" name="Group 31">
              <a:extLst>
                <a:ext uri="{FF2B5EF4-FFF2-40B4-BE49-F238E27FC236}">
                  <a16:creationId xmlns:a16="http://schemas.microsoft.com/office/drawing/2014/main" id="{F5BC050E-6C6B-3A3C-44E8-EE6E5F98EC2B}"/>
                </a:ext>
              </a:extLst>
            </p:cNvPr>
            <p:cNvGrpSpPr/>
            <p:nvPr/>
          </p:nvGrpSpPr>
          <p:grpSpPr>
            <a:xfrm>
              <a:off x="7816345" y="3842935"/>
              <a:ext cx="3499893" cy="1887029"/>
              <a:chOff x="576603" y="1546317"/>
              <a:chExt cx="3499893" cy="1887029"/>
            </a:xfrm>
          </p:grpSpPr>
          <p:sp>
            <p:nvSpPr>
              <p:cNvPr id="33" name="TextBox 32">
                <a:extLst>
                  <a:ext uri="{FF2B5EF4-FFF2-40B4-BE49-F238E27FC236}">
                    <a16:creationId xmlns:a16="http://schemas.microsoft.com/office/drawing/2014/main" id="{A7920953-9DA4-7D23-5D02-D321EEC5BBCD}"/>
                  </a:ext>
                </a:extLst>
              </p:cNvPr>
              <p:cNvSpPr txBox="1"/>
              <p:nvPr/>
            </p:nvSpPr>
            <p:spPr>
              <a:xfrm>
                <a:off x="576603" y="1546317"/>
                <a:ext cx="3499893" cy="971372"/>
              </a:xfrm>
              <a:prstGeom prst="rect">
                <a:avLst/>
              </a:prstGeom>
              <a:noFill/>
            </p:spPr>
            <p:txBody>
              <a:bodyPr wrap="square">
                <a:spAutoFit/>
              </a:bodyPr>
              <a:lstStyle/>
              <a:p>
                <a:pPr algn="ctr"/>
                <a:r>
                  <a:rPr lang="en-US" sz="4800" b="1" dirty="0">
                    <a:solidFill>
                      <a:schemeClr val="bg1"/>
                    </a:solidFill>
                    <a:latin typeface="Sztosfixed" pitchFamily="2" charset="77"/>
                    <a:ea typeface="Sztosfixed" pitchFamily="2" charset="77"/>
                    <a:cs typeface="Sztosfixed" pitchFamily="2" charset="77"/>
                  </a:rPr>
                  <a:t>A</a:t>
                </a:r>
                <a:endParaRPr lang="en-US" sz="4800" dirty="0">
                  <a:solidFill>
                    <a:schemeClr val="bg1"/>
                  </a:solidFill>
                </a:endParaRPr>
              </a:p>
            </p:txBody>
          </p:sp>
          <p:sp>
            <p:nvSpPr>
              <p:cNvPr id="35" name="TextBox 34">
                <a:extLst>
                  <a:ext uri="{FF2B5EF4-FFF2-40B4-BE49-F238E27FC236}">
                    <a16:creationId xmlns:a16="http://schemas.microsoft.com/office/drawing/2014/main" id="{8731532C-ADB4-B489-5FCD-75EFB0ED3DBD}"/>
                  </a:ext>
                </a:extLst>
              </p:cNvPr>
              <p:cNvSpPr txBox="1"/>
              <p:nvPr/>
            </p:nvSpPr>
            <p:spPr>
              <a:xfrm>
                <a:off x="761844" y="2390021"/>
                <a:ext cx="3160647" cy="1043325"/>
              </a:xfrm>
              <a:prstGeom prst="rect">
                <a:avLst/>
              </a:prstGeom>
              <a:noFill/>
            </p:spPr>
            <p:txBody>
              <a:bodyPr wrap="square">
                <a:spAutoFit/>
              </a:bodyPr>
              <a:lstStyle/>
              <a:p>
                <a:pPr algn="ctr"/>
                <a:r>
                  <a:rPr lang="en-AU" sz="1300" dirty="0">
                    <a:solidFill>
                      <a:schemeClr val="bg1"/>
                    </a:solidFill>
                    <a:latin typeface="Montserrat" pitchFamily="2" charset="77"/>
                    <a:ea typeface="Sztosfixed" pitchFamily="2" charset="77"/>
                    <a:cs typeface="Sztosfixed" pitchFamily="2" charset="77"/>
                  </a:rPr>
                  <a:t>Mushrooms contain antioxidants that keep our body and immune system healthy.</a:t>
                </a:r>
                <a:endParaRPr lang="en-US" sz="1300" dirty="0">
                  <a:solidFill>
                    <a:schemeClr val="bg1"/>
                  </a:solidFill>
                  <a:latin typeface="Montserrat" pitchFamily="2" charset="77"/>
                </a:endParaRPr>
              </a:p>
            </p:txBody>
          </p:sp>
        </p:grpSp>
      </p:grpSp>
      <p:grpSp>
        <p:nvGrpSpPr>
          <p:cNvPr id="60" name="Group 59">
            <a:extLst>
              <a:ext uri="{FF2B5EF4-FFF2-40B4-BE49-F238E27FC236}">
                <a16:creationId xmlns:a16="http://schemas.microsoft.com/office/drawing/2014/main" id="{63F20ACC-734B-79CA-B90E-2FDF261044C5}"/>
              </a:ext>
            </a:extLst>
          </p:cNvPr>
          <p:cNvGrpSpPr/>
          <p:nvPr/>
        </p:nvGrpSpPr>
        <p:grpSpPr>
          <a:xfrm>
            <a:off x="3263500" y="3171560"/>
            <a:ext cx="2524398" cy="1849430"/>
            <a:chOff x="7816345" y="3790221"/>
            <a:chExt cx="3531631" cy="2161842"/>
          </a:xfrm>
        </p:grpSpPr>
        <p:sp>
          <p:nvSpPr>
            <p:cNvPr id="61" name="Rounded Rectangle 60">
              <a:extLst>
                <a:ext uri="{FF2B5EF4-FFF2-40B4-BE49-F238E27FC236}">
                  <a16:creationId xmlns:a16="http://schemas.microsoft.com/office/drawing/2014/main" id="{19986B31-D766-E231-8679-B4247843CFCA}"/>
                </a:ext>
              </a:extLst>
            </p:cNvPr>
            <p:cNvSpPr/>
            <p:nvPr/>
          </p:nvSpPr>
          <p:spPr>
            <a:xfrm>
              <a:off x="7841437" y="3790221"/>
              <a:ext cx="3506539" cy="2161842"/>
            </a:xfrm>
            <a:prstGeom prst="roundRect">
              <a:avLst/>
            </a:prstGeom>
            <a:solidFill>
              <a:srgbClr val="8E7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2" name="Group 61">
              <a:extLst>
                <a:ext uri="{FF2B5EF4-FFF2-40B4-BE49-F238E27FC236}">
                  <a16:creationId xmlns:a16="http://schemas.microsoft.com/office/drawing/2014/main" id="{53FD7DE8-83FD-F24E-953E-FD13A89FC62E}"/>
                </a:ext>
              </a:extLst>
            </p:cNvPr>
            <p:cNvGrpSpPr/>
            <p:nvPr/>
          </p:nvGrpSpPr>
          <p:grpSpPr>
            <a:xfrm>
              <a:off x="7816345" y="3842935"/>
              <a:ext cx="3499893" cy="1887029"/>
              <a:chOff x="576603" y="1546317"/>
              <a:chExt cx="3499893" cy="1887029"/>
            </a:xfrm>
          </p:grpSpPr>
          <p:sp>
            <p:nvSpPr>
              <p:cNvPr id="63" name="TextBox 62">
                <a:extLst>
                  <a:ext uri="{FF2B5EF4-FFF2-40B4-BE49-F238E27FC236}">
                    <a16:creationId xmlns:a16="http://schemas.microsoft.com/office/drawing/2014/main" id="{EB73D0A3-778B-AE26-C74C-E5651EFAA637}"/>
                  </a:ext>
                </a:extLst>
              </p:cNvPr>
              <p:cNvSpPr txBox="1"/>
              <p:nvPr/>
            </p:nvSpPr>
            <p:spPr>
              <a:xfrm>
                <a:off x="576603" y="1546317"/>
                <a:ext cx="3499893" cy="971372"/>
              </a:xfrm>
              <a:prstGeom prst="rect">
                <a:avLst/>
              </a:prstGeom>
              <a:noFill/>
            </p:spPr>
            <p:txBody>
              <a:bodyPr wrap="square">
                <a:spAutoFit/>
              </a:bodyPr>
              <a:lstStyle/>
              <a:p>
                <a:pPr algn="ctr"/>
                <a:r>
                  <a:rPr lang="en-US" sz="4800" b="1" dirty="0">
                    <a:solidFill>
                      <a:schemeClr val="bg1"/>
                    </a:solidFill>
                    <a:latin typeface="Sztosfixed" pitchFamily="2" charset="77"/>
                    <a:ea typeface="Sztosfixed" pitchFamily="2" charset="77"/>
                    <a:cs typeface="Sztosfixed" pitchFamily="2" charset="77"/>
                  </a:rPr>
                  <a:t>B</a:t>
                </a:r>
                <a:endParaRPr lang="en-US" sz="4800" dirty="0">
                  <a:solidFill>
                    <a:schemeClr val="bg1"/>
                  </a:solidFill>
                </a:endParaRPr>
              </a:p>
            </p:txBody>
          </p:sp>
          <p:sp>
            <p:nvSpPr>
              <p:cNvPr id="70" name="TextBox 69">
                <a:extLst>
                  <a:ext uri="{FF2B5EF4-FFF2-40B4-BE49-F238E27FC236}">
                    <a16:creationId xmlns:a16="http://schemas.microsoft.com/office/drawing/2014/main" id="{24B5F7FE-1968-3E62-CDC4-B57C7AD92AC0}"/>
                  </a:ext>
                </a:extLst>
              </p:cNvPr>
              <p:cNvSpPr txBox="1"/>
              <p:nvPr/>
            </p:nvSpPr>
            <p:spPr>
              <a:xfrm>
                <a:off x="761844" y="2390021"/>
                <a:ext cx="3160647" cy="1043325"/>
              </a:xfrm>
              <a:prstGeom prst="rect">
                <a:avLst/>
              </a:prstGeom>
              <a:noFill/>
            </p:spPr>
            <p:txBody>
              <a:bodyPr wrap="square">
                <a:spAutoFit/>
              </a:bodyPr>
              <a:lstStyle/>
              <a:p>
                <a:pPr algn="ctr"/>
                <a:r>
                  <a:rPr lang="en-AU" sz="1300" dirty="0">
                    <a:solidFill>
                      <a:schemeClr val="bg1"/>
                    </a:solidFill>
                    <a:latin typeface="Montserrat" pitchFamily="2" charset="77"/>
                    <a:ea typeface="Sztosfixed" pitchFamily="2" charset="77"/>
                    <a:cs typeface="Sztosfixed" pitchFamily="2" charset="77"/>
                  </a:rPr>
                  <a:t>Mushrooms contain B vitamins that give us energy. They also help our brain to work well.</a:t>
                </a:r>
                <a:endParaRPr lang="en-US" sz="1300" dirty="0">
                  <a:solidFill>
                    <a:schemeClr val="bg1"/>
                  </a:solidFill>
                  <a:latin typeface="Montserrat" pitchFamily="2" charset="77"/>
                </a:endParaRPr>
              </a:p>
            </p:txBody>
          </p:sp>
        </p:grpSp>
      </p:grpSp>
      <p:grpSp>
        <p:nvGrpSpPr>
          <p:cNvPr id="71" name="Group 70">
            <a:extLst>
              <a:ext uri="{FF2B5EF4-FFF2-40B4-BE49-F238E27FC236}">
                <a16:creationId xmlns:a16="http://schemas.microsoft.com/office/drawing/2014/main" id="{0444BBA4-2BA5-C50B-B8F3-81F316D1DC3C}"/>
              </a:ext>
            </a:extLst>
          </p:cNvPr>
          <p:cNvGrpSpPr/>
          <p:nvPr/>
        </p:nvGrpSpPr>
        <p:grpSpPr>
          <a:xfrm>
            <a:off x="5983148" y="3171560"/>
            <a:ext cx="2524398" cy="1849430"/>
            <a:chOff x="7816345" y="3790221"/>
            <a:chExt cx="3531631" cy="2161842"/>
          </a:xfrm>
        </p:grpSpPr>
        <p:sp>
          <p:nvSpPr>
            <p:cNvPr id="72" name="Rounded Rectangle 71">
              <a:extLst>
                <a:ext uri="{FF2B5EF4-FFF2-40B4-BE49-F238E27FC236}">
                  <a16:creationId xmlns:a16="http://schemas.microsoft.com/office/drawing/2014/main" id="{2B7FC788-AE96-9893-FAA7-D7D9FA1C8750}"/>
                </a:ext>
              </a:extLst>
            </p:cNvPr>
            <p:cNvSpPr/>
            <p:nvPr/>
          </p:nvSpPr>
          <p:spPr>
            <a:xfrm>
              <a:off x="7841437" y="3790221"/>
              <a:ext cx="3506539" cy="2161842"/>
            </a:xfrm>
            <a:prstGeom prst="roundRect">
              <a:avLst/>
            </a:prstGeom>
            <a:solidFill>
              <a:srgbClr val="F546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3CE7EF89-89D0-ECF3-EE03-611127788B25}"/>
                </a:ext>
              </a:extLst>
            </p:cNvPr>
            <p:cNvGrpSpPr/>
            <p:nvPr/>
          </p:nvGrpSpPr>
          <p:grpSpPr>
            <a:xfrm>
              <a:off x="7816345" y="3852832"/>
              <a:ext cx="3499893" cy="1877132"/>
              <a:chOff x="576603" y="1556214"/>
              <a:chExt cx="3499893" cy="1877132"/>
            </a:xfrm>
          </p:grpSpPr>
          <p:sp>
            <p:nvSpPr>
              <p:cNvPr id="74" name="TextBox 73">
                <a:extLst>
                  <a:ext uri="{FF2B5EF4-FFF2-40B4-BE49-F238E27FC236}">
                    <a16:creationId xmlns:a16="http://schemas.microsoft.com/office/drawing/2014/main" id="{B39E3F1E-7D98-4EB9-A401-8C90C79E170D}"/>
                  </a:ext>
                </a:extLst>
              </p:cNvPr>
              <p:cNvSpPr txBox="1"/>
              <p:nvPr/>
            </p:nvSpPr>
            <p:spPr>
              <a:xfrm>
                <a:off x="576603" y="1556214"/>
                <a:ext cx="3499893" cy="971372"/>
              </a:xfrm>
              <a:prstGeom prst="rect">
                <a:avLst/>
              </a:prstGeom>
              <a:noFill/>
            </p:spPr>
            <p:txBody>
              <a:bodyPr wrap="square">
                <a:spAutoFit/>
              </a:bodyPr>
              <a:lstStyle/>
              <a:p>
                <a:pPr algn="ctr"/>
                <a:r>
                  <a:rPr lang="en-US" sz="4800" b="1" dirty="0">
                    <a:solidFill>
                      <a:schemeClr val="bg1"/>
                    </a:solidFill>
                    <a:latin typeface="Sztosfixed" pitchFamily="2" charset="77"/>
                    <a:ea typeface="Sztosfixed" pitchFamily="2" charset="77"/>
                    <a:cs typeface="Sztosfixed" pitchFamily="2" charset="77"/>
                  </a:rPr>
                  <a:t>C</a:t>
                </a:r>
                <a:endParaRPr lang="en-US" sz="4800" dirty="0">
                  <a:solidFill>
                    <a:schemeClr val="bg1"/>
                  </a:solidFill>
                </a:endParaRPr>
              </a:p>
            </p:txBody>
          </p:sp>
          <p:sp>
            <p:nvSpPr>
              <p:cNvPr id="93" name="TextBox 92">
                <a:extLst>
                  <a:ext uri="{FF2B5EF4-FFF2-40B4-BE49-F238E27FC236}">
                    <a16:creationId xmlns:a16="http://schemas.microsoft.com/office/drawing/2014/main" id="{B5823170-EF18-1FA3-6E23-84CF4AB340EA}"/>
                  </a:ext>
                </a:extLst>
              </p:cNvPr>
              <p:cNvSpPr txBox="1"/>
              <p:nvPr/>
            </p:nvSpPr>
            <p:spPr>
              <a:xfrm>
                <a:off x="761844" y="2390021"/>
                <a:ext cx="3160647" cy="1043325"/>
              </a:xfrm>
              <a:prstGeom prst="rect">
                <a:avLst/>
              </a:prstGeom>
              <a:noFill/>
            </p:spPr>
            <p:txBody>
              <a:bodyPr wrap="square">
                <a:spAutoFit/>
              </a:bodyPr>
              <a:lstStyle/>
              <a:p>
                <a:pPr algn="ctr"/>
                <a:r>
                  <a:rPr lang="en-AU" sz="1300" dirty="0">
                    <a:solidFill>
                      <a:schemeClr val="bg1"/>
                    </a:solidFill>
                    <a:latin typeface="Montserrat" pitchFamily="2" charset="77"/>
                    <a:ea typeface="Sztosfixed" pitchFamily="2" charset="77"/>
                    <a:cs typeface="Sztosfixed" pitchFamily="2" charset="77"/>
                  </a:rPr>
                  <a:t>Mushrooms contain fibre that helps our gut health and keeps our tummies happy.</a:t>
                </a:r>
                <a:endParaRPr lang="en-US" sz="1300" dirty="0">
                  <a:solidFill>
                    <a:schemeClr val="bg1"/>
                  </a:solidFill>
                  <a:latin typeface="Montserrat" pitchFamily="2" charset="77"/>
                </a:endParaRPr>
              </a:p>
            </p:txBody>
          </p:sp>
        </p:grpSp>
      </p:grpSp>
      <p:grpSp>
        <p:nvGrpSpPr>
          <p:cNvPr id="95" name="Group 94">
            <a:extLst>
              <a:ext uri="{FF2B5EF4-FFF2-40B4-BE49-F238E27FC236}">
                <a16:creationId xmlns:a16="http://schemas.microsoft.com/office/drawing/2014/main" id="{8F662D93-4364-7684-76E0-CBB4CC6E850A}"/>
              </a:ext>
            </a:extLst>
          </p:cNvPr>
          <p:cNvGrpSpPr/>
          <p:nvPr/>
        </p:nvGrpSpPr>
        <p:grpSpPr>
          <a:xfrm>
            <a:off x="8696113" y="3171558"/>
            <a:ext cx="2524398" cy="1849429"/>
            <a:chOff x="7816345" y="3790221"/>
            <a:chExt cx="3531631" cy="2161842"/>
          </a:xfrm>
        </p:grpSpPr>
        <p:sp>
          <p:nvSpPr>
            <p:cNvPr id="96" name="Rounded Rectangle 95">
              <a:extLst>
                <a:ext uri="{FF2B5EF4-FFF2-40B4-BE49-F238E27FC236}">
                  <a16:creationId xmlns:a16="http://schemas.microsoft.com/office/drawing/2014/main" id="{406B85EE-6A73-B491-B25F-506E037369BD}"/>
                </a:ext>
              </a:extLst>
            </p:cNvPr>
            <p:cNvSpPr/>
            <p:nvPr/>
          </p:nvSpPr>
          <p:spPr>
            <a:xfrm>
              <a:off x="7841437" y="3790221"/>
              <a:ext cx="3506539" cy="2161842"/>
            </a:xfrm>
            <a:prstGeom prst="roundRect">
              <a:avLst/>
            </a:prstGeom>
            <a:solidFill>
              <a:srgbClr val="5EBD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7" name="Group 96">
              <a:extLst>
                <a:ext uri="{FF2B5EF4-FFF2-40B4-BE49-F238E27FC236}">
                  <a16:creationId xmlns:a16="http://schemas.microsoft.com/office/drawing/2014/main" id="{1528A035-6E51-FF28-FB01-868B437656BA}"/>
                </a:ext>
              </a:extLst>
            </p:cNvPr>
            <p:cNvGrpSpPr/>
            <p:nvPr/>
          </p:nvGrpSpPr>
          <p:grpSpPr>
            <a:xfrm>
              <a:off x="7816345" y="3842935"/>
              <a:ext cx="3499893" cy="2064161"/>
              <a:chOff x="576603" y="1546317"/>
              <a:chExt cx="3499893" cy="2064161"/>
            </a:xfrm>
          </p:grpSpPr>
          <p:sp>
            <p:nvSpPr>
              <p:cNvPr id="98" name="TextBox 97">
                <a:extLst>
                  <a:ext uri="{FF2B5EF4-FFF2-40B4-BE49-F238E27FC236}">
                    <a16:creationId xmlns:a16="http://schemas.microsoft.com/office/drawing/2014/main" id="{BAE22730-6321-03FB-724B-D4E32EBB5C89}"/>
                  </a:ext>
                </a:extLst>
              </p:cNvPr>
              <p:cNvSpPr txBox="1"/>
              <p:nvPr/>
            </p:nvSpPr>
            <p:spPr>
              <a:xfrm>
                <a:off x="576603" y="1546317"/>
                <a:ext cx="3499893" cy="971373"/>
              </a:xfrm>
              <a:prstGeom prst="rect">
                <a:avLst/>
              </a:prstGeom>
              <a:noFill/>
            </p:spPr>
            <p:txBody>
              <a:bodyPr wrap="square">
                <a:spAutoFit/>
              </a:bodyPr>
              <a:lstStyle/>
              <a:p>
                <a:pPr algn="ctr"/>
                <a:r>
                  <a:rPr lang="en-US" sz="4800" b="1" dirty="0">
                    <a:solidFill>
                      <a:schemeClr val="bg1"/>
                    </a:solidFill>
                    <a:latin typeface="Sztosfixed" pitchFamily="2" charset="77"/>
                    <a:ea typeface="Sztosfixed" pitchFamily="2" charset="77"/>
                    <a:cs typeface="Sztosfixed" pitchFamily="2" charset="77"/>
                  </a:rPr>
                  <a:t>D</a:t>
                </a:r>
                <a:endParaRPr lang="en-US" sz="4800" dirty="0">
                  <a:solidFill>
                    <a:schemeClr val="bg1"/>
                  </a:solidFill>
                </a:endParaRPr>
              </a:p>
            </p:txBody>
          </p:sp>
          <p:sp>
            <p:nvSpPr>
              <p:cNvPr id="99" name="TextBox 98">
                <a:extLst>
                  <a:ext uri="{FF2B5EF4-FFF2-40B4-BE49-F238E27FC236}">
                    <a16:creationId xmlns:a16="http://schemas.microsoft.com/office/drawing/2014/main" id="{19A48600-FBBA-5DBC-A381-9991B43A8B38}"/>
                  </a:ext>
                </a:extLst>
              </p:cNvPr>
              <p:cNvSpPr txBox="1"/>
              <p:nvPr/>
            </p:nvSpPr>
            <p:spPr>
              <a:xfrm>
                <a:off x="761845" y="2333303"/>
                <a:ext cx="3160649" cy="1277175"/>
              </a:xfrm>
              <a:prstGeom prst="rect">
                <a:avLst/>
              </a:prstGeom>
              <a:noFill/>
            </p:spPr>
            <p:txBody>
              <a:bodyPr wrap="square">
                <a:spAutoFit/>
              </a:bodyPr>
              <a:lstStyle/>
              <a:p>
                <a:pPr algn="ctr"/>
                <a:r>
                  <a:rPr lang="en-AU" sz="1300" dirty="0">
                    <a:solidFill>
                      <a:schemeClr val="bg1"/>
                    </a:solidFill>
                    <a:latin typeface="Montserrat" pitchFamily="2" charset="77"/>
                    <a:ea typeface="Sztosfixed" pitchFamily="2" charset="77"/>
                    <a:cs typeface="Sztosfixed" pitchFamily="2" charset="77"/>
                  </a:rPr>
                  <a:t>Mushrooms are the only non-animal food with vitamin D. They help make our teeth and bones strong. </a:t>
                </a:r>
              </a:p>
            </p:txBody>
          </p:sp>
        </p:grpSp>
      </p:grpSp>
    </p:spTree>
    <p:extLst>
      <p:ext uri="{BB962C8B-B14F-4D97-AF65-F5344CB8AC3E}">
        <p14:creationId xmlns:p14="http://schemas.microsoft.com/office/powerpoint/2010/main" val="146399919"/>
      </p:ext>
    </p:extLst>
  </p:cSld>
  <p:clrMapOvr>
    <a:masterClrMapping/>
  </p:clrMapOvr>
  <p:transition spd="slow" advClick="0">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C79972-46A8-71ED-F8CE-4F8066CA8F4C}"/>
            </a:ext>
          </a:extLst>
        </p:cNvPr>
        <p:cNvGrpSpPr/>
        <p:nvPr/>
      </p:nvGrpSpPr>
      <p:grpSpPr>
        <a:xfrm>
          <a:off x="0" y="0"/>
          <a:ext cx="0" cy="0"/>
          <a:chOff x="0" y="0"/>
          <a:chExt cx="0" cy="0"/>
        </a:xfrm>
      </p:grpSpPr>
      <p:sp>
        <p:nvSpPr>
          <p:cNvPr id="19" name="Google Shape;151;p10">
            <a:extLst>
              <a:ext uri="{FF2B5EF4-FFF2-40B4-BE49-F238E27FC236}">
                <a16:creationId xmlns:a16="http://schemas.microsoft.com/office/drawing/2014/main" id="{F946338B-79E6-02BB-3F39-FBDDA7A49BDB}"/>
              </a:ext>
            </a:extLst>
          </p:cNvPr>
          <p:cNvSpPr txBox="1">
            <a:spLocks/>
          </p:cNvSpPr>
          <p:nvPr/>
        </p:nvSpPr>
        <p:spPr>
          <a:xfrm>
            <a:off x="10871200" y="6318135"/>
            <a:ext cx="970231"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chemeClr val="bg1"/>
                </a:solidFill>
                <a:latin typeface="Sztosfixed" pitchFamily="2" charset="77"/>
                <a:ea typeface="Sztosfixed" pitchFamily="2" charset="77"/>
                <a:cs typeface="Sztosfixed" pitchFamily="2" charset="77"/>
              </a:rPr>
              <a:pPr algn="r">
                <a:buSzPts val="1400"/>
              </a:pPr>
              <a:t>39</a:t>
            </a:fld>
            <a:endParaRPr lang="en" sz="2000" b="1" dirty="0">
              <a:solidFill>
                <a:schemeClr val="bg1"/>
              </a:solidFill>
              <a:latin typeface="Sztosfixed" pitchFamily="2" charset="77"/>
              <a:ea typeface="Sztosfixed" pitchFamily="2" charset="77"/>
              <a:cs typeface="Sztosfixed" pitchFamily="2" charset="77"/>
            </a:endParaRPr>
          </a:p>
        </p:txBody>
      </p:sp>
      <p:grpSp>
        <p:nvGrpSpPr>
          <p:cNvPr id="4" name="1. Buy">
            <a:extLst>
              <a:ext uri="{FF2B5EF4-FFF2-40B4-BE49-F238E27FC236}">
                <a16:creationId xmlns:a16="http://schemas.microsoft.com/office/drawing/2014/main" id="{B8E3FE20-01CD-8E18-2CAF-3F18307720BE}"/>
              </a:ext>
            </a:extLst>
          </p:cNvPr>
          <p:cNvGrpSpPr/>
          <p:nvPr/>
        </p:nvGrpSpPr>
        <p:grpSpPr>
          <a:xfrm>
            <a:off x="547670" y="1847740"/>
            <a:ext cx="6107130" cy="3514212"/>
            <a:chOff x="2396059" y="1775848"/>
            <a:chExt cx="7772402" cy="4472454"/>
          </a:xfrm>
        </p:grpSpPr>
        <p:pic>
          <p:nvPicPr>
            <p:cNvPr id="5" name="Picture 4">
              <a:extLst>
                <a:ext uri="{FF2B5EF4-FFF2-40B4-BE49-F238E27FC236}">
                  <a16:creationId xmlns:a16="http://schemas.microsoft.com/office/drawing/2014/main" id="{FBF92A47-0347-AF3F-DA0B-6F5C18078F01}"/>
                </a:ext>
              </a:extLst>
            </p:cNvPr>
            <p:cNvPicPr>
              <a:picLocks noChangeAspect="1"/>
            </p:cNvPicPr>
            <p:nvPr/>
          </p:nvPicPr>
          <p:blipFill>
            <a:blip r:embed="rId2"/>
            <a:srcRect/>
            <a:stretch/>
          </p:blipFill>
          <p:spPr>
            <a:xfrm>
              <a:off x="2396059" y="1775848"/>
              <a:ext cx="7772402" cy="4472454"/>
            </a:xfrm>
            <a:prstGeom prst="rect">
              <a:avLst/>
            </a:prstGeom>
          </p:spPr>
        </p:pic>
        <p:sp>
          <p:nvSpPr>
            <p:cNvPr id="6" name="TextBox 5">
              <a:extLst>
                <a:ext uri="{FF2B5EF4-FFF2-40B4-BE49-F238E27FC236}">
                  <a16:creationId xmlns:a16="http://schemas.microsoft.com/office/drawing/2014/main" id="{74542130-1CDA-CC17-BF44-74474182DBAD}"/>
                </a:ext>
              </a:extLst>
            </p:cNvPr>
            <p:cNvSpPr txBox="1"/>
            <p:nvPr/>
          </p:nvSpPr>
          <p:spPr>
            <a:xfrm>
              <a:off x="6282261" y="3271509"/>
              <a:ext cx="3146612" cy="1278301"/>
            </a:xfrm>
            <a:prstGeom prst="rect">
              <a:avLst/>
            </a:prstGeom>
            <a:noFill/>
          </p:spPr>
          <p:txBody>
            <a:bodyPr wrap="square" anchor="ctr">
              <a:spAutoFit/>
            </a:bodyPr>
            <a:lstStyle/>
            <a:p>
              <a:pPr rtl="0">
                <a:spcAft>
                  <a:spcPts val="600"/>
                </a:spcAft>
                <a:buNone/>
              </a:pPr>
              <a:r>
                <a:rPr lang="en-AU" sz="2400" u="none" strike="noStrike" dirty="0">
                  <a:solidFill>
                    <a:srgbClr val="2F7A34"/>
                  </a:solidFill>
                  <a:effectLst/>
                  <a:latin typeface="SZTOS MEDIUM" pitchFamily="2" charset="77"/>
                  <a:ea typeface="SZTOS MEDIUM" pitchFamily="2" charset="77"/>
                  <a:cs typeface="SZTOS MEDIUM" pitchFamily="2" charset="77"/>
                </a:rPr>
                <a:t>Buy</a:t>
              </a:r>
            </a:p>
            <a:p>
              <a:pPr rtl="0">
                <a:lnSpc>
                  <a:spcPts val="2400"/>
                </a:lnSpc>
                <a:spcAft>
                  <a:spcPts val="600"/>
                </a:spcAft>
                <a:buNone/>
              </a:pPr>
              <a:r>
                <a:rPr lang="en-AU" sz="2000" b="0" i="0" u="none" strike="noStrike" dirty="0">
                  <a:solidFill>
                    <a:srgbClr val="414141"/>
                  </a:solidFill>
                  <a:effectLst/>
                  <a:latin typeface="Montserrat" pitchFamily="2" charset="77"/>
                </a:rPr>
                <a:t>from your local shop or market.</a:t>
              </a:r>
              <a:endParaRPr lang="en-US" sz="2000" dirty="0">
                <a:solidFill>
                  <a:srgbClr val="414141"/>
                </a:solidFill>
              </a:endParaRPr>
            </a:p>
          </p:txBody>
        </p:sp>
        <p:pic>
          <p:nvPicPr>
            <p:cNvPr id="7" name="Picture 6">
              <a:extLst>
                <a:ext uri="{FF2B5EF4-FFF2-40B4-BE49-F238E27FC236}">
                  <a16:creationId xmlns:a16="http://schemas.microsoft.com/office/drawing/2014/main" id="{951F296A-D03A-EF45-0245-EDDF124347C2}"/>
                </a:ext>
              </a:extLst>
            </p:cNvPr>
            <p:cNvPicPr>
              <a:picLocks noChangeAspect="1"/>
            </p:cNvPicPr>
            <p:nvPr/>
          </p:nvPicPr>
          <p:blipFill>
            <a:blip r:embed="rId3"/>
            <a:srcRect/>
            <a:stretch/>
          </p:blipFill>
          <p:spPr>
            <a:xfrm>
              <a:off x="3287566" y="2581049"/>
              <a:ext cx="2700811" cy="2858722"/>
            </a:xfrm>
            <a:prstGeom prst="rect">
              <a:avLst/>
            </a:prstGeom>
          </p:spPr>
        </p:pic>
      </p:grpSp>
      <p:grpSp>
        <p:nvGrpSpPr>
          <p:cNvPr id="36" name="2. Sun">
            <a:extLst>
              <a:ext uri="{FF2B5EF4-FFF2-40B4-BE49-F238E27FC236}">
                <a16:creationId xmlns:a16="http://schemas.microsoft.com/office/drawing/2014/main" id="{585A0D12-017E-DFB1-96CA-12FD3659A0D4}"/>
              </a:ext>
            </a:extLst>
          </p:cNvPr>
          <p:cNvGrpSpPr/>
          <p:nvPr/>
        </p:nvGrpSpPr>
        <p:grpSpPr>
          <a:xfrm>
            <a:off x="547671" y="1847741"/>
            <a:ext cx="6107128" cy="3514210"/>
            <a:chOff x="2396060" y="1775848"/>
            <a:chExt cx="7772400" cy="4472454"/>
          </a:xfrm>
        </p:grpSpPr>
        <p:pic>
          <p:nvPicPr>
            <p:cNvPr id="21" name="Picture 20">
              <a:extLst>
                <a:ext uri="{FF2B5EF4-FFF2-40B4-BE49-F238E27FC236}">
                  <a16:creationId xmlns:a16="http://schemas.microsoft.com/office/drawing/2014/main" id="{E6F17CA5-A802-D6BA-5F1E-378AEA4FD612}"/>
                </a:ext>
              </a:extLst>
            </p:cNvPr>
            <p:cNvPicPr>
              <a:picLocks noChangeAspect="1"/>
            </p:cNvPicPr>
            <p:nvPr/>
          </p:nvPicPr>
          <p:blipFill>
            <a:blip r:embed="rId2"/>
            <a:srcRect/>
            <a:stretch/>
          </p:blipFill>
          <p:spPr>
            <a:xfrm>
              <a:off x="2396060" y="1775848"/>
              <a:ext cx="7772400" cy="4472454"/>
            </a:xfrm>
            <a:prstGeom prst="rect">
              <a:avLst/>
            </a:prstGeom>
          </p:spPr>
        </p:pic>
        <p:sp>
          <p:nvSpPr>
            <p:cNvPr id="25" name="TextBox 24">
              <a:extLst>
                <a:ext uri="{FF2B5EF4-FFF2-40B4-BE49-F238E27FC236}">
                  <a16:creationId xmlns:a16="http://schemas.microsoft.com/office/drawing/2014/main" id="{E3134E0D-7C8C-83AD-D5F3-E70FC227C348}"/>
                </a:ext>
              </a:extLst>
            </p:cNvPr>
            <p:cNvSpPr txBox="1"/>
            <p:nvPr/>
          </p:nvSpPr>
          <p:spPr>
            <a:xfrm>
              <a:off x="6200821" y="2116274"/>
              <a:ext cx="3309492" cy="3819076"/>
            </a:xfrm>
            <a:prstGeom prst="rect">
              <a:avLst/>
            </a:prstGeom>
            <a:noFill/>
          </p:spPr>
          <p:txBody>
            <a:bodyPr wrap="square" anchor="ctr">
              <a:spAutoFit/>
            </a:bodyPr>
            <a:lstStyle/>
            <a:p>
              <a:pPr rtl="0">
                <a:spcAft>
                  <a:spcPts val="600"/>
                </a:spcAft>
                <a:buNone/>
              </a:pPr>
              <a:r>
                <a:rPr lang="en-AU" sz="2400" u="none" strike="noStrike" dirty="0">
                  <a:solidFill>
                    <a:srgbClr val="2F7A34"/>
                  </a:solidFill>
                  <a:effectLst/>
                  <a:latin typeface="SZTOS MEDIUM" pitchFamily="2" charset="77"/>
                  <a:ea typeface="SZTOS MEDIUM" pitchFamily="2" charset="77"/>
                  <a:cs typeface="SZTOS MEDIUM" pitchFamily="2" charset="77"/>
                </a:rPr>
                <a:t>Sun</a:t>
              </a:r>
            </a:p>
            <a:p>
              <a:pPr rtl="0">
                <a:spcAft>
                  <a:spcPts val="600"/>
                </a:spcAft>
                <a:buNone/>
              </a:pPr>
              <a:r>
                <a:rPr lang="en-AU" sz="1600" b="0" i="0" u="none" strike="noStrike" dirty="0">
                  <a:solidFill>
                    <a:srgbClr val="414141"/>
                  </a:solidFill>
                  <a:effectLst/>
                  <a:latin typeface="Montserrat" pitchFamily="2" charset="77"/>
                </a:rPr>
                <a:t>Put mushrooms in direct sunlight – whole stem side up, or </a:t>
              </a:r>
              <a:r>
                <a:rPr lang="en-AU" sz="1600" b="0" i="0" u="none" strike="noStrike" dirty="0" err="1">
                  <a:solidFill>
                    <a:srgbClr val="414141"/>
                  </a:solidFill>
                  <a:effectLst/>
                  <a:latin typeface="Montserrat" pitchFamily="2" charset="77"/>
                </a:rPr>
                <a:t>slided</a:t>
              </a:r>
              <a:r>
                <a:rPr lang="en-AU" sz="1600" b="0" i="0" u="none" strike="noStrike" dirty="0">
                  <a:solidFill>
                    <a:srgbClr val="414141"/>
                  </a:solidFill>
                  <a:effectLst/>
                  <a:latin typeface="Montserrat" pitchFamily="2" charset="77"/>
                </a:rPr>
                <a:t>. 15 mins in bright peak sunlight (longer, e.g. one hour, in lower light.)</a:t>
              </a:r>
              <a:r>
                <a:rPr lang="en-US" sz="1600" b="0" i="0" u="none" strike="noStrike" dirty="0">
                  <a:solidFill>
                    <a:srgbClr val="414141"/>
                  </a:solidFill>
                  <a:effectLst/>
                  <a:latin typeface="Montserrat" pitchFamily="2" charset="77"/>
                </a:rPr>
                <a:t> Exposure to sunlight helps mushrooms make vitamin D.</a:t>
              </a:r>
              <a:endParaRPr lang="en-US" sz="1600" dirty="0">
                <a:solidFill>
                  <a:srgbClr val="414141"/>
                </a:solidFill>
              </a:endParaRPr>
            </a:p>
          </p:txBody>
        </p:sp>
        <p:pic>
          <p:nvPicPr>
            <p:cNvPr id="29" name="Picture 28">
              <a:extLst>
                <a:ext uri="{FF2B5EF4-FFF2-40B4-BE49-F238E27FC236}">
                  <a16:creationId xmlns:a16="http://schemas.microsoft.com/office/drawing/2014/main" id="{636C7C74-65FD-21BC-E0ED-2E7C1D39005E}"/>
                </a:ext>
              </a:extLst>
            </p:cNvPr>
            <p:cNvPicPr>
              <a:picLocks noChangeAspect="1"/>
            </p:cNvPicPr>
            <p:nvPr/>
          </p:nvPicPr>
          <p:blipFill>
            <a:blip r:embed="rId4"/>
            <a:srcRect/>
            <a:stretch/>
          </p:blipFill>
          <p:spPr>
            <a:xfrm>
              <a:off x="3287566" y="2556545"/>
              <a:ext cx="2700812" cy="2907729"/>
            </a:xfrm>
            <a:prstGeom prst="rect">
              <a:avLst/>
            </a:prstGeom>
          </p:spPr>
        </p:pic>
      </p:grpSp>
      <p:grpSp>
        <p:nvGrpSpPr>
          <p:cNvPr id="45" name="3. Store">
            <a:extLst>
              <a:ext uri="{FF2B5EF4-FFF2-40B4-BE49-F238E27FC236}">
                <a16:creationId xmlns:a16="http://schemas.microsoft.com/office/drawing/2014/main" id="{6617C8A8-2E6B-FFCF-4996-F6AD3F1CEE7D}"/>
              </a:ext>
            </a:extLst>
          </p:cNvPr>
          <p:cNvGrpSpPr/>
          <p:nvPr/>
        </p:nvGrpSpPr>
        <p:grpSpPr>
          <a:xfrm>
            <a:off x="547671" y="1847741"/>
            <a:ext cx="6107128" cy="3514210"/>
            <a:chOff x="2396060" y="1775848"/>
            <a:chExt cx="7772400" cy="4472454"/>
          </a:xfrm>
        </p:grpSpPr>
        <p:pic>
          <p:nvPicPr>
            <p:cNvPr id="46" name="Picture 45">
              <a:extLst>
                <a:ext uri="{FF2B5EF4-FFF2-40B4-BE49-F238E27FC236}">
                  <a16:creationId xmlns:a16="http://schemas.microsoft.com/office/drawing/2014/main" id="{7BFEC92C-D5C9-CDFF-AAD8-FFD2101F5A05}"/>
                </a:ext>
              </a:extLst>
            </p:cNvPr>
            <p:cNvPicPr>
              <a:picLocks noChangeAspect="1"/>
            </p:cNvPicPr>
            <p:nvPr/>
          </p:nvPicPr>
          <p:blipFill>
            <a:blip r:embed="rId2"/>
            <a:srcRect/>
            <a:stretch/>
          </p:blipFill>
          <p:spPr>
            <a:xfrm>
              <a:off x="2396060" y="1775848"/>
              <a:ext cx="7772400" cy="4472454"/>
            </a:xfrm>
            <a:prstGeom prst="rect">
              <a:avLst/>
            </a:prstGeom>
          </p:spPr>
        </p:pic>
        <p:sp>
          <p:nvSpPr>
            <p:cNvPr id="47" name="TextBox 46">
              <a:extLst>
                <a:ext uri="{FF2B5EF4-FFF2-40B4-BE49-F238E27FC236}">
                  <a16:creationId xmlns:a16="http://schemas.microsoft.com/office/drawing/2014/main" id="{FC157E12-D61E-B282-2836-6BF7D8D61E9E}"/>
                </a:ext>
              </a:extLst>
            </p:cNvPr>
            <p:cNvSpPr txBox="1"/>
            <p:nvPr/>
          </p:nvSpPr>
          <p:spPr>
            <a:xfrm>
              <a:off x="6282261" y="2410589"/>
              <a:ext cx="3263517" cy="3192356"/>
            </a:xfrm>
            <a:prstGeom prst="rect">
              <a:avLst/>
            </a:prstGeom>
            <a:noFill/>
          </p:spPr>
          <p:txBody>
            <a:bodyPr wrap="square" anchor="ctr">
              <a:spAutoFit/>
            </a:bodyPr>
            <a:lstStyle/>
            <a:p>
              <a:pPr rtl="0">
                <a:spcAft>
                  <a:spcPts val="600"/>
                </a:spcAft>
                <a:buNone/>
              </a:pPr>
              <a:r>
                <a:rPr lang="en-AU" sz="2400" u="none" strike="noStrike" dirty="0">
                  <a:solidFill>
                    <a:srgbClr val="2F7A34"/>
                  </a:solidFill>
                  <a:effectLst/>
                  <a:latin typeface="SZTOS MEDIUM" pitchFamily="2" charset="77"/>
                  <a:ea typeface="SZTOS MEDIUM" pitchFamily="2" charset="77"/>
                  <a:cs typeface="SZTOS MEDIUM" pitchFamily="2" charset="77"/>
                </a:rPr>
                <a:t>Store</a:t>
              </a:r>
            </a:p>
            <a:p>
              <a:pPr rtl="0">
                <a:spcAft>
                  <a:spcPts val="600"/>
                </a:spcAft>
                <a:buNone/>
              </a:pPr>
              <a:r>
                <a:rPr lang="en-US" sz="1600" b="0" i="0" u="none" strike="noStrike" dirty="0">
                  <a:solidFill>
                    <a:srgbClr val="414141"/>
                  </a:solidFill>
                  <a:effectLst/>
                  <a:latin typeface="Montserrat" pitchFamily="2" charset="77"/>
                </a:rPr>
                <a:t>You can put the mushrooms in the fridge after they've been in the sun. The vitamin D they make will stay for about a week. You can also use them right away.</a:t>
              </a:r>
              <a:endParaRPr lang="en-AU" sz="1600" b="0" i="0" u="none" strike="noStrike" dirty="0">
                <a:solidFill>
                  <a:srgbClr val="414141"/>
                </a:solidFill>
                <a:effectLst/>
                <a:latin typeface="Montserrat" pitchFamily="2" charset="77"/>
              </a:endParaRPr>
            </a:p>
          </p:txBody>
        </p:sp>
        <p:pic>
          <p:nvPicPr>
            <p:cNvPr id="48" name="Picture 47">
              <a:extLst>
                <a:ext uri="{FF2B5EF4-FFF2-40B4-BE49-F238E27FC236}">
                  <a16:creationId xmlns:a16="http://schemas.microsoft.com/office/drawing/2014/main" id="{2338AC24-2C40-1E56-AFB4-9B1E62F34EC0}"/>
                </a:ext>
              </a:extLst>
            </p:cNvPr>
            <p:cNvPicPr>
              <a:picLocks noChangeAspect="1"/>
            </p:cNvPicPr>
            <p:nvPr/>
          </p:nvPicPr>
          <p:blipFill>
            <a:blip r:embed="rId5"/>
            <a:srcRect/>
            <a:stretch/>
          </p:blipFill>
          <p:spPr>
            <a:xfrm>
              <a:off x="3290148" y="2589217"/>
              <a:ext cx="2695647" cy="2842386"/>
            </a:xfrm>
            <a:prstGeom prst="rect">
              <a:avLst/>
            </a:prstGeom>
          </p:spPr>
        </p:pic>
      </p:grpSp>
      <p:grpSp>
        <p:nvGrpSpPr>
          <p:cNvPr id="49" name="4. Use">
            <a:extLst>
              <a:ext uri="{FF2B5EF4-FFF2-40B4-BE49-F238E27FC236}">
                <a16:creationId xmlns:a16="http://schemas.microsoft.com/office/drawing/2014/main" id="{7E1353C3-1377-E0D2-C2C3-4CDA38206998}"/>
              </a:ext>
            </a:extLst>
          </p:cNvPr>
          <p:cNvGrpSpPr/>
          <p:nvPr/>
        </p:nvGrpSpPr>
        <p:grpSpPr>
          <a:xfrm>
            <a:off x="547670" y="1847740"/>
            <a:ext cx="6107130" cy="3514212"/>
            <a:chOff x="2396059" y="1775848"/>
            <a:chExt cx="7772402" cy="4472454"/>
          </a:xfrm>
        </p:grpSpPr>
        <p:pic>
          <p:nvPicPr>
            <p:cNvPr id="50" name="Picture 49">
              <a:extLst>
                <a:ext uri="{FF2B5EF4-FFF2-40B4-BE49-F238E27FC236}">
                  <a16:creationId xmlns:a16="http://schemas.microsoft.com/office/drawing/2014/main" id="{A9B0C403-F95B-E0B3-B074-25AF06BA6607}"/>
                </a:ext>
              </a:extLst>
            </p:cNvPr>
            <p:cNvPicPr>
              <a:picLocks noChangeAspect="1"/>
            </p:cNvPicPr>
            <p:nvPr/>
          </p:nvPicPr>
          <p:blipFill>
            <a:blip r:embed="rId2"/>
            <a:srcRect/>
            <a:stretch/>
          </p:blipFill>
          <p:spPr>
            <a:xfrm>
              <a:off x="2396059" y="1775848"/>
              <a:ext cx="7772402" cy="4472454"/>
            </a:xfrm>
            <a:prstGeom prst="rect">
              <a:avLst/>
            </a:prstGeom>
          </p:spPr>
        </p:pic>
        <p:sp>
          <p:nvSpPr>
            <p:cNvPr id="51" name="TextBox 50">
              <a:extLst>
                <a:ext uri="{FF2B5EF4-FFF2-40B4-BE49-F238E27FC236}">
                  <a16:creationId xmlns:a16="http://schemas.microsoft.com/office/drawing/2014/main" id="{7BE988B4-E154-FFB9-372A-B70D44C208FA}"/>
                </a:ext>
              </a:extLst>
            </p:cNvPr>
            <p:cNvSpPr txBox="1"/>
            <p:nvPr/>
          </p:nvSpPr>
          <p:spPr>
            <a:xfrm>
              <a:off x="6282261" y="2784524"/>
              <a:ext cx="3146612" cy="2252274"/>
            </a:xfrm>
            <a:prstGeom prst="rect">
              <a:avLst/>
            </a:prstGeom>
            <a:noFill/>
          </p:spPr>
          <p:txBody>
            <a:bodyPr wrap="square" anchor="ctr">
              <a:spAutoFit/>
            </a:bodyPr>
            <a:lstStyle/>
            <a:p>
              <a:pPr rtl="0">
                <a:spcAft>
                  <a:spcPts val="600"/>
                </a:spcAft>
                <a:buNone/>
              </a:pPr>
              <a:r>
                <a:rPr lang="en-AU" sz="2400" dirty="0">
                  <a:solidFill>
                    <a:srgbClr val="2F7A34"/>
                  </a:solidFill>
                  <a:latin typeface="SZTOS MEDIUM" pitchFamily="2" charset="77"/>
                  <a:ea typeface="SZTOS MEDIUM" pitchFamily="2" charset="77"/>
                  <a:cs typeface="SZTOS MEDIUM" pitchFamily="2" charset="77"/>
                </a:rPr>
                <a:t>Use</a:t>
              </a:r>
              <a:endParaRPr lang="en-AU" sz="2400" u="none" strike="noStrike" dirty="0">
                <a:solidFill>
                  <a:srgbClr val="2F7A34"/>
                </a:solidFill>
                <a:effectLst/>
                <a:latin typeface="SZTOS MEDIUM" pitchFamily="2" charset="77"/>
                <a:ea typeface="SZTOS MEDIUM" pitchFamily="2" charset="77"/>
                <a:cs typeface="SZTOS MEDIUM" pitchFamily="2" charset="77"/>
              </a:endParaRPr>
            </a:p>
            <a:p>
              <a:pPr rtl="0">
                <a:spcAft>
                  <a:spcPts val="600"/>
                </a:spcAft>
                <a:buNone/>
              </a:pPr>
              <a:r>
                <a:rPr lang="en-AU" sz="2000" b="0" i="0" u="none" strike="noStrike" dirty="0">
                  <a:solidFill>
                    <a:srgbClr val="414141"/>
                  </a:solidFill>
                  <a:effectLst/>
                  <a:latin typeface="Montserrat" pitchFamily="2" charset="77"/>
                </a:rPr>
                <a:t>Eat however you enjoy mushrooms – raw or cooked.</a:t>
              </a:r>
            </a:p>
          </p:txBody>
        </p:sp>
        <p:pic>
          <p:nvPicPr>
            <p:cNvPr id="52" name="Picture 51">
              <a:extLst>
                <a:ext uri="{FF2B5EF4-FFF2-40B4-BE49-F238E27FC236}">
                  <a16:creationId xmlns:a16="http://schemas.microsoft.com/office/drawing/2014/main" id="{84659220-BA0A-46A1-5B10-09E337E6CC7D}"/>
                </a:ext>
              </a:extLst>
            </p:cNvPr>
            <p:cNvPicPr>
              <a:picLocks noChangeAspect="1"/>
            </p:cNvPicPr>
            <p:nvPr/>
          </p:nvPicPr>
          <p:blipFill>
            <a:blip r:embed="rId6"/>
            <a:srcRect/>
            <a:stretch/>
          </p:blipFill>
          <p:spPr>
            <a:xfrm>
              <a:off x="3287566" y="2589217"/>
              <a:ext cx="2700811" cy="2842386"/>
            </a:xfrm>
            <a:prstGeom prst="rect">
              <a:avLst/>
            </a:prstGeom>
          </p:spPr>
        </p:pic>
        <p:pic>
          <p:nvPicPr>
            <p:cNvPr id="8" name="Picture 7">
              <a:extLst>
                <a:ext uri="{FF2B5EF4-FFF2-40B4-BE49-F238E27FC236}">
                  <a16:creationId xmlns:a16="http://schemas.microsoft.com/office/drawing/2014/main" id="{2ECCEDAB-ED5A-1F56-B128-78ED71339EEE}"/>
                </a:ext>
              </a:extLst>
            </p:cNvPr>
            <p:cNvPicPr>
              <a:picLocks noChangeAspect="1"/>
            </p:cNvPicPr>
            <p:nvPr/>
          </p:nvPicPr>
          <p:blipFill>
            <a:blip r:embed="rId7"/>
            <a:srcRect/>
            <a:stretch/>
          </p:blipFill>
          <p:spPr>
            <a:xfrm>
              <a:off x="3287566" y="2604619"/>
              <a:ext cx="2695647" cy="2842386"/>
            </a:xfrm>
            <a:prstGeom prst="rect">
              <a:avLst/>
            </a:prstGeom>
          </p:spPr>
        </p:pic>
      </p:grpSp>
      <p:grpSp>
        <p:nvGrpSpPr>
          <p:cNvPr id="57" name="menu">
            <a:extLst>
              <a:ext uri="{FF2B5EF4-FFF2-40B4-BE49-F238E27FC236}">
                <a16:creationId xmlns:a16="http://schemas.microsoft.com/office/drawing/2014/main" id="{A3560CCE-F5A1-308D-681C-3318AD1E8CCD}"/>
              </a:ext>
            </a:extLst>
          </p:cNvPr>
          <p:cNvGrpSpPr/>
          <p:nvPr/>
        </p:nvGrpSpPr>
        <p:grpSpPr>
          <a:xfrm>
            <a:off x="11474101" y="2871719"/>
            <a:ext cx="460535" cy="1114561"/>
            <a:chOff x="151927" y="2325786"/>
            <a:chExt cx="260682" cy="630889"/>
          </a:xfrm>
        </p:grpSpPr>
        <p:sp>
          <p:nvSpPr>
            <p:cNvPr id="58" name="Rectangle: Rounded Corners 63">
              <a:extLst>
                <a:ext uri="{FF2B5EF4-FFF2-40B4-BE49-F238E27FC236}">
                  <a16:creationId xmlns:a16="http://schemas.microsoft.com/office/drawing/2014/main" id="{3F3E3E16-A3F1-C9F4-DBAE-74C593C456D4}"/>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59" name="a4">
              <a:hlinkClick r:id="" action="ppaction://hlinkshowjump?jump=nextslide"/>
              <a:extLst>
                <a:ext uri="{FF2B5EF4-FFF2-40B4-BE49-F238E27FC236}">
                  <a16:creationId xmlns:a16="http://schemas.microsoft.com/office/drawing/2014/main" id="{EFD8BB32-6E61-9E80-8A74-6FA5BF8A76E3}"/>
                </a:ext>
              </a:extLst>
            </p:cNvPr>
            <p:cNvPicPr>
              <a:picLocks noChangeAspect="1"/>
            </p:cNvPicPr>
            <p:nvPr/>
          </p:nvPicPr>
          <p:blipFill>
            <a:blip r:embed="rId8"/>
            <a:srcRect/>
            <a:stretch/>
          </p:blipFill>
          <p:spPr>
            <a:xfrm>
              <a:off x="204687" y="2740767"/>
              <a:ext cx="154441" cy="106747"/>
            </a:xfrm>
            <a:prstGeom prst="rect">
              <a:avLst/>
            </a:prstGeom>
          </p:spPr>
        </p:pic>
        <p:pic>
          <p:nvPicPr>
            <p:cNvPr id="60" name="a4">
              <a:hlinkClick r:id="" action="ppaction://hlinkshowjump?jump=previousslide"/>
              <a:extLst>
                <a:ext uri="{FF2B5EF4-FFF2-40B4-BE49-F238E27FC236}">
                  <a16:creationId xmlns:a16="http://schemas.microsoft.com/office/drawing/2014/main" id="{151C5144-5696-70FE-8A69-FEFF8B679A9F}"/>
                </a:ext>
              </a:extLst>
            </p:cNvPr>
            <p:cNvPicPr>
              <a:picLocks noChangeAspect="1"/>
            </p:cNvPicPr>
            <p:nvPr/>
          </p:nvPicPr>
          <p:blipFill>
            <a:blip r:embed="rId8"/>
            <a:srcRect/>
            <a:stretch/>
          </p:blipFill>
          <p:spPr>
            <a:xfrm rot="10800000">
              <a:off x="204687" y="2434554"/>
              <a:ext cx="154441" cy="106747"/>
            </a:xfrm>
            <a:prstGeom prst="rect">
              <a:avLst/>
            </a:prstGeom>
          </p:spPr>
        </p:pic>
      </p:grpSp>
      <p:sp>
        <p:nvSpPr>
          <p:cNvPr id="9" name="Title 1">
            <a:extLst>
              <a:ext uri="{FF2B5EF4-FFF2-40B4-BE49-F238E27FC236}">
                <a16:creationId xmlns:a16="http://schemas.microsoft.com/office/drawing/2014/main" id="{07A3162B-C0E9-8F81-12DE-4770A77D6CB1}"/>
              </a:ext>
            </a:extLst>
          </p:cNvPr>
          <p:cNvSpPr txBox="1">
            <a:spLocks/>
          </p:cNvSpPr>
          <p:nvPr/>
        </p:nvSpPr>
        <p:spPr>
          <a:xfrm>
            <a:off x="2292583" y="352330"/>
            <a:ext cx="7606834" cy="95287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9B2242"/>
                </a:solidFill>
                <a:latin typeface="Sztosfixed" pitchFamily="2" charset="77"/>
                <a:ea typeface="Sztosfixed" pitchFamily="2" charset="77"/>
                <a:cs typeface="Sztosfixed" pitchFamily="2" charset="77"/>
              </a:rPr>
              <a:t>Mushrooms supercharge in the sun! </a:t>
            </a:r>
          </a:p>
          <a:p>
            <a:pPr algn="ctr"/>
            <a:endParaRPr lang="en-US" sz="3600" b="1" dirty="0">
              <a:solidFill>
                <a:srgbClr val="9B2242"/>
              </a:solidFill>
              <a:latin typeface="Sztosfixed" pitchFamily="2" charset="77"/>
              <a:ea typeface="Sztosfixed" pitchFamily="2" charset="77"/>
              <a:cs typeface="Sztosfixed" pitchFamily="2" charset="77"/>
            </a:endParaRPr>
          </a:p>
        </p:txBody>
      </p:sp>
      <p:pic>
        <p:nvPicPr>
          <p:cNvPr id="2" name="bt1" descr="A red arrow in a white circle&#10;&#10;AI-generated content may be incorrect.">
            <a:extLst>
              <a:ext uri="{FF2B5EF4-FFF2-40B4-BE49-F238E27FC236}">
                <a16:creationId xmlns:a16="http://schemas.microsoft.com/office/drawing/2014/main" id="{73E43592-7B70-3BA5-4516-F9B0AECE1973}"/>
              </a:ext>
            </a:extLst>
          </p:cNvPr>
          <p:cNvPicPr>
            <a:picLocks noChangeAspect="1"/>
          </p:cNvPicPr>
          <p:nvPr/>
        </p:nvPicPr>
        <p:blipFill>
          <a:blip r:embed="rId9"/>
          <a:stretch>
            <a:fillRect/>
          </a:stretch>
        </p:blipFill>
        <p:spPr>
          <a:xfrm rot="16200000">
            <a:off x="3601235" y="5745998"/>
            <a:ext cx="516610" cy="516610"/>
          </a:xfrm>
          <a:prstGeom prst="rect">
            <a:avLst/>
          </a:prstGeom>
        </p:spPr>
      </p:pic>
      <p:pic>
        <p:nvPicPr>
          <p:cNvPr id="3" name="bt2" descr="A red arrow in a white circle&#10;&#10;AI-generated content may be incorrect.">
            <a:extLst>
              <a:ext uri="{FF2B5EF4-FFF2-40B4-BE49-F238E27FC236}">
                <a16:creationId xmlns:a16="http://schemas.microsoft.com/office/drawing/2014/main" id="{39220E4E-D77B-F0A7-70FA-BE139AAC740E}"/>
              </a:ext>
            </a:extLst>
          </p:cNvPr>
          <p:cNvPicPr>
            <a:picLocks noChangeAspect="1"/>
          </p:cNvPicPr>
          <p:nvPr/>
        </p:nvPicPr>
        <p:blipFill>
          <a:blip r:embed="rId9"/>
          <a:stretch>
            <a:fillRect/>
          </a:stretch>
        </p:blipFill>
        <p:spPr>
          <a:xfrm rot="16200000">
            <a:off x="3601235" y="5745998"/>
            <a:ext cx="516610" cy="516610"/>
          </a:xfrm>
          <a:prstGeom prst="rect">
            <a:avLst/>
          </a:prstGeom>
        </p:spPr>
      </p:pic>
      <p:pic>
        <p:nvPicPr>
          <p:cNvPr id="10" name="bt3" descr="A red arrow in a white circle&#10;&#10;AI-generated content may be incorrect.">
            <a:extLst>
              <a:ext uri="{FF2B5EF4-FFF2-40B4-BE49-F238E27FC236}">
                <a16:creationId xmlns:a16="http://schemas.microsoft.com/office/drawing/2014/main" id="{8FA4C8EB-E42F-728C-521B-7BB9B2ECC1FF}"/>
              </a:ext>
            </a:extLst>
          </p:cNvPr>
          <p:cNvPicPr>
            <a:picLocks noChangeAspect="1"/>
          </p:cNvPicPr>
          <p:nvPr/>
        </p:nvPicPr>
        <p:blipFill>
          <a:blip r:embed="rId9"/>
          <a:stretch>
            <a:fillRect/>
          </a:stretch>
        </p:blipFill>
        <p:spPr>
          <a:xfrm rot="16200000">
            <a:off x="3601235" y="5745998"/>
            <a:ext cx="516610" cy="516610"/>
          </a:xfrm>
          <a:prstGeom prst="rect">
            <a:avLst/>
          </a:prstGeom>
        </p:spPr>
      </p:pic>
      <p:pic>
        <p:nvPicPr>
          <p:cNvPr id="11" name="bt4" descr="A red arrow in a white circle&#10;&#10;AI-generated content may be incorrect.">
            <a:extLst>
              <a:ext uri="{FF2B5EF4-FFF2-40B4-BE49-F238E27FC236}">
                <a16:creationId xmlns:a16="http://schemas.microsoft.com/office/drawing/2014/main" id="{F67689E5-361B-DAEC-7D0B-357D409DA6C3}"/>
              </a:ext>
            </a:extLst>
          </p:cNvPr>
          <p:cNvPicPr>
            <a:picLocks noChangeAspect="1"/>
          </p:cNvPicPr>
          <p:nvPr/>
        </p:nvPicPr>
        <p:blipFill>
          <a:blip r:embed="rId9"/>
          <a:stretch>
            <a:fillRect/>
          </a:stretch>
        </p:blipFill>
        <p:spPr>
          <a:xfrm rot="5400000">
            <a:off x="2931820" y="5745998"/>
            <a:ext cx="516610" cy="516610"/>
          </a:xfrm>
          <a:prstGeom prst="rect">
            <a:avLst/>
          </a:prstGeom>
        </p:spPr>
      </p:pic>
      <p:sp>
        <p:nvSpPr>
          <p:cNvPr id="12" name="Rounded Rectangle 11">
            <a:extLst>
              <a:ext uri="{FF2B5EF4-FFF2-40B4-BE49-F238E27FC236}">
                <a16:creationId xmlns:a16="http://schemas.microsoft.com/office/drawing/2014/main" id="{F2F79D4F-A0D0-FB6A-275D-4D424AC6FCF0}"/>
              </a:ext>
            </a:extLst>
          </p:cNvPr>
          <p:cNvSpPr/>
          <p:nvPr/>
        </p:nvSpPr>
        <p:spPr>
          <a:xfrm>
            <a:off x="6971589" y="1605202"/>
            <a:ext cx="4071815" cy="4712933"/>
          </a:xfrm>
          <a:prstGeom prst="roundRect">
            <a:avLst>
              <a:gd name="adj" fmla="val 8295"/>
            </a:avLst>
          </a:prstGeom>
          <a:solidFill>
            <a:srgbClr val="9B22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4D362E39-1DB6-9BC4-35CF-F41D98B5D0DC}"/>
              </a:ext>
            </a:extLst>
          </p:cNvPr>
          <p:cNvSpPr txBox="1"/>
          <p:nvPr/>
        </p:nvSpPr>
        <p:spPr>
          <a:xfrm>
            <a:off x="7182045" y="1795085"/>
            <a:ext cx="3759758" cy="4360168"/>
          </a:xfrm>
          <a:prstGeom prst="rect">
            <a:avLst/>
          </a:prstGeom>
          <a:noFill/>
        </p:spPr>
        <p:txBody>
          <a:bodyPr wrap="square">
            <a:spAutoFit/>
          </a:bodyPr>
          <a:lstStyle/>
          <a:p>
            <a:pPr rtl="0" fontAlgn="base">
              <a:lnSpc>
                <a:spcPts val="2220"/>
              </a:lnSpc>
              <a:spcAft>
                <a:spcPts val="600"/>
              </a:spcAft>
            </a:pPr>
            <a:r>
              <a:rPr lang="en-AU" sz="2000" b="1" u="none" strike="noStrike" dirty="0">
                <a:solidFill>
                  <a:schemeClr val="bg1"/>
                </a:solidFill>
                <a:effectLst/>
                <a:latin typeface="SZTOS MEDIUM" pitchFamily="2" charset="77"/>
                <a:ea typeface="SZTOS MEDIUM" pitchFamily="2" charset="77"/>
                <a:cs typeface="SZTOS MEDIUM" pitchFamily="2" charset="77"/>
              </a:rPr>
              <a:t>Vitamin D</a:t>
            </a:r>
          </a:p>
          <a:p>
            <a:pPr marL="285750" indent="-285750" rtl="0" fontAlgn="base">
              <a:spcAft>
                <a:spcPts val="1200"/>
              </a:spcAft>
              <a:buFont typeface="Arial" panose="020B0604020202020204" pitchFamily="34" charset="0"/>
              <a:buChar char="•"/>
            </a:pPr>
            <a:r>
              <a:rPr lang="en-AU" sz="1600" b="0" u="none" strike="noStrike" dirty="0">
                <a:solidFill>
                  <a:schemeClr val="bg1"/>
                </a:solidFill>
                <a:effectLst/>
                <a:latin typeface="Montserrat" pitchFamily="2" charset="77"/>
              </a:rPr>
              <a:t>Is known as the sunshine vitamin because you can get it from being outside in the sunshine.</a:t>
            </a:r>
          </a:p>
          <a:p>
            <a:pPr marL="285750" indent="-285750" rtl="0" fontAlgn="base">
              <a:spcAft>
                <a:spcPts val="1200"/>
              </a:spcAft>
              <a:buFont typeface="Arial" panose="020B0604020202020204" pitchFamily="34" charset="0"/>
              <a:buChar char="•"/>
            </a:pPr>
            <a:r>
              <a:rPr lang="en-AU" sz="1600" b="0" u="none" strike="noStrike" dirty="0">
                <a:solidFill>
                  <a:schemeClr val="bg1"/>
                </a:solidFill>
                <a:effectLst/>
                <a:latin typeface="Montserrat" pitchFamily="2" charset="77"/>
              </a:rPr>
              <a:t>Our bodies are able to produce vitamin D when we expose ourselves to sunlight. </a:t>
            </a:r>
          </a:p>
          <a:p>
            <a:pPr marL="285750" indent="-285750" rtl="0" fontAlgn="base">
              <a:spcAft>
                <a:spcPts val="1200"/>
              </a:spcAft>
              <a:buFont typeface="Arial" panose="020B0604020202020204" pitchFamily="34" charset="0"/>
              <a:buChar char="•"/>
            </a:pPr>
            <a:r>
              <a:rPr lang="en-AU" sz="1600" b="0" u="none" strike="noStrike" dirty="0">
                <a:solidFill>
                  <a:schemeClr val="bg1"/>
                </a:solidFill>
                <a:effectLst/>
                <a:latin typeface="Montserrat" pitchFamily="2" charset="77"/>
              </a:rPr>
              <a:t>We can make vitamin D in our skin when we are in the sun.</a:t>
            </a:r>
          </a:p>
          <a:p>
            <a:pPr marL="285750" indent="-285750" rtl="0" fontAlgn="base">
              <a:spcAft>
                <a:spcPts val="1200"/>
              </a:spcAft>
              <a:buFont typeface="Arial" panose="020B0604020202020204" pitchFamily="34" charset="0"/>
              <a:buChar char="•"/>
            </a:pPr>
            <a:r>
              <a:rPr lang="en-AU" sz="1600" b="0" u="none" strike="noStrike" dirty="0">
                <a:solidFill>
                  <a:schemeClr val="bg1"/>
                </a:solidFill>
                <a:effectLst/>
                <a:latin typeface="Montserrat" pitchFamily="2" charset="77"/>
              </a:rPr>
              <a:t>Mushrooms can make vitamin D just like us, because they are biologically closer to humans and animals, than they are to plants.</a:t>
            </a:r>
          </a:p>
        </p:txBody>
      </p:sp>
    </p:spTree>
    <p:extLst>
      <p:ext uri="{BB962C8B-B14F-4D97-AF65-F5344CB8AC3E}">
        <p14:creationId xmlns:p14="http://schemas.microsoft.com/office/powerpoint/2010/main" val="2381531656"/>
      </p:ext>
    </p:extLst>
  </p:cSld>
  <p:clrMapOvr>
    <a:masterClrMapping/>
  </p:clrMapOvr>
  <p:transition spd="slow" advClick="0">
    <p:push dir="u"/>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9" restart="whenNotActive" fill="hold" evtFilter="cancelBubble" nodeType="interactiveSeq">
                <p:stCondLst>
                  <p:cond evt="onClick" delay="0">
                    <p:tgtEl>
                      <p:spTgt spid="3"/>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nodeType="withEffect">
                                  <p:stCondLst>
                                    <p:cond delay="0"/>
                                  </p:stCondLst>
                                  <p:childTnLst>
                                    <p:set>
                                      <p:cBhvr>
                                        <p:cTn id="13" dur="1" fill="hold">
                                          <p:stCondLst>
                                            <p:cond delay="0"/>
                                          </p:stCondLst>
                                        </p:cTn>
                                        <p:tgtEl>
                                          <p:spTgt spid="45"/>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childTnLst>
              </p:cTn>
              <p:nextCondLst>
                <p:cond evt="onClick" delay="0">
                  <p:tgtEl>
                    <p:spTgt spid="3"/>
                  </p:tgtEl>
                </p:cond>
              </p:nextCondLst>
            </p:seq>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nodeType="with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3"/>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0"/>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9" restart="whenNotActive" fill="hold" evtFilter="cancelBubble" nodeType="interactiveSeq">
                <p:stCondLst>
                  <p:cond evt="onClick" delay="0">
                    <p:tgtEl>
                      <p:spTgt spid="11"/>
                    </p:tgtEl>
                  </p:cond>
                </p:stCondLst>
                <p:endSync evt="end" delay="0">
                  <p:rtn val="all"/>
                </p:endSync>
                <p:childTnLst>
                  <p:par>
                    <p:cTn id="30" fill="hold">
                      <p:stCondLst>
                        <p:cond delay="0"/>
                      </p:stCondLst>
                      <p:childTnLst>
                        <p:par>
                          <p:cTn id="31" fill="hold">
                            <p:stCondLst>
                              <p:cond delay="0"/>
                            </p:stCondLst>
                            <p:childTnLst>
                              <p:par>
                                <p:cTn id="32" presetID="1" presetClass="exit" presetSubtype="0" fill="hold" nodeType="withEffect">
                                  <p:stCondLst>
                                    <p:cond delay="0"/>
                                  </p:stCondLst>
                                  <p:childTnLst>
                                    <p:set>
                                      <p:cBhvr>
                                        <p:cTn id="33" dur="1" fill="hold">
                                          <p:stCondLst>
                                            <p:cond delay="0"/>
                                          </p:stCondLst>
                                        </p:cTn>
                                        <p:tgtEl>
                                          <p:spTgt spid="11"/>
                                        </p:tgtEl>
                                        <p:attrNameLst>
                                          <p:attrName>style.visibility</p:attrName>
                                        </p:attrNameLst>
                                      </p:cBhvr>
                                      <p:to>
                                        <p:strVal val="hidden"/>
                                      </p:to>
                                    </p:set>
                                  </p:childTnLst>
                                </p:cTn>
                              </p:par>
                              <p:par>
                                <p:cTn id="34" presetID="1" presetClass="entr" presetSubtype="0" fill="hold" nodeType="withEffect">
                                  <p:stCondLst>
                                    <p:cond delay="0"/>
                                  </p:stCondLst>
                                  <p:childTnLst>
                                    <p:set>
                                      <p:cBhvr>
                                        <p:cTn id="35" dur="1" fill="hold">
                                          <p:stCondLst>
                                            <p:cond delay="0"/>
                                          </p:stCondLst>
                                        </p:cTn>
                                        <p:tgtEl>
                                          <p:spTgt spid="2"/>
                                        </p:tgtEl>
                                        <p:attrNameLst>
                                          <p:attrName>style.visibility</p:attrName>
                                        </p:attrNameLst>
                                      </p:cBhvr>
                                      <p:to>
                                        <p:strVal val="visible"/>
                                      </p:to>
                                    </p:set>
                                  </p:childTnLst>
                                </p:cTn>
                              </p:par>
                              <p:par>
                                <p:cTn id="36" presetID="1" presetClass="exit" presetSubtype="0" fill="hold" nodeType="withEffect">
                                  <p:stCondLst>
                                    <p:cond delay="0"/>
                                  </p:stCondLst>
                                  <p:childTnLst>
                                    <p:set>
                                      <p:cBhvr>
                                        <p:cTn id="37" dur="1" fill="hold">
                                          <p:stCondLst>
                                            <p:cond delay="0"/>
                                          </p:stCondLst>
                                        </p:cTn>
                                        <p:tgtEl>
                                          <p:spTgt spid="36"/>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45"/>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463B0-B7B7-1D41-E9A6-15BA6C00DA79}"/>
            </a:ext>
          </a:extLst>
        </p:cNvPr>
        <p:cNvGrpSpPr/>
        <p:nvPr/>
      </p:nvGrpSpPr>
      <p:grpSpPr>
        <a:xfrm>
          <a:off x="0" y="0"/>
          <a:ext cx="0" cy="0"/>
          <a:chOff x="0" y="0"/>
          <a:chExt cx="0" cy="0"/>
        </a:xfrm>
      </p:grpSpPr>
      <p:sp>
        <p:nvSpPr>
          <p:cNvPr id="4" name="veg_b">
            <a:extLst>
              <a:ext uri="{FF2B5EF4-FFF2-40B4-BE49-F238E27FC236}">
                <a16:creationId xmlns:a16="http://schemas.microsoft.com/office/drawing/2014/main" id="{0190BC54-0DC2-6D30-B628-DF6E37921E28}"/>
              </a:ext>
            </a:extLst>
          </p:cNvPr>
          <p:cNvSpPr/>
          <p:nvPr/>
        </p:nvSpPr>
        <p:spPr>
          <a:xfrm>
            <a:off x="4483005" y="1814248"/>
            <a:ext cx="3224827" cy="1551121"/>
          </a:xfrm>
          <a:prstGeom prst="roundRect">
            <a:avLst>
              <a:gd name="adj" fmla="val 11197"/>
            </a:avLst>
          </a:prstGeom>
          <a:solidFill>
            <a:srgbClr val="E9E8FF"/>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algn="ctr">
              <a:lnSpc>
                <a:spcPts val="1900"/>
              </a:lnSpc>
            </a:pPr>
            <a:r>
              <a:rPr lang="en-US" sz="1400" dirty="0">
                <a:solidFill>
                  <a:srgbClr val="414141"/>
                </a:solidFill>
                <a:latin typeface="Montserrat" pitchFamily="2" charset="77"/>
                <a:ea typeface="Sztosfixed" pitchFamily="2" charset="77"/>
                <a:cs typeface="Sztosfixed" pitchFamily="2" charset="77"/>
              </a:rPr>
              <a:t>When very tiny mushrooms, called ‘pins,’ first start to grow and look like little bumps.</a:t>
            </a:r>
          </a:p>
        </p:txBody>
      </p:sp>
      <p:sp>
        <p:nvSpPr>
          <p:cNvPr id="2" name="wild_b">
            <a:extLst>
              <a:ext uri="{FF2B5EF4-FFF2-40B4-BE49-F238E27FC236}">
                <a16:creationId xmlns:a16="http://schemas.microsoft.com/office/drawing/2014/main" id="{1773DBF4-9535-56DB-99D6-72B3B3A45098}"/>
              </a:ext>
            </a:extLst>
          </p:cNvPr>
          <p:cNvSpPr/>
          <p:nvPr/>
        </p:nvSpPr>
        <p:spPr>
          <a:xfrm>
            <a:off x="7978263" y="1814248"/>
            <a:ext cx="3224245" cy="1551121"/>
          </a:xfrm>
          <a:prstGeom prst="roundRect">
            <a:avLst>
              <a:gd name="adj" fmla="val 11197"/>
            </a:avLst>
          </a:prstGeom>
          <a:solidFill>
            <a:srgbClr val="E9E8FF"/>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algn="ctr"/>
            <a:r>
              <a:rPr lang="en-US" sz="1200" dirty="0">
                <a:solidFill>
                  <a:srgbClr val="414141"/>
                </a:solidFill>
                <a:latin typeface="Montserrat" pitchFamily="2" charset="77"/>
                <a:ea typeface="Sztosfixed" pitchFamily="2" charset="77"/>
                <a:cs typeface="Sztosfixed" pitchFamily="2" charset="77"/>
              </a:rPr>
              <a:t>Think of this like a seed - but instead of being seeds, it's a carrier of the mycelium. Mycelium grows on millet - which is called 'Spawn'. This highly controlled process is done in a sterile lab. Growers add the spawn to the compost, to produce mushroom substrate.</a:t>
            </a:r>
          </a:p>
        </p:txBody>
      </p:sp>
      <p:sp>
        <p:nvSpPr>
          <p:cNvPr id="9" name="wild">
            <a:extLst>
              <a:ext uri="{FF2B5EF4-FFF2-40B4-BE49-F238E27FC236}">
                <a16:creationId xmlns:a16="http://schemas.microsoft.com/office/drawing/2014/main" id="{A42DF981-8AA2-0A8D-9A29-300231180A08}"/>
              </a:ext>
            </a:extLst>
          </p:cNvPr>
          <p:cNvSpPr/>
          <p:nvPr/>
        </p:nvSpPr>
        <p:spPr>
          <a:xfrm>
            <a:off x="7978844" y="1814248"/>
            <a:ext cx="3224245" cy="1551121"/>
          </a:xfrm>
          <a:prstGeom prst="roundRect">
            <a:avLst>
              <a:gd name="adj" fmla="val 11197"/>
            </a:avLst>
          </a:prstGeom>
          <a:solidFill>
            <a:srgbClr val="8E7EFF"/>
          </a:solidFill>
          <a:ln>
            <a:solidFill>
              <a:srgbClr val="8E7E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Spawn</a:t>
            </a:r>
          </a:p>
        </p:txBody>
      </p:sp>
      <p:sp>
        <p:nvSpPr>
          <p:cNvPr id="11" name="vegetable">
            <a:extLst>
              <a:ext uri="{FF2B5EF4-FFF2-40B4-BE49-F238E27FC236}">
                <a16:creationId xmlns:a16="http://schemas.microsoft.com/office/drawing/2014/main" id="{DA09AFB2-437B-B832-DD4F-965BB825BF71}"/>
              </a:ext>
            </a:extLst>
          </p:cNvPr>
          <p:cNvSpPr/>
          <p:nvPr/>
        </p:nvSpPr>
        <p:spPr>
          <a:xfrm>
            <a:off x="4483586" y="1814248"/>
            <a:ext cx="3224827" cy="1551121"/>
          </a:xfrm>
          <a:prstGeom prst="roundRect">
            <a:avLst>
              <a:gd name="adj" fmla="val 11197"/>
            </a:avLst>
          </a:prstGeom>
          <a:solidFill>
            <a:srgbClr val="8E7EFF"/>
          </a:solidFill>
          <a:ln>
            <a:solidFill>
              <a:srgbClr val="8E7E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Pinning</a:t>
            </a:r>
          </a:p>
        </p:txBody>
      </p:sp>
      <p:sp>
        <p:nvSpPr>
          <p:cNvPr id="3" name="stem_b">
            <a:extLst>
              <a:ext uri="{FF2B5EF4-FFF2-40B4-BE49-F238E27FC236}">
                <a16:creationId xmlns:a16="http://schemas.microsoft.com/office/drawing/2014/main" id="{13A1B575-435D-3D1D-C0CC-25D91507F778}"/>
              </a:ext>
            </a:extLst>
          </p:cNvPr>
          <p:cNvSpPr/>
          <p:nvPr/>
        </p:nvSpPr>
        <p:spPr>
          <a:xfrm>
            <a:off x="4483296" y="3604846"/>
            <a:ext cx="3224245" cy="1551121"/>
          </a:xfrm>
          <a:prstGeom prst="roundRect">
            <a:avLst>
              <a:gd name="adj" fmla="val 11197"/>
            </a:avLst>
          </a:prstGeom>
          <a:solidFill>
            <a:srgbClr val="E9E8FF"/>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rIns="108000" rtlCol="0" anchor="ctr"/>
          <a:lstStyle/>
          <a:p>
            <a:pPr algn="ctr">
              <a:lnSpc>
                <a:spcPts val="1900"/>
              </a:lnSpc>
            </a:pPr>
            <a:r>
              <a:rPr lang="en-US" sz="1400" dirty="0">
                <a:solidFill>
                  <a:srgbClr val="414141"/>
                </a:solidFill>
                <a:latin typeface="Montserrat" pitchFamily="2" charset="77"/>
                <a:ea typeface="Sztosfixed" pitchFamily="2" charset="77"/>
                <a:cs typeface="Sztosfixed" pitchFamily="2" charset="77"/>
              </a:rPr>
              <a:t>The stalk part of the mushroom, that joins the mycelium to the cap. Like a tree trunk joins roots and branches. Mushroom growers call the stem a stipe.</a:t>
            </a:r>
          </a:p>
        </p:txBody>
      </p:sp>
      <p:sp>
        <p:nvSpPr>
          <p:cNvPr id="6" name="veil_b">
            <a:extLst>
              <a:ext uri="{FF2B5EF4-FFF2-40B4-BE49-F238E27FC236}">
                <a16:creationId xmlns:a16="http://schemas.microsoft.com/office/drawing/2014/main" id="{A5BE725B-D06B-5A19-DA11-1D75529588A2}"/>
              </a:ext>
            </a:extLst>
          </p:cNvPr>
          <p:cNvSpPr/>
          <p:nvPr/>
        </p:nvSpPr>
        <p:spPr>
          <a:xfrm>
            <a:off x="7978263" y="3595911"/>
            <a:ext cx="3224826" cy="1551121"/>
          </a:xfrm>
          <a:prstGeom prst="roundRect">
            <a:avLst>
              <a:gd name="adj" fmla="val 11197"/>
            </a:avLst>
          </a:prstGeom>
          <a:solidFill>
            <a:srgbClr val="E9E8FF"/>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algn="ctr">
              <a:lnSpc>
                <a:spcPts val="1900"/>
              </a:lnSpc>
            </a:pPr>
            <a:r>
              <a:rPr lang="en-US" sz="1400" dirty="0">
                <a:solidFill>
                  <a:srgbClr val="414141"/>
                </a:solidFill>
                <a:latin typeface="Montserrat" pitchFamily="2" charset="77"/>
                <a:ea typeface="Sztosfixed" pitchFamily="2" charset="77"/>
                <a:cs typeface="Sztosfixed" pitchFamily="2" charset="77"/>
              </a:rPr>
              <a:t>A ring of tissue that joins the cap to the stem of the mushroom.</a:t>
            </a:r>
          </a:p>
        </p:txBody>
      </p:sp>
      <p:sp>
        <p:nvSpPr>
          <p:cNvPr id="7" name="spore_b">
            <a:extLst>
              <a:ext uri="{FF2B5EF4-FFF2-40B4-BE49-F238E27FC236}">
                <a16:creationId xmlns:a16="http://schemas.microsoft.com/office/drawing/2014/main" id="{8247DB3B-5CE9-8F89-AF1E-97510C90C9E3}"/>
              </a:ext>
            </a:extLst>
          </p:cNvPr>
          <p:cNvSpPr/>
          <p:nvPr/>
        </p:nvSpPr>
        <p:spPr>
          <a:xfrm>
            <a:off x="986004" y="3604846"/>
            <a:ext cx="3224826" cy="1551121"/>
          </a:xfrm>
          <a:prstGeom prst="roundRect">
            <a:avLst>
              <a:gd name="adj" fmla="val 11197"/>
            </a:avLst>
          </a:prstGeom>
          <a:solidFill>
            <a:srgbClr val="E9E8FF"/>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algn="ctr">
              <a:lnSpc>
                <a:spcPts val="1900"/>
              </a:lnSpc>
            </a:pPr>
            <a:r>
              <a:rPr lang="en-US" sz="1400" dirty="0">
                <a:solidFill>
                  <a:srgbClr val="414141"/>
                </a:solidFill>
                <a:latin typeface="Montserrat" pitchFamily="2" charset="77"/>
                <a:ea typeface="Sztosfixed" pitchFamily="2" charset="77"/>
                <a:cs typeface="Sztosfixed" pitchFamily="2" charset="77"/>
              </a:rPr>
              <a:t>Very tiny, dust-like particles that mushrooms use to make new mushrooms. They are like the seed of a plant. </a:t>
            </a:r>
          </a:p>
        </p:txBody>
      </p:sp>
      <p:sp>
        <p:nvSpPr>
          <p:cNvPr id="10" name="stem">
            <a:extLst>
              <a:ext uri="{FF2B5EF4-FFF2-40B4-BE49-F238E27FC236}">
                <a16:creationId xmlns:a16="http://schemas.microsoft.com/office/drawing/2014/main" id="{18427A61-6918-F4A7-5B9B-50CDD9BDEDFE}"/>
              </a:ext>
            </a:extLst>
          </p:cNvPr>
          <p:cNvSpPr/>
          <p:nvPr/>
        </p:nvSpPr>
        <p:spPr>
          <a:xfrm>
            <a:off x="4483877" y="3604846"/>
            <a:ext cx="3224245" cy="1551121"/>
          </a:xfrm>
          <a:prstGeom prst="roundRect">
            <a:avLst>
              <a:gd name="adj" fmla="val 11197"/>
            </a:avLst>
          </a:prstGeom>
          <a:solidFill>
            <a:srgbClr val="8E7EFF"/>
          </a:solidFill>
          <a:ln>
            <a:solidFill>
              <a:srgbClr val="8E7E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Stem</a:t>
            </a:r>
          </a:p>
        </p:txBody>
      </p:sp>
      <p:sp>
        <p:nvSpPr>
          <p:cNvPr id="16" name="veil">
            <a:extLst>
              <a:ext uri="{FF2B5EF4-FFF2-40B4-BE49-F238E27FC236}">
                <a16:creationId xmlns:a16="http://schemas.microsoft.com/office/drawing/2014/main" id="{91865E98-623A-16AD-6EF2-2BF771A53D2F}"/>
              </a:ext>
            </a:extLst>
          </p:cNvPr>
          <p:cNvSpPr/>
          <p:nvPr/>
        </p:nvSpPr>
        <p:spPr>
          <a:xfrm>
            <a:off x="7978844" y="3595911"/>
            <a:ext cx="3224826" cy="1551121"/>
          </a:xfrm>
          <a:prstGeom prst="roundRect">
            <a:avLst>
              <a:gd name="adj" fmla="val 11197"/>
            </a:avLst>
          </a:prstGeom>
          <a:solidFill>
            <a:srgbClr val="8E7EFF"/>
          </a:solidFill>
          <a:ln>
            <a:solidFill>
              <a:srgbClr val="8E7E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Veil</a:t>
            </a:r>
          </a:p>
        </p:txBody>
      </p:sp>
      <p:sp>
        <p:nvSpPr>
          <p:cNvPr id="17" name="spore">
            <a:extLst>
              <a:ext uri="{FF2B5EF4-FFF2-40B4-BE49-F238E27FC236}">
                <a16:creationId xmlns:a16="http://schemas.microsoft.com/office/drawing/2014/main" id="{099D5154-95D1-A81C-0686-5BD5EF2424DE}"/>
              </a:ext>
            </a:extLst>
          </p:cNvPr>
          <p:cNvSpPr/>
          <p:nvPr/>
        </p:nvSpPr>
        <p:spPr>
          <a:xfrm>
            <a:off x="986585" y="3604846"/>
            <a:ext cx="3224826" cy="1551121"/>
          </a:xfrm>
          <a:prstGeom prst="roundRect">
            <a:avLst>
              <a:gd name="adj" fmla="val 11197"/>
            </a:avLst>
          </a:prstGeom>
          <a:solidFill>
            <a:srgbClr val="8E7EFF"/>
          </a:solidFill>
          <a:ln>
            <a:solidFill>
              <a:srgbClr val="8E7E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Spore</a:t>
            </a:r>
          </a:p>
        </p:txBody>
      </p:sp>
      <p:sp>
        <p:nvSpPr>
          <p:cNvPr id="12" name="Title 1">
            <a:extLst>
              <a:ext uri="{FF2B5EF4-FFF2-40B4-BE49-F238E27FC236}">
                <a16:creationId xmlns:a16="http://schemas.microsoft.com/office/drawing/2014/main" id="{065FAA18-2BEF-1993-4DF7-B635DC542A23}"/>
              </a:ext>
            </a:extLst>
          </p:cNvPr>
          <p:cNvSpPr txBox="1">
            <a:spLocks/>
          </p:cNvSpPr>
          <p:nvPr/>
        </p:nvSpPr>
        <p:spPr>
          <a:xfrm>
            <a:off x="4288220" y="352331"/>
            <a:ext cx="3615560" cy="47317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Sztosfixed" pitchFamily="2" charset="77"/>
                <a:ea typeface="Sztosfixed" pitchFamily="2" charset="77"/>
                <a:cs typeface="Sztosfixed" pitchFamily="2" charset="77"/>
              </a:rPr>
              <a:t>Vocabulary</a:t>
            </a:r>
          </a:p>
        </p:txBody>
      </p:sp>
      <p:grpSp>
        <p:nvGrpSpPr>
          <p:cNvPr id="22" name="menu">
            <a:extLst>
              <a:ext uri="{FF2B5EF4-FFF2-40B4-BE49-F238E27FC236}">
                <a16:creationId xmlns:a16="http://schemas.microsoft.com/office/drawing/2014/main" id="{A044A470-FB59-80BC-4D18-1D6EF4179D1E}"/>
              </a:ext>
            </a:extLst>
          </p:cNvPr>
          <p:cNvGrpSpPr/>
          <p:nvPr/>
        </p:nvGrpSpPr>
        <p:grpSpPr>
          <a:xfrm>
            <a:off x="11474101" y="2871719"/>
            <a:ext cx="460535" cy="1114561"/>
            <a:chOff x="151927" y="2325786"/>
            <a:chExt cx="260682" cy="630889"/>
          </a:xfrm>
        </p:grpSpPr>
        <p:sp>
          <p:nvSpPr>
            <p:cNvPr id="23" name="Rectangle: Rounded Corners 63">
              <a:extLst>
                <a:ext uri="{FF2B5EF4-FFF2-40B4-BE49-F238E27FC236}">
                  <a16:creationId xmlns:a16="http://schemas.microsoft.com/office/drawing/2014/main" id="{A09CBC5E-3D17-3B30-39D9-300DB0EE487F}"/>
                </a:ext>
              </a:extLst>
            </p:cNvPr>
            <p:cNvSpPr/>
            <p:nvPr/>
          </p:nvSpPr>
          <p:spPr>
            <a:xfrm rot="10800000">
              <a:off x="151927" y="2325786"/>
              <a:ext cx="260682" cy="630889"/>
            </a:xfrm>
            <a:prstGeom prst="roundRect">
              <a:avLst>
                <a:gd name="adj" fmla="val 50000"/>
              </a:avLst>
            </a:prstGeom>
            <a:solidFill>
              <a:srgbClr val="FFFFF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24" name="a4">
              <a:hlinkClick r:id="" action="ppaction://hlinkshowjump?jump=nextslide"/>
              <a:extLst>
                <a:ext uri="{FF2B5EF4-FFF2-40B4-BE49-F238E27FC236}">
                  <a16:creationId xmlns:a16="http://schemas.microsoft.com/office/drawing/2014/main" id="{A8DB9244-EE11-E024-F512-EE64BFE96BA2}"/>
                </a:ext>
              </a:extLst>
            </p:cNvPr>
            <p:cNvPicPr>
              <a:picLocks noChangeAspect="1"/>
            </p:cNvPicPr>
            <p:nvPr/>
          </p:nvPicPr>
          <p:blipFill>
            <a:blip r:embed="rId3"/>
            <a:srcRect/>
            <a:stretch/>
          </p:blipFill>
          <p:spPr>
            <a:xfrm>
              <a:off x="204687" y="2740767"/>
              <a:ext cx="154441" cy="106747"/>
            </a:xfrm>
            <a:prstGeom prst="rect">
              <a:avLst/>
            </a:prstGeom>
          </p:spPr>
        </p:pic>
        <p:pic>
          <p:nvPicPr>
            <p:cNvPr id="25" name="a4">
              <a:hlinkClick r:id="" action="ppaction://hlinkshowjump?jump=previousslide"/>
              <a:extLst>
                <a:ext uri="{FF2B5EF4-FFF2-40B4-BE49-F238E27FC236}">
                  <a16:creationId xmlns:a16="http://schemas.microsoft.com/office/drawing/2014/main" id="{E909C46D-2CCF-E0E6-8C56-2C75485B2A53}"/>
                </a:ext>
              </a:extLst>
            </p:cNvPr>
            <p:cNvPicPr>
              <a:picLocks noChangeAspect="1"/>
            </p:cNvPicPr>
            <p:nvPr/>
          </p:nvPicPr>
          <p:blipFill>
            <a:blip r:embed="rId3"/>
            <a:srcRect/>
            <a:stretch/>
          </p:blipFill>
          <p:spPr>
            <a:xfrm rot="10800000">
              <a:off x="204687" y="2434554"/>
              <a:ext cx="154441" cy="106747"/>
            </a:xfrm>
            <a:prstGeom prst="rect">
              <a:avLst/>
            </a:prstGeom>
          </p:spPr>
        </p:pic>
      </p:grpSp>
      <p:grpSp>
        <p:nvGrpSpPr>
          <p:cNvPr id="8" name="hint">
            <a:extLst>
              <a:ext uri="{FF2B5EF4-FFF2-40B4-BE49-F238E27FC236}">
                <a16:creationId xmlns:a16="http://schemas.microsoft.com/office/drawing/2014/main" id="{69D52747-7ADB-CE55-0BC9-216F5A0E791D}"/>
              </a:ext>
            </a:extLst>
          </p:cNvPr>
          <p:cNvGrpSpPr/>
          <p:nvPr/>
        </p:nvGrpSpPr>
        <p:grpSpPr>
          <a:xfrm>
            <a:off x="8094157" y="5845762"/>
            <a:ext cx="2497643" cy="577699"/>
            <a:chOff x="8094157" y="5845762"/>
            <a:chExt cx="2497643" cy="577699"/>
          </a:xfrm>
        </p:grpSpPr>
        <p:sp>
          <p:nvSpPr>
            <p:cNvPr id="18" name="Rectangle: Rounded Corners 17">
              <a:extLst>
                <a:ext uri="{FF2B5EF4-FFF2-40B4-BE49-F238E27FC236}">
                  <a16:creationId xmlns:a16="http://schemas.microsoft.com/office/drawing/2014/main" id="{D66586F5-8B82-D275-64B2-6EB6D52A2867}"/>
                </a:ext>
              </a:extLst>
            </p:cNvPr>
            <p:cNvSpPr/>
            <p:nvPr/>
          </p:nvSpPr>
          <p:spPr>
            <a:xfrm>
              <a:off x="8137921" y="5849575"/>
              <a:ext cx="2453879" cy="570073"/>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504000" rtlCol="0" anchor="ctr"/>
            <a:lstStyle/>
            <a:p>
              <a:pPr algn="ctr"/>
              <a:r>
                <a:rPr lang="en-US" sz="1200" dirty="0">
                  <a:solidFill>
                    <a:srgbClr val="9B2242"/>
                  </a:solidFill>
                  <a:latin typeface="Sztosfixed" pitchFamily="2" charset="77"/>
                  <a:ea typeface="Sztosfixed" pitchFamily="2" charset="77"/>
                  <a:cs typeface="Sztosfixed" pitchFamily="2" charset="77"/>
                </a:rPr>
                <a:t>Click on the words to reveal the definition</a:t>
              </a:r>
              <a:endParaRPr lang="en-AU" sz="1200" dirty="0">
                <a:solidFill>
                  <a:srgbClr val="9B2242"/>
                </a:solidFill>
              </a:endParaRPr>
            </a:p>
          </p:txBody>
        </p:sp>
        <p:pic>
          <p:nvPicPr>
            <p:cNvPr id="19" name="button button">
              <a:extLst>
                <a:ext uri="{FF2B5EF4-FFF2-40B4-BE49-F238E27FC236}">
                  <a16:creationId xmlns:a16="http://schemas.microsoft.com/office/drawing/2014/main" id="{62004093-6403-4794-C5EE-C2524AFCA0A8}"/>
                </a:ext>
              </a:extLst>
            </p:cNvPr>
            <p:cNvPicPr>
              <a:picLocks noChangeAspect="1"/>
            </p:cNvPicPr>
            <p:nvPr/>
          </p:nvPicPr>
          <p:blipFill>
            <a:blip r:embed="rId4"/>
            <a:srcRect/>
            <a:stretch/>
          </p:blipFill>
          <p:spPr>
            <a:xfrm>
              <a:off x="8094157" y="5845762"/>
              <a:ext cx="572350" cy="577699"/>
            </a:xfrm>
            <a:prstGeom prst="rect">
              <a:avLst/>
            </a:prstGeom>
          </p:spPr>
        </p:pic>
      </p:grpSp>
      <p:sp>
        <p:nvSpPr>
          <p:cNvPr id="15" name="Mycelium_b">
            <a:extLst>
              <a:ext uri="{FF2B5EF4-FFF2-40B4-BE49-F238E27FC236}">
                <a16:creationId xmlns:a16="http://schemas.microsoft.com/office/drawing/2014/main" id="{CC8F47B9-9C4E-B947-48C2-FC6E1E0277DA}"/>
              </a:ext>
            </a:extLst>
          </p:cNvPr>
          <p:cNvSpPr/>
          <p:nvPr/>
        </p:nvSpPr>
        <p:spPr>
          <a:xfrm>
            <a:off x="986585" y="1814248"/>
            <a:ext cx="3224826" cy="1551121"/>
          </a:xfrm>
          <a:prstGeom prst="roundRect">
            <a:avLst>
              <a:gd name="adj" fmla="val 11197"/>
            </a:avLst>
          </a:prstGeom>
          <a:solidFill>
            <a:srgbClr val="E9E8FF"/>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rIns="108000" rtlCol="0" anchor="ctr"/>
          <a:lstStyle/>
          <a:p>
            <a:pPr algn="ctr">
              <a:lnSpc>
                <a:spcPts val="1900"/>
              </a:lnSpc>
            </a:pPr>
            <a:r>
              <a:rPr lang="en-US" sz="1400" dirty="0">
                <a:solidFill>
                  <a:srgbClr val="414141"/>
                </a:solidFill>
                <a:latin typeface="Montserrat" pitchFamily="2" charset="77"/>
                <a:ea typeface="Sztosfixed" pitchFamily="2" charset="77"/>
                <a:cs typeface="Sztosfixed" pitchFamily="2" charset="77"/>
              </a:rPr>
              <a:t>The tiny, thread-like parts of a mushroom that grow underground or inside something else, like roots. Mycelium is the living organism, which forms into a mushroom.</a:t>
            </a:r>
          </a:p>
        </p:txBody>
      </p:sp>
      <p:sp>
        <p:nvSpPr>
          <p:cNvPr id="20" name="Mycelium">
            <a:extLst>
              <a:ext uri="{FF2B5EF4-FFF2-40B4-BE49-F238E27FC236}">
                <a16:creationId xmlns:a16="http://schemas.microsoft.com/office/drawing/2014/main" id="{2D3BEAEE-C341-FDCC-BA0E-F57AD6F7FECB}"/>
              </a:ext>
            </a:extLst>
          </p:cNvPr>
          <p:cNvSpPr/>
          <p:nvPr/>
        </p:nvSpPr>
        <p:spPr>
          <a:xfrm>
            <a:off x="987166" y="1814248"/>
            <a:ext cx="3224826" cy="1551121"/>
          </a:xfrm>
          <a:prstGeom prst="roundRect">
            <a:avLst>
              <a:gd name="adj" fmla="val 11197"/>
            </a:avLst>
          </a:prstGeom>
          <a:solidFill>
            <a:srgbClr val="8E7EFF"/>
          </a:solidFill>
          <a:ln>
            <a:solidFill>
              <a:srgbClr val="8E7E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Mycelium</a:t>
            </a:r>
          </a:p>
        </p:txBody>
      </p:sp>
      <p:sp>
        <p:nvSpPr>
          <p:cNvPr id="5" name="number">
            <a:extLst>
              <a:ext uri="{FF2B5EF4-FFF2-40B4-BE49-F238E27FC236}">
                <a16:creationId xmlns:a16="http://schemas.microsoft.com/office/drawing/2014/main" id="{66B1A3A2-173F-2F23-32D4-27728A4CEE8E}"/>
              </a:ext>
            </a:extLst>
          </p:cNvPr>
          <p:cNvSpPr txBox="1">
            <a:spLocks/>
          </p:cNvSpPr>
          <p:nvPr/>
        </p:nvSpPr>
        <p:spPr>
          <a:xfrm>
            <a:off x="11316807" y="6318135"/>
            <a:ext cx="500548"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rgbClr val="6B5FBF"/>
                </a:solidFill>
                <a:latin typeface="Sztosfixed" pitchFamily="2" charset="77"/>
                <a:ea typeface="Sztosfixed" pitchFamily="2" charset="77"/>
                <a:cs typeface="Sztosfixed" pitchFamily="2" charset="77"/>
              </a:rPr>
              <a:pPr algn="r">
                <a:buSzPts val="1400"/>
              </a:pPr>
              <a:t>4</a:t>
            </a:fld>
            <a:endParaRPr lang="en" sz="2000" b="1" dirty="0">
              <a:solidFill>
                <a:srgbClr val="6B5FBF"/>
              </a:solidFill>
              <a:latin typeface="Sztosfixed" pitchFamily="2" charset="77"/>
              <a:ea typeface="Sztosfixed" pitchFamily="2" charset="77"/>
              <a:cs typeface="Sztosfixed" pitchFamily="2" charset="77"/>
            </a:endParaRPr>
          </a:p>
        </p:txBody>
      </p:sp>
    </p:spTree>
    <p:extLst>
      <p:ext uri="{BB962C8B-B14F-4D97-AF65-F5344CB8AC3E}">
        <p14:creationId xmlns:p14="http://schemas.microsoft.com/office/powerpoint/2010/main" val="601538851"/>
      </p:ext>
    </p:extLst>
  </p:cSld>
  <p:clrMapOvr>
    <a:masterClrMapping/>
  </p:clrMapOvr>
  <p:transition spd="slow" advClick="0">
    <p:push dir="u"/>
  </p:transition>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7" restart="whenNotActive" fill="hold" evtFilter="cancelBubble" nodeType="interactiveSeq">
                <p:stCondLst>
                  <p:cond evt="onClick" delay="0">
                    <p:tgtEl>
                      <p:spTgt spid="16"/>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2" restart="whenNotActive" fill="hold" evtFilter="cancelBubble" nodeType="interactiveSeq">
                <p:stCondLst>
                  <p:cond evt="onClick" delay="0">
                    <p:tgtEl>
                      <p:spTgt spid="9"/>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7" restart="whenNotActive" fill="hold" evtFilter="cancelBubble" nodeType="interactiveSeq">
                <p:stCondLst>
                  <p:cond evt="onClick" delay="0">
                    <p:tgtEl>
                      <p:spTgt spid="2"/>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grpId="1" nodeType="click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1"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37" restart="whenNotActive" fill="hold" evtFilter="cancelBubble" nodeType="interactiveSeq">
                <p:stCondLst>
                  <p:cond evt="onClick" delay="0">
                    <p:tgtEl>
                      <p:spTgt spid="4"/>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1" nodeType="click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42" restart="whenNotActive" fill="hold" evtFilter="cancelBubble" nodeType="interactiveSeq">
                <p:stCondLst>
                  <p:cond evt="onClick" delay="0">
                    <p:tgtEl>
                      <p:spTgt spid="3"/>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grpId="1"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childTnLst>
              </p:cTn>
              <p:nextCondLst>
                <p:cond evt="onClick" delay="0">
                  <p:tgtEl>
                    <p:spTgt spid="3"/>
                  </p:tgtEl>
                </p:cond>
              </p:nextCondLst>
            </p:seq>
            <p:seq concurrent="1" nextAc="seek">
              <p:cTn id="47" restart="whenNotActive" fill="hold" evtFilter="cancelBubble" nodeType="interactiveSeq">
                <p:stCondLst>
                  <p:cond evt="onClick" delay="0">
                    <p:tgtEl>
                      <p:spTgt spid="7"/>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grpId="1" nodeType="clickEffect">
                                  <p:stCondLst>
                                    <p:cond delay="0"/>
                                  </p:stCondLst>
                                  <p:childTnLst>
                                    <p:set>
                                      <p:cBhvr>
                                        <p:cTn id="51"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20"/>
                                        </p:tgtEl>
                                      </p:cBhvr>
                                    </p:animEffect>
                                    <p:set>
                                      <p:cBhvr>
                                        <p:cTn id="5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58" restart="whenNotActive" fill="hold" evtFilter="cancelBubble" nodeType="interactiveSeq">
                <p:stCondLst>
                  <p:cond evt="onClick" delay="0">
                    <p:tgtEl>
                      <p:spTgt spid="15"/>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grpId="1"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500"/>
                                        <p:tgtEl>
                                          <p:spTgt spid="20"/>
                                        </p:tgtEl>
                                      </p:cBhvr>
                                    </p:animEffect>
                                  </p:childTnLst>
                                </p:cTn>
                              </p:par>
                            </p:childTnLst>
                          </p:cTn>
                        </p:par>
                      </p:childTnLst>
                    </p:cTn>
                  </p:par>
                </p:childTnLst>
              </p:cTn>
              <p:nextCondLst>
                <p:cond evt="onClick" delay="0">
                  <p:tgtEl>
                    <p:spTgt spid="15"/>
                  </p:tgtEl>
                </p:cond>
              </p:nextCondLst>
            </p:seq>
          </p:childTnLst>
        </p:cTn>
      </p:par>
    </p:tnLst>
    <p:bldLst>
      <p:bldP spid="9" grpId="0" animBg="1"/>
      <p:bldP spid="9" grpId="1" animBg="1"/>
      <p:bldP spid="11" grpId="0" animBg="1"/>
      <p:bldP spid="11" grpId="1" animBg="1"/>
      <p:bldP spid="10" grpId="0" animBg="1"/>
      <p:bldP spid="10" grpId="1" animBg="1"/>
      <p:bldP spid="16" grpId="0" animBg="1"/>
      <p:bldP spid="16" grpId="1" animBg="1"/>
      <p:bldP spid="17" grpId="0" animBg="1"/>
      <p:bldP spid="17" grpId="1" animBg="1"/>
      <p:bldP spid="20" grpId="0" animBg="1"/>
      <p:bldP spid="20"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24388-58AE-3EEF-9AFB-67EB32D32C69}"/>
            </a:ext>
          </a:extLst>
        </p:cNvPr>
        <p:cNvGrpSpPr/>
        <p:nvPr/>
      </p:nvGrpSpPr>
      <p:grpSpPr>
        <a:xfrm>
          <a:off x="0" y="0"/>
          <a:ext cx="0" cy="0"/>
          <a:chOff x="0" y="0"/>
          <a:chExt cx="0" cy="0"/>
        </a:xfrm>
      </p:grpSpPr>
      <p:sp>
        <p:nvSpPr>
          <p:cNvPr id="2" name="Google Shape;151;p10">
            <a:extLst>
              <a:ext uri="{FF2B5EF4-FFF2-40B4-BE49-F238E27FC236}">
                <a16:creationId xmlns:a16="http://schemas.microsoft.com/office/drawing/2014/main" id="{AD7E5811-BB47-740E-5CD2-27DBA40EB2ED}"/>
              </a:ext>
            </a:extLst>
          </p:cNvPr>
          <p:cNvSpPr txBox="1">
            <a:spLocks/>
          </p:cNvSpPr>
          <p:nvPr/>
        </p:nvSpPr>
        <p:spPr>
          <a:xfrm>
            <a:off x="11292731" y="6318135"/>
            <a:ext cx="548700"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chemeClr val="bg1"/>
                </a:solidFill>
                <a:latin typeface="Sztosfixed" pitchFamily="2" charset="77"/>
                <a:ea typeface="Sztosfixed" pitchFamily="2" charset="77"/>
                <a:cs typeface="Sztosfixed" pitchFamily="2" charset="77"/>
              </a:rPr>
              <a:pPr algn="r">
                <a:buSzPts val="1400"/>
              </a:pPr>
              <a:t>40</a:t>
            </a:fld>
            <a:endParaRPr lang="en" sz="2000" b="1">
              <a:solidFill>
                <a:schemeClr val="bg1"/>
              </a:solidFill>
              <a:latin typeface="Sztosfixed" pitchFamily="2" charset="77"/>
              <a:ea typeface="Sztosfixed" pitchFamily="2" charset="77"/>
              <a:cs typeface="Sztosfixed" pitchFamily="2" charset="77"/>
            </a:endParaRPr>
          </a:p>
        </p:txBody>
      </p:sp>
      <p:sp>
        <p:nvSpPr>
          <p:cNvPr id="9" name="Title 1">
            <a:extLst>
              <a:ext uri="{FF2B5EF4-FFF2-40B4-BE49-F238E27FC236}">
                <a16:creationId xmlns:a16="http://schemas.microsoft.com/office/drawing/2014/main" id="{75D77F08-7A5A-7851-71A2-C47D2D371674}"/>
              </a:ext>
            </a:extLst>
          </p:cNvPr>
          <p:cNvSpPr txBox="1">
            <a:spLocks/>
          </p:cNvSpPr>
          <p:nvPr/>
        </p:nvSpPr>
        <p:spPr>
          <a:xfrm>
            <a:off x="3759200" y="352331"/>
            <a:ext cx="4673600" cy="48587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9B2242"/>
                </a:solidFill>
                <a:latin typeface="Sztosfixed" pitchFamily="2" charset="77"/>
                <a:ea typeface="Sztosfixed" pitchFamily="2" charset="77"/>
                <a:cs typeface="Sztosfixed" pitchFamily="2" charset="77"/>
              </a:rPr>
              <a:t>Worksheet</a:t>
            </a:r>
          </a:p>
        </p:txBody>
      </p:sp>
      <p:grpSp>
        <p:nvGrpSpPr>
          <p:cNvPr id="11" name="menu">
            <a:extLst>
              <a:ext uri="{FF2B5EF4-FFF2-40B4-BE49-F238E27FC236}">
                <a16:creationId xmlns:a16="http://schemas.microsoft.com/office/drawing/2014/main" id="{0680CA57-B39B-206D-0A86-4658563A0E64}"/>
              </a:ext>
            </a:extLst>
          </p:cNvPr>
          <p:cNvGrpSpPr/>
          <p:nvPr/>
        </p:nvGrpSpPr>
        <p:grpSpPr>
          <a:xfrm>
            <a:off x="11474101" y="2871719"/>
            <a:ext cx="460535" cy="1114561"/>
            <a:chOff x="151927" y="2325786"/>
            <a:chExt cx="260682" cy="630889"/>
          </a:xfrm>
        </p:grpSpPr>
        <p:sp>
          <p:nvSpPr>
            <p:cNvPr id="12" name="Rectangle: Rounded Corners 63">
              <a:extLst>
                <a:ext uri="{FF2B5EF4-FFF2-40B4-BE49-F238E27FC236}">
                  <a16:creationId xmlns:a16="http://schemas.microsoft.com/office/drawing/2014/main" id="{3755CACE-9965-B0A5-4323-EE601940A696}"/>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13" name="a4">
              <a:hlinkClick r:id="" action="ppaction://hlinkshowjump?jump=nextslide"/>
              <a:extLst>
                <a:ext uri="{FF2B5EF4-FFF2-40B4-BE49-F238E27FC236}">
                  <a16:creationId xmlns:a16="http://schemas.microsoft.com/office/drawing/2014/main" id="{F8BC250F-1B1B-C779-5BE6-08D93A789823}"/>
                </a:ext>
              </a:extLst>
            </p:cNvPr>
            <p:cNvPicPr>
              <a:picLocks noChangeAspect="1"/>
            </p:cNvPicPr>
            <p:nvPr/>
          </p:nvPicPr>
          <p:blipFill>
            <a:blip r:embed="rId2"/>
            <a:srcRect/>
            <a:stretch/>
          </p:blipFill>
          <p:spPr>
            <a:xfrm>
              <a:off x="204687" y="2740767"/>
              <a:ext cx="154441" cy="106747"/>
            </a:xfrm>
            <a:prstGeom prst="rect">
              <a:avLst/>
            </a:prstGeom>
          </p:spPr>
        </p:pic>
        <p:pic>
          <p:nvPicPr>
            <p:cNvPr id="14" name="a4">
              <a:hlinkClick r:id="" action="ppaction://hlinkshowjump?jump=previousslide"/>
              <a:extLst>
                <a:ext uri="{FF2B5EF4-FFF2-40B4-BE49-F238E27FC236}">
                  <a16:creationId xmlns:a16="http://schemas.microsoft.com/office/drawing/2014/main" id="{D994A9DE-981E-15B1-A4FF-C1E9C654878A}"/>
                </a:ext>
              </a:extLst>
            </p:cNvPr>
            <p:cNvPicPr>
              <a:picLocks noChangeAspect="1"/>
            </p:cNvPicPr>
            <p:nvPr/>
          </p:nvPicPr>
          <p:blipFill>
            <a:blip r:embed="rId2"/>
            <a:srcRect/>
            <a:stretch/>
          </p:blipFill>
          <p:spPr>
            <a:xfrm rot="10800000">
              <a:off x="204687" y="2434554"/>
              <a:ext cx="154441" cy="106747"/>
            </a:xfrm>
            <a:prstGeom prst="rect">
              <a:avLst/>
            </a:prstGeom>
          </p:spPr>
        </p:pic>
      </p:grpSp>
      <p:pic>
        <p:nvPicPr>
          <p:cNvPr id="4" name="Picture 3">
            <a:extLst>
              <a:ext uri="{FF2B5EF4-FFF2-40B4-BE49-F238E27FC236}">
                <a16:creationId xmlns:a16="http://schemas.microsoft.com/office/drawing/2014/main" id="{88E6C938-A729-75A8-7A19-F0341E3F3DE4}"/>
              </a:ext>
            </a:extLst>
          </p:cNvPr>
          <p:cNvPicPr>
            <a:picLocks noChangeAspect="1"/>
          </p:cNvPicPr>
          <p:nvPr/>
        </p:nvPicPr>
        <p:blipFill>
          <a:blip r:embed="rId3"/>
          <a:srcRect/>
          <a:stretch/>
        </p:blipFill>
        <p:spPr>
          <a:xfrm>
            <a:off x="508902" y="1126266"/>
            <a:ext cx="7341200" cy="5189901"/>
          </a:xfrm>
          <a:prstGeom prst="rect">
            <a:avLst/>
          </a:prstGeom>
        </p:spPr>
      </p:pic>
      <p:sp>
        <p:nvSpPr>
          <p:cNvPr id="6" name="Oval 5">
            <a:extLst>
              <a:ext uri="{FF2B5EF4-FFF2-40B4-BE49-F238E27FC236}">
                <a16:creationId xmlns:a16="http://schemas.microsoft.com/office/drawing/2014/main" id="{4E508670-AC81-EAF0-4D24-4E94800297C6}"/>
              </a:ext>
            </a:extLst>
          </p:cNvPr>
          <p:cNvSpPr/>
          <p:nvPr/>
        </p:nvSpPr>
        <p:spPr>
          <a:xfrm>
            <a:off x="8902246" y="4962575"/>
            <a:ext cx="1233715" cy="252845"/>
          </a:xfrm>
          <a:prstGeom prst="ellipse">
            <a:avLst/>
          </a:prstGeom>
          <a:solidFill>
            <a:srgbClr val="2F7A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descr="Cartoon mushroom with paint brush and palette&#10;&#10;AI-generated content may be incorrect.">
            <a:extLst>
              <a:ext uri="{FF2B5EF4-FFF2-40B4-BE49-F238E27FC236}">
                <a16:creationId xmlns:a16="http://schemas.microsoft.com/office/drawing/2014/main" id="{7118DC0C-92F2-F447-7C4C-86D1C4107565}"/>
              </a:ext>
            </a:extLst>
          </p:cNvPr>
          <p:cNvPicPr>
            <a:picLocks noChangeAspect="1"/>
          </p:cNvPicPr>
          <p:nvPr/>
        </p:nvPicPr>
        <p:blipFill>
          <a:blip r:embed="rId4"/>
          <a:srcRect l="19494" t="19150" r="18391" b="5654"/>
          <a:stretch>
            <a:fillRect/>
          </a:stretch>
        </p:blipFill>
        <p:spPr>
          <a:xfrm>
            <a:off x="8432800" y="2793998"/>
            <a:ext cx="2172606" cy="2367128"/>
          </a:xfrm>
          <a:prstGeom prst="rect">
            <a:avLst/>
          </a:prstGeom>
        </p:spPr>
      </p:pic>
    </p:spTree>
    <p:extLst>
      <p:ext uri="{BB962C8B-B14F-4D97-AF65-F5344CB8AC3E}">
        <p14:creationId xmlns:p14="http://schemas.microsoft.com/office/powerpoint/2010/main" val="3253033352"/>
      </p:ext>
    </p:extLst>
  </p:cSld>
  <p:clrMapOvr>
    <a:masterClrMapping/>
  </p:clrMapOvr>
  <p:transition spd="slow" advClick="0">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BA1A19-CF1D-7334-F6E3-3E706C7D987D}"/>
            </a:ext>
          </a:extLst>
        </p:cNvPr>
        <p:cNvGrpSpPr/>
        <p:nvPr/>
      </p:nvGrpSpPr>
      <p:grpSpPr>
        <a:xfrm>
          <a:off x="0" y="0"/>
          <a:ext cx="0" cy="0"/>
          <a:chOff x="0" y="0"/>
          <a:chExt cx="0" cy="0"/>
        </a:xfrm>
      </p:grpSpPr>
      <p:sp>
        <p:nvSpPr>
          <p:cNvPr id="15" name="Rounded Rectangle 46">
            <a:extLst>
              <a:ext uri="{FF2B5EF4-FFF2-40B4-BE49-F238E27FC236}">
                <a16:creationId xmlns:a16="http://schemas.microsoft.com/office/drawing/2014/main" id="{ED311B0E-1DDB-083B-FD93-A8D6AB50715B}"/>
              </a:ext>
            </a:extLst>
          </p:cNvPr>
          <p:cNvSpPr/>
          <p:nvPr/>
        </p:nvSpPr>
        <p:spPr>
          <a:xfrm>
            <a:off x="1763486" y="1166345"/>
            <a:ext cx="8665028" cy="5254172"/>
          </a:xfrm>
          <a:prstGeom prst="roundRect">
            <a:avLst>
              <a:gd name="adj" fmla="val 7148"/>
            </a:avLst>
          </a:prstGeom>
          <a:solidFill>
            <a:schemeClr val="bg1">
              <a:alpha val="9136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acts">
            <a:extLst>
              <a:ext uri="{FF2B5EF4-FFF2-40B4-BE49-F238E27FC236}">
                <a16:creationId xmlns:a16="http://schemas.microsoft.com/office/drawing/2014/main" id="{43A7EEF3-1FC4-C6B8-6C73-39210421F7A0}"/>
              </a:ext>
            </a:extLst>
          </p:cNvPr>
          <p:cNvSpPr txBox="1"/>
          <p:nvPr/>
        </p:nvSpPr>
        <p:spPr>
          <a:xfrm>
            <a:off x="1400629" y="1001846"/>
            <a:ext cx="9390742" cy="4613892"/>
          </a:xfrm>
          <a:prstGeom prst="rect">
            <a:avLst/>
          </a:prstGeom>
          <a:noFill/>
        </p:spPr>
        <p:txBody>
          <a:bodyPr wrap="square">
            <a:spAutoFit/>
          </a:bodyPr>
          <a:lstStyle/>
          <a:p>
            <a:pPr algn="ctr" fontAlgn="base">
              <a:lnSpc>
                <a:spcPct val="250000"/>
              </a:lnSpc>
              <a:spcAft>
                <a:spcPts val="3000"/>
              </a:spcAft>
            </a:pPr>
            <a:r>
              <a:rPr lang="en-AU" sz="1600" dirty="0">
                <a:solidFill>
                  <a:srgbClr val="414141"/>
                </a:solidFill>
                <a:latin typeface="Sztosfixed" pitchFamily="2" charset="0"/>
                <a:ea typeface="Sztosfixed" pitchFamily="2" charset="0"/>
                <a:cs typeface="Sztosfixed" pitchFamily="2" charset="0"/>
              </a:rPr>
              <a:t>1.  Mushrooms are a type of vegetable.</a:t>
            </a:r>
          </a:p>
          <a:p>
            <a:pPr algn="ctr" fontAlgn="base">
              <a:lnSpc>
                <a:spcPct val="250000"/>
              </a:lnSpc>
              <a:spcAft>
                <a:spcPts val="3000"/>
              </a:spcAft>
            </a:pPr>
            <a:r>
              <a:rPr lang="en-AU" sz="1600" dirty="0">
                <a:solidFill>
                  <a:srgbClr val="414141"/>
                </a:solidFill>
                <a:latin typeface="Sztosfixed" pitchFamily="2" charset="0"/>
                <a:ea typeface="Sztosfixed" pitchFamily="2" charset="0"/>
                <a:cs typeface="Sztosfixed" pitchFamily="2" charset="0"/>
              </a:rPr>
              <a:t>2. Mushrooms are the only plant-based food that naturally contains vitamin D.</a:t>
            </a:r>
          </a:p>
          <a:p>
            <a:pPr algn="ctr" fontAlgn="base">
              <a:lnSpc>
                <a:spcPct val="250000"/>
              </a:lnSpc>
              <a:spcAft>
                <a:spcPts val="3000"/>
              </a:spcAft>
            </a:pPr>
            <a:r>
              <a:rPr lang="en-AU" sz="1600" dirty="0">
                <a:solidFill>
                  <a:srgbClr val="414141"/>
                </a:solidFill>
                <a:latin typeface="Sztosfixed" pitchFamily="2" charset="0"/>
                <a:ea typeface="Sztosfixed" pitchFamily="2" charset="0"/>
                <a:cs typeface="Sztosfixed" pitchFamily="2" charset="0"/>
              </a:rPr>
              <a:t>3. Eating mushrooms can help keep your immune system strong.</a:t>
            </a:r>
          </a:p>
          <a:p>
            <a:pPr algn="ctr" fontAlgn="base">
              <a:lnSpc>
                <a:spcPct val="250000"/>
              </a:lnSpc>
              <a:spcAft>
                <a:spcPts val="3000"/>
              </a:spcAft>
            </a:pPr>
            <a:r>
              <a:rPr lang="en-AU" sz="1600" dirty="0">
                <a:solidFill>
                  <a:srgbClr val="414141"/>
                </a:solidFill>
                <a:latin typeface="Sztosfixed" pitchFamily="2" charset="0"/>
                <a:ea typeface="Sztosfixed" pitchFamily="2" charset="0"/>
                <a:cs typeface="Sztosfixed" pitchFamily="2" charset="0"/>
              </a:rPr>
              <a:t>4. Mushrooms contain B Vitamins that give you energy.</a:t>
            </a:r>
          </a:p>
          <a:p>
            <a:pPr algn="ctr" fontAlgn="base">
              <a:lnSpc>
                <a:spcPct val="250000"/>
              </a:lnSpc>
              <a:spcAft>
                <a:spcPts val="3000"/>
              </a:spcAft>
            </a:pPr>
            <a:r>
              <a:rPr lang="en-AU" sz="1600" dirty="0">
                <a:solidFill>
                  <a:srgbClr val="414141"/>
                </a:solidFill>
                <a:latin typeface="Sztosfixed" pitchFamily="2" charset="0"/>
                <a:ea typeface="Sztosfixed" pitchFamily="2" charset="0"/>
                <a:cs typeface="Sztosfixed" pitchFamily="2" charset="0"/>
              </a:rPr>
              <a:t>5. Mushrooms have no fibre, so they don’t help your digestion.</a:t>
            </a:r>
          </a:p>
        </p:txBody>
      </p:sp>
      <p:sp>
        <p:nvSpPr>
          <p:cNvPr id="2" name="Title 1">
            <a:extLst>
              <a:ext uri="{FF2B5EF4-FFF2-40B4-BE49-F238E27FC236}">
                <a16:creationId xmlns:a16="http://schemas.microsoft.com/office/drawing/2014/main" id="{269DCAF5-7C02-B1DE-0348-FF2189E4523D}"/>
              </a:ext>
            </a:extLst>
          </p:cNvPr>
          <p:cNvSpPr txBox="1">
            <a:spLocks/>
          </p:cNvSpPr>
          <p:nvPr/>
        </p:nvSpPr>
        <p:spPr>
          <a:xfrm>
            <a:off x="1610020" y="352330"/>
            <a:ext cx="8971960" cy="5354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9B2242"/>
                </a:solidFill>
                <a:latin typeface="Sztosfixed" pitchFamily="2" charset="77"/>
                <a:ea typeface="Sztosfixed" pitchFamily="2" charset="77"/>
                <a:cs typeface="Sztosfixed" pitchFamily="2" charset="77"/>
              </a:rPr>
              <a:t>Mushroom quiz</a:t>
            </a:r>
          </a:p>
        </p:txBody>
      </p:sp>
      <p:sp>
        <p:nvSpPr>
          <p:cNvPr id="19" name="1t">
            <a:extLst>
              <a:ext uri="{FF2B5EF4-FFF2-40B4-BE49-F238E27FC236}">
                <a16:creationId xmlns:a16="http://schemas.microsoft.com/office/drawing/2014/main" id="{9815AC00-2112-9C03-4376-9DF9F558C2B0}"/>
              </a:ext>
            </a:extLst>
          </p:cNvPr>
          <p:cNvSpPr/>
          <p:nvPr/>
        </p:nvSpPr>
        <p:spPr>
          <a:xfrm>
            <a:off x="4662502" y="1725553"/>
            <a:ext cx="1335378" cy="446586"/>
          </a:xfrm>
          <a:prstGeom prst="roundRect">
            <a:avLst>
              <a:gd name="adj" fmla="val 37075"/>
            </a:avLst>
          </a:prstGeom>
          <a:solidFill>
            <a:srgbClr val="3EA3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SZTOS MEDIUM" pitchFamily="2" charset="77"/>
                <a:ea typeface="SZTOS MEDIUM" pitchFamily="2" charset="77"/>
                <a:cs typeface="SZTOS MEDIUM" pitchFamily="2" charset="77"/>
              </a:rPr>
              <a:t>True</a:t>
            </a:r>
            <a:endParaRPr lang="en-US" sz="1600" dirty="0">
              <a:solidFill>
                <a:schemeClr val="bg1"/>
              </a:solidFill>
            </a:endParaRPr>
          </a:p>
        </p:txBody>
      </p:sp>
      <p:sp>
        <p:nvSpPr>
          <p:cNvPr id="20" name="1f">
            <a:extLst>
              <a:ext uri="{FF2B5EF4-FFF2-40B4-BE49-F238E27FC236}">
                <a16:creationId xmlns:a16="http://schemas.microsoft.com/office/drawing/2014/main" id="{0E96DE29-4694-7485-E00F-EEBB57101B38}"/>
              </a:ext>
            </a:extLst>
          </p:cNvPr>
          <p:cNvSpPr/>
          <p:nvPr/>
        </p:nvSpPr>
        <p:spPr>
          <a:xfrm>
            <a:off x="6194121" y="1725553"/>
            <a:ext cx="1335378" cy="446586"/>
          </a:xfrm>
          <a:prstGeom prst="roundRect">
            <a:avLst>
              <a:gd name="adj" fmla="val 37075"/>
            </a:avLst>
          </a:prstGeom>
          <a:solidFill>
            <a:srgbClr val="F546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SZTOS MEDIUM" pitchFamily="2" charset="77"/>
                <a:ea typeface="SZTOS MEDIUM" pitchFamily="2" charset="77"/>
                <a:cs typeface="SZTOS MEDIUM" pitchFamily="2" charset="77"/>
              </a:rPr>
              <a:t>False</a:t>
            </a:r>
            <a:endParaRPr lang="en-US" sz="1600" dirty="0">
              <a:solidFill>
                <a:schemeClr val="bg1"/>
              </a:solidFill>
            </a:endParaRPr>
          </a:p>
        </p:txBody>
      </p:sp>
      <p:sp>
        <p:nvSpPr>
          <p:cNvPr id="5" name="2t">
            <a:extLst>
              <a:ext uri="{FF2B5EF4-FFF2-40B4-BE49-F238E27FC236}">
                <a16:creationId xmlns:a16="http://schemas.microsoft.com/office/drawing/2014/main" id="{535D0C2C-1667-93F1-1B9B-68AB136AB78A}"/>
              </a:ext>
            </a:extLst>
          </p:cNvPr>
          <p:cNvSpPr/>
          <p:nvPr/>
        </p:nvSpPr>
        <p:spPr>
          <a:xfrm>
            <a:off x="4662502" y="2707464"/>
            <a:ext cx="1335378" cy="446586"/>
          </a:xfrm>
          <a:prstGeom prst="roundRect">
            <a:avLst>
              <a:gd name="adj" fmla="val 37075"/>
            </a:avLst>
          </a:prstGeom>
          <a:solidFill>
            <a:srgbClr val="3EA3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SZTOS MEDIUM" pitchFamily="2" charset="77"/>
                <a:ea typeface="SZTOS MEDIUM" pitchFamily="2" charset="77"/>
                <a:cs typeface="SZTOS MEDIUM" pitchFamily="2" charset="77"/>
              </a:rPr>
              <a:t>True</a:t>
            </a:r>
            <a:endParaRPr lang="en-US" sz="1600" dirty="0">
              <a:solidFill>
                <a:schemeClr val="bg1"/>
              </a:solidFill>
            </a:endParaRPr>
          </a:p>
        </p:txBody>
      </p:sp>
      <p:sp>
        <p:nvSpPr>
          <p:cNvPr id="6" name="2f">
            <a:extLst>
              <a:ext uri="{FF2B5EF4-FFF2-40B4-BE49-F238E27FC236}">
                <a16:creationId xmlns:a16="http://schemas.microsoft.com/office/drawing/2014/main" id="{EB5F79CC-7F2C-9D48-AE1A-5F6AC5F0466C}"/>
              </a:ext>
            </a:extLst>
          </p:cNvPr>
          <p:cNvSpPr/>
          <p:nvPr/>
        </p:nvSpPr>
        <p:spPr>
          <a:xfrm>
            <a:off x="6194121" y="2707464"/>
            <a:ext cx="1335378" cy="446586"/>
          </a:xfrm>
          <a:prstGeom prst="roundRect">
            <a:avLst>
              <a:gd name="adj" fmla="val 37075"/>
            </a:avLst>
          </a:prstGeom>
          <a:solidFill>
            <a:srgbClr val="F546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SZTOS MEDIUM" pitchFamily="2" charset="77"/>
                <a:ea typeface="SZTOS MEDIUM" pitchFamily="2" charset="77"/>
                <a:cs typeface="SZTOS MEDIUM" pitchFamily="2" charset="77"/>
              </a:rPr>
              <a:t>False</a:t>
            </a:r>
            <a:endParaRPr lang="en-US" sz="1600" dirty="0">
              <a:solidFill>
                <a:schemeClr val="bg1"/>
              </a:solidFill>
            </a:endParaRPr>
          </a:p>
        </p:txBody>
      </p:sp>
      <p:sp>
        <p:nvSpPr>
          <p:cNvPr id="7" name="3t">
            <a:extLst>
              <a:ext uri="{FF2B5EF4-FFF2-40B4-BE49-F238E27FC236}">
                <a16:creationId xmlns:a16="http://schemas.microsoft.com/office/drawing/2014/main" id="{7391FE4D-5AC7-8737-12BA-34AE1E0A787B}"/>
              </a:ext>
            </a:extLst>
          </p:cNvPr>
          <p:cNvSpPr/>
          <p:nvPr/>
        </p:nvSpPr>
        <p:spPr>
          <a:xfrm>
            <a:off x="4662502" y="3689374"/>
            <a:ext cx="1335378" cy="446586"/>
          </a:xfrm>
          <a:prstGeom prst="roundRect">
            <a:avLst>
              <a:gd name="adj" fmla="val 37075"/>
            </a:avLst>
          </a:prstGeom>
          <a:solidFill>
            <a:srgbClr val="3EA3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SZTOS MEDIUM" pitchFamily="2" charset="77"/>
                <a:ea typeface="SZTOS MEDIUM" pitchFamily="2" charset="77"/>
                <a:cs typeface="SZTOS MEDIUM" pitchFamily="2" charset="77"/>
              </a:rPr>
              <a:t>True</a:t>
            </a:r>
            <a:endParaRPr lang="en-US" sz="1600" dirty="0">
              <a:solidFill>
                <a:schemeClr val="bg1"/>
              </a:solidFill>
            </a:endParaRPr>
          </a:p>
        </p:txBody>
      </p:sp>
      <p:sp>
        <p:nvSpPr>
          <p:cNvPr id="9" name="3f">
            <a:extLst>
              <a:ext uri="{FF2B5EF4-FFF2-40B4-BE49-F238E27FC236}">
                <a16:creationId xmlns:a16="http://schemas.microsoft.com/office/drawing/2014/main" id="{1E7622AB-8069-6F35-6136-57C3A57286D6}"/>
              </a:ext>
            </a:extLst>
          </p:cNvPr>
          <p:cNvSpPr/>
          <p:nvPr/>
        </p:nvSpPr>
        <p:spPr>
          <a:xfrm>
            <a:off x="6194121" y="3689374"/>
            <a:ext cx="1335378" cy="446586"/>
          </a:xfrm>
          <a:prstGeom prst="roundRect">
            <a:avLst>
              <a:gd name="adj" fmla="val 37075"/>
            </a:avLst>
          </a:prstGeom>
          <a:solidFill>
            <a:srgbClr val="F546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SZTOS MEDIUM" pitchFamily="2" charset="77"/>
                <a:ea typeface="SZTOS MEDIUM" pitchFamily="2" charset="77"/>
                <a:cs typeface="SZTOS MEDIUM" pitchFamily="2" charset="77"/>
              </a:rPr>
              <a:t>False</a:t>
            </a:r>
            <a:endParaRPr lang="en-US" sz="1600" dirty="0">
              <a:solidFill>
                <a:schemeClr val="bg1"/>
              </a:solidFill>
            </a:endParaRPr>
          </a:p>
        </p:txBody>
      </p:sp>
      <p:sp>
        <p:nvSpPr>
          <p:cNvPr id="14" name="3">
            <a:extLst>
              <a:ext uri="{FF2B5EF4-FFF2-40B4-BE49-F238E27FC236}">
                <a16:creationId xmlns:a16="http://schemas.microsoft.com/office/drawing/2014/main" id="{B7A06C2A-1E8F-BEA1-0597-2314F8BC36EA}"/>
              </a:ext>
            </a:extLst>
          </p:cNvPr>
          <p:cNvSpPr/>
          <p:nvPr/>
        </p:nvSpPr>
        <p:spPr>
          <a:xfrm>
            <a:off x="3455379" y="3689374"/>
            <a:ext cx="5281242" cy="446585"/>
          </a:xfrm>
          <a:prstGeom prst="roundRect">
            <a:avLst>
              <a:gd name="adj" fmla="val 37075"/>
            </a:avLst>
          </a:prstGeom>
          <a:solidFill>
            <a:srgbClr val="3EA3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SZTOS MEDIUM" pitchFamily="2" charset="77"/>
                <a:ea typeface="SZTOS MEDIUM" pitchFamily="2" charset="77"/>
                <a:cs typeface="SZTOS MEDIUM" pitchFamily="2" charset="77"/>
              </a:rPr>
              <a:t>True - </a:t>
            </a:r>
            <a:r>
              <a:rPr lang="en-AU" sz="1600" dirty="0">
                <a:solidFill>
                  <a:schemeClr val="bg1"/>
                </a:solidFill>
                <a:latin typeface="Montserrat" pitchFamily="2" charset="77"/>
                <a:ea typeface="SZTOS MEDIUM" pitchFamily="2" charset="77"/>
                <a:cs typeface="SZTOS MEDIUM" pitchFamily="2" charset="77"/>
              </a:rPr>
              <a:t>they contain antioxidants</a:t>
            </a:r>
            <a:endParaRPr lang="en-US" sz="1600" dirty="0">
              <a:solidFill>
                <a:schemeClr val="bg1"/>
              </a:solidFill>
              <a:latin typeface="Montserrat" pitchFamily="2" charset="77"/>
            </a:endParaRPr>
          </a:p>
        </p:txBody>
      </p:sp>
      <p:sp>
        <p:nvSpPr>
          <p:cNvPr id="13" name="2">
            <a:extLst>
              <a:ext uri="{FF2B5EF4-FFF2-40B4-BE49-F238E27FC236}">
                <a16:creationId xmlns:a16="http://schemas.microsoft.com/office/drawing/2014/main" id="{802B1FAE-EA17-D9A2-308A-86E914B127BA}"/>
              </a:ext>
            </a:extLst>
          </p:cNvPr>
          <p:cNvSpPr/>
          <p:nvPr/>
        </p:nvSpPr>
        <p:spPr>
          <a:xfrm>
            <a:off x="3455380" y="2707464"/>
            <a:ext cx="5281241" cy="446585"/>
          </a:xfrm>
          <a:prstGeom prst="roundRect">
            <a:avLst>
              <a:gd name="adj" fmla="val 37075"/>
            </a:avLst>
          </a:prstGeom>
          <a:solidFill>
            <a:srgbClr val="3EA3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SZTOS MEDIUM" pitchFamily="2" charset="77"/>
                <a:ea typeface="SZTOS MEDIUM" pitchFamily="2" charset="77"/>
                <a:cs typeface="SZTOS MEDIUM" pitchFamily="2" charset="77"/>
              </a:rPr>
              <a:t>True - </a:t>
            </a:r>
            <a:r>
              <a:rPr lang="en-AU" sz="1600" dirty="0">
                <a:solidFill>
                  <a:schemeClr val="bg1"/>
                </a:solidFill>
                <a:latin typeface="Montserrat" pitchFamily="2" charset="77"/>
                <a:ea typeface="SZTOS MEDIUM" pitchFamily="2" charset="77"/>
                <a:cs typeface="SZTOS MEDIUM" pitchFamily="2" charset="77"/>
              </a:rPr>
              <a:t>they make vitamin D from sunlight!</a:t>
            </a:r>
            <a:endParaRPr lang="en-US" sz="1600" dirty="0">
              <a:solidFill>
                <a:schemeClr val="bg1"/>
              </a:solidFill>
              <a:latin typeface="Montserrat" pitchFamily="2" charset="77"/>
            </a:endParaRPr>
          </a:p>
        </p:txBody>
      </p:sp>
      <p:sp>
        <p:nvSpPr>
          <p:cNvPr id="8" name="1">
            <a:extLst>
              <a:ext uri="{FF2B5EF4-FFF2-40B4-BE49-F238E27FC236}">
                <a16:creationId xmlns:a16="http://schemas.microsoft.com/office/drawing/2014/main" id="{34A47A56-B9AA-F2A8-9A99-C708A3EBAE00}"/>
              </a:ext>
            </a:extLst>
          </p:cNvPr>
          <p:cNvSpPr/>
          <p:nvPr/>
        </p:nvSpPr>
        <p:spPr>
          <a:xfrm>
            <a:off x="3455380" y="1725552"/>
            <a:ext cx="5281241" cy="446587"/>
          </a:xfrm>
          <a:prstGeom prst="roundRect">
            <a:avLst>
              <a:gd name="adj" fmla="val 37075"/>
            </a:avLst>
          </a:prstGeom>
          <a:solidFill>
            <a:srgbClr val="F546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SZTOS MEDIUM" pitchFamily="2" charset="77"/>
                <a:ea typeface="SZTOS MEDIUM" pitchFamily="2" charset="77"/>
                <a:cs typeface="SZTOS MEDIUM" pitchFamily="2" charset="77"/>
              </a:rPr>
              <a:t>False - </a:t>
            </a:r>
            <a:r>
              <a:rPr lang="en-AU" sz="1600" dirty="0">
                <a:solidFill>
                  <a:schemeClr val="bg1"/>
                </a:solidFill>
                <a:latin typeface="Montserrat" pitchFamily="2" charset="77"/>
                <a:ea typeface="SZTOS MEDIUM" pitchFamily="2" charset="77"/>
                <a:cs typeface="SZTOS MEDIUM" pitchFamily="2" charset="77"/>
              </a:rPr>
              <a:t>they are fungi!</a:t>
            </a:r>
            <a:endParaRPr lang="en-US" sz="1600" dirty="0">
              <a:solidFill>
                <a:schemeClr val="bg1"/>
              </a:solidFill>
              <a:latin typeface="Montserrat" pitchFamily="2" charset="77"/>
            </a:endParaRPr>
          </a:p>
        </p:txBody>
      </p:sp>
      <p:grpSp>
        <p:nvGrpSpPr>
          <p:cNvPr id="4" name="menu">
            <a:extLst>
              <a:ext uri="{FF2B5EF4-FFF2-40B4-BE49-F238E27FC236}">
                <a16:creationId xmlns:a16="http://schemas.microsoft.com/office/drawing/2014/main" id="{C2E486A4-9651-F13E-7F39-C227BD46AD1D}"/>
              </a:ext>
            </a:extLst>
          </p:cNvPr>
          <p:cNvGrpSpPr/>
          <p:nvPr/>
        </p:nvGrpSpPr>
        <p:grpSpPr>
          <a:xfrm>
            <a:off x="11474101" y="2871719"/>
            <a:ext cx="460535" cy="1114561"/>
            <a:chOff x="151927" y="2325786"/>
            <a:chExt cx="260682" cy="630889"/>
          </a:xfrm>
        </p:grpSpPr>
        <p:sp>
          <p:nvSpPr>
            <p:cNvPr id="12" name="Rectangle: Rounded Corners 63">
              <a:extLst>
                <a:ext uri="{FF2B5EF4-FFF2-40B4-BE49-F238E27FC236}">
                  <a16:creationId xmlns:a16="http://schemas.microsoft.com/office/drawing/2014/main" id="{09CA5A53-9722-35AE-320B-2D286CD7A8D4}"/>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17" name="a4">
              <a:hlinkClick r:id="" action="ppaction://hlinkshowjump?jump=nextslide"/>
              <a:extLst>
                <a:ext uri="{FF2B5EF4-FFF2-40B4-BE49-F238E27FC236}">
                  <a16:creationId xmlns:a16="http://schemas.microsoft.com/office/drawing/2014/main" id="{D4CC7172-40D0-D851-1BDD-1F4123CB3BB0}"/>
                </a:ext>
              </a:extLst>
            </p:cNvPr>
            <p:cNvPicPr>
              <a:picLocks noChangeAspect="1"/>
            </p:cNvPicPr>
            <p:nvPr/>
          </p:nvPicPr>
          <p:blipFill>
            <a:blip r:embed="rId2"/>
            <a:srcRect/>
            <a:stretch/>
          </p:blipFill>
          <p:spPr>
            <a:xfrm>
              <a:off x="204687" y="2740767"/>
              <a:ext cx="154441" cy="106747"/>
            </a:xfrm>
            <a:prstGeom prst="rect">
              <a:avLst/>
            </a:prstGeom>
          </p:spPr>
        </p:pic>
        <p:pic>
          <p:nvPicPr>
            <p:cNvPr id="18" name="a4">
              <a:hlinkClick r:id="" action="ppaction://hlinkshowjump?jump=previousslide"/>
              <a:extLst>
                <a:ext uri="{FF2B5EF4-FFF2-40B4-BE49-F238E27FC236}">
                  <a16:creationId xmlns:a16="http://schemas.microsoft.com/office/drawing/2014/main" id="{A6DE72CC-5B94-997D-642D-78727B4FA023}"/>
                </a:ext>
              </a:extLst>
            </p:cNvPr>
            <p:cNvPicPr>
              <a:picLocks noChangeAspect="1"/>
            </p:cNvPicPr>
            <p:nvPr/>
          </p:nvPicPr>
          <p:blipFill>
            <a:blip r:embed="rId2"/>
            <a:srcRect/>
            <a:stretch/>
          </p:blipFill>
          <p:spPr>
            <a:xfrm rot="10800000">
              <a:off x="204687" y="2434554"/>
              <a:ext cx="154441" cy="106747"/>
            </a:xfrm>
            <a:prstGeom prst="rect">
              <a:avLst/>
            </a:prstGeom>
          </p:spPr>
        </p:pic>
      </p:grpSp>
      <p:sp>
        <p:nvSpPr>
          <p:cNvPr id="21" name="2t">
            <a:extLst>
              <a:ext uri="{FF2B5EF4-FFF2-40B4-BE49-F238E27FC236}">
                <a16:creationId xmlns:a16="http://schemas.microsoft.com/office/drawing/2014/main" id="{637BE201-1D07-6501-C495-3AE118C82B47}"/>
              </a:ext>
            </a:extLst>
          </p:cNvPr>
          <p:cNvSpPr/>
          <p:nvPr/>
        </p:nvSpPr>
        <p:spPr>
          <a:xfrm>
            <a:off x="4662502" y="4671283"/>
            <a:ext cx="1335378" cy="446586"/>
          </a:xfrm>
          <a:prstGeom prst="roundRect">
            <a:avLst>
              <a:gd name="adj" fmla="val 37075"/>
            </a:avLst>
          </a:prstGeom>
          <a:solidFill>
            <a:srgbClr val="3EA3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SZTOS MEDIUM" pitchFamily="2" charset="77"/>
                <a:ea typeface="SZTOS MEDIUM" pitchFamily="2" charset="77"/>
                <a:cs typeface="SZTOS MEDIUM" pitchFamily="2" charset="77"/>
              </a:rPr>
              <a:t>True</a:t>
            </a:r>
            <a:endParaRPr lang="en-US" sz="1600" dirty="0">
              <a:solidFill>
                <a:schemeClr val="bg1"/>
              </a:solidFill>
            </a:endParaRPr>
          </a:p>
        </p:txBody>
      </p:sp>
      <p:sp>
        <p:nvSpPr>
          <p:cNvPr id="22" name="2f">
            <a:extLst>
              <a:ext uri="{FF2B5EF4-FFF2-40B4-BE49-F238E27FC236}">
                <a16:creationId xmlns:a16="http://schemas.microsoft.com/office/drawing/2014/main" id="{991C39D0-3A90-DBBF-A772-71ACD5A9DEF9}"/>
              </a:ext>
            </a:extLst>
          </p:cNvPr>
          <p:cNvSpPr/>
          <p:nvPr/>
        </p:nvSpPr>
        <p:spPr>
          <a:xfrm>
            <a:off x="6194121" y="4671283"/>
            <a:ext cx="1335378" cy="446586"/>
          </a:xfrm>
          <a:prstGeom prst="roundRect">
            <a:avLst>
              <a:gd name="adj" fmla="val 37075"/>
            </a:avLst>
          </a:prstGeom>
          <a:solidFill>
            <a:srgbClr val="F546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SZTOS MEDIUM" pitchFamily="2" charset="77"/>
                <a:ea typeface="SZTOS MEDIUM" pitchFamily="2" charset="77"/>
                <a:cs typeface="SZTOS MEDIUM" pitchFamily="2" charset="77"/>
              </a:rPr>
              <a:t>False</a:t>
            </a:r>
            <a:endParaRPr lang="en-US" sz="1600" dirty="0">
              <a:solidFill>
                <a:schemeClr val="bg1"/>
              </a:solidFill>
            </a:endParaRPr>
          </a:p>
        </p:txBody>
      </p:sp>
      <p:sp>
        <p:nvSpPr>
          <p:cNvPr id="23" name="2">
            <a:extLst>
              <a:ext uri="{FF2B5EF4-FFF2-40B4-BE49-F238E27FC236}">
                <a16:creationId xmlns:a16="http://schemas.microsoft.com/office/drawing/2014/main" id="{76684763-3A7F-90A3-86CF-9135CBE9C556}"/>
              </a:ext>
            </a:extLst>
          </p:cNvPr>
          <p:cNvSpPr/>
          <p:nvPr/>
        </p:nvSpPr>
        <p:spPr>
          <a:xfrm>
            <a:off x="3455380" y="4671283"/>
            <a:ext cx="5281241" cy="446585"/>
          </a:xfrm>
          <a:prstGeom prst="roundRect">
            <a:avLst>
              <a:gd name="adj" fmla="val 37075"/>
            </a:avLst>
          </a:prstGeom>
          <a:solidFill>
            <a:srgbClr val="3EA3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SZTOS MEDIUM" pitchFamily="2" charset="77"/>
                <a:ea typeface="SZTOS MEDIUM" pitchFamily="2" charset="77"/>
                <a:cs typeface="SZTOS MEDIUM" pitchFamily="2" charset="77"/>
              </a:rPr>
              <a:t>True - </a:t>
            </a:r>
            <a:r>
              <a:rPr lang="en-AU" sz="1600" dirty="0">
                <a:solidFill>
                  <a:schemeClr val="bg1"/>
                </a:solidFill>
                <a:latin typeface="Montserrat" pitchFamily="2" charset="77"/>
                <a:ea typeface="SZTOS MEDIUM" pitchFamily="2" charset="77"/>
                <a:cs typeface="SZTOS MEDIUM" pitchFamily="2" charset="77"/>
              </a:rPr>
              <a:t>they make vitamin D from sunlight!</a:t>
            </a:r>
            <a:endParaRPr lang="en-US" sz="1600" dirty="0">
              <a:solidFill>
                <a:schemeClr val="bg1"/>
              </a:solidFill>
              <a:latin typeface="Montserrat" pitchFamily="2" charset="77"/>
            </a:endParaRPr>
          </a:p>
        </p:txBody>
      </p:sp>
      <p:sp>
        <p:nvSpPr>
          <p:cNvPr id="24" name="1t">
            <a:extLst>
              <a:ext uri="{FF2B5EF4-FFF2-40B4-BE49-F238E27FC236}">
                <a16:creationId xmlns:a16="http://schemas.microsoft.com/office/drawing/2014/main" id="{BF5D9625-55E8-7B87-95CA-349010FC5532}"/>
              </a:ext>
            </a:extLst>
          </p:cNvPr>
          <p:cNvSpPr/>
          <p:nvPr/>
        </p:nvSpPr>
        <p:spPr>
          <a:xfrm>
            <a:off x="4662502" y="5641380"/>
            <a:ext cx="1335378" cy="446586"/>
          </a:xfrm>
          <a:prstGeom prst="roundRect">
            <a:avLst>
              <a:gd name="adj" fmla="val 37075"/>
            </a:avLst>
          </a:prstGeom>
          <a:solidFill>
            <a:srgbClr val="3EA3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SZTOS MEDIUM" pitchFamily="2" charset="77"/>
                <a:ea typeface="SZTOS MEDIUM" pitchFamily="2" charset="77"/>
                <a:cs typeface="SZTOS MEDIUM" pitchFamily="2" charset="77"/>
              </a:rPr>
              <a:t>True</a:t>
            </a:r>
            <a:endParaRPr lang="en-US" sz="1600" dirty="0">
              <a:solidFill>
                <a:schemeClr val="bg1"/>
              </a:solidFill>
            </a:endParaRPr>
          </a:p>
        </p:txBody>
      </p:sp>
      <p:sp>
        <p:nvSpPr>
          <p:cNvPr id="25" name="1f">
            <a:extLst>
              <a:ext uri="{FF2B5EF4-FFF2-40B4-BE49-F238E27FC236}">
                <a16:creationId xmlns:a16="http://schemas.microsoft.com/office/drawing/2014/main" id="{7B1E8E69-4B4F-C954-3E09-5BA56DF7FDFD}"/>
              </a:ext>
            </a:extLst>
          </p:cNvPr>
          <p:cNvSpPr/>
          <p:nvPr/>
        </p:nvSpPr>
        <p:spPr>
          <a:xfrm>
            <a:off x="6194121" y="5641380"/>
            <a:ext cx="1335378" cy="446586"/>
          </a:xfrm>
          <a:prstGeom prst="roundRect">
            <a:avLst>
              <a:gd name="adj" fmla="val 37075"/>
            </a:avLst>
          </a:prstGeom>
          <a:solidFill>
            <a:srgbClr val="F546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SZTOS MEDIUM" pitchFamily="2" charset="77"/>
                <a:ea typeface="SZTOS MEDIUM" pitchFamily="2" charset="77"/>
                <a:cs typeface="SZTOS MEDIUM" pitchFamily="2" charset="77"/>
              </a:rPr>
              <a:t>False</a:t>
            </a:r>
            <a:endParaRPr lang="en-US" sz="1600" dirty="0">
              <a:solidFill>
                <a:schemeClr val="bg1"/>
              </a:solidFill>
            </a:endParaRPr>
          </a:p>
        </p:txBody>
      </p:sp>
      <p:sp>
        <p:nvSpPr>
          <p:cNvPr id="26" name="1">
            <a:extLst>
              <a:ext uri="{FF2B5EF4-FFF2-40B4-BE49-F238E27FC236}">
                <a16:creationId xmlns:a16="http://schemas.microsoft.com/office/drawing/2014/main" id="{1E21FECE-CFC4-14F4-A45E-29F09678EC7D}"/>
              </a:ext>
            </a:extLst>
          </p:cNvPr>
          <p:cNvSpPr/>
          <p:nvPr/>
        </p:nvSpPr>
        <p:spPr>
          <a:xfrm>
            <a:off x="3455380" y="5641379"/>
            <a:ext cx="5281241" cy="446587"/>
          </a:xfrm>
          <a:prstGeom prst="roundRect">
            <a:avLst>
              <a:gd name="adj" fmla="val 37075"/>
            </a:avLst>
          </a:prstGeom>
          <a:solidFill>
            <a:srgbClr val="F546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SZTOS MEDIUM" pitchFamily="2" charset="77"/>
                <a:ea typeface="SZTOS MEDIUM" pitchFamily="2" charset="77"/>
                <a:cs typeface="SZTOS MEDIUM" pitchFamily="2" charset="77"/>
              </a:rPr>
              <a:t>False - </a:t>
            </a:r>
            <a:r>
              <a:rPr lang="en-AU" sz="1600" dirty="0">
                <a:solidFill>
                  <a:schemeClr val="bg1"/>
                </a:solidFill>
                <a:latin typeface="Montserrat" pitchFamily="2" charset="77"/>
                <a:ea typeface="SZTOS MEDIUM" pitchFamily="2" charset="77"/>
                <a:cs typeface="SZTOS MEDIUM" pitchFamily="2" charset="77"/>
              </a:rPr>
              <a:t>they contain fibre, which helps your gut</a:t>
            </a:r>
            <a:endParaRPr lang="en-US" sz="1600" dirty="0">
              <a:solidFill>
                <a:schemeClr val="bg1"/>
              </a:solidFill>
              <a:latin typeface="Montserrat" pitchFamily="2" charset="77"/>
            </a:endParaRPr>
          </a:p>
        </p:txBody>
      </p:sp>
    </p:spTree>
    <p:extLst>
      <p:ext uri="{BB962C8B-B14F-4D97-AF65-F5344CB8AC3E}">
        <p14:creationId xmlns:p14="http://schemas.microsoft.com/office/powerpoint/2010/main" val="1606788026"/>
      </p:ext>
    </p:extLst>
  </p:cSld>
  <p:clrMapOvr>
    <a:masterClrMapping/>
  </p:clrMapOvr>
  <p:transition spd="slow" advClick="0">
    <p:push dir="u"/>
  </p:transition>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7" restart="whenNotActive" fill="hold" evtFilter="cancelBubble" nodeType="interactiveSeq">
                <p:stCondLst>
                  <p:cond evt="onClick" delay="0">
                    <p:tgtEl>
                      <p:spTgt spid="20"/>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2"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2" nodeType="click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22" restart="whenNotActive" fill="hold" evtFilter="cancelBubble" nodeType="interactiveSeq">
                <p:stCondLst>
                  <p:cond evt="onClick" delay="0">
                    <p:tgtEl>
                      <p:spTgt spid="7"/>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27" restart="whenNotActive" fill="hold" evtFilter="cancelBubble" nodeType="interactiveSeq">
                <p:stCondLst>
                  <p:cond evt="onClick" delay="0">
                    <p:tgtEl>
                      <p:spTgt spid="9"/>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grpId="2" nodeType="clickEffect">
                                  <p:stCondLst>
                                    <p:cond delay="0"/>
                                  </p:stCondLst>
                                  <p:childTnLst>
                                    <p:set>
                                      <p:cBhvr>
                                        <p:cTn id="31"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8"/>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42" restart="whenNotActive" fill="hold" evtFilter="cancelBubble" nodeType="interactiveSeq">
                <p:stCondLst>
                  <p:cond evt="onClick" delay="0">
                    <p:tgtEl>
                      <p:spTgt spid="14"/>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7" restart="whenNotActive" fill="hold" evtFilter="cancelBubble" nodeType="interactiveSeq">
                <p:stCondLst>
                  <p:cond evt="onClick" delay="0">
                    <p:tgtEl>
                      <p:spTgt spid="21"/>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52" restart="whenNotActive" fill="hold" evtFilter="cancelBubble" nodeType="interactiveSeq">
                <p:stCondLst>
                  <p:cond evt="onClick" delay="0">
                    <p:tgtEl>
                      <p:spTgt spid="22"/>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grpId="2" nodeType="click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seq concurrent="1" nextAc="seek">
              <p:cTn id="57" restart="whenNotActive" fill="hold" evtFilter="cancelBubble" nodeType="interactiveSeq">
                <p:stCondLst>
                  <p:cond evt="onClick" delay="0">
                    <p:tgtEl>
                      <p:spTgt spid="23"/>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grpId="1" nodeType="clickEffect">
                                  <p:stCondLst>
                                    <p:cond delay="0"/>
                                  </p:stCondLst>
                                  <p:childTnLst>
                                    <p:set>
                                      <p:cBhvr>
                                        <p:cTn id="61"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62" restart="whenNotActive" fill="hold" evtFilter="cancelBubble" nodeType="interactiveSeq">
                <p:stCondLst>
                  <p:cond evt="onClick" delay="0">
                    <p:tgtEl>
                      <p:spTgt spid="24"/>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seq concurrent="1" nextAc="seek">
              <p:cTn id="67" restart="whenNotActive" fill="hold" evtFilter="cancelBubble" nodeType="interactiveSeq">
                <p:stCondLst>
                  <p:cond evt="onClick" delay="0">
                    <p:tgtEl>
                      <p:spTgt spid="25"/>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grpId="2" nodeType="clickEffect">
                                  <p:stCondLst>
                                    <p:cond delay="0"/>
                                  </p:stCondLst>
                                  <p:childTnLst>
                                    <p:set>
                                      <p:cBhvr>
                                        <p:cTn id="71" dur="1" fill="hold">
                                          <p:stCondLst>
                                            <p:cond delay="0"/>
                                          </p:stCondLst>
                                        </p:cTn>
                                        <p:tgtEl>
                                          <p:spTgt spid="26"/>
                                        </p:tgtEl>
                                        <p:attrNameLst>
                                          <p:attrName>style.visibility</p:attrName>
                                        </p:attrNameLst>
                                      </p:cBhvr>
                                      <p:to>
                                        <p:strVal val="visible"/>
                                      </p:to>
                                    </p:set>
                                  </p:childTnLst>
                                </p:cTn>
                              </p:par>
                            </p:childTnLst>
                          </p:cTn>
                        </p:par>
                      </p:childTnLst>
                    </p:cTn>
                  </p:par>
                </p:childTnLst>
              </p:cTn>
              <p:nextCondLst>
                <p:cond evt="onClick" delay="0">
                  <p:tgtEl>
                    <p:spTgt spid="25"/>
                  </p:tgtEl>
                </p:cond>
              </p:nextCondLst>
            </p:seq>
            <p:seq concurrent="1" nextAc="seek">
              <p:cTn id="72" restart="whenNotActive" fill="hold" evtFilter="cancelBubble" nodeType="interactiveSeq">
                <p:stCondLst>
                  <p:cond evt="onClick" delay="0">
                    <p:tgtEl>
                      <p:spTgt spid="26"/>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14" grpId="0" animBg="1"/>
      <p:bldP spid="14" grpId="1" animBg="1"/>
      <p:bldP spid="14" grpId="2" animBg="1"/>
      <p:bldP spid="13" grpId="0" animBg="1"/>
      <p:bldP spid="13" grpId="1" animBg="1"/>
      <p:bldP spid="13" grpId="2" animBg="1"/>
      <p:bldP spid="8" grpId="0" animBg="1"/>
      <p:bldP spid="8" grpId="1" animBg="1"/>
      <p:bldP spid="8" grpId="2" animBg="1"/>
      <p:bldP spid="23" grpId="0" animBg="1"/>
      <p:bldP spid="23" grpId="1" animBg="1"/>
      <p:bldP spid="23" grpId="2" animBg="1"/>
      <p:bldP spid="26" grpId="0" animBg="1"/>
      <p:bldP spid="26" grpId="1" animBg="1"/>
      <p:bldP spid="26" grpId="2"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CE5EDF-00F1-3BD5-54D9-2846A093DAF3}"/>
            </a:ext>
          </a:extLst>
        </p:cNvPr>
        <p:cNvGrpSpPr/>
        <p:nvPr/>
      </p:nvGrpSpPr>
      <p:grpSpPr>
        <a:xfrm>
          <a:off x="0" y="0"/>
          <a:ext cx="0" cy="0"/>
          <a:chOff x="0" y="0"/>
          <a:chExt cx="0" cy="0"/>
        </a:xfrm>
      </p:grpSpPr>
      <p:sp>
        <p:nvSpPr>
          <p:cNvPr id="15" name="Rounded Rectangle 46">
            <a:extLst>
              <a:ext uri="{FF2B5EF4-FFF2-40B4-BE49-F238E27FC236}">
                <a16:creationId xmlns:a16="http://schemas.microsoft.com/office/drawing/2014/main" id="{CED5F2A9-B76B-875F-8FE2-CE5A21080626}"/>
              </a:ext>
            </a:extLst>
          </p:cNvPr>
          <p:cNvSpPr/>
          <p:nvPr/>
        </p:nvSpPr>
        <p:spPr>
          <a:xfrm>
            <a:off x="1763486" y="1166345"/>
            <a:ext cx="8665028" cy="5254172"/>
          </a:xfrm>
          <a:prstGeom prst="roundRect">
            <a:avLst>
              <a:gd name="adj" fmla="val 7148"/>
            </a:avLst>
          </a:prstGeom>
          <a:solidFill>
            <a:schemeClr val="bg1">
              <a:alpha val="9136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acts">
            <a:extLst>
              <a:ext uri="{FF2B5EF4-FFF2-40B4-BE49-F238E27FC236}">
                <a16:creationId xmlns:a16="http://schemas.microsoft.com/office/drawing/2014/main" id="{7435533A-C5FE-3340-6A4C-175DCE75B7BD}"/>
              </a:ext>
            </a:extLst>
          </p:cNvPr>
          <p:cNvSpPr txBox="1"/>
          <p:nvPr/>
        </p:nvSpPr>
        <p:spPr>
          <a:xfrm>
            <a:off x="1400629" y="1001846"/>
            <a:ext cx="9390742" cy="4613892"/>
          </a:xfrm>
          <a:prstGeom prst="rect">
            <a:avLst/>
          </a:prstGeom>
          <a:noFill/>
        </p:spPr>
        <p:txBody>
          <a:bodyPr wrap="square">
            <a:spAutoFit/>
          </a:bodyPr>
          <a:lstStyle/>
          <a:p>
            <a:pPr algn="ctr" fontAlgn="base">
              <a:lnSpc>
                <a:spcPct val="250000"/>
              </a:lnSpc>
              <a:spcAft>
                <a:spcPts val="3000"/>
              </a:spcAft>
            </a:pPr>
            <a:r>
              <a:rPr lang="en-AU" sz="1600" dirty="0">
                <a:solidFill>
                  <a:srgbClr val="414141"/>
                </a:solidFill>
                <a:latin typeface="Sztosfixed" pitchFamily="2" charset="0"/>
                <a:ea typeface="Sztosfixed" pitchFamily="2" charset="0"/>
                <a:cs typeface="Sztosfixed" pitchFamily="2" charset="0"/>
              </a:rPr>
              <a:t>6. Eating mushrooms can help give you energy.</a:t>
            </a:r>
          </a:p>
          <a:p>
            <a:pPr algn="ctr" fontAlgn="base">
              <a:lnSpc>
                <a:spcPct val="250000"/>
              </a:lnSpc>
              <a:spcAft>
                <a:spcPts val="3000"/>
              </a:spcAft>
            </a:pPr>
            <a:r>
              <a:rPr lang="en-AU" sz="1600" dirty="0">
                <a:solidFill>
                  <a:srgbClr val="414141"/>
                </a:solidFill>
                <a:latin typeface="Sztosfixed" pitchFamily="2" charset="0"/>
                <a:ea typeface="Sztosfixed" pitchFamily="2" charset="0"/>
                <a:cs typeface="Sztosfixed" pitchFamily="2" charset="0"/>
              </a:rPr>
              <a:t>7. Mushrooms contain vitamin D which helps make my bones strong.</a:t>
            </a:r>
          </a:p>
          <a:p>
            <a:pPr algn="ctr" fontAlgn="base">
              <a:lnSpc>
                <a:spcPct val="250000"/>
              </a:lnSpc>
              <a:spcAft>
                <a:spcPts val="3000"/>
              </a:spcAft>
            </a:pPr>
            <a:r>
              <a:rPr lang="en-AU" sz="1600" dirty="0">
                <a:solidFill>
                  <a:srgbClr val="414141"/>
                </a:solidFill>
                <a:latin typeface="Sztosfixed" pitchFamily="2" charset="0"/>
                <a:ea typeface="Sztosfixed" pitchFamily="2" charset="0"/>
                <a:cs typeface="Sztosfixed" pitchFamily="2" charset="0"/>
              </a:rPr>
              <a:t>8. Exposure to sunlight helps mushrooms make vitamin D.</a:t>
            </a:r>
          </a:p>
          <a:p>
            <a:pPr algn="ctr" fontAlgn="base">
              <a:lnSpc>
                <a:spcPct val="250000"/>
              </a:lnSpc>
              <a:spcAft>
                <a:spcPts val="3000"/>
              </a:spcAft>
            </a:pPr>
            <a:r>
              <a:rPr lang="en-AU" sz="1600" dirty="0">
                <a:solidFill>
                  <a:srgbClr val="414141"/>
                </a:solidFill>
                <a:latin typeface="Sztosfixed" pitchFamily="2" charset="0"/>
                <a:ea typeface="Sztosfixed" pitchFamily="2" charset="0"/>
                <a:cs typeface="Sztosfixed" pitchFamily="2" charset="0"/>
              </a:rPr>
              <a:t>9. You need to eat lots of coloured fruit and vegetables to stay healthy.</a:t>
            </a:r>
          </a:p>
          <a:p>
            <a:pPr algn="ctr" fontAlgn="base">
              <a:lnSpc>
                <a:spcPct val="250000"/>
              </a:lnSpc>
              <a:spcAft>
                <a:spcPts val="3000"/>
              </a:spcAft>
            </a:pPr>
            <a:r>
              <a:rPr lang="en-AU" sz="1600" dirty="0">
                <a:solidFill>
                  <a:srgbClr val="414141"/>
                </a:solidFill>
                <a:latin typeface="Sztosfixed" pitchFamily="2" charset="0"/>
                <a:ea typeface="Sztosfixed" pitchFamily="2" charset="0"/>
                <a:cs typeface="Sztosfixed" pitchFamily="2" charset="0"/>
              </a:rPr>
              <a:t>10. White foods like mushrooms are important for our health.</a:t>
            </a:r>
          </a:p>
        </p:txBody>
      </p:sp>
      <p:sp>
        <p:nvSpPr>
          <p:cNvPr id="2" name="Title 1">
            <a:extLst>
              <a:ext uri="{FF2B5EF4-FFF2-40B4-BE49-F238E27FC236}">
                <a16:creationId xmlns:a16="http://schemas.microsoft.com/office/drawing/2014/main" id="{C09C44BD-D3D6-916C-8647-FAC3FDCAD481}"/>
              </a:ext>
            </a:extLst>
          </p:cNvPr>
          <p:cNvSpPr txBox="1">
            <a:spLocks/>
          </p:cNvSpPr>
          <p:nvPr/>
        </p:nvSpPr>
        <p:spPr>
          <a:xfrm>
            <a:off x="1610020" y="352330"/>
            <a:ext cx="8971960" cy="5354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9B2242"/>
                </a:solidFill>
                <a:latin typeface="Sztosfixed" pitchFamily="2" charset="77"/>
                <a:ea typeface="Sztosfixed" pitchFamily="2" charset="77"/>
                <a:cs typeface="Sztosfixed" pitchFamily="2" charset="77"/>
              </a:rPr>
              <a:t>Mushroom quiz</a:t>
            </a:r>
          </a:p>
        </p:txBody>
      </p:sp>
      <p:sp>
        <p:nvSpPr>
          <p:cNvPr id="5" name="2t">
            <a:extLst>
              <a:ext uri="{FF2B5EF4-FFF2-40B4-BE49-F238E27FC236}">
                <a16:creationId xmlns:a16="http://schemas.microsoft.com/office/drawing/2014/main" id="{87DE099C-02F9-F278-ED88-59514684FC6D}"/>
              </a:ext>
            </a:extLst>
          </p:cNvPr>
          <p:cNvSpPr/>
          <p:nvPr/>
        </p:nvSpPr>
        <p:spPr>
          <a:xfrm>
            <a:off x="4662502" y="2707464"/>
            <a:ext cx="1335378" cy="446586"/>
          </a:xfrm>
          <a:prstGeom prst="roundRect">
            <a:avLst>
              <a:gd name="adj" fmla="val 37075"/>
            </a:avLst>
          </a:prstGeom>
          <a:solidFill>
            <a:srgbClr val="3EA3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SZTOS MEDIUM" pitchFamily="2" charset="77"/>
                <a:ea typeface="SZTOS MEDIUM" pitchFamily="2" charset="77"/>
                <a:cs typeface="SZTOS MEDIUM" pitchFamily="2" charset="77"/>
              </a:rPr>
              <a:t>True</a:t>
            </a:r>
            <a:endParaRPr lang="en-US" sz="1600" dirty="0">
              <a:solidFill>
                <a:schemeClr val="bg1"/>
              </a:solidFill>
            </a:endParaRPr>
          </a:p>
        </p:txBody>
      </p:sp>
      <p:sp>
        <p:nvSpPr>
          <p:cNvPr id="6" name="2f">
            <a:extLst>
              <a:ext uri="{FF2B5EF4-FFF2-40B4-BE49-F238E27FC236}">
                <a16:creationId xmlns:a16="http://schemas.microsoft.com/office/drawing/2014/main" id="{7623B072-41A7-90A4-8CD1-35BF0E2D4D36}"/>
              </a:ext>
            </a:extLst>
          </p:cNvPr>
          <p:cNvSpPr/>
          <p:nvPr/>
        </p:nvSpPr>
        <p:spPr>
          <a:xfrm>
            <a:off x="6194121" y="2707464"/>
            <a:ext cx="1335378" cy="446586"/>
          </a:xfrm>
          <a:prstGeom prst="roundRect">
            <a:avLst>
              <a:gd name="adj" fmla="val 37075"/>
            </a:avLst>
          </a:prstGeom>
          <a:solidFill>
            <a:srgbClr val="F546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SZTOS MEDIUM" pitchFamily="2" charset="77"/>
                <a:ea typeface="SZTOS MEDIUM" pitchFamily="2" charset="77"/>
                <a:cs typeface="SZTOS MEDIUM" pitchFamily="2" charset="77"/>
              </a:rPr>
              <a:t>False</a:t>
            </a:r>
            <a:endParaRPr lang="en-US" sz="1600" dirty="0">
              <a:solidFill>
                <a:schemeClr val="bg1"/>
              </a:solidFill>
            </a:endParaRPr>
          </a:p>
        </p:txBody>
      </p:sp>
      <p:sp>
        <p:nvSpPr>
          <p:cNvPr id="7" name="3t">
            <a:extLst>
              <a:ext uri="{FF2B5EF4-FFF2-40B4-BE49-F238E27FC236}">
                <a16:creationId xmlns:a16="http://schemas.microsoft.com/office/drawing/2014/main" id="{BDEA5CB1-82C1-4BC2-B04C-4936E8C83688}"/>
              </a:ext>
            </a:extLst>
          </p:cNvPr>
          <p:cNvSpPr/>
          <p:nvPr/>
        </p:nvSpPr>
        <p:spPr>
          <a:xfrm>
            <a:off x="4662502" y="3689374"/>
            <a:ext cx="1335378" cy="446586"/>
          </a:xfrm>
          <a:prstGeom prst="roundRect">
            <a:avLst>
              <a:gd name="adj" fmla="val 37075"/>
            </a:avLst>
          </a:prstGeom>
          <a:solidFill>
            <a:srgbClr val="3EA3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SZTOS MEDIUM" pitchFamily="2" charset="77"/>
                <a:ea typeface="SZTOS MEDIUM" pitchFamily="2" charset="77"/>
                <a:cs typeface="SZTOS MEDIUM" pitchFamily="2" charset="77"/>
              </a:rPr>
              <a:t>True</a:t>
            </a:r>
            <a:endParaRPr lang="en-US" sz="1600" dirty="0">
              <a:solidFill>
                <a:schemeClr val="bg1"/>
              </a:solidFill>
            </a:endParaRPr>
          </a:p>
        </p:txBody>
      </p:sp>
      <p:sp>
        <p:nvSpPr>
          <p:cNvPr id="9" name="3f">
            <a:extLst>
              <a:ext uri="{FF2B5EF4-FFF2-40B4-BE49-F238E27FC236}">
                <a16:creationId xmlns:a16="http://schemas.microsoft.com/office/drawing/2014/main" id="{A7071EE8-9B4C-C4A5-A1BC-7B2F162D6482}"/>
              </a:ext>
            </a:extLst>
          </p:cNvPr>
          <p:cNvSpPr/>
          <p:nvPr/>
        </p:nvSpPr>
        <p:spPr>
          <a:xfrm>
            <a:off x="6194121" y="3689374"/>
            <a:ext cx="1335378" cy="446586"/>
          </a:xfrm>
          <a:prstGeom prst="roundRect">
            <a:avLst>
              <a:gd name="adj" fmla="val 37075"/>
            </a:avLst>
          </a:prstGeom>
          <a:solidFill>
            <a:srgbClr val="F546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SZTOS MEDIUM" pitchFamily="2" charset="77"/>
                <a:ea typeface="SZTOS MEDIUM" pitchFamily="2" charset="77"/>
                <a:cs typeface="SZTOS MEDIUM" pitchFamily="2" charset="77"/>
              </a:rPr>
              <a:t>False</a:t>
            </a:r>
            <a:endParaRPr lang="en-US" sz="1600" dirty="0">
              <a:solidFill>
                <a:schemeClr val="bg1"/>
              </a:solidFill>
            </a:endParaRPr>
          </a:p>
        </p:txBody>
      </p:sp>
      <p:sp>
        <p:nvSpPr>
          <p:cNvPr id="14" name="3">
            <a:extLst>
              <a:ext uri="{FF2B5EF4-FFF2-40B4-BE49-F238E27FC236}">
                <a16:creationId xmlns:a16="http://schemas.microsoft.com/office/drawing/2014/main" id="{6A751A9C-25B8-3C82-B6EA-7E3616651988}"/>
              </a:ext>
            </a:extLst>
          </p:cNvPr>
          <p:cNvSpPr/>
          <p:nvPr/>
        </p:nvSpPr>
        <p:spPr>
          <a:xfrm>
            <a:off x="3455379" y="3689374"/>
            <a:ext cx="5281242" cy="446585"/>
          </a:xfrm>
          <a:prstGeom prst="roundRect">
            <a:avLst>
              <a:gd name="adj" fmla="val 37075"/>
            </a:avLst>
          </a:prstGeom>
          <a:solidFill>
            <a:srgbClr val="3EA3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SZTOS MEDIUM" pitchFamily="2" charset="77"/>
                <a:ea typeface="SZTOS MEDIUM" pitchFamily="2" charset="77"/>
                <a:cs typeface="SZTOS MEDIUM" pitchFamily="2" charset="77"/>
              </a:rPr>
              <a:t>True</a:t>
            </a:r>
            <a:endParaRPr lang="en-US" sz="1600" dirty="0">
              <a:solidFill>
                <a:schemeClr val="bg1"/>
              </a:solidFill>
              <a:latin typeface="Montserrat" pitchFamily="2" charset="77"/>
            </a:endParaRPr>
          </a:p>
        </p:txBody>
      </p:sp>
      <p:sp>
        <p:nvSpPr>
          <p:cNvPr id="13" name="2">
            <a:extLst>
              <a:ext uri="{FF2B5EF4-FFF2-40B4-BE49-F238E27FC236}">
                <a16:creationId xmlns:a16="http://schemas.microsoft.com/office/drawing/2014/main" id="{A267A7C7-3288-B112-C34A-D3F536F14CC0}"/>
              </a:ext>
            </a:extLst>
          </p:cNvPr>
          <p:cNvSpPr/>
          <p:nvPr/>
        </p:nvSpPr>
        <p:spPr>
          <a:xfrm>
            <a:off x="3455380" y="2707464"/>
            <a:ext cx="5281241" cy="446585"/>
          </a:xfrm>
          <a:prstGeom prst="roundRect">
            <a:avLst>
              <a:gd name="adj" fmla="val 37075"/>
            </a:avLst>
          </a:prstGeom>
          <a:solidFill>
            <a:srgbClr val="3EA3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SZTOS MEDIUM" pitchFamily="2" charset="77"/>
                <a:ea typeface="SZTOS MEDIUM" pitchFamily="2" charset="77"/>
                <a:cs typeface="SZTOS MEDIUM" pitchFamily="2" charset="77"/>
              </a:rPr>
              <a:t>True</a:t>
            </a:r>
            <a:endParaRPr lang="en-US" sz="1600" dirty="0">
              <a:solidFill>
                <a:schemeClr val="bg1"/>
              </a:solidFill>
              <a:latin typeface="Montserrat" pitchFamily="2" charset="77"/>
            </a:endParaRPr>
          </a:p>
        </p:txBody>
      </p:sp>
      <p:grpSp>
        <p:nvGrpSpPr>
          <p:cNvPr id="4" name="menu">
            <a:extLst>
              <a:ext uri="{FF2B5EF4-FFF2-40B4-BE49-F238E27FC236}">
                <a16:creationId xmlns:a16="http://schemas.microsoft.com/office/drawing/2014/main" id="{CF3E0A33-3D9A-F54C-8045-0A8D4CA64279}"/>
              </a:ext>
            </a:extLst>
          </p:cNvPr>
          <p:cNvGrpSpPr/>
          <p:nvPr/>
        </p:nvGrpSpPr>
        <p:grpSpPr>
          <a:xfrm>
            <a:off x="11474101" y="2871719"/>
            <a:ext cx="460535" cy="1114561"/>
            <a:chOff x="151927" y="2325786"/>
            <a:chExt cx="260682" cy="630889"/>
          </a:xfrm>
        </p:grpSpPr>
        <p:sp>
          <p:nvSpPr>
            <p:cNvPr id="12" name="Rectangle: Rounded Corners 63">
              <a:extLst>
                <a:ext uri="{FF2B5EF4-FFF2-40B4-BE49-F238E27FC236}">
                  <a16:creationId xmlns:a16="http://schemas.microsoft.com/office/drawing/2014/main" id="{3F897835-0FDE-0076-CC18-FA4B8C66DC70}"/>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17" name="a4">
              <a:hlinkClick r:id="" action="ppaction://hlinkshowjump?jump=nextslide"/>
              <a:extLst>
                <a:ext uri="{FF2B5EF4-FFF2-40B4-BE49-F238E27FC236}">
                  <a16:creationId xmlns:a16="http://schemas.microsoft.com/office/drawing/2014/main" id="{2CD76008-1875-1209-5C14-0B80ED6DA708}"/>
                </a:ext>
              </a:extLst>
            </p:cNvPr>
            <p:cNvPicPr>
              <a:picLocks noChangeAspect="1"/>
            </p:cNvPicPr>
            <p:nvPr/>
          </p:nvPicPr>
          <p:blipFill>
            <a:blip r:embed="rId2"/>
            <a:srcRect/>
            <a:stretch/>
          </p:blipFill>
          <p:spPr>
            <a:xfrm>
              <a:off x="204687" y="2740767"/>
              <a:ext cx="154441" cy="106747"/>
            </a:xfrm>
            <a:prstGeom prst="rect">
              <a:avLst/>
            </a:prstGeom>
          </p:spPr>
        </p:pic>
        <p:pic>
          <p:nvPicPr>
            <p:cNvPr id="18" name="a4">
              <a:hlinkClick r:id="" action="ppaction://hlinkshowjump?jump=previousslide"/>
              <a:extLst>
                <a:ext uri="{FF2B5EF4-FFF2-40B4-BE49-F238E27FC236}">
                  <a16:creationId xmlns:a16="http://schemas.microsoft.com/office/drawing/2014/main" id="{7619910E-EC7F-8105-7E86-B8CFEACE0E8B}"/>
                </a:ext>
              </a:extLst>
            </p:cNvPr>
            <p:cNvPicPr>
              <a:picLocks noChangeAspect="1"/>
            </p:cNvPicPr>
            <p:nvPr/>
          </p:nvPicPr>
          <p:blipFill>
            <a:blip r:embed="rId2"/>
            <a:srcRect/>
            <a:stretch/>
          </p:blipFill>
          <p:spPr>
            <a:xfrm rot="10800000">
              <a:off x="204687" y="2434554"/>
              <a:ext cx="154441" cy="106747"/>
            </a:xfrm>
            <a:prstGeom prst="rect">
              <a:avLst/>
            </a:prstGeom>
          </p:spPr>
        </p:pic>
      </p:grpSp>
      <p:sp>
        <p:nvSpPr>
          <p:cNvPr id="21" name="2t">
            <a:extLst>
              <a:ext uri="{FF2B5EF4-FFF2-40B4-BE49-F238E27FC236}">
                <a16:creationId xmlns:a16="http://schemas.microsoft.com/office/drawing/2014/main" id="{8A0DDC02-AC39-EA43-AE24-32AC7169134E}"/>
              </a:ext>
            </a:extLst>
          </p:cNvPr>
          <p:cNvSpPr/>
          <p:nvPr/>
        </p:nvSpPr>
        <p:spPr>
          <a:xfrm>
            <a:off x="4662502" y="4671283"/>
            <a:ext cx="1335378" cy="446586"/>
          </a:xfrm>
          <a:prstGeom prst="roundRect">
            <a:avLst>
              <a:gd name="adj" fmla="val 37075"/>
            </a:avLst>
          </a:prstGeom>
          <a:solidFill>
            <a:srgbClr val="3EA3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SZTOS MEDIUM" pitchFamily="2" charset="77"/>
                <a:ea typeface="SZTOS MEDIUM" pitchFamily="2" charset="77"/>
                <a:cs typeface="SZTOS MEDIUM" pitchFamily="2" charset="77"/>
              </a:rPr>
              <a:t>True</a:t>
            </a:r>
            <a:endParaRPr lang="en-US" sz="1600" dirty="0">
              <a:solidFill>
                <a:schemeClr val="bg1"/>
              </a:solidFill>
            </a:endParaRPr>
          </a:p>
        </p:txBody>
      </p:sp>
      <p:sp>
        <p:nvSpPr>
          <p:cNvPr id="22" name="2f">
            <a:extLst>
              <a:ext uri="{FF2B5EF4-FFF2-40B4-BE49-F238E27FC236}">
                <a16:creationId xmlns:a16="http://schemas.microsoft.com/office/drawing/2014/main" id="{00B400BB-F032-035B-64C7-21C01D4B3E4F}"/>
              </a:ext>
            </a:extLst>
          </p:cNvPr>
          <p:cNvSpPr/>
          <p:nvPr/>
        </p:nvSpPr>
        <p:spPr>
          <a:xfrm>
            <a:off x="6194121" y="4671283"/>
            <a:ext cx="1335378" cy="446586"/>
          </a:xfrm>
          <a:prstGeom prst="roundRect">
            <a:avLst>
              <a:gd name="adj" fmla="val 37075"/>
            </a:avLst>
          </a:prstGeom>
          <a:solidFill>
            <a:srgbClr val="F546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SZTOS MEDIUM" pitchFamily="2" charset="77"/>
                <a:ea typeface="SZTOS MEDIUM" pitchFamily="2" charset="77"/>
                <a:cs typeface="SZTOS MEDIUM" pitchFamily="2" charset="77"/>
              </a:rPr>
              <a:t>False</a:t>
            </a:r>
            <a:endParaRPr lang="en-US" sz="1600" dirty="0">
              <a:solidFill>
                <a:schemeClr val="bg1"/>
              </a:solidFill>
            </a:endParaRPr>
          </a:p>
        </p:txBody>
      </p:sp>
      <p:sp>
        <p:nvSpPr>
          <p:cNvPr id="23" name="2">
            <a:extLst>
              <a:ext uri="{FF2B5EF4-FFF2-40B4-BE49-F238E27FC236}">
                <a16:creationId xmlns:a16="http://schemas.microsoft.com/office/drawing/2014/main" id="{3352FAED-DBD0-E7E7-7A61-B67DE50EF946}"/>
              </a:ext>
            </a:extLst>
          </p:cNvPr>
          <p:cNvSpPr/>
          <p:nvPr/>
        </p:nvSpPr>
        <p:spPr>
          <a:xfrm>
            <a:off x="3455380" y="4671283"/>
            <a:ext cx="5281241" cy="446585"/>
          </a:xfrm>
          <a:prstGeom prst="roundRect">
            <a:avLst>
              <a:gd name="adj" fmla="val 37075"/>
            </a:avLst>
          </a:prstGeom>
          <a:solidFill>
            <a:srgbClr val="3EA3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SZTOS MEDIUM" pitchFamily="2" charset="77"/>
                <a:ea typeface="SZTOS MEDIUM" pitchFamily="2" charset="77"/>
                <a:cs typeface="SZTOS MEDIUM" pitchFamily="2" charset="77"/>
              </a:rPr>
              <a:t>True</a:t>
            </a:r>
            <a:endParaRPr lang="en-US" sz="1600" dirty="0">
              <a:solidFill>
                <a:schemeClr val="bg1"/>
              </a:solidFill>
              <a:latin typeface="Montserrat" pitchFamily="2" charset="77"/>
            </a:endParaRPr>
          </a:p>
        </p:txBody>
      </p:sp>
      <p:sp>
        <p:nvSpPr>
          <p:cNvPr id="10" name="2t">
            <a:extLst>
              <a:ext uri="{FF2B5EF4-FFF2-40B4-BE49-F238E27FC236}">
                <a16:creationId xmlns:a16="http://schemas.microsoft.com/office/drawing/2014/main" id="{FEE05597-1AD2-7501-25C8-3D9706FF22BF}"/>
              </a:ext>
            </a:extLst>
          </p:cNvPr>
          <p:cNvSpPr/>
          <p:nvPr/>
        </p:nvSpPr>
        <p:spPr>
          <a:xfrm>
            <a:off x="4662502" y="5653191"/>
            <a:ext cx="1335378" cy="446586"/>
          </a:xfrm>
          <a:prstGeom prst="roundRect">
            <a:avLst>
              <a:gd name="adj" fmla="val 37075"/>
            </a:avLst>
          </a:prstGeom>
          <a:solidFill>
            <a:srgbClr val="3EA3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SZTOS MEDIUM" pitchFamily="2" charset="77"/>
                <a:ea typeface="SZTOS MEDIUM" pitchFamily="2" charset="77"/>
                <a:cs typeface="SZTOS MEDIUM" pitchFamily="2" charset="77"/>
              </a:rPr>
              <a:t>True</a:t>
            </a:r>
            <a:endParaRPr lang="en-US" sz="1600" dirty="0">
              <a:solidFill>
                <a:schemeClr val="bg1"/>
              </a:solidFill>
            </a:endParaRPr>
          </a:p>
        </p:txBody>
      </p:sp>
      <p:sp>
        <p:nvSpPr>
          <p:cNvPr id="11" name="2f">
            <a:extLst>
              <a:ext uri="{FF2B5EF4-FFF2-40B4-BE49-F238E27FC236}">
                <a16:creationId xmlns:a16="http://schemas.microsoft.com/office/drawing/2014/main" id="{A797EF39-D1CD-A9BF-38A7-A2373435F933}"/>
              </a:ext>
            </a:extLst>
          </p:cNvPr>
          <p:cNvSpPr/>
          <p:nvPr/>
        </p:nvSpPr>
        <p:spPr>
          <a:xfrm>
            <a:off x="6194121" y="5653191"/>
            <a:ext cx="1335378" cy="446586"/>
          </a:xfrm>
          <a:prstGeom prst="roundRect">
            <a:avLst>
              <a:gd name="adj" fmla="val 37075"/>
            </a:avLst>
          </a:prstGeom>
          <a:solidFill>
            <a:srgbClr val="F546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SZTOS MEDIUM" pitchFamily="2" charset="77"/>
                <a:ea typeface="SZTOS MEDIUM" pitchFamily="2" charset="77"/>
                <a:cs typeface="SZTOS MEDIUM" pitchFamily="2" charset="77"/>
              </a:rPr>
              <a:t>False</a:t>
            </a:r>
            <a:endParaRPr lang="en-US" sz="1600" dirty="0">
              <a:solidFill>
                <a:schemeClr val="bg1"/>
              </a:solidFill>
            </a:endParaRPr>
          </a:p>
        </p:txBody>
      </p:sp>
      <p:sp>
        <p:nvSpPr>
          <p:cNvPr id="16" name="2">
            <a:extLst>
              <a:ext uri="{FF2B5EF4-FFF2-40B4-BE49-F238E27FC236}">
                <a16:creationId xmlns:a16="http://schemas.microsoft.com/office/drawing/2014/main" id="{46F35972-E504-4169-C1D0-D536C70A68B5}"/>
              </a:ext>
            </a:extLst>
          </p:cNvPr>
          <p:cNvSpPr/>
          <p:nvPr/>
        </p:nvSpPr>
        <p:spPr>
          <a:xfrm>
            <a:off x="3455380" y="5653191"/>
            <a:ext cx="5281241" cy="446585"/>
          </a:xfrm>
          <a:prstGeom prst="roundRect">
            <a:avLst>
              <a:gd name="adj" fmla="val 37075"/>
            </a:avLst>
          </a:prstGeom>
          <a:solidFill>
            <a:srgbClr val="3EA3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SZTOS MEDIUM" pitchFamily="2" charset="77"/>
                <a:ea typeface="SZTOS MEDIUM" pitchFamily="2" charset="77"/>
                <a:cs typeface="SZTOS MEDIUM" pitchFamily="2" charset="77"/>
              </a:rPr>
              <a:t>True</a:t>
            </a:r>
            <a:endParaRPr lang="en-US" sz="1600" dirty="0">
              <a:solidFill>
                <a:schemeClr val="bg1"/>
              </a:solidFill>
              <a:latin typeface="Montserrat" pitchFamily="2" charset="77"/>
            </a:endParaRPr>
          </a:p>
        </p:txBody>
      </p:sp>
      <p:sp>
        <p:nvSpPr>
          <p:cNvPr id="27" name="2t">
            <a:extLst>
              <a:ext uri="{FF2B5EF4-FFF2-40B4-BE49-F238E27FC236}">
                <a16:creationId xmlns:a16="http://schemas.microsoft.com/office/drawing/2014/main" id="{CD065AD9-D78B-2B5A-A77B-07E58212D016}"/>
              </a:ext>
            </a:extLst>
          </p:cNvPr>
          <p:cNvSpPr/>
          <p:nvPr/>
        </p:nvSpPr>
        <p:spPr>
          <a:xfrm>
            <a:off x="4662502" y="1679392"/>
            <a:ext cx="1335378" cy="446586"/>
          </a:xfrm>
          <a:prstGeom prst="roundRect">
            <a:avLst>
              <a:gd name="adj" fmla="val 37075"/>
            </a:avLst>
          </a:prstGeom>
          <a:solidFill>
            <a:srgbClr val="3EA3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SZTOS MEDIUM" pitchFamily="2" charset="77"/>
                <a:ea typeface="SZTOS MEDIUM" pitchFamily="2" charset="77"/>
                <a:cs typeface="SZTOS MEDIUM" pitchFamily="2" charset="77"/>
              </a:rPr>
              <a:t>True</a:t>
            </a:r>
            <a:endParaRPr lang="en-US" sz="1600" dirty="0">
              <a:solidFill>
                <a:schemeClr val="bg1"/>
              </a:solidFill>
            </a:endParaRPr>
          </a:p>
        </p:txBody>
      </p:sp>
      <p:sp>
        <p:nvSpPr>
          <p:cNvPr id="28" name="2f">
            <a:extLst>
              <a:ext uri="{FF2B5EF4-FFF2-40B4-BE49-F238E27FC236}">
                <a16:creationId xmlns:a16="http://schemas.microsoft.com/office/drawing/2014/main" id="{1A0ADE99-7C32-FD46-5829-CEF220643FBD}"/>
              </a:ext>
            </a:extLst>
          </p:cNvPr>
          <p:cNvSpPr/>
          <p:nvPr/>
        </p:nvSpPr>
        <p:spPr>
          <a:xfrm>
            <a:off x="6194121" y="1679392"/>
            <a:ext cx="1335378" cy="446586"/>
          </a:xfrm>
          <a:prstGeom prst="roundRect">
            <a:avLst>
              <a:gd name="adj" fmla="val 37075"/>
            </a:avLst>
          </a:prstGeom>
          <a:solidFill>
            <a:srgbClr val="F546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SZTOS MEDIUM" pitchFamily="2" charset="77"/>
                <a:ea typeface="SZTOS MEDIUM" pitchFamily="2" charset="77"/>
                <a:cs typeface="SZTOS MEDIUM" pitchFamily="2" charset="77"/>
              </a:rPr>
              <a:t>False</a:t>
            </a:r>
            <a:endParaRPr lang="en-US" sz="1600" dirty="0">
              <a:solidFill>
                <a:schemeClr val="bg1"/>
              </a:solidFill>
            </a:endParaRPr>
          </a:p>
        </p:txBody>
      </p:sp>
      <p:sp>
        <p:nvSpPr>
          <p:cNvPr id="29" name="2">
            <a:extLst>
              <a:ext uri="{FF2B5EF4-FFF2-40B4-BE49-F238E27FC236}">
                <a16:creationId xmlns:a16="http://schemas.microsoft.com/office/drawing/2014/main" id="{0FCBC119-C5C5-AE90-FF2F-200028BA4412}"/>
              </a:ext>
            </a:extLst>
          </p:cNvPr>
          <p:cNvSpPr/>
          <p:nvPr/>
        </p:nvSpPr>
        <p:spPr>
          <a:xfrm>
            <a:off x="2540002" y="1679392"/>
            <a:ext cx="7111998" cy="446585"/>
          </a:xfrm>
          <a:prstGeom prst="roundRect">
            <a:avLst>
              <a:gd name="adj" fmla="val 37075"/>
            </a:avLst>
          </a:prstGeom>
          <a:solidFill>
            <a:srgbClr val="3EA3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SZTOS MEDIUM" pitchFamily="2" charset="77"/>
                <a:ea typeface="SZTOS MEDIUM" pitchFamily="2" charset="77"/>
                <a:cs typeface="SZTOS MEDIUM" pitchFamily="2" charset="77"/>
              </a:rPr>
              <a:t>True - </a:t>
            </a:r>
            <a:r>
              <a:rPr lang="en-AU" sz="1600" dirty="0">
                <a:solidFill>
                  <a:schemeClr val="bg1"/>
                </a:solidFill>
                <a:latin typeface="Montserrat" pitchFamily="2" charset="77"/>
                <a:ea typeface="SZTOS MEDIUM" pitchFamily="2" charset="77"/>
                <a:cs typeface="SZTOS MEDIUM" pitchFamily="2" charset="77"/>
              </a:rPr>
              <a:t>they contain B vitamins, which help your body use energy!</a:t>
            </a:r>
            <a:endParaRPr lang="en-US" sz="1600" dirty="0">
              <a:solidFill>
                <a:schemeClr val="bg1"/>
              </a:solidFill>
              <a:latin typeface="Montserrat" pitchFamily="2" charset="77"/>
            </a:endParaRPr>
          </a:p>
        </p:txBody>
      </p:sp>
    </p:spTree>
    <p:extLst>
      <p:ext uri="{BB962C8B-B14F-4D97-AF65-F5344CB8AC3E}">
        <p14:creationId xmlns:p14="http://schemas.microsoft.com/office/powerpoint/2010/main" val="197520833"/>
      </p:ext>
    </p:extLst>
  </p:cSld>
  <p:clrMapOvr>
    <a:masterClrMapping/>
  </p:clrMapOvr>
  <p:transition spd="slow" advClick="0">
    <p:push dir="u"/>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2"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2" nodeType="click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22" restart="whenNotActive" fill="hold" evtFilter="cancelBubble" nodeType="interactiveSeq">
                <p:stCondLst>
                  <p:cond evt="onClick" delay="0">
                    <p:tgtEl>
                      <p:spTgt spid="13"/>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1" nodeType="clickEffect">
                                  <p:stCondLst>
                                    <p:cond delay="0"/>
                                  </p:stCondLst>
                                  <p:childTnLst>
                                    <p:set>
                                      <p:cBhvr>
                                        <p:cTn id="31"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2" restart="whenNotActive" fill="hold" evtFilter="cancelBubble" nodeType="interactiveSeq">
                <p:stCondLst>
                  <p:cond evt="onClick" delay="0">
                    <p:tgtEl>
                      <p:spTgt spid="21"/>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37" restart="whenNotActive" fill="hold" evtFilter="cancelBubble" nodeType="interactiveSeq">
                <p:stCondLst>
                  <p:cond evt="onClick" delay="0">
                    <p:tgtEl>
                      <p:spTgt spid="22"/>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2" nodeType="clickEffect">
                                  <p:stCondLst>
                                    <p:cond delay="0"/>
                                  </p:stCondLst>
                                  <p:childTnLst>
                                    <p:set>
                                      <p:cBhvr>
                                        <p:cTn id="41" dur="1" fill="hold">
                                          <p:stCondLst>
                                            <p:cond delay="0"/>
                                          </p:stCondLst>
                                        </p:cTn>
                                        <p:tgtEl>
                                          <p:spTgt spid="23"/>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seq concurrent="1" nextAc="seek">
              <p:cTn id="42" restart="whenNotActive" fill="hold" evtFilter="cancelBubble" nodeType="interactiveSeq">
                <p:stCondLst>
                  <p:cond evt="onClick" delay="0">
                    <p:tgtEl>
                      <p:spTgt spid="23"/>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47" restart="whenNotActive" fill="hold" evtFilter="cancelBubble" nodeType="interactiveSeq">
                <p:stCondLst>
                  <p:cond evt="onClick" delay="0">
                    <p:tgtEl>
                      <p:spTgt spid="10"/>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grpId="2" nodeType="clickEffect">
                                  <p:stCondLst>
                                    <p:cond delay="0"/>
                                  </p:stCondLst>
                                  <p:childTnLst>
                                    <p:set>
                                      <p:cBhvr>
                                        <p:cTn id="56"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57" restart="whenNotActive" fill="hold" evtFilter="cancelBubble" nodeType="interactiveSeq">
                <p:stCondLst>
                  <p:cond evt="onClick" delay="0">
                    <p:tgtEl>
                      <p:spTgt spid="16"/>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grpId="1" nodeType="clickEffect">
                                  <p:stCondLst>
                                    <p:cond delay="0"/>
                                  </p:stCondLst>
                                  <p:childTnLst>
                                    <p:set>
                                      <p:cBhvr>
                                        <p:cTn id="61"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62" restart="whenNotActive" fill="hold" evtFilter="cancelBubble" nodeType="interactiveSeq">
                <p:stCondLst>
                  <p:cond evt="onClick" delay="0">
                    <p:tgtEl>
                      <p:spTgt spid="27"/>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grpId="0" nodeType="with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seq concurrent="1" nextAc="seek">
              <p:cTn id="67" restart="whenNotActive" fill="hold" evtFilter="cancelBubble" nodeType="interactiveSeq">
                <p:stCondLst>
                  <p:cond evt="onClick" delay="0">
                    <p:tgtEl>
                      <p:spTgt spid="28"/>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grpId="2" nodeType="clickEffect">
                                  <p:stCondLst>
                                    <p:cond delay="0"/>
                                  </p:stCondLst>
                                  <p:childTnLst>
                                    <p:set>
                                      <p:cBhvr>
                                        <p:cTn id="71" dur="1" fill="hold">
                                          <p:stCondLst>
                                            <p:cond delay="0"/>
                                          </p:stCondLst>
                                        </p:cTn>
                                        <p:tgtEl>
                                          <p:spTgt spid="29"/>
                                        </p:tgtEl>
                                        <p:attrNameLst>
                                          <p:attrName>style.visibility</p:attrName>
                                        </p:attrNameLst>
                                      </p:cBhvr>
                                      <p:to>
                                        <p:strVal val="visible"/>
                                      </p:to>
                                    </p:set>
                                  </p:childTnLst>
                                </p:cTn>
                              </p:par>
                            </p:childTnLst>
                          </p:cTn>
                        </p:par>
                      </p:childTnLst>
                    </p:cTn>
                  </p:par>
                </p:childTnLst>
              </p:cTn>
              <p:nextCondLst>
                <p:cond evt="onClick" delay="0">
                  <p:tgtEl>
                    <p:spTgt spid="28"/>
                  </p:tgtEl>
                </p:cond>
              </p:nextCondLst>
            </p:seq>
            <p:seq concurrent="1" nextAc="seek">
              <p:cTn id="72" restart="whenNotActive" fill="hold" evtFilter="cancelBubble" nodeType="interactiveSeq">
                <p:stCondLst>
                  <p:cond evt="onClick" delay="0">
                    <p:tgtEl>
                      <p:spTgt spid="29"/>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14" grpId="0" animBg="1"/>
      <p:bldP spid="14" grpId="1" animBg="1"/>
      <p:bldP spid="14" grpId="2" animBg="1"/>
      <p:bldP spid="13" grpId="0" animBg="1"/>
      <p:bldP spid="13" grpId="1" animBg="1"/>
      <p:bldP spid="13" grpId="2" animBg="1"/>
      <p:bldP spid="23" grpId="0" animBg="1"/>
      <p:bldP spid="23" grpId="1" animBg="1"/>
      <p:bldP spid="23" grpId="2" animBg="1"/>
      <p:bldP spid="16" grpId="0" animBg="1"/>
      <p:bldP spid="16" grpId="1" animBg="1"/>
      <p:bldP spid="16" grpId="2" animBg="1"/>
      <p:bldP spid="29" grpId="0" animBg="1"/>
      <p:bldP spid="29" grpId="1" animBg="1"/>
      <p:bldP spid="29" grpId="2"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B3ECD9-47EE-D7F4-0ED7-99C3B8A3D513}"/>
            </a:ext>
          </a:extLst>
        </p:cNvPr>
        <p:cNvGrpSpPr/>
        <p:nvPr/>
      </p:nvGrpSpPr>
      <p:grpSpPr>
        <a:xfrm>
          <a:off x="0" y="0"/>
          <a:ext cx="0" cy="0"/>
          <a:chOff x="0" y="0"/>
          <a:chExt cx="0" cy="0"/>
        </a:xfrm>
      </p:grpSpPr>
      <p:sp>
        <p:nvSpPr>
          <p:cNvPr id="25" name="5">
            <a:extLst>
              <a:ext uri="{FF2B5EF4-FFF2-40B4-BE49-F238E27FC236}">
                <a16:creationId xmlns:a16="http://schemas.microsoft.com/office/drawing/2014/main" id="{D0E781D0-AFEA-CD01-61F8-7372F35930B8}"/>
              </a:ext>
            </a:extLst>
          </p:cNvPr>
          <p:cNvSpPr/>
          <p:nvPr/>
        </p:nvSpPr>
        <p:spPr>
          <a:xfrm>
            <a:off x="6275521" y="3545880"/>
            <a:ext cx="3224826" cy="1551121"/>
          </a:xfrm>
          <a:prstGeom prst="roundRect">
            <a:avLst>
              <a:gd name="adj" fmla="val 11197"/>
            </a:avLst>
          </a:prstGeom>
          <a:solidFill>
            <a:srgbClr val="E9E8FF"/>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algn="ctr">
              <a:lnSpc>
                <a:spcPts val="2400"/>
              </a:lnSpc>
            </a:pPr>
            <a:r>
              <a:rPr lang="en-US" sz="1600" dirty="0">
                <a:solidFill>
                  <a:srgbClr val="414141"/>
                </a:solidFill>
                <a:latin typeface="Montserrat" pitchFamily="2" charset="77"/>
                <a:ea typeface="Sztosfixed" pitchFamily="2" charset="77"/>
                <a:cs typeface="Sztosfixed" pitchFamily="2" charset="77"/>
              </a:rPr>
              <a:t>A special </a:t>
            </a:r>
            <a:r>
              <a:rPr lang="en-US" sz="1600" dirty="0" err="1">
                <a:solidFill>
                  <a:srgbClr val="414141"/>
                </a:solidFill>
                <a:latin typeface="Montserrat" pitchFamily="2" charset="77"/>
                <a:ea typeface="Sztosfixed" pitchFamily="2" charset="77"/>
                <a:cs typeface="Sztosfixed" pitchFamily="2" charset="77"/>
              </a:rPr>
              <a:t>savoury</a:t>
            </a:r>
            <a:r>
              <a:rPr lang="en-US" sz="1600" dirty="0">
                <a:solidFill>
                  <a:srgbClr val="414141"/>
                </a:solidFill>
                <a:latin typeface="Montserrat" pitchFamily="2" charset="77"/>
                <a:ea typeface="Sztosfixed" pitchFamily="2" charset="77"/>
                <a:cs typeface="Sztosfixed" pitchFamily="2" charset="77"/>
              </a:rPr>
              <a:t> taste, like the taste of mushrooms or soy sauce.</a:t>
            </a:r>
          </a:p>
        </p:txBody>
      </p:sp>
      <p:sp>
        <p:nvSpPr>
          <p:cNvPr id="23" name="4">
            <a:extLst>
              <a:ext uri="{FF2B5EF4-FFF2-40B4-BE49-F238E27FC236}">
                <a16:creationId xmlns:a16="http://schemas.microsoft.com/office/drawing/2014/main" id="{522A3501-D799-934A-0E1D-06FDE13DD3D8}"/>
              </a:ext>
            </a:extLst>
          </p:cNvPr>
          <p:cNvSpPr/>
          <p:nvPr/>
        </p:nvSpPr>
        <p:spPr>
          <a:xfrm>
            <a:off x="2779683" y="3545880"/>
            <a:ext cx="3224826" cy="1551121"/>
          </a:xfrm>
          <a:prstGeom prst="roundRect">
            <a:avLst>
              <a:gd name="adj" fmla="val 11197"/>
            </a:avLst>
          </a:prstGeom>
          <a:solidFill>
            <a:srgbClr val="E9E8FF"/>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algn="ctr">
              <a:lnSpc>
                <a:spcPts val="2400"/>
              </a:lnSpc>
            </a:pPr>
            <a:r>
              <a:rPr lang="en-US" sz="1600" dirty="0">
                <a:solidFill>
                  <a:srgbClr val="414141"/>
                </a:solidFill>
                <a:latin typeface="Montserrat" pitchFamily="2" charset="77"/>
                <a:ea typeface="Sztosfixed" pitchFamily="2" charset="77"/>
                <a:cs typeface="Sztosfixed" pitchFamily="2" charset="77"/>
              </a:rPr>
              <a:t>How something feels when we touch or eat it (smooth, bumpy, crunchy, soft).</a:t>
            </a:r>
          </a:p>
        </p:txBody>
      </p:sp>
      <p:sp>
        <p:nvSpPr>
          <p:cNvPr id="22" name="3">
            <a:extLst>
              <a:ext uri="{FF2B5EF4-FFF2-40B4-BE49-F238E27FC236}">
                <a16:creationId xmlns:a16="http://schemas.microsoft.com/office/drawing/2014/main" id="{A25EB4FF-45EA-2288-1C16-DC2CFC1C978B}"/>
              </a:ext>
            </a:extLst>
          </p:cNvPr>
          <p:cNvSpPr/>
          <p:nvPr/>
        </p:nvSpPr>
        <p:spPr>
          <a:xfrm>
            <a:off x="7977972" y="1764217"/>
            <a:ext cx="3224826" cy="1551121"/>
          </a:xfrm>
          <a:prstGeom prst="roundRect">
            <a:avLst>
              <a:gd name="adj" fmla="val 11197"/>
            </a:avLst>
          </a:prstGeom>
          <a:solidFill>
            <a:srgbClr val="E9E8FF"/>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algn="ctr">
              <a:lnSpc>
                <a:spcPts val="2400"/>
              </a:lnSpc>
            </a:pPr>
            <a:r>
              <a:rPr lang="en-US" sz="1600" dirty="0">
                <a:solidFill>
                  <a:srgbClr val="414141"/>
                </a:solidFill>
                <a:latin typeface="Montserrat" pitchFamily="2" charset="77"/>
                <a:ea typeface="Sztosfixed" pitchFamily="2" charset="77"/>
                <a:cs typeface="Sztosfixed" pitchFamily="2" charset="77"/>
              </a:rPr>
              <a:t>This is a rich, full </a:t>
            </a:r>
            <a:r>
              <a:rPr lang="en-US" sz="1600" dirty="0" err="1">
                <a:solidFill>
                  <a:srgbClr val="414141"/>
                </a:solidFill>
                <a:latin typeface="Montserrat" pitchFamily="2" charset="77"/>
                <a:ea typeface="Sztosfixed" pitchFamily="2" charset="77"/>
                <a:cs typeface="Sztosfixed" pitchFamily="2" charset="77"/>
              </a:rPr>
              <a:t>flavour</a:t>
            </a:r>
            <a:r>
              <a:rPr lang="en-US" sz="1600" dirty="0">
                <a:solidFill>
                  <a:srgbClr val="414141"/>
                </a:solidFill>
                <a:latin typeface="Montserrat" pitchFamily="2" charset="77"/>
                <a:ea typeface="Sztosfixed" pitchFamily="2" charset="77"/>
                <a:cs typeface="Sztosfixed" pitchFamily="2" charset="77"/>
              </a:rPr>
              <a:t> that isn't sweet, sour, or bitter. Cooked meat, cheese and mushrooms are </a:t>
            </a:r>
            <a:r>
              <a:rPr lang="en-US" sz="1600" dirty="0" err="1">
                <a:solidFill>
                  <a:srgbClr val="414141"/>
                </a:solidFill>
                <a:latin typeface="Montserrat" pitchFamily="2" charset="77"/>
                <a:ea typeface="Sztosfixed" pitchFamily="2" charset="77"/>
                <a:cs typeface="Sztosfixed" pitchFamily="2" charset="77"/>
              </a:rPr>
              <a:t>savoury</a:t>
            </a:r>
            <a:r>
              <a:rPr lang="en-US" sz="1600" dirty="0">
                <a:solidFill>
                  <a:srgbClr val="414141"/>
                </a:solidFill>
                <a:latin typeface="Montserrat" pitchFamily="2" charset="77"/>
                <a:ea typeface="Sztosfixed" pitchFamily="2" charset="77"/>
                <a:cs typeface="Sztosfixed" pitchFamily="2" charset="77"/>
              </a:rPr>
              <a:t>.</a:t>
            </a:r>
          </a:p>
        </p:txBody>
      </p:sp>
      <p:sp>
        <p:nvSpPr>
          <p:cNvPr id="30" name="2">
            <a:extLst>
              <a:ext uri="{FF2B5EF4-FFF2-40B4-BE49-F238E27FC236}">
                <a16:creationId xmlns:a16="http://schemas.microsoft.com/office/drawing/2014/main" id="{336F8B0C-1FE6-88FB-AFBD-9C9E8706B2B4}"/>
              </a:ext>
            </a:extLst>
          </p:cNvPr>
          <p:cNvSpPr/>
          <p:nvPr/>
        </p:nvSpPr>
        <p:spPr>
          <a:xfrm>
            <a:off x="4483006" y="1764217"/>
            <a:ext cx="3224826" cy="1551121"/>
          </a:xfrm>
          <a:prstGeom prst="roundRect">
            <a:avLst>
              <a:gd name="adj" fmla="val 11197"/>
            </a:avLst>
          </a:prstGeom>
          <a:solidFill>
            <a:srgbClr val="E9E8FF"/>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algn="ctr">
              <a:lnSpc>
                <a:spcPts val="2400"/>
              </a:lnSpc>
            </a:pPr>
            <a:r>
              <a:rPr lang="en-US" sz="1600" dirty="0">
                <a:solidFill>
                  <a:srgbClr val="414141"/>
                </a:solidFill>
                <a:latin typeface="Montserrat" pitchFamily="2" charset="77"/>
                <a:ea typeface="Sztosfixed" pitchFamily="2" charset="77"/>
                <a:cs typeface="Sztosfixed" pitchFamily="2" charset="77"/>
              </a:rPr>
              <a:t>The ways we explore the world (sight, smell, touch, taste, hearing).</a:t>
            </a:r>
          </a:p>
        </p:txBody>
      </p:sp>
      <p:sp>
        <p:nvSpPr>
          <p:cNvPr id="24" name="1">
            <a:extLst>
              <a:ext uri="{FF2B5EF4-FFF2-40B4-BE49-F238E27FC236}">
                <a16:creationId xmlns:a16="http://schemas.microsoft.com/office/drawing/2014/main" id="{4711C621-E986-DAC4-A113-1876E7717BE9}"/>
              </a:ext>
            </a:extLst>
          </p:cNvPr>
          <p:cNvSpPr/>
          <p:nvPr/>
        </p:nvSpPr>
        <p:spPr>
          <a:xfrm>
            <a:off x="987168" y="1764217"/>
            <a:ext cx="3224826" cy="1551121"/>
          </a:xfrm>
          <a:prstGeom prst="roundRect">
            <a:avLst>
              <a:gd name="adj" fmla="val 11197"/>
            </a:avLst>
          </a:prstGeom>
          <a:solidFill>
            <a:srgbClr val="E9E8FF"/>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algn="ctr">
              <a:lnSpc>
                <a:spcPts val="2400"/>
              </a:lnSpc>
            </a:pPr>
            <a:r>
              <a:rPr lang="en-US" sz="1600" dirty="0">
                <a:solidFill>
                  <a:srgbClr val="414141"/>
                </a:solidFill>
                <a:latin typeface="Montserrat" pitchFamily="2" charset="77"/>
                <a:ea typeface="Sztosfixed" pitchFamily="2" charset="77"/>
                <a:cs typeface="Sztosfixed" pitchFamily="2" charset="77"/>
              </a:rPr>
              <a:t>A strong, sometimes sharp taste like coffee without sugar or very dark chocolate.</a:t>
            </a:r>
          </a:p>
        </p:txBody>
      </p:sp>
      <p:sp>
        <p:nvSpPr>
          <p:cNvPr id="34" name="senses">
            <a:extLst>
              <a:ext uri="{FF2B5EF4-FFF2-40B4-BE49-F238E27FC236}">
                <a16:creationId xmlns:a16="http://schemas.microsoft.com/office/drawing/2014/main" id="{D46F84E8-0478-505F-AD82-DD8EA6BABB1A}"/>
              </a:ext>
            </a:extLst>
          </p:cNvPr>
          <p:cNvSpPr/>
          <p:nvPr/>
        </p:nvSpPr>
        <p:spPr>
          <a:xfrm>
            <a:off x="6275521" y="3545880"/>
            <a:ext cx="3224826" cy="1551121"/>
          </a:xfrm>
          <a:prstGeom prst="roundRect">
            <a:avLst>
              <a:gd name="adj" fmla="val 11197"/>
            </a:avLst>
          </a:prstGeom>
          <a:solidFill>
            <a:srgbClr val="8E7EFF"/>
          </a:solidFill>
          <a:ln>
            <a:solidFill>
              <a:srgbClr val="8E7E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Umami</a:t>
            </a:r>
          </a:p>
        </p:txBody>
      </p:sp>
      <p:sp>
        <p:nvSpPr>
          <p:cNvPr id="35" name="recipe">
            <a:extLst>
              <a:ext uri="{FF2B5EF4-FFF2-40B4-BE49-F238E27FC236}">
                <a16:creationId xmlns:a16="http://schemas.microsoft.com/office/drawing/2014/main" id="{B33BEFE3-D65C-6B13-94A9-442F3F6737B8}"/>
              </a:ext>
            </a:extLst>
          </p:cNvPr>
          <p:cNvSpPr/>
          <p:nvPr/>
        </p:nvSpPr>
        <p:spPr>
          <a:xfrm>
            <a:off x="2779683" y="3545880"/>
            <a:ext cx="3224826" cy="1551121"/>
          </a:xfrm>
          <a:prstGeom prst="roundRect">
            <a:avLst>
              <a:gd name="adj" fmla="val 11197"/>
            </a:avLst>
          </a:prstGeom>
          <a:solidFill>
            <a:srgbClr val="8E7EFF"/>
          </a:solidFill>
          <a:ln>
            <a:solidFill>
              <a:srgbClr val="8E7E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Texture</a:t>
            </a:r>
          </a:p>
        </p:txBody>
      </p:sp>
      <p:sp>
        <p:nvSpPr>
          <p:cNvPr id="36" name="raw">
            <a:extLst>
              <a:ext uri="{FF2B5EF4-FFF2-40B4-BE49-F238E27FC236}">
                <a16:creationId xmlns:a16="http://schemas.microsoft.com/office/drawing/2014/main" id="{AFC4BD7F-3C43-211D-3748-CCDDE8655BC0}"/>
              </a:ext>
            </a:extLst>
          </p:cNvPr>
          <p:cNvSpPr/>
          <p:nvPr/>
        </p:nvSpPr>
        <p:spPr>
          <a:xfrm>
            <a:off x="7977972" y="1764217"/>
            <a:ext cx="3224826" cy="1551121"/>
          </a:xfrm>
          <a:prstGeom prst="roundRect">
            <a:avLst>
              <a:gd name="adj" fmla="val 11197"/>
            </a:avLst>
          </a:prstGeom>
          <a:solidFill>
            <a:srgbClr val="8E7EFF"/>
          </a:solidFill>
          <a:ln>
            <a:solidFill>
              <a:srgbClr val="8E7E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bg1"/>
                </a:solidFill>
                <a:latin typeface="Sztosfixed" pitchFamily="2" charset="77"/>
                <a:ea typeface="Sztosfixed" pitchFamily="2" charset="77"/>
                <a:cs typeface="Sztosfixed" pitchFamily="2" charset="77"/>
              </a:rPr>
              <a:t>Savoury</a:t>
            </a:r>
            <a:endParaRPr lang="en-US" sz="2400" b="1" dirty="0">
              <a:solidFill>
                <a:schemeClr val="bg1"/>
              </a:solidFill>
              <a:latin typeface="Sztosfixed" pitchFamily="2" charset="77"/>
              <a:ea typeface="Sztosfixed" pitchFamily="2" charset="77"/>
              <a:cs typeface="Sztosfixed" pitchFamily="2" charset="77"/>
            </a:endParaRPr>
          </a:p>
        </p:txBody>
      </p:sp>
      <p:sp>
        <p:nvSpPr>
          <p:cNvPr id="37" name="cooked">
            <a:extLst>
              <a:ext uri="{FF2B5EF4-FFF2-40B4-BE49-F238E27FC236}">
                <a16:creationId xmlns:a16="http://schemas.microsoft.com/office/drawing/2014/main" id="{AED8B897-438E-CFB4-F82F-3C2528D37E34}"/>
              </a:ext>
            </a:extLst>
          </p:cNvPr>
          <p:cNvSpPr/>
          <p:nvPr/>
        </p:nvSpPr>
        <p:spPr>
          <a:xfrm>
            <a:off x="4483006" y="1764217"/>
            <a:ext cx="3224826" cy="1551121"/>
          </a:xfrm>
          <a:prstGeom prst="roundRect">
            <a:avLst>
              <a:gd name="adj" fmla="val 11197"/>
            </a:avLst>
          </a:prstGeom>
          <a:solidFill>
            <a:srgbClr val="8E7EFF"/>
          </a:solidFill>
          <a:ln>
            <a:solidFill>
              <a:srgbClr val="8E7E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Senses</a:t>
            </a:r>
          </a:p>
        </p:txBody>
      </p:sp>
      <p:sp>
        <p:nvSpPr>
          <p:cNvPr id="38" name="chef">
            <a:extLst>
              <a:ext uri="{FF2B5EF4-FFF2-40B4-BE49-F238E27FC236}">
                <a16:creationId xmlns:a16="http://schemas.microsoft.com/office/drawing/2014/main" id="{05DB601A-6E66-3F3D-6EA2-F591BD5A6F4A}"/>
              </a:ext>
            </a:extLst>
          </p:cNvPr>
          <p:cNvSpPr/>
          <p:nvPr/>
        </p:nvSpPr>
        <p:spPr>
          <a:xfrm>
            <a:off x="987749" y="1764217"/>
            <a:ext cx="3224826" cy="1551121"/>
          </a:xfrm>
          <a:prstGeom prst="roundRect">
            <a:avLst>
              <a:gd name="adj" fmla="val 11197"/>
            </a:avLst>
          </a:prstGeom>
          <a:solidFill>
            <a:srgbClr val="8E7EFF"/>
          </a:solidFill>
          <a:ln>
            <a:solidFill>
              <a:srgbClr val="8E7E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Bitter</a:t>
            </a:r>
          </a:p>
        </p:txBody>
      </p:sp>
      <p:sp>
        <p:nvSpPr>
          <p:cNvPr id="12" name="Title 1">
            <a:extLst>
              <a:ext uri="{FF2B5EF4-FFF2-40B4-BE49-F238E27FC236}">
                <a16:creationId xmlns:a16="http://schemas.microsoft.com/office/drawing/2014/main" id="{E4AD108D-9533-445D-E2B0-B815C78230B5}"/>
              </a:ext>
            </a:extLst>
          </p:cNvPr>
          <p:cNvSpPr txBox="1">
            <a:spLocks/>
          </p:cNvSpPr>
          <p:nvPr/>
        </p:nvSpPr>
        <p:spPr>
          <a:xfrm>
            <a:off x="3284920" y="352330"/>
            <a:ext cx="5622160" cy="54672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Sztosfixed" pitchFamily="2" charset="77"/>
                <a:ea typeface="Sztosfixed" pitchFamily="2" charset="77"/>
                <a:cs typeface="Sztosfixed" pitchFamily="2" charset="77"/>
              </a:rPr>
              <a:t>Vocabulary</a:t>
            </a:r>
          </a:p>
        </p:txBody>
      </p:sp>
      <p:sp>
        <p:nvSpPr>
          <p:cNvPr id="19" name="Google Shape;151;p10">
            <a:extLst>
              <a:ext uri="{FF2B5EF4-FFF2-40B4-BE49-F238E27FC236}">
                <a16:creationId xmlns:a16="http://schemas.microsoft.com/office/drawing/2014/main" id="{D65CEB67-743F-6507-7D32-59BBE07CAF23}"/>
              </a:ext>
            </a:extLst>
          </p:cNvPr>
          <p:cNvSpPr txBox="1">
            <a:spLocks/>
          </p:cNvSpPr>
          <p:nvPr/>
        </p:nvSpPr>
        <p:spPr>
          <a:xfrm>
            <a:off x="10951535" y="6318135"/>
            <a:ext cx="889896"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rgbClr val="2F7A34"/>
                </a:solidFill>
                <a:latin typeface="Sztosfixed" pitchFamily="2" charset="77"/>
                <a:ea typeface="Sztosfixed" pitchFamily="2" charset="77"/>
                <a:cs typeface="Sztosfixed" pitchFamily="2" charset="77"/>
              </a:rPr>
              <a:pPr algn="r">
                <a:buSzPts val="1400"/>
              </a:pPr>
              <a:t>43</a:t>
            </a:fld>
            <a:endParaRPr lang="en" sz="2000" b="1">
              <a:solidFill>
                <a:srgbClr val="2F7A34"/>
              </a:solidFill>
              <a:latin typeface="Sztosfixed" pitchFamily="2" charset="77"/>
              <a:ea typeface="Sztosfixed" pitchFamily="2" charset="77"/>
              <a:cs typeface="Sztosfixed" pitchFamily="2" charset="77"/>
            </a:endParaRPr>
          </a:p>
        </p:txBody>
      </p:sp>
      <p:grpSp>
        <p:nvGrpSpPr>
          <p:cNvPr id="26" name="menu">
            <a:extLst>
              <a:ext uri="{FF2B5EF4-FFF2-40B4-BE49-F238E27FC236}">
                <a16:creationId xmlns:a16="http://schemas.microsoft.com/office/drawing/2014/main" id="{936B9D6F-CDE5-6731-2975-A9031826BBA9}"/>
              </a:ext>
            </a:extLst>
          </p:cNvPr>
          <p:cNvGrpSpPr/>
          <p:nvPr/>
        </p:nvGrpSpPr>
        <p:grpSpPr>
          <a:xfrm>
            <a:off x="11474101" y="2871719"/>
            <a:ext cx="460535" cy="1114561"/>
            <a:chOff x="151927" y="2325786"/>
            <a:chExt cx="260682" cy="630889"/>
          </a:xfrm>
        </p:grpSpPr>
        <p:sp>
          <p:nvSpPr>
            <p:cNvPr id="27" name="Rectangle: Rounded Corners 63">
              <a:extLst>
                <a:ext uri="{FF2B5EF4-FFF2-40B4-BE49-F238E27FC236}">
                  <a16:creationId xmlns:a16="http://schemas.microsoft.com/office/drawing/2014/main" id="{60E62672-CDFF-6D20-EC84-C90B8B8D544F}"/>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28" name="a4">
              <a:hlinkClick r:id="" action="ppaction://hlinkshowjump?jump=nextslide"/>
              <a:extLst>
                <a:ext uri="{FF2B5EF4-FFF2-40B4-BE49-F238E27FC236}">
                  <a16:creationId xmlns:a16="http://schemas.microsoft.com/office/drawing/2014/main" id="{C70A3D16-40EB-9915-1C38-1F391D96E104}"/>
                </a:ext>
              </a:extLst>
            </p:cNvPr>
            <p:cNvPicPr>
              <a:picLocks noChangeAspect="1"/>
            </p:cNvPicPr>
            <p:nvPr/>
          </p:nvPicPr>
          <p:blipFill>
            <a:blip r:embed="rId2"/>
            <a:srcRect/>
            <a:stretch/>
          </p:blipFill>
          <p:spPr>
            <a:xfrm>
              <a:off x="204687" y="2740767"/>
              <a:ext cx="154441" cy="106747"/>
            </a:xfrm>
            <a:prstGeom prst="rect">
              <a:avLst/>
            </a:prstGeom>
          </p:spPr>
        </p:pic>
        <p:pic>
          <p:nvPicPr>
            <p:cNvPr id="29" name="a4">
              <a:hlinkClick r:id="" action="ppaction://hlinkshowjump?jump=previousslide"/>
              <a:extLst>
                <a:ext uri="{FF2B5EF4-FFF2-40B4-BE49-F238E27FC236}">
                  <a16:creationId xmlns:a16="http://schemas.microsoft.com/office/drawing/2014/main" id="{349BC002-B421-C84F-B51C-CE1C6E17D428}"/>
                </a:ext>
              </a:extLst>
            </p:cNvPr>
            <p:cNvPicPr>
              <a:picLocks noChangeAspect="1"/>
            </p:cNvPicPr>
            <p:nvPr/>
          </p:nvPicPr>
          <p:blipFill>
            <a:blip r:embed="rId2"/>
            <a:srcRect/>
            <a:stretch/>
          </p:blipFill>
          <p:spPr>
            <a:xfrm rot="10800000">
              <a:off x="204687" y="2434554"/>
              <a:ext cx="154441" cy="106747"/>
            </a:xfrm>
            <a:prstGeom prst="rect">
              <a:avLst/>
            </a:prstGeom>
          </p:spPr>
        </p:pic>
      </p:grpSp>
      <p:grpSp>
        <p:nvGrpSpPr>
          <p:cNvPr id="2" name="hint">
            <a:extLst>
              <a:ext uri="{FF2B5EF4-FFF2-40B4-BE49-F238E27FC236}">
                <a16:creationId xmlns:a16="http://schemas.microsoft.com/office/drawing/2014/main" id="{E01F0606-C2F4-D64D-E473-EF44BD543509}"/>
              </a:ext>
            </a:extLst>
          </p:cNvPr>
          <p:cNvGrpSpPr/>
          <p:nvPr/>
        </p:nvGrpSpPr>
        <p:grpSpPr>
          <a:xfrm>
            <a:off x="9694357" y="4989986"/>
            <a:ext cx="2114733" cy="882336"/>
            <a:chOff x="8094157" y="5845762"/>
            <a:chExt cx="2114733" cy="882336"/>
          </a:xfrm>
        </p:grpSpPr>
        <p:sp>
          <p:nvSpPr>
            <p:cNvPr id="3" name="Rectangle: Rounded Corners 2">
              <a:extLst>
                <a:ext uri="{FF2B5EF4-FFF2-40B4-BE49-F238E27FC236}">
                  <a16:creationId xmlns:a16="http://schemas.microsoft.com/office/drawing/2014/main" id="{269D02D1-9DE0-B3F0-EB1E-0471EADC8D9F}"/>
                </a:ext>
              </a:extLst>
            </p:cNvPr>
            <p:cNvSpPr/>
            <p:nvPr/>
          </p:nvSpPr>
          <p:spPr>
            <a:xfrm>
              <a:off x="8106857" y="5862275"/>
              <a:ext cx="2102033" cy="865823"/>
            </a:xfrm>
            <a:prstGeom prst="roundRect">
              <a:avLst>
                <a:gd name="adj" fmla="val 2946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504000" rtlCol="0" anchor="ctr"/>
            <a:lstStyle/>
            <a:p>
              <a:pPr algn="ctr"/>
              <a:r>
                <a:rPr lang="en-US" sz="1200" dirty="0">
                  <a:solidFill>
                    <a:srgbClr val="9B2242"/>
                  </a:solidFill>
                  <a:latin typeface="Sztosfixed" pitchFamily="2" charset="77"/>
                  <a:ea typeface="Sztosfixed" pitchFamily="2" charset="77"/>
                  <a:cs typeface="Sztosfixed" pitchFamily="2" charset="77"/>
                </a:rPr>
                <a:t>Click on the words to reveal the definition</a:t>
              </a:r>
              <a:endParaRPr lang="en-AU" sz="1200" dirty="0">
                <a:solidFill>
                  <a:srgbClr val="9B2242"/>
                </a:solidFill>
              </a:endParaRPr>
            </a:p>
          </p:txBody>
        </p:sp>
        <p:pic>
          <p:nvPicPr>
            <p:cNvPr id="4" name="button button">
              <a:extLst>
                <a:ext uri="{FF2B5EF4-FFF2-40B4-BE49-F238E27FC236}">
                  <a16:creationId xmlns:a16="http://schemas.microsoft.com/office/drawing/2014/main" id="{F42AEC10-FD8C-EDE1-63F8-2D521A7EF258}"/>
                </a:ext>
              </a:extLst>
            </p:cNvPr>
            <p:cNvPicPr>
              <a:picLocks noChangeAspect="1"/>
            </p:cNvPicPr>
            <p:nvPr/>
          </p:nvPicPr>
          <p:blipFill>
            <a:blip r:embed="rId3"/>
            <a:srcRect/>
            <a:stretch/>
          </p:blipFill>
          <p:spPr>
            <a:xfrm>
              <a:off x="8094157" y="5845762"/>
              <a:ext cx="572350" cy="577699"/>
            </a:xfrm>
            <a:prstGeom prst="rect">
              <a:avLst/>
            </a:prstGeom>
          </p:spPr>
        </p:pic>
      </p:grpSp>
    </p:spTree>
    <p:extLst>
      <p:ext uri="{BB962C8B-B14F-4D97-AF65-F5344CB8AC3E}">
        <p14:creationId xmlns:p14="http://schemas.microsoft.com/office/powerpoint/2010/main" val="3870711078"/>
      </p:ext>
    </p:extLst>
  </p:cSld>
  <p:clrMapOvr>
    <a:masterClrMapping/>
  </p:clrMapOvr>
  <p:transition spd="slow" advClick="0">
    <p:push dir="u"/>
  </p:transition>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8"/>
                                        </p:tgtEl>
                                      </p:cBhvr>
                                    </p:animEffect>
                                    <p:set>
                                      <p:cBhvr>
                                        <p:cTn id="7"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8" restart="whenNotActive" fill="hold" evtFilter="cancelBubble" nodeType="interactiveSeq">
                <p:stCondLst>
                  <p:cond evt="onClick" delay="0">
                    <p:tgtEl>
                      <p:spTgt spid="3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37"/>
                                        </p:tgtEl>
                                      </p:cBhvr>
                                    </p:animEffect>
                                    <p:set>
                                      <p:cBhvr>
                                        <p:cTn id="13"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4" restart="whenNotActive" fill="hold" evtFilter="cancelBubble" nodeType="interactiveSeq">
                <p:stCondLst>
                  <p:cond evt="onClick" delay="0">
                    <p:tgtEl>
                      <p:spTgt spid="3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36"/>
                                        </p:tgtEl>
                                      </p:cBhvr>
                                    </p:animEffect>
                                    <p:set>
                                      <p:cBhvr>
                                        <p:cTn id="19"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20" restart="whenNotActive" fill="hold" evtFilter="cancelBubble" nodeType="interactiveSeq">
                <p:stCondLst>
                  <p:cond evt="onClick" delay="0">
                    <p:tgtEl>
                      <p:spTgt spid="3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35"/>
                                        </p:tgtEl>
                                      </p:cBhvr>
                                    </p:animEffect>
                                    <p:set>
                                      <p:cBhvr>
                                        <p:cTn id="25"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26" restart="whenNotActive" fill="hold" evtFilter="cancelBubble" nodeType="interactiveSeq">
                <p:stCondLst>
                  <p:cond evt="onClick" delay="0">
                    <p:tgtEl>
                      <p:spTgt spid="34"/>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34"/>
                                        </p:tgtEl>
                                      </p:cBhvr>
                                    </p:animEffect>
                                    <p:set>
                                      <p:cBhvr>
                                        <p:cTn id="31"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32" restart="whenNotActive" fill="hold" evtFilter="cancelBubble" nodeType="interactiveSeq">
                <p:stCondLst>
                  <p:cond evt="onClick" delay="0">
                    <p:tgtEl>
                      <p:spTgt spid="24"/>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grpId="1"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500"/>
                                        <p:tgtEl>
                                          <p:spTgt spid="38"/>
                                        </p:tgtEl>
                                      </p:cBhvr>
                                    </p:animEffec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30"/>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grpId="1" nodeType="click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fade">
                                      <p:cBhvr>
                                        <p:cTn id="43" dur="500"/>
                                        <p:tgtEl>
                                          <p:spTgt spid="37"/>
                                        </p:tgtEl>
                                      </p:cBhvr>
                                    </p:animEffect>
                                  </p:childTnLst>
                                </p:cTn>
                              </p:par>
                            </p:childTnLst>
                          </p:cTn>
                        </p:par>
                      </p:childTnLst>
                    </p:cTn>
                  </p:par>
                </p:childTnLst>
              </p:cTn>
              <p:nextCondLst>
                <p:cond evt="onClick" delay="0">
                  <p:tgtEl>
                    <p:spTgt spid="30"/>
                  </p:tgtEl>
                </p:cond>
              </p:nextCondLst>
            </p:seq>
            <p:seq concurrent="1" nextAc="seek">
              <p:cTn id="44" restart="whenNotActive" fill="hold" evtFilter="cancelBubble" nodeType="interactiveSeq">
                <p:stCondLst>
                  <p:cond evt="onClick" delay="0">
                    <p:tgtEl>
                      <p:spTgt spid="22"/>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grpId="1" nodeType="click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fade">
                                      <p:cBhvr>
                                        <p:cTn id="49" dur="500"/>
                                        <p:tgtEl>
                                          <p:spTgt spid="36"/>
                                        </p:tgtEl>
                                      </p:cBhvr>
                                    </p:animEffect>
                                  </p:childTnLst>
                                </p:cTn>
                              </p:par>
                            </p:childTnLst>
                          </p:cTn>
                        </p:par>
                      </p:childTnLst>
                    </p:cTn>
                  </p:par>
                </p:childTnLst>
              </p:cTn>
              <p:nextCondLst>
                <p:cond evt="onClick" delay="0">
                  <p:tgtEl>
                    <p:spTgt spid="22"/>
                  </p:tgtEl>
                </p:cond>
              </p:nextCondLst>
            </p:seq>
            <p:seq concurrent="1" nextAc="seek">
              <p:cTn id="50" restart="whenNotActive" fill="hold" evtFilter="cancelBubble" nodeType="interactiveSeq">
                <p:stCondLst>
                  <p:cond evt="onClick" delay="0">
                    <p:tgtEl>
                      <p:spTgt spid="23"/>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grpId="1" nodeType="click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fade">
                                      <p:cBhvr>
                                        <p:cTn id="55" dur="500"/>
                                        <p:tgtEl>
                                          <p:spTgt spid="35"/>
                                        </p:tgtEl>
                                      </p:cBhvr>
                                    </p:animEffect>
                                  </p:childTnLst>
                                </p:cTn>
                              </p:par>
                            </p:childTnLst>
                          </p:cTn>
                        </p:par>
                      </p:childTnLst>
                    </p:cTn>
                  </p:par>
                </p:childTnLst>
              </p:cTn>
              <p:nextCondLst>
                <p:cond evt="onClick" delay="0">
                  <p:tgtEl>
                    <p:spTgt spid="23"/>
                  </p:tgtEl>
                </p:cond>
              </p:nextCondLst>
            </p:seq>
            <p:seq concurrent="1" nextAc="seek">
              <p:cTn id="56" restart="whenNotActive" fill="hold" evtFilter="cancelBubble" nodeType="interactiveSeq">
                <p:stCondLst>
                  <p:cond evt="onClick" delay="0">
                    <p:tgtEl>
                      <p:spTgt spid="25"/>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grpId="1" nodeType="click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fade">
                                      <p:cBhvr>
                                        <p:cTn id="61" dur="500"/>
                                        <p:tgtEl>
                                          <p:spTgt spid="34"/>
                                        </p:tgtEl>
                                      </p:cBhvr>
                                    </p:animEffect>
                                  </p:childTnLst>
                                </p:cTn>
                              </p:par>
                            </p:childTnLst>
                          </p:cTn>
                        </p:par>
                      </p:childTnLst>
                    </p:cTn>
                  </p:par>
                </p:childTnLst>
              </p:cTn>
              <p:nextCondLst>
                <p:cond evt="onClick" delay="0">
                  <p:tgtEl>
                    <p:spTgt spid="25"/>
                  </p:tgtEl>
                </p:cond>
              </p:nextCondLst>
            </p:seq>
          </p:childTnLst>
        </p:cTn>
      </p:par>
    </p:tnLst>
    <p:bldLst>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E999E-D4C8-221D-BEFF-B684C3D49FB7}"/>
            </a:ext>
          </a:extLst>
        </p:cNvPr>
        <p:cNvGrpSpPr/>
        <p:nvPr/>
      </p:nvGrpSpPr>
      <p:grpSpPr>
        <a:xfrm>
          <a:off x="0" y="0"/>
          <a:ext cx="0" cy="0"/>
          <a:chOff x="0" y="0"/>
          <a:chExt cx="0" cy="0"/>
        </a:xfrm>
      </p:grpSpPr>
      <p:sp>
        <p:nvSpPr>
          <p:cNvPr id="2" name="Google Shape;151;p10">
            <a:extLst>
              <a:ext uri="{FF2B5EF4-FFF2-40B4-BE49-F238E27FC236}">
                <a16:creationId xmlns:a16="http://schemas.microsoft.com/office/drawing/2014/main" id="{C55BE877-0B9D-D96B-3D3B-88DBB514560D}"/>
              </a:ext>
            </a:extLst>
          </p:cNvPr>
          <p:cNvSpPr txBox="1">
            <a:spLocks/>
          </p:cNvSpPr>
          <p:nvPr/>
        </p:nvSpPr>
        <p:spPr>
          <a:xfrm>
            <a:off x="11001829" y="6318135"/>
            <a:ext cx="839602"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chemeClr val="bg1"/>
                </a:solidFill>
                <a:latin typeface="Sztosfixed" pitchFamily="2" charset="77"/>
                <a:ea typeface="Sztosfixed" pitchFamily="2" charset="77"/>
                <a:cs typeface="Sztosfixed" pitchFamily="2" charset="77"/>
              </a:rPr>
              <a:pPr algn="r">
                <a:buSzPts val="1400"/>
              </a:pPr>
              <a:t>44</a:t>
            </a:fld>
            <a:endParaRPr lang="en" sz="2000" b="1">
              <a:solidFill>
                <a:schemeClr val="bg1"/>
              </a:solidFill>
              <a:latin typeface="Sztosfixed" pitchFamily="2" charset="77"/>
              <a:ea typeface="Sztosfixed" pitchFamily="2" charset="77"/>
              <a:cs typeface="Sztosfixed" pitchFamily="2" charset="77"/>
            </a:endParaRPr>
          </a:p>
        </p:txBody>
      </p:sp>
      <p:pic>
        <p:nvPicPr>
          <p:cNvPr id="5" name="Picture 4">
            <a:extLst>
              <a:ext uri="{FF2B5EF4-FFF2-40B4-BE49-F238E27FC236}">
                <a16:creationId xmlns:a16="http://schemas.microsoft.com/office/drawing/2014/main" id="{79DBB619-0325-CB1B-F7C5-55F5571168F4}"/>
              </a:ext>
            </a:extLst>
          </p:cNvPr>
          <p:cNvPicPr>
            <a:picLocks noChangeAspect="1"/>
          </p:cNvPicPr>
          <p:nvPr/>
        </p:nvPicPr>
        <p:blipFill>
          <a:blip r:embed="rId2"/>
          <a:srcRect l="30105" r="-797" b="16586"/>
          <a:stretch>
            <a:fillRect/>
          </a:stretch>
        </p:blipFill>
        <p:spPr>
          <a:xfrm>
            <a:off x="5586095" y="2946874"/>
            <a:ext cx="5603632" cy="3911125"/>
          </a:xfrm>
          <a:prstGeom prst="rect">
            <a:avLst/>
          </a:prstGeom>
        </p:spPr>
      </p:pic>
      <p:sp>
        <p:nvSpPr>
          <p:cNvPr id="9" name="Title 1">
            <a:extLst>
              <a:ext uri="{FF2B5EF4-FFF2-40B4-BE49-F238E27FC236}">
                <a16:creationId xmlns:a16="http://schemas.microsoft.com/office/drawing/2014/main" id="{6A2473EF-71DD-F775-C644-4107896DC0CF}"/>
              </a:ext>
            </a:extLst>
          </p:cNvPr>
          <p:cNvSpPr txBox="1">
            <a:spLocks/>
          </p:cNvSpPr>
          <p:nvPr/>
        </p:nvSpPr>
        <p:spPr>
          <a:xfrm>
            <a:off x="2663371" y="352330"/>
            <a:ext cx="6865258" cy="56287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9B2242"/>
                </a:solidFill>
                <a:latin typeface="Sztosfixed" pitchFamily="2" charset="77"/>
                <a:ea typeface="Sztosfixed" pitchFamily="2" charset="77"/>
                <a:cs typeface="Sztosfixed" pitchFamily="2" charset="77"/>
              </a:rPr>
              <a:t>Mushroom tasting</a:t>
            </a:r>
          </a:p>
        </p:txBody>
      </p:sp>
      <p:grpSp>
        <p:nvGrpSpPr>
          <p:cNvPr id="11" name="menu">
            <a:extLst>
              <a:ext uri="{FF2B5EF4-FFF2-40B4-BE49-F238E27FC236}">
                <a16:creationId xmlns:a16="http://schemas.microsoft.com/office/drawing/2014/main" id="{89B30090-8A40-411A-3ED2-73F4EF33994C}"/>
              </a:ext>
            </a:extLst>
          </p:cNvPr>
          <p:cNvGrpSpPr/>
          <p:nvPr/>
        </p:nvGrpSpPr>
        <p:grpSpPr>
          <a:xfrm>
            <a:off x="11474101" y="2871719"/>
            <a:ext cx="460535" cy="1114561"/>
            <a:chOff x="151927" y="2325786"/>
            <a:chExt cx="260682" cy="630889"/>
          </a:xfrm>
        </p:grpSpPr>
        <p:sp>
          <p:nvSpPr>
            <p:cNvPr id="12" name="Rectangle: Rounded Corners 63">
              <a:extLst>
                <a:ext uri="{FF2B5EF4-FFF2-40B4-BE49-F238E27FC236}">
                  <a16:creationId xmlns:a16="http://schemas.microsoft.com/office/drawing/2014/main" id="{BA7B695B-C39D-8E7E-F464-FDC7DA419F56}"/>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13" name="a4">
              <a:hlinkClick r:id="" action="ppaction://hlinkshowjump?jump=nextslide"/>
              <a:extLst>
                <a:ext uri="{FF2B5EF4-FFF2-40B4-BE49-F238E27FC236}">
                  <a16:creationId xmlns:a16="http://schemas.microsoft.com/office/drawing/2014/main" id="{B6F85C7F-3A6D-677F-F4C1-CE5F8B817A52}"/>
                </a:ext>
              </a:extLst>
            </p:cNvPr>
            <p:cNvPicPr>
              <a:picLocks noChangeAspect="1"/>
            </p:cNvPicPr>
            <p:nvPr/>
          </p:nvPicPr>
          <p:blipFill>
            <a:blip r:embed="rId3"/>
            <a:srcRect/>
            <a:stretch/>
          </p:blipFill>
          <p:spPr>
            <a:xfrm>
              <a:off x="204687" y="2740767"/>
              <a:ext cx="154441" cy="106747"/>
            </a:xfrm>
            <a:prstGeom prst="rect">
              <a:avLst/>
            </a:prstGeom>
          </p:spPr>
        </p:pic>
        <p:pic>
          <p:nvPicPr>
            <p:cNvPr id="14" name="a4">
              <a:hlinkClick r:id="" action="ppaction://hlinkshowjump?jump=previousslide"/>
              <a:extLst>
                <a:ext uri="{FF2B5EF4-FFF2-40B4-BE49-F238E27FC236}">
                  <a16:creationId xmlns:a16="http://schemas.microsoft.com/office/drawing/2014/main" id="{CF84810B-08AE-09B4-5EBE-DC7CE554F05A}"/>
                </a:ext>
              </a:extLst>
            </p:cNvPr>
            <p:cNvPicPr>
              <a:picLocks noChangeAspect="1"/>
            </p:cNvPicPr>
            <p:nvPr/>
          </p:nvPicPr>
          <p:blipFill>
            <a:blip r:embed="rId3"/>
            <a:srcRect/>
            <a:stretch/>
          </p:blipFill>
          <p:spPr>
            <a:xfrm rot="10800000">
              <a:off x="204687" y="2434554"/>
              <a:ext cx="154441" cy="106747"/>
            </a:xfrm>
            <a:prstGeom prst="rect">
              <a:avLst/>
            </a:prstGeom>
          </p:spPr>
        </p:pic>
      </p:grpSp>
      <p:sp>
        <p:nvSpPr>
          <p:cNvPr id="15" name="Triangle 14">
            <a:extLst>
              <a:ext uri="{FF2B5EF4-FFF2-40B4-BE49-F238E27FC236}">
                <a16:creationId xmlns:a16="http://schemas.microsoft.com/office/drawing/2014/main" id="{EA4A7B33-DC5A-A203-D0DE-8052A3AB7023}"/>
              </a:ext>
            </a:extLst>
          </p:cNvPr>
          <p:cNvSpPr/>
          <p:nvPr/>
        </p:nvSpPr>
        <p:spPr>
          <a:xfrm rot="10800000">
            <a:off x="1805541" y="3679969"/>
            <a:ext cx="854270" cy="593280"/>
          </a:xfrm>
          <a:prstGeom prst="triangle">
            <a:avLst/>
          </a:prstGeom>
          <a:solidFill>
            <a:srgbClr val="9B22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4">
            <a:extLst>
              <a:ext uri="{FF2B5EF4-FFF2-40B4-BE49-F238E27FC236}">
                <a16:creationId xmlns:a16="http://schemas.microsoft.com/office/drawing/2014/main" id="{6CD3A0C8-FF33-9378-8437-4FFDF4ADFC22}"/>
              </a:ext>
            </a:extLst>
          </p:cNvPr>
          <p:cNvSpPr/>
          <p:nvPr/>
        </p:nvSpPr>
        <p:spPr>
          <a:xfrm>
            <a:off x="1395524" y="1347637"/>
            <a:ext cx="4031291" cy="2626197"/>
          </a:xfrm>
          <a:prstGeom prst="roundRect">
            <a:avLst>
              <a:gd name="adj" fmla="val 6227"/>
            </a:avLst>
          </a:prstGeom>
          <a:solidFill>
            <a:srgbClr val="9B2242"/>
          </a:solidFill>
          <a:ln>
            <a:noFill/>
          </a:ln>
        </p:spPr>
        <p:style>
          <a:lnRef idx="2">
            <a:schemeClr val="accent1">
              <a:shade val="15000"/>
            </a:schemeClr>
          </a:lnRef>
          <a:fillRef idx="1">
            <a:schemeClr val="accent1"/>
          </a:fillRef>
          <a:effectRef idx="0">
            <a:schemeClr val="accent1"/>
          </a:effectRef>
          <a:fontRef idx="minor">
            <a:schemeClr val="lt1"/>
          </a:fontRef>
        </p:style>
        <p:txBody>
          <a:bodyPr lIns="252000" rIns="252000" rtlCol="0" anchor="ctr"/>
          <a:lstStyle/>
          <a:p>
            <a:pPr fontAlgn="base">
              <a:spcAft>
                <a:spcPts val="1200"/>
              </a:spcAft>
            </a:pPr>
            <a:r>
              <a:rPr lang="en-AU" b="1" dirty="0">
                <a:solidFill>
                  <a:schemeClr val="bg1"/>
                </a:solidFill>
                <a:latin typeface="SZTOS MEDIUM" pitchFamily="2" charset="77"/>
                <a:ea typeface="SZTOS MEDIUM" pitchFamily="2" charset="77"/>
                <a:cs typeface="SZTOS MEDIUM" pitchFamily="2" charset="77"/>
              </a:rPr>
              <a:t>Before</a:t>
            </a:r>
            <a:r>
              <a:rPr lang="en-AU" dirty="0">
                <a:solidFill>
                  <a:schemeClr val="bg1"/>
                </a:solidFill>
                <a:latin typeface="SZTOS MEDIUM" pitchFamily="2" charset="77"/>
                <a:ea typeface="SZTOS MEDIUM" pitchFamily="2" charset="77"/>
                <a:cs typeface="SZTOS MEDIUM" pitchFamily="2" charset="77"/>
              </a:rPr>
              <a:t> the mushroom tasting station discuss:</a:t>
            </a:r>
          </a:p>
          <a:p>
            <a:pPr marL="285750" indent="-285750" fontAlgn="base">
              <a:spcAft>
                <a:spcPts val="1200"/>
              </a:spcAft>
              <a:buFont typeface="Arial" panose="020B0604020202020204" pitchFamily="34" charset="0"/>
              <a:buChar char="•"/>
            </a:pPr>
            <a:r>
              <a:rPr lang="en-AU" sz="1400" dirty="0">
                <a:solidFill>
                  <a:schemeClr val="bg1"/>
                </a:solidFill>
                <a:latin typeface="Montserrat" pitchFamily="2" charset="77"/>
              </a:rPr>
              <a:t>Have you ever eaten a mushroom before?</a:t>
            </a:r>
          </a:p>
          <a:p>
            <a:pPr marL="285750" indent="-285750" fontAlgn="base">
              <a:spcAft>
                <a:spcPts val="1200"/>
              </a:spcAft>
              <a:buFont typeface="Arial" panose="020B0604020202020204" pitchFamily="34" charset="0"/>
              <a:buChar char="•"/>
            </a:pPr>
            <a:r>
              <a:rPr lang="en-AU" sz="1400" dirty="0">
                <a:solidFill>
                  <a:schemeClr val="bg1"/>
                </a:solidFill>
                <a:latin typeface="Montserrat" pitchFamily="2" charset="77"/>
              </a:rPr>
              <a:t>What do you imagine it tastes like?</a:t>
            </a:r>
          </a:p>
          <a:p>
            <a:pPr marL="285750" indent="-285750" fontAlgn="base">
              <a:spcAft>
                <a:spcPts val="1200"/>
              </a:spcAft>
              <a:buFont typeface="Arial" panose="020B0604020202020204" pitchFamily="34" charset="0"/>
              <a:buChar char="•"/>
            </a:pPr>
            <a:r>
              <a:rPr lang="en-AU" sz="1400" dirty="0">
                <a:solidFill>
                  <a:schemeClr val="bg1"/>
                </a:solidFill>
                <a:latin typeface="Montserrat" pitchFamily="2" charset="77"/>
              </a:rPr>
              <a:t>Do you think all mushrooms taste the same?</a:t>
            </a:r>
          </a:p>
        </p:txBody>
      </p:sp>
      <p:sp>
        <p:nvSpPr>
          <p:cNvPr id="17" name="4">
            <a:extLst>
              <a:ext uri="{FF2B5EF4-FFF2-40B4-BE49-F238E27FC236}">
                <a16:creationId xmlns:a16="http://schemas.microsoft.com/office/drawing/2014/main" id="{69CF860A-1D5F-C481-E0C5-DC9C5A03B1AF}"/>
              </a:ext>
            </a:extLst>
          </p:cNvPr>
          <p:cNvSpPr/>
          <p:nvPr/>
        </p:nvSpPr>
        <p:spPr>
          <a:xfrm>
            <a:off x="6701204" y="1347637"/>
            <a:ext cx="3708400" cy="1884444"/>
          </a:xfrm>
          <a:prstGeom prst="roundRect">
            <a:avLst>
              <a:gd name="adj" fmla="val 6227"/>
            </a:avLst>
          </a:prstGeom>
          <a:solidFill>
            <a:srgbClr val="9B2242"/>
          </a:solidFill>
          <a:ln>
            <a:noFill/>
          </a:ln>
        </p:spPr>
        <p:style>
          <a:lnRef idx="2">
            <a:schemeClr val="accent1">
              <a:shade val="15000"/>
            </a:schemeClr>
          </a:lnRef>
          <a:fillRef idx="1">
            <a:schemeClr val="accent1"/>
          </a:fillRef>
          <a:effectRef idx="0">
            <a:schemeClr val="accent1"/>
          </a:effectRef>
          <a:fontRef idx="minor">
            <a:schemeClr val="lt1"/>
          </a:fontRef>
        </p:style>
        <p:txBody>
          <a:bodyPr lIns="252000" rIns="252000" rtlCol="0" anchor="ctr"/>
          <a:lstStyle/>
          <a:p>
            <a:pPr fontAlgn="base">
              <a:spcAft>
                <a:spcPts val="1200"/>
              </a:spcAft>
            </a:pPr>
            <a:r>
              <a:rPr lang="en-AU" b="1" dirty="0">
                <a:solidFill>
                  <a:schemeClr val="bg1"/>
                </a:solidFill>
                <a:latin typeface="SZTOS MEDIUM" pitchFamily="2" charset="77"/>
                <a:ea typeface="SZTOS MEDIUM" pitchFamily="2" charset="77"/>
                <a:cs typeface="SZTOS MEDIUM" pitchFamily="2" charset="77"/>
              </a:rPr>
              <a:t>After</a:t>
            </a:r>
            <a:r>
              <a:rPr lang="en-AU" dirty="0">
                <a:solidFill>
                  <a:schemeClr val="bg1"/>
                </a:solidFill>
                <a:latin typeface="SZTOS MEDIUM" pitchFamily="2" charset="77"/>
                <a:ea typeface="SZTOS MEDIUM" pitchFamily="2" charset="77"/>
                <a:cs typeface="SZTOS MEDIUM" pitchFamily="2" charset="77"/>
              </a:rPr>
              <a:t> the mushroom tasting station discuss:</a:t>
            </a:r>
          </a:p>
          <a:p>
            <a:pPr marL="285750" indent="-285750" fontAlgn="base">
              <a:spcAft>
                <a:spcPts val="1200"/>
              </a:spcAft>
              <a:buFont typeface="Arial" panose="020B0604020202020204" pitchFamily="34" charset="0"/>
              <a:buChar char="•"/>
            </a:pPr>
            <a:r>
              <a:rPr lang="en-AU" sz="1400" dirty="0">
                <a:solidFill>
                  <a:schemeClr val="bg1"/>
                </a:solidFill>
                <a:latin typeface="Montserrat" pitchFamily="2" charset="77"/>
              </a:rPr>
              <a:t>How does the flavour change between button, flat, </a:t>
            </a:r>
            <a:r>
              <a:rPr lang="en-AU" sz="1400" dirty="0" err="1">
                <a:solidFill>
                  <a:schemeClr val="bg1"/>
                </a:solidFill>
                <a:latin typeface="Montserrat" pitchFamily="2" charset="77"/>
              </a:rPr>
              <a:t>swiss</a:t>
            </a:r>
            <a:r>
              <a:rPr lang="en-AU" sz="1400" dirty="0">
                <a:solidFill>
                  <a:schemeClr val="bg1"/>
                </a:solidFill>
                <a:latin typeface="Montserrat" pitchFamily="2" charset="77"/>
              </a:rPr>
              <a:t>, and portobello mushrooms?</a:t>
            </a:r>
          </a:p>
        </p:txBody>
      </p:sp>
      <p:sp>
        <p:nvSpPr>
          <p:cNvPr id="18" name="Triangle 17">
            <a:extLst>
              <a:ext uri="{FF2B5EF4-FFF2-40B4-BE49-F238E27FC236}">
                <a16:creationId xmlns:a16="http://schemas.microsoft.com/office/drawing/2014/main" id="{DAE52C77-4265-1231-AC1A-BE544F33B628}"/>
              </a:ext>
            </a:extLst>
          </p:cNvPr>
          <p:cNvSpPr/>
          <p:nvPr/>
        </p:nvSpPr>
        <p:spPr>
          <a:xfrm rot="10800000">
            <a:off x="8625794" y="2935441"/>
            <a:ext cx="854270" cy="593280"/>
          </a:xfrm>
          <a:prstGeom prst="triangle">
            <a:avLst/>
          </a:prstGeom>
          <a:solidFill>
            <a:srgbClr val="9B22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Cartoon mushroom with a chef hat and spatula&#10;&#10;AI-generated content may be incorrect.">
            <a:extLst>
              <a:ext uri="{FF2B5EF4-FFF2-40B4-BE49-F238E27FC236}">
                <a16:creationId xmlns:a16="http://schemas.microsoft.com/office/drawing/2014/main" id="{FBA7A065-1F93-3E13-1808-DDB7C69E3A7C}"/>
              </a:ext>
            </a:extLst>
          </p:cNvPr>
          <p:cNvPicPr>
            <a:picLocks noChangeAspect="1"/>
          </p:cNvPicPr>
          <p:nvPr/>
        </p:nvPicPr>
        <p:blipFill>
          <a:blip r:embed="rId4"/>
          <a:srcRect l="13620" t="3906" r="13472" b="16127"/>
          <a:stretch>
            <a:fillRect/>
          </a:stretch>
        </p:blipFill>
        <p:spPr>
          <a:xfrm>
            <a:off x="1805540" y="4342329"/>
            <a:ext cx="2548443" cy="2515671"/>
          </a:xfrm>
          <a:prstGeom prst="rect">
            <a:avLst/>
          </a:prstGeom>
        </p:spPr>
      </p:pic>
    </p:spTree>
    <p:extLst>
      <p:ext uri="{BB962C8B-B14F-4D97-AF65-F5344CB8AC3E}">
        <p14:creationId xmlns:p14="http://schemas.microsoft.com/office/powerpoint/2010/main" val="1338894891"/>
      </p:ext>
    </p:extLst>
  </p:cSld>
  <p:clrMapOvr>
    <a:masterClrMapping/>
  </p:clrMapOvr>
  <p:transition spd="slow" advClick="0">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9802E-09DE-EE9A-D9E7-7769757EFA26}"/>
            </a:ext>
          </a:extLst>
        </p:cNvPr>
        <p:cNvGrpSpPr/>
        <p:nvPr/>
      </p:nvGrpSpPr>
      <p:grpSpPr>
        <a:xfrm>
          <a:off x="0" y="0"/>
          <a:ext cx="0" cy="0"/>
          <a:chOff x="0" y="0"/>
          <a:chExt cx="0" cy="0"/>
        </a:xfrm>
      </p:grpSpPr>
      <p:sp>
        <p:nvSpPr>
          <p:cNvPr id="2" name="Google Shape;151;p10">
            <a:extLst>
              <a:ext uri="{FF2B5EF4-FFF2-40B4-BE49-F238E27FC236}">
                <a16:creationId xmlns:a16="http://schemas.microsoft.com/office/drawing/2014/main" id="{B8C1A26C-7196-4F73-1802-C4EEAB2FE3DC}"/>
              </a:ext>
            </a:extLst>
          </p:cNvPr>
          <p:cNvSpPr txBox="1">
            <a:spLocks/>
          </p:cNvSpPr>
          <p:nvPr/>
        </p:nvSpPr>
        <p:spPr>
          <a:xfrm>
            <a:off x="10922000" y="6318135"/>
            <a:ext cx="919431"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chemeClr val="bg1"/>
                </a:solidFill>
                <a:latin typeface="Sztosfixed" pitchFamily="2" charset="77"/>
                <a:ea typeface="Sztosfixed" pitchFamily="2" charset="77"/>
                <a:cs typeface="Sztosfixed" pitchFamily="2" charset="77"/>
              </a:rPr>
              <a:pPr algn="r">
                <a:buSzPts val="1400"/>
              </a:pPr>
              <a:t>45</a:t>
            </a:fld>
            <a:endParaRPr lang="en" sz="2000" b="1" dirty="0">
              <a:solidFill>
                <a:schemeClr val="bg1"/>
              </a:solidFill>
              <a:latin typeface="Sztosfixed" pitchFamily="2" charset="77"/>
              <a:ea typeface="Sztosfixed" pitchFamily="2" charset="77"/>
              <a:cs typeface="Sztosfixed" pitchFamily="2" charset="77"/>
            </a:endParaRPr>
          </a:p>
        </p:txBody>
      </p:sp>
      <p:sp>
        <p:nvSpPr>
          <p:cNvPr id="9" name="Title 1">
            <a:extLst>
              <a:ext uri="{FF2B5EF4-FFF2-40B4-BE49-F238E27FC236}">
                <a16:creationId xmlns:a16="http://schemas.microsoft.com/office/drawing/2014/main" id="{D3A09081-8D9F-B58A-CEBA-B63610300D6B}"/>
              </a:ext>
            </a:extLst>
          </p:cNvPr>
          <p:cNvSpPr txBox="1">
            <a:spLocks/>
          </p:cNvSpPr>
          <p:nvPr/>
        </p:nvSpPr>
        <p:spPr>
          <a:xfrm>
            <a:off x="3835400" y="352330"/>
            <a:ext cx="4521200" cy="56287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9B2242"/>
                </a:solidFill>
                <a:latin typeface="Sztosfixed" pitchFamily="2" charset="77"/>
                <a:ea typeface="Sztosfixed" pitchFamily="2" charset="77"/>
                <a:cs typeface="Sztosfixed" pitchFamily="2" charset="77"/>
              </a:rPr>
              <a:t>Worksheet</a:t>
            </a:r>
          </a:p>
        </p:txBody>
      </p:sp>
      <p:grpSp>
        <p:nvGrpSpPr>
          <p:cNvPr id="11" name="menu">
            <a:extLst>
              <a:ext uri="{FF2B5EF4-FFF2-40B4-BE49-F238E27FC236}">
                <a16:creationId xmlns:a16="http://schemas.microsoft.com/office/drawing/2014/main" id="{B5F7B98F-6763-58AB-432D-A6C62411B52E}"/>
              </a:ext>
            </a:extLst>
          </p:cNvPr>
          <p:cNvGrpSpPr/>
          <p:nvPr/>
        </p:nvGrpSpPr>
        <p:grpSpPr>
          <a:xfrm>
            <a:off x="11474101" y="2871719"/>
            <a:ext cx="460535" cy="1114561"/>
            <a:chOff x="151927" y="2325786"/>
            <a:chExt cx="260682" cy="630889"/>
          </a:xfrm>
        </p:grpSpPr>
        <p:sp>
          <p:nvSpPr>
            <p:cNvPr id="12" name="Rectangle: Rounded Corners 63">
              <a:extLst>
                <a:ext uri="{FF2B5EF4-FFF2-40B4-BE49-F238E27FC236}">
                  <a16:creationId xmlns:a16="http://schemas.microsoft.com/office/drawing/2014/main" id="{5764135F-6DF1-F11E-1C9B-30404302FA02}"/>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13" name="a4">
              <a:hlinkClick r:id="" action="ppaction://hlinkshowjump?jump=nextslide"/>
              <a:extLst>
                <a:ext uri="{FF2B5EF4-FFF2-40B4-BE49-F238E27FC236}">
                  <a16:creationId xmlns:a16="http://schemas.microsoft.com/office/drawing/2014/main" id="{140323D5-2A7D-655C-FC90-A0EE5050840D}"/>
                </a:ext>
              </a:extLst>
            </p:cNvPr>
            <p:cNvPicPr>
              <a:picLocks noChangeAspect="1"/>
            </p:cNvPicPr>
            <p:nvPr/>
          </p:nvPicPr>
          <p:blipFill>
            <a:blip r:embed="rId2"/>
            <a:srcRect/>
            <a:stretch/>
          </p:blipFill>
          <p:spPr>
            <a:xfrm>
              <a:off x="204687" y="2740767"/>
              <a:ext cx="154441" cy="106747"/>
            </a:xfrm>
            <a:prstGeom prst="rect">
              <a:avLst/>
            </a:prstGeom>
          </p:spPr>
        </p:pic>
        <p:pic>
          <p:nvPicPr>
            <p:cNvPr id="14" name="a4">
              <a:hlinkClick r:id="" action="ppaction://hlinkshowjump?jump=previousslide"/>
              <a:extLst>
                <a:ext uri="{FF2B5EF4-FFF2-40B4-BE49-F238E27FC236}">
                  <a16:creationId xmlns:a16="http://schemas.microsoft.com/office/drawing/2014/main" id="{6C853E6F-D1B1-3689-9E7F-80BD9BBB7A88}"/>
                </a:ext>
              </a:extLst>
            </p:cNvPr>
            <p:cNvPicPr>
              <a:picLocks noChangeAspect="1"/>
            </p:cNvPicPr>
            <p:nvPr/>
          </p:nvPicPr>
          <p:blipFill>
            <a:blip r:embed="rId2"/>
            <a:srcRect/>
            <a:stretch/>
          </p:blipFill>
          <p:spPr>
            <a:xfrm rot="10800000">
              <a:off x="204687" y="2434554"/>
              <a:ext cx="154441" cy="106747"/>
            </a:xfrm>
            <a:prstGeom prst="rect">
              <a:avLst/>
            </a:prstGeom>
          </p:spPr>
        </p:pic>
      </p:grpSp>
      <p:pic>
        <p:nvPicPr>
          <p:cNvPr id="4" name="Picture 3">
            <a:extLst>
              <a:ext uri="{FF2B5EF4-FFF2-40B4-BE49-F238E27FC236}">
                <a16:creationId xmlns:a16="http://schemas.microsoft.com/office/drawing/2014/main" id="{D7AF5075-700E-4F51-3E5B-7A7FBF34330F}"/>
              </a:ext>
            </a:extLst>
          </p:cNvPr>
          <p:cNvPicPr>
            <a:picLocks noChangeAspect="1"/>
          </p:cNvPicPr>
          <p:nvPr/>
        </p:nvPicPr>
        <p:blipFill>
          <a:blip r:embed="rId3"/>
          <a:srcRect/>
          <a:stretch/>
        </p:blipFill>
        <p:spPr>
          <a:xfrm>
            <a:off x="508902" y="1126266"/>
            <a:ext cx="7341199" cy="5189900"/>
          </a:xfrm>
          <a:prstGeom prst="rect">
            <a:avLst/>
          </a:prstGeom>
        </p:spPr>
      </p:pic>
      <p:sp>
        <p:nvSpPr>
          <p:cNvPr id="3" name="Oval 2">
            <a:extLst>
              <a:ext uri="{FF2B5EF4-FFF2-40B4-BE49-F238E27FC236}">
                <a16:creationId xmlns:a16="http://schemas.microsoft.com/office/drawing/2014/main" id="{C7478235-E792-C22D-9CEB-6BFC1200B353}"/>
              </a:ext>
            </a:extLst>
          </p:cNvPr>
          <p:cNvSpPr/>
          <p:nvPr/>
        </p:nvSpPr>
        <p:spPr>
          <a:xfrm>
            <a:off x="8863438" y="4911174"/>
            <a:ext cx="1597327" cy="240272"/>
          </a:xfrm>
          <a:prstGeom prst="ellipse">
            <a:avLst/>
          </a:prstGeom>
          <a:solidFill>
            <a:srgbClr val="2F7A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descr="A cartoon mushroom with a backpack&#10;&#10;AI-generated content may be incorrect.">
            <a:extLst>
              <a:ext uri="{FF2B5EF4-FFF2-40B4-BE49-F238E27FC236}">
                <a16:creationId xmlns:a16="http://schemas.microsoft.com/office/drawing/2014/main" id="{A2662949-C3B3-4D25-5B40-53F287DB4E02}"/>
              </a:ext>
            </a:extLst>
          </p:cNvPr>
          <p:cNvPicPr>
            <a:picLocks noChangeAspect="1"/>
          </p:cNvPicPr>
          <p:nvPr/>
        </p:nvPicPr>
        <p:blipFill>
          <a:blip r:embed="rId4"/>
          <a:srcRect l="13043" t="8871" r="12859" b="3871"/>
          <a:stretch>
            <a:fillRect/>
          </a:stretch>
        </p:blipFill>
        <p:spPr>
          <a:xfrm>
            <a:off x="8202808" y="2058246"/>
            <a:ext cx="2918586" cy="3093200"/>
          </a:xfrm>
          <a:prstGeom prst="rect">
            <a:avLst/>
          </a:prstGeom>
        </p:spPr>
      </p:pic>
    </p:spTree>
    <p:extLst>
      <p:ext uri="{BB962C8B-B14F-4D97-AF65-F5344CB8AC3E}">
        <p14:creationId xmlns:p14="http://schemas.microsoft.com/office/powerpoint/2010/main" val="3487473130"/>
      </p:ext>
    </p:extLst>
  </p:cSld>
  <p:clrMapOvr>
    <a:masterClrMapping/>
  </p:clrMapOvr>
  <p:transition spd="slow" advClick="0">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EF865-0B47-7732-FA51-93BE0739CB45}"/>
            </a:ext>
          </a:extLst>
        </p:cNvPr>
        <p:cNvGrpSpPr/>
        <p:nvPr/>
      </p:nvGrpSpPr>
      <p:grpSpPr>
        <a:xfrm>
          <a:off x="0" y="0"/>
          <a:ext cx="0" cy="0"/>
          <a:chOff x="0" y="0"/>
          <a:chExt cx="0" cy="0"/>
        </a:xfrm>
      </p:grpSpPr>
      <p:grpSp>
        <p:nvGrpSpPr>
          <p:cNvPr id="18" name="A">
            <a:extLst>
              <a:ext uri="{FF2B5EF4-FFF2-40B4-BE49-F238E27FC236}">
                <a16:creationId xmlns:a16="http://schemas.microsoft.com/office/drawing/2014/main" id="{E57FE2B1-0CA4-1A9C-CEAA-5A1DA76633FF}"/>
              </a:ext>
            </a:extLst>
          </p:cNvPr>
          <p:cNvGrpSpPr/>
          <p:nvPr/>
        </p:nvGrpSpPr>
        <p:grpSpPr>
          <a:xfrm>
            <a:off x="607777" y="1889136"/>
            <a:ext cx="3468782" cy="2138562"/>
            <a:chOff x="588898" y="1466790"/>
            <a:chExt cx="3506540" cy="2161842"/>
          </a:xfrm>
        </p:grpSpPr>
        <p:sp>
          <p:nvSpPr>
            <p:cNvPr id="19" name="Rounded Rectangle 18">
              <a:extLst>
                <a:ext uri="{FF2B5EF4-FFF2-40B4-BE49-F238E27FC236}">
                  <a16:creationId xmlns:a16="http://schemas.microsoft.com/office/drawing/2014/main" id="{B2DD015C-0A77-80FC-EF0D-A9A2584619CE}"/>
                </a:ext>
              </a:extLst>
            </p:cNvPr>
            <p:cNvSpPr/>
            <p:nvPr/>
          </p:nvSpPr>
          <p:spPr>
            <a:xfrm>
              <a:off x="588899" y="1466790"/>
              <a:ext cx="3506539" cy="2161842"/>
            </a:xfrm>
            <a:prstGeom prst="roundRect">
              <a:avLst/>
            </a:prstGeom>
            <a:solidFill>
              <a:srgbClr val="F0A5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DFD7E3F7-BB30-2504-21FC-9315CEB3C065}"/>
                </a:ext>
              </a:extLst>
            </p:cNvPr>
            <p:cNvGrpSpPr/>
            <p:nvPr/>
          </p:nvGrpSpPr>
          <p:grpSpPr>
            <a:xfrm>
              <a:off x="588898" y="1809373"/>
              <a:ext cx="3506539" cy="1400040"/>
              <a:chOff x="588898" y="1809373"/>
              <a:chExt cx="3506539" cy="1400040"/>
            </a:xfrm>
          </p:grpSpPr>
          <p:sp>
            <p:nvSpPr>
              <p:cNvPr id="22" name="TextBox 21">
                <a:extLst>
                  <a:ext uri="{FF2B5EF4-FFF2-40B4-BE49-F238E27FC236}">
                    <a16:creationId xmlns:a16="http://schemas.microsoft.com/office/drawing/2014/main" id="{A3678167-666F-7BF6-CF7A-0EDCF3164F05}"/>
                  </a:ext>
                </a:extLst>
              </p:cNvPr>
              <p:cNvSpPr txBox="1"/>
              <p:nvPr/>
            </p:nvSpPr>
            <p:spPr>
              <a:xfrm>
                <a:off x="588898" y="1809373"/>
                <a:ext cx="3506539" cy="707886"/>
              </a:xfrm>
              <a:prstGeom prst="rect">
                <a:avLst/>
              </a:prstGeom>
              <a:noFill/>
            </p:spPr>
            <p:txBody>
              <a:bodyPr wrap="square">
                <a:spAutoFit/>
              </a:bodyPr>
              <a:lstStyle/>
              <a:p>
                <a:pPr algn="ctr"/>
                <a:r>
                  <a:rPr lang="en-AU" sz="4000" b="1" dirty="0">
                    <a:solidFill>
                      <a:schemeClr val="bg1"/>
                    </a:solidFill>
                    <a:latin typeface="Sztosfixed" pitchFamily="2" charset="77"/>
                    <a:ea typeface="Sztosfixed" pitchFamily="2" charset="77"/>
                    <a:cs typeface="Sztosfixed" pitchFamily="2" charset="77"/>
                  </a:rPr>
                  <a:t>Sweet</a:t>
                </a:r>
                <a:endParaRPr lang="en-US" sz="4000" b="1" dirty="0"/>
              </a:p>
            </p:txBody>
          </p:sp>
          <p:sp>
            <p:nvSpPr>
              <p:cNvPr id="23" name="TextBox 22">
                <a:extLst>
                  <a:ext uri="{FF2B5EF4-FFF2-40B4-BE49-F238E27FC236}">
                    <a16:creationId xmlns:a16="http://schemas.microsoft.com/office/drawing/2014/main" id="{AA55ECD2-9932-02DC-6FD5-8E538F954D7E}"/>
                  </a:ext>
                </a:extLst>
              </p:cNvPr>
              <p:cNvSpPr txBox="1"/>
              <p:nvPr/>
            </p:nvSpPr>
            <p:spPr>
              <a:xfrm>
                <a:off x="926151" y="2563082"/>
                <a:ext cx="2832034" cy="646331"/>
              </a:xfrm>
              <a:prstGeom prst="rect">
                <a:avLst/>
              </a:prstGeom>
              <a:noFill/>
            </p:spPr>
            <p:txBody>
              <a:bodyPr wrap="square">
                <a:spAutoFit/>
              </a:bodyPr>
              <a:lstStyle/>
              <a:p>
                <a:pPr algn="ctr"/>
                <a:r>
                  <a:rPr lang="en-AU" dirty="0">
                    <a:solidFill>
                      <a:srgbClr val="3D3432"/>
                    </a:solidFill>
                    <a:latin typeface="Montserrat" pitchFamily="2" charset="77"/>
                    <a:ea typeface="Sztosfixed" pitchFamily="2" charset="77"/>
                    <a:cs typeface="Sztosfixed" pitchFamily="2" charset="77"/>
                  </a:rPr>
                  <a:t>lollies, cake, ripe bananas </a:t>
                </a:r>
                <a:endParaRPr lang="en-US" dirty="0">
                  <a:solidFill>
                    <a:srgbClr val="3D3432"/>
                  </a:solidFill>
                  <a:latin typeface="Montserrat" pitchFamily="2" charset="77"/>
                </a:endParaRPr>
              </a:p>
            </p:txBody>
          </p:sp>
        </p:grpSp>
      </p:grpSp>
      <p:pic>
        <p:nvPicPr>
          <p:cNvPr id="21" name="Picture 20" descr="Cartoon mushroom with a chef hat and spatula&#10;&#10;AI-generated content may be incorrect.">
            <a:extLst>
              <a:ext uri="{FF2B5EF4-FFF2-40B4-BE49-F238E27FC236}">
                <a16:creationId xmlns:a16="http://schemas.microsoft.com/office/drawing/2014/main" id="{91C7783E-07E5-7D12-39A0-BAC76550DDA9}"/>
              </a:ext>
            </a:extLst>
          </p:cNvPr>
          <p:cNvPicPr>
            <a:picLocks noChangeAspect="1"/>
          </p:cNvPicPr>
          <p:nvPr/>
        </p:nvPicPr>
        <p:blipFill>
          <a:blip r:embed="rId2"/>
          <a:srcRect l="19661" t="3906" r="13472" b="16127"/>
          <a:stretch>
            <a:fillRect/>
          </a:stretch>
        </p:blipFill>
        <p:spPr>
          <a:xfrm flipH="1">
            <a:off x="9854728" y="4342329"/>
            <a:ext cx="2337271" cy="2515671"/>
          </a:xfrm>
          <a:prstGeom prst="rect">
            <a:avLst/>
          </a:prstGeom>
        </p:spPr>
      </p:pic>
      <p:grpSp>
        <p:nvGrpSpPr>
          <p:cNvPr id="24" name="B">
            <a:extLst>
              <a:ext uri="{FF2B5EF4-FFF2-40B4-BE49-F238E27FC236}">
                <a16:creationId xmlns:a16="http://schemas.microsoft.com/office/drawing/2014/main" id="{3E9534A5-819A-CD81-69C8-2B61913E7A00}"/>
              </a:ext>
            </a:extLst>
          </p:cNvPr>
          <p:cNvGrpSpPr/>
          <p:nvPr/>
        </p:nvGrpSpPr>
        <p:grpSpPr>
          <a:xfrm>
            <a:off x="4219832" y="1889136"/>
            <a:ext cx="3470440" cy="2138562"/>
            <a:chOff x="4200942" y="1466790"/>
            <a:chExt cx="3508220" cy="2161842"/>
          </a:xfrm>
        </p:grpSpPr>
        <p:sp>
          <p:nvSpPr>
            <p:cNvPr id="25" name="Rounded Rectangle 24">
              <a:extLst>
                <a:ext uri="{FF2B5EF4-FFF2-40B4-BE49-F238E27FC236}">
                  <a16:creationId xmlns:a16="http://schemas.microsoft.com/office/drawing/2014/main" id="{8D35D575-D396-BBA3-23B3-63695A91D40E}"/>
                </a:ext>
              </a:extLst>
            </p:cNvPr>
            <p:cNvSpPr/>
            <p:nvPr/>
          </p:nvSpPr>
          <p:spPr>
            <a:xfrm>
              <a:off x="4202623" y="1466790"/>
              <a:ext cx="3506539" cy="2161842"/>
            </a:xfrm>
            <a:prstGeom prst="roundRect">
              <a:avLst/>
            </a:prstGeom>
            <a:solidFill>
              <a:srgbClr val="3EA3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 name="Group 25">
              <a:extLst>
                <a:ext uri="{FF2B5EF4-FFF2-40B4-BE49-F238E27FC236}">
                  <a16:creationId xmlns:a16="http://schemas.microsoft.com/office/drawing/2014/main" id="{D0147F7A-90AC-C776-EEDC-C004BE3848E0}"/>
                </a:ext>
              </a:extLst>
            </p:cNvPr>
            <p:cNvGrpSpPr/>
            <p:nvPr/>
          </p:nvGrpSpPr>
          <p:grpSpPr>
            <a:xfrm>
              <a:off x="4200942" y="1841055"/>
              <a:ext cx="3506539" cy="1382383"/>
              <a:chOff x="588898" y="1841055"/>
              <a:chExt cx="3506539" cy="1382383"/>
            </a:xfrm>
          </p:grpSpPr>
          <p:sp>
            <p:nvSpPr>
              <p:cNvPr id="28" name="TextBox 27">
                <a:extLst>
                  <a:ext uri="{FF2B5EF4-FFF2-40B4-BE49-F238E27FC236}">
                    <a16:creationId xmlns:a16="http://schemas.microsoft.com/office/drawing/2014/main" id="{2D447434-559B-F7CE-4C96-31EBDA756C05}"/>
                  </a:ext>
                </a:extLst>
              </p:cNvPr>
              <p:cNvSpPr txBox="1"/>
              <p:nvPr/>
            </p:nvSpPr>
            <p:spPr>
              <a:xfrm>
                <a:off x="588898" y="1841055"/>
                <a:ext cx="3506539" cy="707886"/>
              </a:xfrm>
              <a:prstGeom prst="rect">
                <a:avLst/>
              </a:prstGeom>
              <a:noFill/>
            </p:spPr>
            <p:txBody>
              <a:bodyPr wrap="square">
                <a:spAutoFit/>
              </a:bodyPr>
              <a:lstStyle/>
              <a:p>
                <a:pPr algn="ctr"/>
                <a:r>
                  <a:rPr lang="en-AU" sz="4000" b="1" dirty="0">
                    <a:solidFill>
                      <a:schemeClr val="bg1"/>
                    </a:solidFill>
                    <a:latin typeface="Sztosfixed" pitchFamily="2" charset="77"/>
                    <a:ea typeface="Sztosfixed" pitchFamily="2" charset="77"/>
                    <a:cs typeface="Sztosfixed" pitchFamily="2" charset="77"/>
                  </a:rPr>
                  <a:t>Sour</a:t>
                </a:r>
                <a:endParaRPr lang="en-US" sz="4000" b="1" dirty="0"/>
              </a:p>
            </p:txBody>
          </p:sp>
          <p:sp>
            <p:nvSpPr>
              <p:cNvPr id="29" name="TextBox 28">
                <a:extLst>
                  <a:ext uri="{FF2B5EF4-FFF2-40B4-BE49-F238E27FC236}">
                    <a16:creationId xmlns:a16="http://schemas.microsoft.com/office/drawing/2014/main" id="{70648748-5B98-E849-CEF2-C60FD0D9EF0D}"/>
                  </a:ext>
                </a:extLst>
              </p:cNvPr>
              <p:cNvSpPr txBox="1"/>
              <p:nvPr/>
            </p:nvSpPr>
            <p:spPr>
              <a:xfrm>
                <a:off x="786969" y="2577107"/>
                <a:ext cx="3110398" cy="646331"/>
              </a:xfrm>
              <a:prstGeom prst="rect">
                <a:avLst/>
              </a:prstGeom>
              <a:noFill/>
            </p:spPr>
            <p:txBody>
              <a:bodyPr wrap="square">
                <a:spAutoFit/>
              </a:bodyPr>
              <a:lstStyle/>
              <a:p>
                <a:pPr algn="ctr"/>
                <a:r>
                  <a:rPr lang="en-AU" dirty="0">
                    <a:solidFill>
                      <a:srgbClr val="3D3432"/>
                    </a:solidFill>
                    <a:latin typeface="Montserrat" pitchFamily="2" charset="77"/>
                    <a:ea typeface="Sztosfixed" pitchFamily="2" charset="77"/>
                    <a:cs typeface="Sztosfixed" pitchFamily="2" charset="77"/>
                  </a:rPr>
                  <a:t>plain yoghurt, lemon, kimchi</a:t>
                </a:r>
                <a:endParaRPr lang="en-US" dirty="0">
                  <a:solidFill>
                    <a:srgbClr val="3D3432"/>
                  </a:solidFill>
                  <a:latin typeface="Montserrat" pitchFamily="2" charset="77"/>
                </a:endParaRPr>
              </a:p>
            </p:txBody>
          </p:sp>
        </p:grpSp>
      </p:grpSp>
      <p:grpSp>
        <p:nvGrpSpPr>
          <p:cNvPr id="30" name="C">
            <a:extLst>
              <a:ext uri="{FF2B5EF4-FFF2-40B4-BE49-F238E27FC236}">
                <a16:creationId xmlns:a16="http://schemas.microsoft.com/office/drawing/2014/main" id="{6B97E40F-365D-4C9A-4561-A9D558976096}"/>
              </a:ext>
            </a:extLst>
          </p:cNvPr>
          <p:cNvGrpSpPr/>
          <p:nvPr/>
        </p:nvGrpSpPr>
        <p:grpSpPr>
          <a:xfrm>
            <a:off x="7847589" y="1889136"/>
            <a:ext cx="3481438" cy="2138562"/>
            <a:chOff x="7828640" y="1466790"/>
            <a:chExt cx="3519336" cy="2161842"/>
          </a:xfrm>
        </p:grpSpPr>
        <p:sp>
          <p:nvSpPr>
            <p:cNvPr id="31" name="Rounded Rectangle 30">
              <a:extLst>
                <a:ext uri="{FF2B5EF4-FFF2-40B4-BE49-F238E27FC236}">
                  <a16:creationId xmlns:a16="http://schemas.microsoft.com/office/drawing/2014/main" id="{84F2E38C-AFA0-9023-AB17-59EB47D58D83}"/>
                </a:ext>
              </a:extLst>
            </p:cNvPr>
            <p:cNvSpPr/>
            <p:nvPr/>
          </p:nvSpPr>
          <p:spPr>
            <a:xfrm>
              <a:off x="7841437" y="1466790"/>
              <a:ext cx="3506539" cy="2161842"/>
            </a:xfrm>
            <a:prstGeom prst="roundRect">
              <a:avLst/>
            </a:prstGeom>
            <a:solidFill>
              <a:srgbClr val="8E7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2" name="Group 31">
              <a:extLst>
                <a:ext uri="{FF2B5EF4-FFF2-40B4-BE49-F238E27FC236}">
                  <a16:creationId xmlns:a16="http://schemas.microsoft.com/office/drawing/2014/main" id="{0EE0946A-FAE7-1D93-E088-E19B45CF970E}"/>
                </a:ext>
              </a:extLst>
            </p:cNvPr>
            <p:cNvGrpSpPr/>
            <p:nvPr/>
          </p:nvGrpSpPr>
          <p:grpSpPr>
            <a:xfrm>
              <a:off x="7828640" y="1839825"/>
              <a:ext cx="3506539" cy="1404086"/>
              <a:chOff x="588898" y="1839825"/>
              <a:chExt cx="3506539" cy="1404086"/>
            </a:xfrm>
          </p:grpSpPr>
          <p:sp>
            <p:nvSpPr>
              <p:cNvPr id="34" name="TextBox 33">
                <a:extLst>
                  <a:ext uri="{FF2B5EF4-FFF2-40B4-BE49-F238E27FC236}">
                    <a16:creationId xmlns:a16="http://schemas.microsoft.com/office/drawing/2014/main" id="{F9880A6E-A1EA-8235-D17A-032F9981DE69}"/>
                  </a:ext>
                </a:extLst>
              </p:cNvPr>
              <p:cNvSpPr txBox="1"/>
              <p:nvPr/>
            </p:nvSpPr>
            <p:spPr>
              <a:xfrm>
                <a:off x="588898" y="1839825"/>
                <a:ext cx="3506539" cy="707886"/>
              </a:xfrm>
              <a:prstGeom prst="rect">
                <a:avLst/>
              </a:prstGeom>
              <a:noFill/>
            </p:spPr>
            <p:txBody>
              <a:bodyPr wrap="square">
                <a:spAutoFit/>
              </a:bodyPr>
              <a:lstStyle/>
              <a:p>
                <a:pPr algn="ctr"/>
                <a:r>
                  <a:rPr lang="en-AU" sz="4000" b="1" dirty="0">
                    <a:solidFill>
                      <a:schemeClr val="bg1"/>
                    </a:solidFill>
                    <a:latin typeface="Sztosfixed" pitchFamily="2" charset="77"/>
                    <a:ea typeface="Sztosfixed" pitchFamily="2" charset="77"/>
                    <a:cs typeface="Sztosfixed" pitchFamily="2" charset="77"/>
                  </a:rPr>
                  <a:t>Bitter</a:t>
                </a:r>
                <a:endParaRPr lang="en-US" sz="4000" b="1" dirty="0"/>
              </a:p>
            </p:txBody>
          </p:sp>
          <p:sp>
            <p:nvSpPr>
              <p:cNvPr id="35" name="TextBox 34">
                <a:extLst>
                  <a:ext uri="{FF2B5EF4-FFF2-40B4-BE49-F238E27FC236}">
                    <a16:creationId xmlns:a16="http://schemas.microsoft.com/office/drawing/2014/main" id="{5E94C708-24F3-5959-C640-50E405ECC678}"/>
                  </a:ext>
                </a:extLst>
              </p:cNvPr>
              <p:cNvSpPr txBox="1"/>
              <p:nvPr/>
            </p:nvSpPr>
            <p:spPr>
              <a:xfrm>
                <a:off x="850693" y="2597580"/>
                <a:ext cx="2982950" cy="646331"/>
              </a:xfrm>
              <a:prstGeom prst="rect">
                <a:avLst/>
              </a:prstGeom>
              <a:noFill/>
            </p:spPr>
            <p:txBody>
              <a:bodyPr wrap="square">
                <a:spAutoFit/>
              </a:bodyPr>
              <a:lstStyle/>
              <a:p>
                <a:pPr algn="ctr"/>
                <a:r>
                  <a:rPr lang="en-AU" dirty="0">
                    <a:solidFill>
                      <a:srgbClr val="3D3432"/>
                    </a:solidFill>
                    <a:latin typeface="Montserrat" pitchFamily="2" charset="77"/>
                    <a:ea typeface="Sztosfixed" pitchFamily="2" charset="77"/>
                    <a:cs typeface="Sztosfixed" pitchFamily="2" charset="77"/>
                  </a:rPr>
                  <a:t>dark chocolate, coffee, kale</a:t>
                </a:r>
                <a:endParaRPr lang="en-US" dirty="0">
                  <a:solidFill>
                    <a:srgbClr val="3D3432"/>
                  </a:solidFill>
                  <a:latin typeface="Montserrat" pitchFamily="2" charset="77"/>
                </a:endParaRPr>
              </a:p>
            </p:txBody>
          </p:sp>
        </p:grpSp>
      </p:grpSp>
      <p:grpSp>
        <p:nvGrpSpPr>
          <p:cNvPr id="36" name="D">
            <a:extLst>
              <a:ext uri="{FF2B5EF4-FFF2-40B4-BE49-F238E27FC236}">
                <a16:creationId xmlns:a16="http://schemas.microsoft.com/office/drawing/2014/main" id="{76A321F5-71A6-9B66-E728-7F82A24ECC46}"/>
              </a:ext>
            </a:extLst>
          </p:cNvPr>
          <p:cNvGrpSpPr/>
          <p:nvPr/>
        </p:nvGrpSpPr>
        <p:grpSpPr>
          <a:xfrm>
            <a:off x="607777" y="4212567"/>
            <a:ext cx="3468782" cy="2138562"/>
            <a:chOff x="588898" y="3790221"/>
            <a:chExt cx="3506540" cy="2161842"/>
          </a:xfrm>
        </p:grpSpPr>
        <p:sp>
          <p:nvSpPr>
            <p:cNvPr id="37" name="Rounded Rectangle 36">
              <a:extLst>
                <a:ext uri="{FF2B5EF4-FFF2-40B4-BE49-F238E27FC236}">
                  <a16:creationId xmlns:a16="http://schemas.microsoft.com/office/drawing/2014/main" id="{14CA4E2C-220C-4BE9-41CD-6761376C9A33}"/>
                </a:ext>
              </a:extLst>
            </p:cNvPr>
            <p:cNvSpPr/>
            <p:nvPr/>
          </p:nvSpPr>
          <p:spPr>
            <a:xfrm>
              <a:off x="588899" y="3790221"/>
              <a:ext cx="3506539" cy="2161842"/>
            </a:xfrm>
            <a:prstGeom prst="roundRect">
              <a:avLst/>
            </a:prstGeom>
            <a:solidFill>
              <a:srgbClr val="5EBD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8" name="Group 37">
              <a:extLst>
                <a:ext uri="{FF2B5EF4-FFF2-40B4-BE49-F238E27FC236}">
                  <a16:creationId xmlns:a16="http://schemas.microsoft.com/office/drawing/2014/main" id="{C510E365-AA84-1B5B-AE67-5F89894299F4}"/>
                </a:ext>
              </a:extLst>
            </p:cNvPr>
            <p:cNvGrpSpPr/>
            <p:nvPr/>
          </p:nvGrpSpPr>
          <p:grpSpPr>
            <a:xfrm>
              <a:off x="588898" y="4128540"/>
              <a:ext cx="3506539" cy="1497687"/>
              <a:chOff x="588898" y="1831922"/>
              <a:chExt cx="3506539" cy="1497687"/>
            </a:xfrm>
          </p:grpSpPr>
          <p:sp>
            <p:nvSpPr>
              <p:cNvPr id="40" name="TextBox 39">
                <a:extLst>
                  <a:ext uri="{FF2B5EF4-FFF2-40B4-BE49-F238E27FC236}">
                    <a16:creationId xmlns:a16="http://schemas.microsoft.com/office/drawing/2014/main" id="{4F73CC23-0422-6CE5-A5C5-851F1324A662}"/>
                  </a:ext>
                </a:extLst>
              </p:cNvPr>
              <p:cNvSpPr txBox="1"/>
              <p:nvPr/>
            </p:nvSpPr>
            <p:spPr>
              <a:xfrm>
                <a:off x="588898" y="1831922"/>
                <a:ext cx="3506539" cy="707886"/>
              </a:xfrm>
              <a:prstGeom prst="rect">
                <a:avLst/>
              </a:prstGeom>
              <a:noFill/>
            </p:spPr>
            <p:txBody>
              <a:bodyPr wrap="square">
                <a:spAutoFit/>
              </a:bodyPr>
              <a:lstStyle/>
              <a:p>
                <a:pPr algn="ctr"/>
                <a:r>
                  <a:rPr lang="en-AU" sz="4000" b="1" dirty="0">
                    <a:solidFill>
                      <a:schemeClr val="bg1"/>
                    </a:solidFill>
                    <a:latin typeface="Sztosfixed" pitchFamily="2" charset="77"/>
                    <a:ea typeface="Sztosfixed" pitchFamily="2" charset="77"/>
                    <a:cs typeface="Sztosfixed" pitchFamily="2" charset="77"/>
                  </a:rPr>
                  <a:t>Umami</a:t>
                </a:r>
                <a:endParaRPr lang="en-US" sz="4000" b="1" dirty="0"/>
              </a:p>
            </p:txBody>
          </p:sp>
          <p:sp>
            <p:nvSpPr>
              <p:cNvPr id="41" name="TextBox 40">
                <a:extLst>
                  <a:ext uri="{FF2B5EF4-FFF2-40B4-BE49-F238E27FC236}">
                    <a16:creationId xmlns:a16="http://schemas.microsoft.com/office/drawing/2014/main" id="{061CF9B8-4CC5-7677-3C0D-8D75E7D4621F}"/>
                  </a:ext>
                </a:extLst>
              </p:cNvPr>
              <p:cNvSpPr txBox="1"/>
              <p:nvPr/>
            </p:nvSpPr>
            <p:spPr>
              <a:xfrm>
                <a:off x="843856" y="2683278"/>
                <a:ext cx="2996624" cy="646331"/>
              </a:xfrm>
              <a:prstGeom prst="rect">
                <a:avLst/>
              </a:prstGeom>
              <a:noFill/>
            </p:spPr>
            <p:txBody>
              <a:bodyPr wrap="square">
                <a:spAutoFit/>
              </a:bodyPr>
              <a:lstStyle/>
              <a:p>
                <a:pPr algn="ctr"/>
                <a:r>
                  <a:rPr lang="en-AU" dirty="0">
                    <a:solidFill>
                      <a:srgbClr val="3D3432"/>
                    </a:solidFill>
                    <a:latin typeface="Montserrat" pitchFamily="2" charset="77"/>
                    <a:ea typeface="Sztosfixed" pitchFamily="2" charset="77"/>
                    <a:cs typeface="Sztosfixed" pitchFamily="2" charset="77"/>
                  </a:rPr>
                  <a:t>mushrooms, parmesan cheese, seaweed</a:t>
                </a:r>
                <a:endParaRPr lang="en-US" dirty="0">
                  <a:solidFill>
                    <a:srgbClr val="3D3432"/>
                  </a:solidFill>
                  <a:latin typeface="Montserrat" pitchFamily="2" charset="77"/>
                </a:endParaRPr>
              </a:p>
            </p:txBody>
          </p:sp>
        </p:grpSp>
      </p:grpSp>
      <p:grpSp>
        <p:nvGrpSpPr>
          <p:cNvPr id="42" name="E">
            <a:extLst>
              <a:ext uri="{FF2B5EF4-FFF2-40B4-BE49-F238E27FC236}">
                <a16:creationId xmlns:a16="http://schemas.microsoft.com/office/drawing/2014/main" id="{1C8530AF-C346-532D-6C47-926892608689}"/>
              </a:ext>
            </a:extLst>
          </p:cNvPr>
          <p:cNvGrpSpPr/>
          <p:nvPr/>
        </p:nvGrpSpPr>
        <p:grpSpPr>
          <a:xfrm>
            <a:off x="4246663" y="4212567"/>
            <a:ext cx="3481438" cy="2138562"/>
            <a:chOff x="7828640" y="3790221"/>
            <a:chExt cx="3519336" cy="2161842"/>
          </a:xfrm>
        </p:grpSpPr>
        <p:sp>
          <p:nvSpPr>
            <p:cNvPr id="43" name="Rounded Rectangle 42">
              <a:extLst>
                <a:ext uri="{FF2B5EF4-FFF2-40B4-BE49-F238E27FC236}">
                  <a16:creationId xmlns:a16="http://schemas.microsoft.com/office/drawing/2014/main" id="{EC17CF4E-9EBA-6A12-B2A7-323FAF70BCC9}"/>
                </a:ext>
              </a:extLst>
            </p:cNvPr>
            <p:cNvSpPr/>
            <p:nvPr/>
          </p:nvSpPr>
          <p:spPr>
            <a:xfrm>
              <a:off x="7841437" y="3790221"/>
              <a:ext cx="3506539" cy="2161842"/>
            </a:xfrm>
            <a:prstGeom prst="roundRect">
              <a:avLst/>
            </a:prstGeom>
            <a:solidFill>
              <a:srgbClr val="F546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4" name="Group 43">
              <a:extLst>
                <a:ext uri="{FF2B5EF4-FFF2-40B4-BE49-F238E27FC236}">
                  <a16:creationId xmlns:a16="http://schemas.microsoft.com/office/drawing/2014/main" id="{36284A2A-EAF1-E5A0-8C25-51E50AA6BD93}"/>
                </a:ext>
              </a:extLst>
            </p:cNvPr>
            <p:cNvGrpSpPr/>
            <p:nvPr/>
          </p:nvGrpSpPr>
          <p:grpSpPr>
            <a:xfrm>
              <a:off x="7828640" y="4128540"/>
              <a:ext cx="3506539" cy="1497688"/>
              <a:chOff x="588898" y="1831922"/>
              <a:chExt cx="3506539" cy="1497688"/>
            </a:xfrm>
          </p:grpSpPr>
          <p:sp>
            <p:nvSpPr>
              <p:cNvPr id="46" name="TextBox 45">
                <a:extLst>
                  <a:ext uri="{FF2B5EF4-FFF2-40B4-BE49-F238E27FC236}">
                    <a16:creationId xmlns:a16="http://schemas.microsoft.com/office/drawing/2014/main" id="{54A810C2-B9BA-FBC0-25FC-0BE2568068F6}"/>
                  </a:ext>
                </a:extLst>
              </p:cNvPr>
              <p:cNvSpPr txBox="1"/>
              <p:nvPr/>
            </p:nvSpPr>
            <p:spPr>
              <a:xfrm>
                <a:off x="588898" y="1831922"/>
                <a:ext cx="3506539" cy="707886"/>
              </a:xfrm>
              <a:prstGeom prst="rect">
                <a:avLst/>
              </a:prstGeom>
              <a:noFill/>
            </p:spPr>
            <p:txBody>
              <a:bodyPr wrap="square">
                <a:spAutoFit/>
              </a:bodyPr>
              <a:lstStyle/>
              <a:p>
                <a:pPr algn="ctr"/>
                <a:r>
                  <a:rPr lang="en-AU" sz="4000" b="1" dirty="0">
                    <a:solidFill>
                      <a:schemeClr val="bg1"/>
                    </a:solidFill>
                    <a:latin typeface="Sztosfixed" pitchFamily="2" charset="77"/>
                    <a:ea typeface="Sztosfixed" pitchFamily="2" charset="77"/>
                    <a:cs typeface="Sztosfixed" pitchFamily="2" charset="77"/>
                  </a:rPr>
                  <a:t>Salty</a:t>
                </a:r>
                <a:endParaRPr lang="en-US" sz="4000" b="1" dirty="0"/>
              </a:p>
            </p:txBody>
          </p:sp>
          <p:sp>
            <p:nvSpPr>
              <p:cNvPr id="47" name="TextBox 46">
                <a:extLst>
                  <a:ext uri="{FF2B5EF4-FFF2-40B4-BE49-F238E27FC236}">
                    <a16:creationId xmlns:a16="http://schemas.microsoft.com/office/drawing/2014/main" id="{9F56974D-2F74-1C38-C738-188410516B5A}"/>
                  </a:ext>
                </a:extLst>
              </p:cNvPr>
              <p:cNvSpPr txBox="1"/>
              <p:nvPr/>
            </p:nvSpPr>
            <p:spPr>
              <a:xfrm>
                <a:off x="813740" y="2683279"/>
                <a:ext cx="3056856" cy="646331"/>
              </a:xfrm>
              <a:prstGeom prst="rect">
                <a:avLst/>
              </a:prstGeom>
              <a:noFill/>
            </p:spPr>
            <p:txBody>
              <a:bodyPr wrap="square">
                <a:spAutoFit/>
              </a:bodyPr>
              <a:lstStyle/>
              <a:p>
                <a:pPr algn="ctr"/>
                <a:r>
                  <a:rPr lang="en-AU" dirty="0">
                    <a:solidFill>
                      <a:srgbClr val="3D3432"/>
                    </a:solidFill>
                    <a:latin typeface="Montserrat" pitchFamily="2" charset="77"/>
                    <a:ea typeface="Sztosfixed" pitchFamily="2" charset="77"/>
                    <a:cs typeface="Sztosfixed" pitchFamily="2" charset="77"/>
                  </a:rPr>
                  <a:t>potato chips, bacon, pretzels</a:t>
                </a:r>
                <a:endParaRPr lang="en-US" dirty="0">
                  <a:solidFill>
                    <a:srgbClr val="3D3432"/>
                  </a:solidFill>
                  <a:latin typeface="Montserrat" pitchFamily="2" charset="77"/>
                </a:endParaRPr>
              </a:p>
            </p:txBody>
          </p:sp>
        </p:grpSp>
      </p:grpSp>
      <p:grpSp>
        <p:nvGrpSpPr>
          <p:cNvPr id="3" name="salty">
            <a:extLst>
              <a:ext uri="{FF2B5EF4-FFF2-40B4-BE49-F238E27FC236}">
                <a16:creationId xmlns:a16="http://schemas.microsoft.com/office/drawing/2014/main" id="{E598908E-574D-1E50-BF2B-72E6F058C765}"/>
              </a:ext>
            </a:extLst>
          </p:cNvPr>
          <p:cNvGrpSpPr/>
          <p:nvPr/>
        </p:nvGrpSpPr>
        <p:grpSpPr>
          <a:xfrm>
            <a:off x="4253307" y="4218868"/>
            <a:ext cx="3480946" cy="2138562"/>
            <a:chOff x="7835288" y="3796522"/>
            <a:chExt cx="3518836" cy="2161842"/>
          </a:xfrm>
        </p:grpSpPr>
        <p:pic>
          <p:nvPicPr>
            <p:cNvPr id="4" name="Picture 3">
              <a:extLst>
                <a:ext uri="{FF2B5EF4-FFF2-40B4-BE49-F238E27FC236}">
                  <a16:creationId xmlns:a16="http://schemas.microsoft.com/office/drawing/2014/main" id="{9C5065F1-4217-A9A0-EA70-D3CB79AB7702}"/>
                </a:ext>
              </a:extLst>
            </p:cNvPr>
            <p:cNvPicPr>
              <a:picLocks noChangeAspect="1"/>
            </p:cNvPicPr>
            <p:nvPr/>
          </p:nvPicPr>
          <p:blipFill>
            <a:blip r:embed="rId3"/>
            <a:srcRect l="8239" t="11346" r="8239" b="11346"/>
            <a:stretch>
              <a:fillRect/>
            </a:stretch>
          </p:blipFill>
          <p:spPr>
            <a:xfrm>
              <a:off x="7835288" y="3796522"/>
              <a:ext cx="3518836" cy="2161842"/>
            </a:xfrm>
            <a:prstGeom prst="roundRect">
              <a:avLst/>
            </a:prstGeom>
          </p:spPr>
        </p:pic>
        <p:sp>
          <p:nvSpPr>
            <p:cNvPr id="5" name="Rounded Rectangle 4">
              <a:extLst>
                <a:ext uri="{FF2B5EF4-FFF2-40B4-BE49-F238E27FC236}">
                  <a16:creationId xmlns:a16="http://schemas.microsoft.com/office/drawing/2014/main" id="{4A71D623-2E72-1C9A-F866-EAAA0C390B36}"/>
                </a:ext>
              </a:extLst>
            </p:cNvPr>
            <p:cNvSpPr/>
            <p:nvPr/>
          </p:nvSpPr>
          <p:spPr>
            <a:xfrm>
              <a:off x="9081577" y="4394631"/>
              <a:ext cx="1026259" cy="965624"/>
            </a:xfrm>
            <a:prstGeom prst="roundRect">
              <a:avLst/>
            </a:prstGeom>
            <a:solidFill>
              <a:srgbClr val="FDE1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6000" b="1" dirty="0">
                  <a:solidFill>
                    <a:srgbClr val="B83529"/>
                  </a:solidFill>
                  <a:latin typeface="Sztosfixed" pitchFamily="2" charset="77"/>
                  <a:ea typeface="Sztosfixed" pitchFamily="2" charset="77"/>
                  <a:cs typeface="Sztosfixed" pitchFamily="2" charset="77"/>
                </a:rPr>
                <a:t>S</a:t>
              </a:r>
              <a:endParaRPr lang="en-US" sz="6000" b="1" dirty="0">
                <a:solidFill>
                  <a:srgbClr val="B83529"/>
                </a:solidFill>
                <a:latin typeface="Sztosfixed" pitchFamily="2" charset="77"/>
                <a:ea typeface="Sztosfixed" pitchFamily="2" charset="77"/>
                <a:cs typeface="Sztosfixed" pitchFamily="2" charset="77"/>
              </a:endParaRPr>
            </a:p>
          </p:txBody>
        </p:sp>
      </p:grpSp>
      <p:grpSp>
        <p:nvGrpSpPr>
          <p:cNvPr id="6" name="umami">
            <a:extLst>
              <a:ext uri="{FF2B5EF4-FFF2-40B4-BE49-F238E27FC236}">
                <a16:creationId xmlns:a16="http://schemas.microsoft.com/office/drawing/2014/main" id="{F30E959F-B361-C0EF-D550-96B4321DB19E}"/>
              </a:ext>
            </a:extLst>
          </p:cNvPr>
          <p:cNvGrpSpPr/>
          <p:nvPr/>
        </p:nvGrpSpPr>
        <p:grpSpPr>
          <a:xfrm>
            <a:off x="595548" y="4218868"/>
            <a:ext cx="3480946" cy="2138562"/>
            <a:chOff x="576603" y="3796522"/>
            <a:chExt cx="3518836" cy="2161842"/>
          </a:xfrm>
        </p:grpSpPr>
        <p:pic>
          <p:nvPicPr>
            <p:cNvPr id="7" name="Picture 6">
              <a:extLst>
                <a:ext uri="{FF2B5EF4-FFF2-40B4-BE49-F238E27FC236}">
                  <a16:creationId xmlns:a16="http://schemas.microsoft.com/office/drawing/2014/main" id="{8F96BB66-F832-0123-7410-E9C97E88F4E7}"/>
                </a:ext>
              </a:extLst>
            </p:cNvPr>
            <p:cNvPicPr>
              <a:picLocks noChangeAspect="1"/>
            </p:cNvPicPr>
            <p:nvPr/>
          </p:nvPicPr>
          <p:blipFill>
            <a:blip r:embed="rId4"/>
            <a:srcRect l="13146" t="19810" r="13146" b="19810"/>
            <a:stretch>
              <a:fillRect/>
            </a:stretch>
          </p:blipFill>
          <p:spPr>
            <a:xfrm>
              <a:off x="576603" y="3796522"/>
              <a:ext cx="3518836" cy="2161842"/>
            </a:xfrm>
            <a:prstGeom prst="roundRect">
              <a:avLst/>
            </a:prstGeom>
          </p:spPr>
        </p:pic>
        <p:sp>
          <p:nvSpPr>
            <p:cNvPr id="8" name="Rounded Rectangle 7">
              <a:extLst>
                <a:ext uri="{FF2B5EF4-FFF2-40B4-BE49-F238E27FC236}">
                  <a16:creationId xmlns:a16="http://schemas.microsoft.com/office/drawing/2014/main" id="{0CE065BC-F024-CF91-ACA3-DABEEBF85E59}"/>
                </a:ext>
              </a:extLst>
            </p:cNvPr>
            <p:cNvSpPr/>
            <p:nvPr/>
          </p:nvSpPr>
          <p:spPr>
            <a:xfrm>
              <a:off x="1822731" y="4394631"/>
              <a:ext cx="1026580" cy="965624"/>
            </a:xfrm>
            <a:prstGeom prst="roundRect">
              <a:avLst/>
            </a:prstGeom>
            <a:solidFill>
              <a:srgbClr val="DEF1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6000" b="1" dirty="0">
                  <a:solidFill>
                    <a:srgbClr val="B83529"/>
                  </a:solidFill>
                  <a:latin typeface="Sztosfixed" pitchFamily="2" charset="77"/>
                  <a:ea typeface="Sztosfixed" pitchFamily="2" charset="77"/>
                  <a:cs typeface="Sztosfixed" pitchFamily="2" charset="77"/>
                </a:rPr>
                <a:t>U</a:t>
              </a:r>
              <a:endParaRPr lang="en-US" sz="6000" b="1" dirty="0">
                <a:solidFill>
                  <a:srgbClr val="B83529"/>
                </a:solidFill>
                <a:latin typeface="Sztosfixed" pitchFamily="2" charset="77"/>
                <a:ea typeface="Sztosfixed" pitchFamily="2" charset="77"/>
                <a:cs typeface="Sztosfixed" pitchFamily="2" charset="77"/>
              </a:endParaRPr>
            </a:p>
          </p:txBody>
        </p:sp>
      </p:grpSp>
      <p:grpSp>
        <p:nvGrpSpPr>
          <p:cNvPr id="9" name="bitter">
            <a:extLst>
              <a:ext uri="{FF2B5EF4-FFF2-40B4-BE49-F238E27FC236}">
                <a16:creationId xmlns:a16="http://schemas.microsoft.com/office/drawing/2014/main" id="{35745962-2B81-862D-BA9D-40A58751570E}"/>
              </a:ext>
            </a:extLst>
          </p:cNvPr>
          <p:cNvGrpSpPr/>
          <p:nvPr/>
        </p:nvGrpSpPr>
        <p:grpSpPr>
          <a:xfrm>
            <a:off x="7854233" y="1889136"/>
            <a:ext cx="3480946" cy="2138562"/>
            <a:chOff x="7835288" y="1466790"/>
            <a:chExt cx="3518836" cy="2161842"/>
          </a:xfrm>
        </p:grpSpPr>
        <p:pic>
          <p:nvPicPr>
            <p:cNvPr id="10" name="Picture 9">
              <a:extLst>
                <a:ext uri="{FF2B5EF4-FFF2-40B4-BE49-F238E27FC236}">
                  <a16:creationId xmlns:a16="http://schemas.microsoft.com/office/drawing/2014/main" id="{8EFB9190-8B84-5CF7-AAAB-7324AFF520EC}"/>
                </a:ext>
              </a:extLst>
            </p:cNvPr>
            <p:cNvPicPr>
              <a:picLocks noChangeAspect="1"/>
            </p:cNvPicPr>
            <p:nvPr/>
          </p:nvPicPr>
          <p:blipFill>
            <a:blip r:embed="rId5"/>
            <a:srcRect l="25961" t="2905" b="28866"/>
            <a:stretch>
              <a:fillRect/>
            </a:stretch>
          </p:blipFill>
          <p:spPr>
            <a:xfrm>
              <a:off x="7835288" y="1466790"/>
              <a:ext cx="3518836" cy="2161842"/>
            </a:xfrm>
            <a:prstGeom prst="roundRect">
              <a:avLst/>
            </a:prstGeom>
          </p:spPr>
        </p:pic>
        <p:sp>
          <p:nvSpPr>
            <p:cNvPr id="11" name="Rounded Rectangle 10">
              <a:extLst>
                <a:ext uri="{FF2B5EF4-FFF2-40B4-BE49-F238E27FC236}">
                  <a16:creationId xmlns:a16="http://schemas.microsoft.com/office/drawing/2014/main" id="{BAB4A223-D497-9164-DCDF-E767EA8D6652}"/>
                </a:ext>
              </a:extLst>
            </p:cNvPr>
            <p:cNvSpPr/>
            <p:nvPr/>
          </p:nvSpPr>
          <p:spPr>
            <a:xfrm>
              <a:off x="9070506" y="2095664"/>
              <a:ext cx="1048403" cy="904096"/>
            </a:xfrm>
            <a:prstGeom prst="roundRect">
              <a:avLst/>
            </a:prstGeom>
            <a:solidFill>
              <a:srgbClr val="E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6000" b="1" dirty="0">
                  <a:solidFill>
                    <a:srgbClr val="6B5FBF"/>
                  </a:solidFill>
                  <a:latin typeface="Sztosfixed" pitchFamily="2" charset="77"/>
                  <a:ea typeface="Sztosfixed" pitchFamily="2" charset="77"/>
                  <a:cs typeface="Sztosfixed" pitchFamily="2" charset="77"/>
                </a:rPr>
                <a:t>B</a:t>
              </a:r>
              <a:endParaRPr lang="en-US" sz="6000" b="1" dirty="0">
                <a:solidFill>
                  <a:srgbClr val="6B5FBF"/>
                </a:solidFill>
                <a:latin typeface="Sztosfixed" pitchFamily="2" charset="77"/>
                <a:ea typeface="Sztosfixed" pitchFamily="2" charset="77"/>
                <a:cs typeface="Sztosfixed" pitchFamily="2" charset="77"/>
              </a:endParaRPr>
            </a:p>
          </p:txBody>
        </p:sp>
      </p:grpSp>
      <p:grpSp>
        <p:nvGrpSpPr>
          <p:cNvPr id="12" name="sour">
            <a:extLst>
              <a:ext uri="{FF2B5EF4-FFF2-40B4-BE49-F238E27FC236}">
                <a16:creationId xmlns:a16="http://schemas.microsoft.com/office/drawing/2014/main" id="{142D2DA2-3F08-40CE-2302-11E3E7B6843F}"/>
              </a:ext>
            </a:extLst>
          </p:cNvPr>
          <p:cNvGrpSpPr/>
          <p:nvPr/>
        </p:nvGrpSpPr>
        <p:grpSpPr>
          <a:xfrm>
            <a:off x="4215419" y="1889136"/>
            <a:ext cx="3480946" cy="2138562"/>
            <a:chOff x="4196475" y="1466790"/>
            <a:chExt cx="3518836" cy="2161842"/>
          </a:xfrm>
        </p:grpSpPr>
        <p:pic>
          <p:nvPicPr>
            <p:cNvPr id="13" name="Picture 12">
              <a:extLst>
                <a:ext uri="{FF2B5EF4-FFF2-40B4-BE49-F238E27FC236}">
                  <a16:creationId xmlns:a16="http://schemas.microsoft.com/office/drawing/2014/main" id="{68824620-DA77-EE45-FB18-F537F56C9208}"/>
                </a:ext>
              </a:extLst>
            </p:cNvPr>
            <p:cNvPicPr>
              <a:picLocks noChangeAspect="1"/>
            </p:cNvPicPr>
            <p:nvPr/>
          </p:nvPicPr>
          <p:blipFill>
            <a:blip r:embed="rId6"/>
            <a:srcRect l="13346" t="19958" r="13346" b="19958"/>
            <a:stretch>
              <a:fillRect/>
            </a:stretch>
          </p:blipFill>
          <p:spPr>
            <a:xfrm>
              <a:off x="4196475" y="1466790"/>
              <a:ext cx="3518836" cy="2161842"/>
            </a:xfrm>
            <a:prstGeom prst="roundRect">
              <a:avLst/>
            </a:prstGeom>
          </p:spPr>
        </p:pic>
        <p:sp>
          <p:nvSpPr>
            <p:cNvPr id="14" name="Rounded Rectangle 13">
              <a:extLst>
                <a:ext uri="{FF2B5EF4-FFF2-40B4-BE49-F238E27FC236}">
                  <a16:creationId xmlns:a16="http://schemas.microsoft.com/office/drawing/2014/main" id="{29800206-BB0B-087E-37B7-8DA52466D2DE}"/>
                </a:ext>
              </a:extLst>
            </p:cNvPr>
            <p:cNvSpPr/>
            <p:nvPr/>
          </p:nvSpPr>
          <p:spPr>
            <a:xfrm>
              <a:off x="5404463" y="2095664"/>
              <a:ext cx="1102859" cy="904094"/>
            </a:xfrm>
            <a:prstGeom prst="roundRect">
              <a:avLst/>
            </a:prstGeom>
            <a:solidFill>
              <a:srgbClr val="E3E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6000" b="1" dirty="0">
                  <a:solidFill>
                    <a:srgbClr val="2F7A34"/>
                  </a:solidFill>
                  <a:latin typeface="Sztosfixed" pitchFamily="2" charset="77"/>
                  <a:ea typeface="Sztosfixed" pitchFamily="2" charset="77"/>
                  <a:cs typeface="Sztosfixed" pitchFamily="2" charset="77"/>
                </a:rPr>
                <a:t>S</a:t>
              </a:r>
            </a:p>
          </p:txBody>
        </p:sp>
      </p:grpSp>
      <p:grpSp>
        <p:nvGrpSpPr>
          <p:cNvPr id="15" name="sweet">
            <a:extLst>
              <a:ext uri="{FF2B5EF4-FFF2-40B4-BE49-F238E27FC236}">
                <a16:creationId xmlns:a16="http://schemas.microsoft.com/office/drawing/2014/main" id="{31FB550D-61B7-F5B0-3B7E-DEBEAA34C60C}"/>
              </a:ext>
            </a:extLst>
          </p:cNvPr>
          <p:cNvGrpSpPr/>
          <p:nvPr/>
        </p:nvGrpSpPr>
        <p:grpSpPr>
          <a:xfrm>
            <a:off x="595548" y="1889136"/>
            <a:ext cx="3480946" cy="2138562"/>
            <a:chOff x="576603" y="1466790"/>
            <a:chExt cx="3518836" cy="2161842"/>
          </a:xfrm>
        </p:grpSpPr>
        <p:pic>
          <p:nvPicPr>
            <p:cNvPr id="16" name="Picture 15">
              <a:extLst>
                <a:ext uri="{FF2B5EF4-FFF2-40B4-BE49-F238E27FC236}">
                  <a16:creationId xmlns:a16="http://schemas.microsoft.com/office/drawing/2014/main" id="{F14AB1D7-A4BE-4EEF-212F-F05596A38027}"/>
                </a:ext>
              </a:extLst>
            </p:cNvPr>
            <p:cNvPicPr>
              <a:picLocks noChangeAspect="1"/>
            </p:cNvPicPr>
            <p:nvPr/>
          </p:nvPicPr>
          <p:blipFill>
            <a:blip r:embed="rId7"/>
            <a:srcRect t="3891" b="3891"/>
            <a:stretch/>
          </p:blipFill>
          <p:spPr>
            <a:xfrm>
              <a:off x="576603" y="1466790"/>
              <a:ext cx="3518836" cy="2161842"/>
            </a:xfrm>
            <a:prstGeom prst="roundRect">
              <a:avLst/>
            </a:prstGeom>
          </p:spPr>
        </p:pic>
        <p:sp>
          <p:nvSpPr>
            <p:cNvPr id="17" name="Rounded Rectangle 16">
              <a:extLst>
                <a:ext uri="{FF2B5EF4-FFF2-40B4-BE49-F238E27FC236}">
                  <a16:creationId xmlns:a16="http://schemas.microsoft.com/office/drawing/2014/main" id="{F305511C-8B8D-DD79-5644-E7428C0C64A3}"/>
                </a:ext>
              </a:extLst>
            </p:cNvPr>
            <p:cNvSpPr/>
            <p:nvPr/>
          </p:nvSpPr>
          <p:spPr>
            <a:xfrm>
              <a:off x="1822731" y="2095664"/>
              <a:ext cx="1026580" cy="904094"/>
            </a:xfrm>
            <a:prstGeom prst="roundRect">
              <a:avLst/>
            </a:prstGeom>
            <a:solidFill>
              <a:srgbClr val="FBE8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6000" b="1" dirty="0">
                  <a:solidFill>
                    <a:srgbClr val="995C17"/>
                  </a:solidFill>
                  <a:latin typeface="Sztosfixed" pitchFamily="2" charset="77"/>
                  <a:ea typeface="Sztosfixed" pitchFamily="2" charset="77"/>
                  <a:cs typeface="Sztosfixed" pitchFamily="2" charset="77"/>
                </a:rPr>
                <a:t>S</a:t>
              </a:r>
              <a:endParaRPr lang="en-US" sz="6000" b="1" dirty="0">
                <a:solidFill>
                  <a:srgbClr val="995C17"/>
                </a:solidFill>
                <a:latin typeface="Sztosfixed" pitchFamily="2" charset="77"/>
                <a:ea typeface="Sztosfixed" pitchFamily="2" charset="77"/>
                <a:cs typeface="Sztosfixed" pitchFamily="2" charset="77"/>
              </a:endParaRPr>
            </a:p>
          </p:txBody>
        </p:sp>
      </p:grpSp>
      <p:sp>
        <p:nvSpPr>
          <p:cNvPr id="2" name="Title 1">
            <a:extLst>
              <a:ext uri="{FF2B5EF4-FFF2-40B4-BE49-F238E27FC236}">
                <a16:creationId xmlns:a16="http://schemas.microsoft.com/office/drawing/2014/main" id="{7D239CC4-1ADB-01A2-87C4-D7D62CC67B69}"/>
              </a:ext>
            </a:extLst>
          </p:cNvPr>
          <p:cNvSpPr txBox="1">
            <a:spLocks/>
          </p:cNvSpPr>
          <p:nvPr/>
        </p:nvSpPr>
        <p:spPr>
          <a:xfrm>
            <a:off x="2159000" y="352330"/>
            <a:ext cx="7874000" cy="54810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9B2242"/>
                </a:solidFill>
                <a:latin typeface="Sztosfixed" pitchFamily="2" charset="77"/>
                <a:ea typeface="Sztosfixed" pitchFamily="2" charset="77"/>
                <a:cs typeface="Sztosfixed" pitchFamily="2" charset="77"/>
              </a:rPr>
              <a:t>What is Umami?</a:t>
            </a:r>
          </a:p>
        </p:txBody>
      </p:sp>
      <p:sp>
        <p:nvSpPr>
          <p:cNvPr id="48" name="TextBox 47">
            <a:extLst>
              <a:ext uri="{FF2B5EF4-FFF2-40B4-BE49-F238E27FC236}">
                <a16:creationId xmlns:a16="http://schemas.microsoft.com/office/drawing/2014/main" id="{81CDF14E-4DB0-E5B1-5555-62039F73043B}"/>
              </a:ext>
            </a:extLst>
          </p:cNvPr>
          <p:cNvSpPr txBox="1"/>
          <p:nvPr/>
        </p:nvSpPr>
        <p:spPr>
          <a:xfrm>
            <a:off x="3060700" y="996414"/>
            <a:ext cx="6070600" cy="723275"/>
          </a:xfrm>
          <a:prstGeom prst="rect">
            <a:avLst/>
          </a:prstGeom>
          <a:noFill/>
        </p:spPr>
        <p:txBody>
          <a:bodyPr wrap="square">
            <a:spAutoFit/>
          </a:bodyPr>
          <a:lstStyle/>
          <a:p>
            <a:pPr algn="ctr" rtl="0" fontAlgn="base">
              <a:spcAft>
                <a:spcPts val="600"/>
              </a:spcAft>
            </a:pPr>
            <a:r>
              <a:rPr lang="en-AU" sz="1800" b="0" i="0" u="none" strike="noStrike" dirty="0">
                <a:solidFill>
                  <a:srgbClr val="414141"/>
                </a:solidFill>
                <a:effectLst/>
                <a:latin typeface="Montserrat" pitchFamily="2" charset="77"/>
              </a:rPr>
              <a:t>Did you know there are five different tastes? </a:t>
            </a:r>
          </a:p>
          <a:p>
            <a:pPr algn="ctr" rtl="0" fontAlgn="base">
              <a:spcAft>
                <a:spcPts val="600"/>
              </a:spcAft>
            </a:pPr>
            <a:r>
              <a:rPr lang="en-AU" sz="1800" b="0" i="0" u="none" strike="noStrike" dirty="0">
                <a:solidFill>
                  <a:srgbClr val="414141"/>
                </a:solidFill>
                <a:effectLst/>
                <a:latin typeface="Montserrat" pitchFamily="2" charset="77"/>
              </a:rPr>
              <a:t>Can you guess what they are?</a:t>
            </a:r>
          </a:p>
        </p:txBody>
      </p:sp>
      <p:grpSp>
        <p:nvGrpSpPr>
          <p:cNvPr id="51" name="Group 50">
            <a:extLst>
              <a:ext uri="{FF2B5EF4-FFF2-40B4-BE49-F238E27FC236}">
                <a16:creationId xmlns:a16="http://schemas.microsoft.com/office/drawing/2014/main" id="{5C95F2A8-C404-0441-874D-B563AFC2E332}"/>
              </a:ext>
            </a:extLst>
          </p:cNvPr>
          <p:cNvGrpSpPr/>
          <p:nvPr/>
        </p:nvGrpSpPr>
        <p:grpSpPr>
          <a:xfrm>
            <a:off x="7885446" y="4129282"/>
            <a:ext cx="2436426" cy="2033973"/>
            <a:chOff x="4570996" y="1196361"/>
            <a:chExt cx="4283225" cy="3575716"/>
          </a:xfrm>
        </p:grpSpPr>
        <p:pic>
          <p:nvPicPr>
            <p:cNvPr id="52" name="Picture 51" descr="A red oval with black background&#10;&#10;AI-generated content may be incorrect.">
              <a:extLst>
                <a:ext uri="{FF2B5EF4-FFF2-40B4-BE49-F238E27FC236}">
                  <a16:creationId xmlns:a16="http://schemas.microsoft.com/office/drawing/2014/main" id="{B740914E-7AAB-61E4-0E1C-8F85E9107813}"/>
                </a:ext>
              </a:extLst>
            </p:cNvPr>
            <p:cNvPicPr>
              <a:picLocks noChangeAspect="1"/>
            </p:cNvPicPr>
            <p:nvPr/>
          </p:nvPicPr>
          <p:blipFill>
            <a:blip r:embed="rId8"/>
            <a:stretch>
              <a:fillRect/>
            </a:stretch>
          </p:blipFill>
          <p:spPr>
            <a:xfrm rot="21008423" flipH="1">
              <a:off x="4570996" y="1196361"/>
              <a:ext cx="4048766" cy="3575716"/>
            </a:xfrm>
            <a:prstGeom prst="rect">
              <a:avLst/>
            </a:prstGeom>
          </p:spPr>
        </p:pic>
        <p:sp>
          <p:nvSpPr>
            <p:cNvPr id="53" name="TextBox 52">
              <a:extLst>
                <a:ext uri="{FF2B5EF4-FFF2-40B4-BE49-F238E27FC236}">
                  <a16:creationId xmlns:a16="http://schemas.microsoft.com/office/drawing/2014/main" id="{EEBB23D9-0A89-BF05-DFA5-EF2AC5751129}"/>
                </a:ext>
              </a:extLst>
            </p:cNvPr>
            <p:cNvSpPr txBox="1"/>
            <p:nvPr/>
          </p:nvSpPr>
          <p:spPr>
            <a:xfrm>
              <a:off x="4969560" y="1564746"/>
              <a:ext cx="3406245" cy="2759456"/>
            </a:xfrm>
            <a:prstGeom prst="rect">
              <a:avLst/>
            </a:prstGeom>
            <a:noFill/>
          </p:spPr>
          <p:txBody>
            <a:bodyPr wrap="square" rtlCol="0">
              <a:spAutoFit/>
            </a:bodyPr>
            <a:lstStyle/>
            <a:p>
              <a:pPr algn="ctr"/>
              <a:r>
                <a:rPr lang="en-AU" sz="1600" dirty="0">
                  <a:solidFill>
                    <a:schemeClr val="bg1"/>
                  </a:solidFill>
                  <a:latin typeface="Sztosfixed" pitchFamily="2" charset="77"/>
                  <a:ea typeface="Sztosfixed" pitchFamily="2" charset="77"/>
                  <a:cs typeface="Sztosfixed" pitchFamily="2" charset="77"/>
                </a:rPr>
                <a:t>Umami is a yummy savoury taste - like cheese, vegemite or mushrooms.</a:t>
              </a:r>
              <a:endParaRPr lang="en-US" sz="1600" dirty="0">
                <a:solidFill>
                  <a:schemeClr val="bg1"/>
                </a:solidFill>
                <a:latin typeface="Sztosfixed" pitchFamily="2" charset="77"/>
                <a:ea typeface="Sztosfixed" pitchFamily="2" charset="77"/>
                <a:cs typeface="Sztosfixed" pitchFamily="2" charset="77"/>
              </a:endParaRPr>
            </a:p>
          </p:txBody>
        </p:sp>
        <p:sp>
          <p:nvSpPr>
            <p:cNvPr id="54" name="Triangle 53">
              <a:extLst>
                <a:ext uri="{FF2B5EF4-FFF2-40B4-BE49-F238E27FC236}">
                  <a16:creationId xmlns:a16="http://schemas.microsoft.com/office/drawing/2014/main" id="{B7042F52-99E8-4C8E-7FC6-0D712C3C393D}"/>
                </a:ext>
              </a:extLst>
            </p:cNvPr>
            <p:cNvSpPr/>
            <p:nvPr/>
          </p:nvSpPr>
          <p:spPr>
            <a:xfrm rot="7200000">
              <a:off x="8213480" y="3181632"/>
              <a:ext cx="688204" cy="593279"/>
            </a:xfrm>
            <a:prstGeom prst="triangle">
              <a:avLst/>
            </a:prstGeom>
            <a:solidFill>
              <a:srgbClr val="9B22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7" name="menu">
            <a:extLst>
              <a:ext uri="{FF2B5EF4-FFF2-40B4-BE49-F238E27FC236}">
                <a16:creationId xmlns:a16="http://schemas.microsoft.com/office/drawing/2014/main" id="{B4724E52-728D-45ED-0FD1-1A8BDA606B72}"/>
              </a:ext>
            </a:extLst>
          </p:cNvPr>
          <p:cNvGrpSpPr/>
          <p:nvPr/>
        </p:nvGrpSpPr>
        <p:grpSpPr>
          <a:xfrm>
            <a:off x="11474101" y="2871719"/>
            <a:ext cx="460535" cy="1114561"/>
            <a:chOff x="151927" y="2325786"/>
            <a:chExt cx="260682" cy="630889"/>
          </a:xfrm>
        </p:grpSpPr>
        <p:sp>
          <p:nvSpPr>
            <p:cNvPr id="33" name="Rectangle: Rounded Corners 63">
              <a:extLst>
                <a:ext uri="{FF2B5EF4-FFF2-40B4-BE49-F238E27FC236}">
                  <a16:creationId xmlns:a16="http://schemas.microsoft.com/office/drawing/2014/main" id="{58D44CC2-0900-9727-0F9F-552CA0D548F9}"/>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39" name="a4">
              <a:hlinkClick r:id="" action="ppaction://hlinkshowjump?jump=nextslide"/>
              <a:extLst>
                <a:ext uri="{FF2B5EF4-FFF2-40B4-BE49-F238E27FC236}">
                  <a16:creationId xmlns:a16="http://schemas.microsoft.com/office/drawing/2014/main" id="{E8AC79B5-6459-4136-AC1D-362FEF81D008}"/>
                </a:ext>
              </a:extLst>
            </p:cNvPr>
            <p:cNvPicPr>
              <a:picLocks noChangeAspect="1"/>
            </p:cNvPicPr>
            <p:nvPr/>
          </p:nvPicPr>
          <p:blipFill>
            <a:blip r:embed="rId9"/>
            <a:srcRect/>
            <a:stretch/>
          </p:blipFill>
          <p:spPr>
            <a:xfrm>
              <a:off x="204687" y="2740767"/>
              <a:ext cx="154441" cy="106747"/>
            </a:xfrm>
            <a:prstGeom prst="rect">
              <a:avLst/>
            </a:prstGeom>
          </p:spPr>
        </p:pic>
        <p:pic>
          <p:nvPicPr>
            <p:cNvPr id="45" name="a4">
              <a:hlinkClick r:id="" action="ppaction://hlinkshowjump?jump=previousslide"/>
              <a:extLst>
                <a:ext uri="{FF2B5EF4-FFF2-40B4-BE49-F238E27FC236}">
                  <a16:creationId xmlns:a16="http://schemas.microsoft.com/office/drawing/2014/main" id="{1B5ACC8E-BA39-4638-5B72-0A94F71BECD4}"/>
                </a:ext>
              </a:extLst>
            </p:cNvPr>
            <p:cNvPicPr>
              <a:picLocks noChangeAspect="1"/>
            </p:cNvPicPr>
            <p:nvPr/>
          </p:nvPicPr>
          <p:blipFill>
            <a:blip r:embed="rId9"/>
            <a:srcRect/>
            <a:stretch/>
          </p:blipFill>
          <p:spPr>
            <a:xfrm rot="10800000">
              <a:off x="204687" y="2434554"/>
              <a:ext cx="154441" cy="106747"/>
            </a:xfrm>
            <a:prstGeom prst="rect">
              <a:avLst/>
            </a:prstGeom>
          </p:spPr>
        </p:pic>
      </p:grpSp>
    </p:spTree>
    <p:extLst>
      <p:ext uri="{BB962C8B-B14F-4D97-AF65-F5344CB8AC3E}">
        <p14:creationId xmlns:p14="http://schemas.microsoft.com/office/powerpoint/2010/main" val="3444904749"/>
      </p:ext>
    </p:extLst>
  </p:cSld>
  <p:clrMapOvr>
    <a:masterClrMapping/>
  </p:clrMapOvr>
  <p:transition spd="slow" advClick="0">
    <p:push dir="u"/>
  </p:transition>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3"/>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3"/>
                                        </p:tgtEl>
                                      </p:cBhvr>
                                    </p:animEffect>
                                    <p:set>
                                      <p:cBhvr>
                                        <p:cTn id="31"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32" restart="whenNotActive" fill="hold" evtFilter="cancelBubble" nodeType="interactiveSeq">
                <p:stCondLst>
                  <p:cond evt="onClick" delay="0">
                    <p:tgtEl>
                      <p:spTgt spid="18"/>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24"/>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childTnLst>
                    </p:cTn>
                  </p:par>
                </p:childTnLst>
              </p:cTn>
              <p:nextCondLst>
                <p:cond evt="onClick" delay="0">
                  <p:tgtEl>
                    <p:spTgt spid="24"/>
                  </p:tgtEl>
                </p:cond>
              </p:nextCondLst>
            </p:seq>
            <p:seq concurrent="1" nextAc="seek">
              <p:cTn id="44" restart="whenNotActive" fill="hold" evtFilter="cancelBubble" nodeType="interactiveSeq">
                <p:stCondLst>
                  <p:cond evt="onClick" delay="0">
                    <p:tgtEl>
                      <p:spTgt spid="3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500"/>
                                        <p:tgtEl>
                                          <p:spTgt spid="9"/>
                                        </p:tgtEl>
                                      </p:cBhvr>
                                    </p:animEffect>
                                  </p:childTnLst>
                                </p:cTn>
                              </p:par>
                            </p:childTnLst>
                          </p:cTn>
                        </p:par>
                      </p:childTnLst>
                    </p:cTn>
                  </p:par>
                </p:childTnLst>
              </p:cTn>
              <p:nextCondLst>
                <p:cond evt="onClick" delay="0">
                  <p:tgtEl>
                    <p:spTgt spid="30"/>
                  </p:tgtEl>
                </p:cond>
              </p:nextCondLst>
            </p:seq>
            <p:seq concurrent="1" nextAc="seek">
              <p:cTn id="50" restart="whenNotActive" fill="hold" evtFilter="cancelBubble" nodeType="interactiveSeq">
                <p:stCondLst>
                  <p:cond evt="onClick" delay="0">
                    <p:tgtEl>
                      <p:spTgt spid="36"/>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500"/>
                                        <p:tgtEl>
                                          <p:spTgt spid="6"/>
                                        </p:tgtEl>
                                      </p:cBhvr>
                                    </p:animEffect>
                                  </p:childTnLst>
                                </p:cTn>
                              </p:par>
                            </p:childTnLst>
                          </p:cTn>
                        </p:par>
                      </p:childTnLst>
                    </p:cTn>
                  </p:par>
                </p:childTnLst>
              </p:cTn>
              <p:nextCondLst>
                <p:cond evt="onClick" delay="0">
                  <p:tgtEl>
                    <p:spTgt spid="36"/>
                  </p:tgtEl>
                </p:cond>
              </p:nextCondLst>
            </p:seq>
            <p:seq concurrent="1" nextAc="seek">
              <p:cTn id="56" restart="whenNotActive" fill="hold" evtFilter="cancelBubble" nodeType="interactiveSeq">
                <p:stCondLst>
                  <p:cond evt="onClick" delay="0">
                    <p:tgtEl>
                      <p:spTgt spid="42"/>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fade">
                                      <p:cBhvr>
                                        <p:cTn id="61" dur="500"/>
                                        <p:tgtEl>
                                          <p:spTgt spid="3"/>
                                        </p:tgtEl>
                                      </p:cBhvr>
                                    </p:animEffect>
                                  </p:childTnLst>
                                </p:cTn>
                              </p:par>
                            </p:childTnLst>
                          </p:cTn>
                        </p:par>
                      </p:childTnLst>
                    </p:cTn>
                  </p:par>
                </p:childTnLst>
              </p:cTn>
              <p:nextCondLst>
                <p:cond evt="onClick" delay="0">
                  <p:tgtEl>
                    <p:spTgt spid="42"/>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F5E957-FE34-ED06-3634-24341DD5467C}"/>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45893AEC-7BD2-4806-D9FB-45FB858F69FC}"/>
              </a:ext>
            </a:extLst>
          </p:cNvPr>
          <p:cNvPicPr>
            <a:picLocks noChangeAspect="1"/>
          </p:cNvPicPr>
          <p:nvPr/>
        </p:nvPicPr>
        <p:blipFill>
          <a:blip r:embed="rId3"/>
          <a:srcRect l="30105" r="18527" b="16586"/>
          <a:stretch>
            <a:fillRect/>
          </a:stretch>
        </p:blipFill>
        <p:spPr>
          <a:xfrm>
            <a:off x="8120184" y="2946874"/>
            <a:ext cx="4071816" cy="3911125"/>
          </a:xfrm>
          <a:prstGeom prst="rect">
            <a:avLst/>
          </a:prstGeom>
        </p:spPr>
      </p:pic>
      <p:sp>
        <p:nvSpPr>
          <p:cNvPr id="12" name="Title 1">
            <a:extLst>
              <a:ext uri="{FF2B5EF4-FFF2-40B4-BE49-F238E27FC236}">
                <a16:creationId xmlns:a16="http://schemas.microsoft.com/office/drawing/2014/main" id="{96287701-5C31-8FFF-6E61-86349DF98627}"/>
              </a:ext>
            </a:extLst>
          </p:cNvPr>
          <p:cNvSpPr txBox="1">
            <a:spLocks/>
          </p:cNvSpPr>
          <p:nvPr/>
        </p:nvSpPr>
        <p:spPr>
          <a:xfrm>
            <a:off x="1610019" y="352330"/>
            <a:ext cx="8971960" cy="95287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9B2242"/>
                </a:solidFill>
                <a:latin typeface="Sztosfixed" pitchFamily="2" charset="77"/>
                <a:ea typeface="Sztosfixed" pitchFamily="2" charset="77"/>
                <a:cs typeface="Sztosfixed" pitchFamily="2" charset="77"/>
              </a:rPr>
              <a:t>Mushroom Cooking</a:t>
            </a:r>
          </a:p>
        </p:txBody>
      </p:sp>
      <p:grpSp>
        <p:nvGrpSpPr>
          <p:cNvPr id="2" name="menu">
            <a:extLst>
              <a:ext uri="{FF2B5EF4-FFF2-40B4-BE49-F238E27FC236}">
                <a16:creationId xmlns:a16="http://schemas.microsoft.com/office/drawing/2014/main" id="{8E4F17C9-65BB-5E4E-8158-29491B2250E3}"/>
              </a:ext>
            </a:extLst>
          </p:cNvPr>
          <p:cNvGrpSpPr/>
          <p:nvPr/>
        </p:nvGrpSpPr>
        <p:grpSpPr>
          <a:xfrm>
            <a:off x="11474101" y="2871719"/>
            <a:ext cx="460535" cy="1114561"/>
            <a:chOff x="151927" y="2325786"/>
            <a:chExt cx="260682" cy="630889"/>
          </a:xfrm>
        </p:grpSpPr>
        <p:sp>
          <p:nvSpPr>
            <p:cNvPr id="3" name="Rectangle: Rounded Corners 63">
              <a:extLst>
                <a:ext uri="{FF2B5EF4-FFF2-40B4-BE49-F238E27FC236}">
                  <a16:creationId xmlns:a16="http://schemas.microsoft.com/office/drawing/2014/main" id="{96937488-89E0-1E9A-8BA7-2D52E855B917}"/>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4" name="a4">
              <a:hlinkClick r:id="" action="ppaction://hlinkshowjump?jump=nextslide"/>
              <a:extLst>
                <a:ext uri="{FF2B5EF4-FFF2-40B4-BE49-F238E27FC236}">
                  <a16:creationId xmlns:a16="http://schemas.microsoft.com/office/drawing/2014/main" id="{166F444B-DF86-A431-5D75-B35152C158A6}"/>
                </a:ext>
              </a:extLst>
            </p:cNvPr>
            <p:cNvPicPr>
              <a:picLocks noChangeAspect="1"/>
            </p:cNvPicPr>
            <p:nvPr/>
          </p:nvPicPr>
          <p:blipFill>
            <a:blip r:embed="rId4"/>
            <a:srcRect/>
            <a:stretch/>
          </p:blipFill>
          <p:spPr>
            <a:xfrm>
              <a:off x="204687" y="2740767"/>
              <a:ext cx="154441" cy="106747"/>
            </a:xfrm>
            <a:prstGeom prst="rect">
              <a:avLst/>
            </a:prstGeom>
          </p:spPr>
        </p:pic>
        <p:pic>
          <p:nvPicPr>
            <p:cNvPr id="5" name="a4">
              <a:hlinkClick r:id="" action="ppaction://hlinkshowjump?jump=previousslide"/>
              <a:extLst>
                <a:ext uri="{FF2B5EF4-FFF2-40B4-BE49-F238E27FC236}">
                  <a16:creationId xmlns:a16="http://schemas.microsoft.com/office/drawing/2014/main" id="{4B9484A4-9058-ADD8-89B2-0C69A0782C13}"/>
                </a:ext>
              </a:extLst>
            </p:cNvPr>
            <p:cNvPicPr>
              <a:picLocks noChangeAspect="1"/>
            </p:cNvPicPr>
            <p:nvPr/>
          </p:nvPicPr>
          <p:blipFill>
            <a:blip r:embed="rId4"/>
            <a:srcRect/>
            <a:stretch/>
          </p:blipFill>
          <p:spPr>
            <a:xfrm rot="10800000">
              <a:off x="204687" y="2434554"/>
              <a:ext cx="154441" cy="106747"/>
            </a:xfrm>
            <a:prstGeom prst="rect">
              <a:avLst/>
            </a:prstGeom>
          </p:spPr>
        </p:pic>
      </p:grpSp>
      <p:pic>
        <p:nvPicPr>
          <p:cNvPr id="6" name="Online Media 5" descr="How to Sauté Mushrooms">
            <a:hlinkClick r:id="" action="ppaction://media"/>
            <a:extLst>
              <a:ext uri="{FF2B5EF4-FFF2-40B4-BE49-F238E27FC236}">
                <a16:creationId xmlns:a16="http://schemas.microsoft.com/office/drawing/2014/main" id="{9ACDA8DB-2A70-E1D6-C176-25D548B99ABA}"/>
              </a:ext>
            </a:extLst>
          </p:cNvPr>
          <p:cNvPicPr>
            <a:picLocks noRot="1" noChangeAspect="1"/>
          </p:cNvPicPr>
          <p:nvPr>
            <a:videoFile r:link="rId1"/>
          </p:nvPr>
        </p:nvPicPr>
        <p:blipFill>
          <a:blip r:embed="rId5"/>
          <a:stretch>
            <a:fillRect/>
          </a:stretch>
        </p:blipFill>
        <p:spPr>
          <a:xfrm>
            <a:off x="712821" y="1305201"/>
            <a:ext cx="8040981" cy="4543154"/>
          </a:xfrm>
          <a:prstGeom prst="rect">
            <a:avLst/>
          </a:prstGeom>
        </p:spPr>
      </p:pic>
      <p:grpSp>
        <p:nvGrpSpPr>
          <p:cNvPr id="10" name="Group 9">
            <a:extLst>
              <a:ext uri="{FF2B5EF4-FFF2-40B4-BE49-F238E27FC236}">
                <a16:creationId xmlns:a16="http://schemas.microsoft.com/office/drawing/2014/main" id="{F1491B73-D072-3191-0E7E-F88EDC63000F}"/>
              </a:ext>
            </a:extLst>
          </p:cNvPr>
          <p:cNvGrpSpPr/>
          <p:nvPr/>
        </p:nvGrpSpPr>
        <p:grpSpPr>
          <a:xfrm>
            <a:off x="9211373" y="1328720"/>
            <a:ext cx="2303059" cy="2248058"/>
            <a:chOff x="4570996" y="1196361"/>
            <a:chExt cx="4048766" cy="3952077"/>
          </a:xfrm>
        </p:grpSpPr>
        <p:pic>
          <p:nvPicPr>
            <p:cNvPr id="11" name="Picture 10" descr="A red oval with black background&#10;&#10;AI-generated content may be incorrect.">
              <a:extLst>
                <a:ext uri="{FF2B5EF4-FFF2-40B4-BE49-F238E27FC236}">
                  <a16:creationId xmlns:a16="http://schemas.microsoft.com/office/drawing/2014/main" id="{3218DD7F-362F-92E3-E387-F5DBCBC86167}"/>
                </a:ext>
              </a:extLst>
            </p:cNvPr>
            <p:cNvPicPr>
              <a:picLocks noChangeAspect="1"/>
            </p:cNvPicPr>
            <p:nvPr/>
          </p:nvPicPr>
          <p:blipFill>
            <a:blip r:embed="rId6"/>
            <a:stretch>
              <a:fillRect/>
            </a:stretch>
          </p:blipFill>
          <p:spPr>
            <a:xfrm rot="21008423" flipH="1">
              <a:off x="4570996" y="1196361"/>
              <a:ext cx="4048766" cy="3575716"/>
            </a:xfrm>
            <a:prstGeom prst="rect">
              <a:avLst/>
            </a:prstGeom>
          </p:spPr>
        </p:pic>
        <p:sp>
          <p:nvSpPr>
            <p:cNvPr id="13" name="TextBox 12">
              <a:extLst>
                <a:ext uri="{FF2B5EF4-FFF2-40B4-BE49-F238E27FC236}">
                  <a16:creationId xmlns:a16="http://schemas.microsoft.com/office/drawing/2014/main" id="{22814E69-4354-9C40-E889-040D41ECD863}"/>
                </a:ext>
              </a:extLst>
            </p:cNvPr>
            <p:cNvSpPr txBox="1"/>
            <p:nvPr/>
          </p:nvSpPr>
          <p:spPr>
            <a:xfrm>
              <a:off x="4969560" y="2017595"/>
              <a:ext cx="3406245" cy="1893745"/>
            </a:xfrm>
            <a:prstGeom prst="rect">
              <a:avLst/>
            </a:prstGeom>
            <a:noFill/>
          </p:spPr>
          <p:txBody>
            <a:bodyPr wrap="square" rtlCol="0">
              <a:spAutoFit/>
            </a:bodyPr>
            <a:lstStyle/>
            <a:p>
              <a:pPr algn="ctr"/>
              <a:r>
                <a:rPr lang="en-AU" sz="1600" dirty="0">
                  <a:solidFill>
                    <a:schemeClr val="bg1"/>
                  </a:solidFill>
                  <a:latin typeface="Sztosfixed" pitchFamily="2" charset="77"/>
                  <a:ea typeface="Sztosfixed" pitchFamily="2" charset="77"/>
                  <a:cs typeface="Sztosfixed" pitchFamily="2" charset="77"/>
                </a:rPr>
                <a:t>Watch this video to learn how to cook mushrooms!</a:t>
              </a:r>
              <a:endParaRPr lang="en-US" sz="1600" dirty="0">
                <a:solidFill>
                  <a:schemeClr val="bg1"/>
                </a:solidFill>
                <a:latin typeface="Sztosfixed" pitchFamily="2" charset="77"/>
                <a:ea typeface="Sztosfixed" pitchFamily="2" charset="77"/>
                <a:cs typeface="Sztosfixed" pitchFamily="2" charset="77"/>
              </a:endParaRPr>
            </a:p>
          </p:txBody>
        </p:sp>
        <p:sp>
          <p:nvSpPr>
            <p:cNvPr id="14" name="Triangle 13">
              <a:extLst>
                <a:ext uri="{FF2B5EF4-FFF2-40B4-BE49-F238E27FC236}">
                  <a16:creationId xmlns:a16="http://schemas.microsoft.com/office/drawing/2014/main" id="{45621A7D-CB9D-2139-10E3-6B46D26A5C98}"/>
                </a:ext>
              </a:extLst>
            </p:cNvPr>
            <p:cNvSpPr/>
            <p:nvPr/>
          </p:nvSpPr>
          <p:spPr>
            <a:xfrm rot="10522244">
              <a:off x="6695501" y="4555158"/>
              <a:ext cx="688204" cy="593280"/>
            </a:xfrm>
            <a:prstGeom prst="triangle">
              <a:avLst/>
            </a:prstGeom>
            <a:solidFill>
              <a:srgbClr val="9B22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85372098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DDE0FB-7625-A7D1-E327-5081323A3562}"/>
            </a:ext>
          </a:extLst>
        </p:cNvPr>
        <p:cNvGrpSpPr/>
        <p:nvPr/>
      </p:nvGrpSpPr>
      <p:grpSpPr>
        <a:xfrm>
          <a:off x="0" y="0"/>
          <a:ext cx="0" cy="0"/>
          <a:chOff x="0" y="0"/>
          <a:chExt cx="0" cy="0"/>
        </a:xfrm>
      </p:grpSpPr>
      <p:grpSp>
        <p:nvGrpSpPr>
          <p:cNvPr id="45" name="1">
            <a:extLst>
              <a:ext uri="{FF2B5EF4-FFF2-40B4-BE49-F238E27FC236}">
                <a16:creationId xmlns:a16="http://schemas.microsoft.com/office/drawing/2014/main" id="{A1B726D4-8290-D256-DD2A-E997DD5FE50F}"/>
              </a:ext>
            </a:extLst>
          </p:cNvPr>
          <p:cNvGrpSpPr/>
          <p:nvPr/>
        </p:nvGrpSpPr>
        <p:grpSpPr>
          <a:xfrm>
            <a:off x="2268921" y="1192773"/>
            <a:ext cx="7772400" cy="4472454"/>
            <a:chOff x="2396060" y="1775848"/>
            <a:chExt cx="7772400" cy="4472454"/>
          </a:xfrm>
        </p:grpSpPr>
        <p:pic>
          <p:nvPicPr>
            <p:cNvPr id="46" name="Picture 45" descr="A white oval object with a black border&#10;&#10;AI-generated content may be incorrect.">
              <a:extLst>
                <a:ext uri="{FF2B5EF4-FFF2-40B4-BE49-F238E27FC236}">
                  <a16:creationId xmlns:a16="http://schemas.microsoft.com/office/drawing/2014/main" id="{7A10A4E5-5801-B40D-25E1-1B4A62B66A72}"/>
                </a:ext>
              </a:extLst>
            </p:cNvPr>
            <p:cNvPicPr>
              <a:picLocks noChangeAspect="1"/>
            </p:cNvPicPr>
            <p:nvPr/>
          </p:nvPicPr>
          <p:blipFill>
            <a:blip r:embed="rId2"/>
            <a:stretch>
              <a:fillRect/>
            </a:stretch>
          </p:blipFill>
          <p:spPr>
            <a:xfrm>
              <a:off x="2396060" y="1775848"/>
              <a:ext cx="7772400" cy="4472454"/>
            </a:xfrm>
            <a:prstGeom prst="rect">
              <a:avLst/>
            </a:prstGeom>
          </p:spPr>
        </p:pic>
        <p:sp>
          <p:nvSpPr>
            <p:cNvPr id="47" name="TextBox 46">
              <a:extLst>
                <a:ext uri="{FF2B5EF4-FFF2-40B4-BE49-F238E27FC236}">
                  <a16:creationId xmlns:a16="http://schemas.microsoft.com/office/drawing/2014/main" id="{2BC768F3-D15E-F7C9-07E9-09A483F64C76}"/>
                </a:ext>
              </a:extLst>
            </p:cNvPr>
            <p:cNvSpPr txBox="1"/>
            <p:nvPr/>
          </p:nvSpPr>
          <p:spPr>
            <a:xfrm>
              <a:off x="5998072" y="2667712"/>
              <a:ext cx="3485836" cy="707886"/>
            </a:xfrm>
            <a:prstGeom prst="rect">
              <a:avLst/>
            </a:prstGeom>
            <a:noFill/>
          </p:spPr>
          <p:txBody>
            <a:bodyPr wrap="square" anchor="ctr">
              <a:spAutoFit/>
            </a:bodyPr>
            <a:lstStyle/>
            <a:p>
              <a:pPr rtl="0">
                <a:spcAft>
                  <a:spcPts val="600"/>
                </a:spcAft>
                <a:buNone/>
              </a:pPr>
              <a:r>
                <a:rPr lang="en-AU" sz="2000" u="none" strike="noStrike" dirty="0">
                  <a:solidFill>
                    <a:srgbClr val="6B5FBF"/>
                  </a:solidFill>
                  <a:effectLst/>
                  <a:latin typeface="SZTOS MEDIUM" pitchFamily="2" charset="77"/>
                  <a:ea typeface="SZTOS MEDIUM" pitchFamily="2" charset="77"/>
                  <a:cs typeface="SZTOS MEDIUM" pitchFamily="2" charset="77"/>
                </a:rPr>
                <a:t>Cheesy Mushroom Quesadillas</a:t>
              </a:r>
              <a:endParaRPr lang="en-AU" sz="1400" b="0" i="0" u="none" strike="noStrike" dirty="0">
                <a:solidFill>
                  <a:srgbClr val="6B5FBF"/>
                </a:solidFill>
                <a:effectLst/>
                <a:latin typeface="Montserrat" pitchFamily="2" charset="77"/>
              </a:endParaRPr>
            </a:p>
          </p:txBody>
        </p:sp>
        <p:pic>
          <p:nvPicPr>
            <p:cNvPr id="48" name="Picture 47">
              <a:extLst>
                <a:ext uri="{FF2B5EF4-FFF2-40B4-BE49-F238E27FC236}">
                  <a16:creationId xmlns:a16="http://schemas.microsoft.com/office/drawing/2014/main" id="{3134633B-C03A-D8F2-982D-7E45C6B7FF50}"/>
                </a:ext>
              </a:extLst>
            </p:cNvPr>
            <p:cNvPicPr>
              <a:picLocks noChangeAspect="1"/>
            </p:cNvPicPr>
            <p:nvPr/>
          </p:nvPicPr>
          <p:blipFill>
            <a:blip r:embed="rId3"/>
            <a:srcRect/>
            <a:stretch/>
          </p:blipFill>
          <p:spPr>
            <a:xfrm>
              <a:off x="3122288" y="2589375"/>
              <a:ext cx="2685378" cy="2842070"/>
            </a:xfrm>
            <a:prstGeom prst="rect">
              <a:avLst/>
            </a:prstGeom>
          </p:spPr>
        </p:pic>
        <p:pic>
          <p:nvPicPr>
            <p:cNvPr id="16" name="Picture 15">
              <a:extLst>
                <a:ext uri="{FF2B5EF4-FFF2-40B4-BE49-F238E27FC236}">
                  <a16:creationId xmlns:a16="http://schemas.microsoft.com/office/drawing/2014/main" id="{5AA5A690-8D82-F2B9-E590-9D0D3AA8ED4B}"/>
                </a:ext>
              </a:extLst>
            </p:cNvPr>
            <p:cNvPicPr>
              <a:picLocks noChangeAspect="1"/>
            </p:cNvPicPr>
            <p:nvPr/>
          </p:nvPicPr>
          <p:blipFill>
            <a:blip r:embed="rId4"/>
            <a:srcRect/>
            <a:stretch/>
          </p:blipFill>
          <p:spPr>
            <a:xfrm>
              <a:off x="6054958" y="3546319"/>
              <a:ext cx="2058330" cy="2064529"/>
            </a:xfrm>
            <a:prstGeom prst="rect">
              <a:avLst/>
            </a:prstGeom>
          </p:spPr>
        </p:pic>
      </p:grpSp>
      <p:grpSp>
        <p:nvGrpSpPr>
          <p:cNvPr id="6" name="2">
            <a:extLst>
              <a:ext uri="{FF2B5EF4-FFF2-40B4-BE49-F238E27FC236}">
                <a16:creationId xmlns:a16="http://schemas.microsoft.com/office/drawing/2014/main" id="{08F96816-582A-C1ED-3FE8-D8AD8E7E59A1}"/>
              </a:ext>
            </a:extLst>
          </p:cNvPr>
          <p:cNvGrpSpPr/>
          <p:nvPr/>
        </p:nvGrpSpPr>
        <p:grpSpPr>
          <a:xfrm>
            <a:off x="2268921" y="1192773"/>
            <a:ext cx="7772400" cy="4472454"/>
            <a:chOff x="2396060" y="1775848"/>
            <a:chExt cx="7772400" cy="4472454"/>
          </a:xfrm>
        </p:grpSpPr>
        <p:pic>
          <p:nvPicPr>
            <p:cNvPr id="7" name="Picture 6" descr="A white oval object with a black border&#10;&#10;AI-generated content may be incorrect.">
              <a:extLst>
                <a:ext uri="{FF2B5EF4-FFF2-40B4-BE49-F238E27FC236}">
                  <a16:creationId xmlns:a16="http://schemas.microsoft.com/office/drawing/2014/main" id="{839664AC-BDBA-DADF-8A01-2EE50968C86B}"/>
                </a:ext>
              </a:extLst>
            </p:cNvPr>
            <p:cNvPicPr>
              <a:picLocks noChangeAspect="1"/>
            </p:cNvPicPr>
            <p:nvPr/>
          </p:nvPicPr>
          <p:blipFill>
            <a:blip r:embed="rId2"/>
            <a:stretch>
              <a:fillRect/>
            </a:stretch>
          </p:blipFill>
          <p:spPr>
            <a:xfrm>
              <a:off x="2396060" y="1775848"/>
              <a:ext cx="7772400" cy="4472454"/>
            </a:xfrm>
            <a:prstGeom prst="rect">
              <a:avLst/>
            </a:prstGeom>
          </p:spPr>
        </p:pic>
        <p:sp>
          <p:nvSpPr>
            <p:cNvPr id="8" name="TextBox 7">
              <a:extLst>
                <a:ext uri="{FF2B5EF4-FFF2-40B4-BE49-F238E27FC236}">
                  <a16:creationId xmlns:a16="http://schemas.microsoft.com/office/drawing/2014/main" id="{A2DEDF7D-DED4-E6D7-56F2-0F038DF2027D}"/>
                </a:ext>
              </a:extLst>
            </p:cNvPr>
            <p:cNvSpPr txBox="1"/>
            <p:nvPr/>
          </p:nvSpPr>
          <p:spPr>
            <a:xfrm>
              <a:off x="5998072" y="2667712"/>
              <a:ext cx="3485836" cy="707886"/>
            </a:xfrm>
            <a:prstGeom prst="rect">
              <a:avLst/>
            </a:prstGeom>
            <a:noFill/>
          </p:spPr>
          <p:txBody>
            <a:bodyPr wrap="square" anchor="ctr">
              <a:spAutoFit/>
            </a:bodyPr>
            <a:lstStyle/>
            <a:p>
              <a:pPr rtl="0">
                <a:spcAft>
                  <a:spcPts val="600"/>
                </a:spcAft>
                <a:buNone/>
              </a:pPr>
              <a:r>
                <a:rPr lang="en-AU" sz="2000" u="none" strike="noStrike" dirty="0">
                  <a:solidFill>
                    <a:srgbClr val="6B5FBF"/>
                  </a:solidFill>
                  <a:effectLst/>
                  <a:latin typeface="SZTOS MEDIUM" pitchFamily="2" charset="77"/>
                  <a:ea typeface="SZTOS MEDIUM" pitchFamily="2" charset="77"/>
                  <a:cs typeface="SZTOS MEDIUM" pitchFamily="2" charset="77"/>
                </a:rPr>
                <a:t>Mushroom Omelette Wrap</a:t>
              </a:r>
            </a:p>
          </p:txBody>
        </p:sp>
        <p:pic>
          <p:nvPicPr>
            <p:cNvPr id="9" name="Picture 8">
              <a:extLst>
                <a:ext uri="{FF2B5EF4-FFF2-40B4-BE49-F238E27FC236}">
                  <a16:creationId xmlns:a16="http://schemas.microsoft.com/office/drawing/2014/main" id="{81886C62-FC9D-3AE5-3079-FC0354D58CF7}"/>
                </a:ext>
              </a:extLst>
            </p:cNvPr>
            <p:cNvPicPr>
              <a:picLocks noChangeAspect="1"/>
            </p:cNvPicPr>
            <p:nvPr/>
          </p:nvPicPr>
          <p:blipFill>
            <a:blip r:embed="rId5"/>
            <a:srcRect/>
            <a:stretch/>
          </p:blipFill>
          <p:spPr>
            <a:xfrm>
              <a:off x="3124841" y="2589217"/>
              <a:ext cx="2680271" cy="2842385"/>
            </a:xfrm>
            <a:prstGeom prst="rect">
              <a:avLst/>
            </a:prstGeom>
          </p:spPr>
        </p:pic>
        <p:pic>
          <p:nvPicPr>
            <p:cNvPr id="13" name="Picture 12">
              <a:extLst>
                <a:ext uri="{FF2B5EF4-FFF2-40B4-BE49-F238E27FC236}">
                  <a16:creationId xmlns:a16="http://schemas.microsoft.com/office/drawing/2014/main" id="{F4EDA48D-605A-10CF-41AD-17644C2129A7}"/>
                </a:ext>
              </a:extLst>
            </p:cNvPr>
            <p:cNvPicPr>
              <a:picLocks noChangeAspect="1"/>
            </p:cNvPicPr>
            <p:nvPr/>
          </p:nvPicPr>
          <p:blipFill>
            <a:blip r:embed="rId6"/>
            <a:srcRect t="132"/>
            <a:stretch>
              <a:fillRect/>
            </a:stretch>
          </p:blipFill>
          <p:spPr>
            <a:xfrm>
              <a:off x="6041036" y="3544902"/>
              <a:ext cx="2065946" cy="2069513"/>
            </a:xfrm>
            <a:prstGeom prst="rect">
              <a:avLst/>
            </a:prstGeom>
          </p:spPr>
        </p:pic>
      </p:grpSp>
      <p:grpSp>
        <p:nvGrpSpPr>
          <p:cNvPr id="2" name="3">
            <a:extLst>
              <a:ext uri="{FF2B5EF4-FFF2-40B4-BE49-F238E27FC236}">
                <a16:creationId xmlns:a16="http://schemas.microsoft.com/office/drawing/2014/main" id="{AB783392-154A-D81A-5AEC-5021906634AB}"/>
              </a:ext>
            </a:extLst>
          </p:cNvPr>
          <p:cNvGrpSpPr/>
          <p:nvPr/>
        </p:nvGrpSpPr>
        <p:grpSpPr>
          <a:xfrm>
            <a:off x="2268921" y="1192773"/>
            <a:ext cx="7772400" cy="4472454"/>
            <a:chOff x="2396060" y="1775848"/>
            <a:chExt cx="7772400" cy="4472454"/>
          </a:xfrm>
        </p:grpSpPr>
        <p:pic>
          <p:nvPicPr>
            <p:cNvPr id="3" name="Picture 2" descr="A white oval object with a black border&#10;&#10;AI-generated content may be incorrect.">
              <a:extLst>
                <a:ext uri="{FF2B5EF4-FFF2-40B4-BE49-F238E27FC236}">
                  <a16:creationId xmlns:a16="http://schemas.microsoft.com/office/drawing/2014/main" id="{D9EF9F28-7753-B55E-368C-5028D922626D}"/>
                </a:ext>
              </a:extLst>
            </p:cNvPr>
            <p:cNvPicPr>
              <a:picLocks noChangeAspect="1"/>
            </p:cNvPicPr>
            <p:nvPr/>
          </p:nvPicPr>
          <p:blipFill>
            <a:blip r:embed="rId2"/>
            <a:stretch>
              <a:fillRect/>
            </a:stretch>
          </p:blipFill>
          <p:spPr>
            <a:xfrm>
              <a:off x="2396060" y="1775848"/>
              <a:ext cx="7772400" cy="4472454"/>
            </a:xfrm>
            <a:prstGeom prst="rect">
              <a:avLst/>
            </a:prstGeom>
          </p:spPr>
        </p:pic>
        <p:sp>
          <p:nvSpPr>
            <p:cNvPr id="4" name="TextBox 3">
              <a:extLst>
                <a:ext uri="{FF2B5EF4-FFF2-40B4-BE49-F238E27FC236}">
                  <a16:creationId xmlns:a16="http://schemas.microsoft.com/office/drawing/2014/main" id="{43532BDC-C81A-EED7-5063-D256F7EC9BC0}"/>
                </a:ext>
              </a:extLst>
            </p:cNvPr>
            <p:cNvSpPr txBox="1"/>
            <p:nvPr/>
          </p:nvSpPr>
          <p:spPr>
            <a:xfrm>
              <a:off x="5998072" y="2650772"/>
              <a:ext cx="3485836" cy="707886"/>
            </a:xfrm>
            <a:prstGeom prst="rect">
              <a:avLst/>
            </a:prstGeom>
            <a:noFill/>
          </p:spPr>
          <p:txBody>
            <a:bodyPr wrap="square" anchor="ctr">
              <a:spAutoFit/>
            </a:bodyPr>
            <a:lstStyle/>
            <a:p>
              <a:pPr rtl="0">
                <a:spcAft>
                  <a:spcPts val="600"/>
                </a:spcAft>
                <a:buNone/>
              </a:pPr>
              <a:r>
                <a:rPr lang="en-AU" sz="2000" u="none" strike="noStrike" dirty="0">
                  <a:solidFill>
                    <a:srgbClr val="6B5FBF"/>
                  </a:solidFill>
                  <a:effectLst/>
                  <a:latin typeface="SZTOS MEDIUM" pitchFamily="2" charset="77"/>
                  <a:ea typeface="SZTOS MEDIUM" pitchFamily="2" charset="77"/>
                  <a:cs typeface="SZTOS MEDIUM" pitchFamily="2" charset="77"/>
                </a:rPr>
                <a:t>Teriyaki Mushroom Sushi Rolls</a:t>
              </a:r>
            </a:p>
          </p:txBody>
        </p:sp>
        <p:pic>
          <p:nvPicPr>
            <p:cNvPr id="5" name="Picture 4">
              <a:extLst>
                <a:ext uri="{FF2B5EF4-FFF2-40B4-BE49-F238E27FC236}">
                  <a16:creationId xmlns:a16="http://schemas.microsoft.com/office/drawing/2014/main" id="{A437741B-A927-448A-2C56-3E24CB8FAFFF}"/>
                </a:ext>
              </a:extLst>
            </p:cNvPr>
            <p:cNvPicPr>
              <a:picLocks noChangeAspect="1"/>
            </p:cNvPicPr>
            <p:nvPr/>
          </p:nvPicPr>
          <p:blipFill>
            <a:blip r:embed="rId7"/>
            <a:srcRect/>
            <a:stretch/>
          </p:blipFill>
          <p:spPr>
            <a:xfrm>
              <a:off x="3124841" y="2589217"/>
              <a:ext cx="2680271" cy="2842385"/>
            </a:xfrm>
            <a:prstGeom prst="rect">
              <a:avLst/>
            </a:prstGeom>
          </p:spPr>
        </p:pic>
        <p:pic>
          <p:nvPicPr>
            <p:cNvPr id="11" name="Picture 10">
              <a:extLst>
                <a:ext uri="{FF2B5EF4-FFF2-40B4-BE49-F238E27FC236}">
                  <a16:creationId xmlns:a16="http://schemas.microsoft.com/office/drawing/2014/main" id="{0534E74A-2F4F-59B9-3708-F9B08C333132}"/>
                </a:ext>
              </a:extLst>
            </p:cNvPr>
            <p:cNvPicPr>
              <a:picLocks noChangeAspect="1"/>
            </p:cNvPicPr>
            <p:nvPr/>
          </p:nvPicPr>
          <p:blipFill>
            <a:blip r:embed="rId8"/>
            <a:srcRect/>
            <a:stretch/>
          </p:blipFill>
          <p:spPr>
            <a:xfrm>
              <a:off x="6081808" y="3544902"/>
              <a:ext cx="2065946" cy="2065946"/>
            </a:xfrm>
            <a:prstGeom prst="rect">
              <a:avLst/>
            </a:prstGeom>
          </p:spPr>
        </p:pic>
      </p:grpSp>
      <p:sp>
        <p:nvSpPr>
          <p:cNvPr id="10" name="TextBox 9">
            <a:extLst>
              <a:ext uri="{FF2B5EF4-FFF2-40B4-BE49-F238E27FC236}">
                <a16:creationId xmlns:a16="http://schemas.microsoft.com/office/drawing/2014/main" id="{42CAB1E8-6B12-7E28-699D-0FAF7101C2ED}"/>
              </a:ext>
            </a:extLst>
          </p:cNvPr>
          <p:cNvSpPr txBox="1"/>
          <p:nvPr/>
        </p:nvSpPr>
        <p:spPr>
          <a:xfrm>
            <a:off x="2995149" y="5868604"/>
            <a:ext cx="4522311" cy="646331"/>
          </a:xfrm>
          <a:prstGeom prst="rect">
            <a:avLst/>
          </a:prstGeom>
          <a:noFill/>
        </p:spPr>
        <p:txBody>
          <a:bodyPr wrap="square">
            <a:spAutoFit/>
          </a:bodyPr>
          <a:lstStyle/>
          <a:p>
            <a:pPr rtl="0" fontAlgn="base">
              <a:spcAft>
                <a:spcPts val="600"/>
              </a:spcAft>
            </a:pPr>
            <a:r>
              <a:rPr lang="en-AU" sz="1800" b="0" i="0" u="none" strike="noStrike" dirty="0">
                <a:solidFill>
                  <a:schemeClr val="bg1"/>
                </a:solidFill>
                <a:effectLst/>
                <a:latin typeface="Montserrat" pitchFamily="2" charset="77"/>
              </a:rPr>
              <a:t>Here are some simple mushroom recipes you might want to try. </a:t>
            </a:r>
            <a:endParaRPr lang="en-AU" sz="1800" b="0" i="0" u="none" strike="noStrike" dirty="0">
              <a:solidFill>
                <a:srgbClr val="3EA345"/>
              </a:solidFill>
              <a:effectLst/>
              <a:latin typeface="Montserrat" pitchFamily="2" charset="77"/>
            </a:endParaRPr>
          </a:p>
        </p:txBody>
      </p:sp>
      <p:sp>
        <p:nvSpPr>
          <p:cNvPr id="12" name="Title 1">
            <a:extLst>
              <a:ext uri="{FF2B5EF4-FFF2-40B4-BE49-F238E27FC236}">
                <a16:creationId xmlns:a16="http://schemas.microsoft.com/office/drawing/2014/main" id="{2AE6183B-B1C1-BB60-3719-B4B88D39B837}"/>
              </a:ext>
            </a:extLst>
          </p:cNvPr>
          <p:cNvSpPr txBox="1">
            <a:spLocks/>
          </p:cNvSpPr>
          <p:nvPr/>
        </p:nvSpPr>
        <p:spPr>
          <a:xfrm>
            <a:off x="1610019" y="352330"/>
            <a:ext cx="8971960" cy="54387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Sztosfixed" pitchFamily="2" charset="77"/>
                <a:ea typeface="Sztosfixed" pitchFamily="2" charset="77"/>
                <a:cs typeface="Sztosfixed" pitchFamily="2" charset="77"/>
              </a:rPr>
              <a:t>Classroom cook up</a:t>
            </a:r>
          </a:p>
        </p:txBody>
      </p:sp>
      <p:sp>
        <p:nvSpPr>
          <p:cNvPr id="14" name="button">
            <a:hlinkClick r:id="rId9"/>
            <a:extLst>
              <a:ext uri="{FF2B5EF4-FFF2-40B4-BE49-F238E27FC236}">
                <a16:creationId xmlns:a16="http://schemas.microsoft.com/office/drawing/2014/main" id="{98B76FA6-915E-8D22-1E99-5E4EAE3920C1}"/>
              </a:ext>
            </a:extLst>
          </p:cNvPr>
          <p:cNvSpPr/>
          <p:nvPr/>
        </p:nvSpPr>
        <p:spPr>
          <a:xfrm>
            <a:off x="7301558" y="5927308"/>
            <a:ext cx="1905002" cy="549132"/>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rgbClr val="9B2242"/>
                </a:solidFill>
                <a:latin typeface="Sztosfixed" pitchFamily="2" charset="77"/>
                <a:ea typeface="Sztosfixed" pitchFamily="2" charset="77"/>
                <a:cs typeface="Sztosfixed" pitchFamily="2" charset="77"/>
              </a:rPr>
              <a:t>Recipes</a:t>
            </a:r>
            <a:endParaRPr lang="en-AU" dirty="0">
              <a:solidFill>
                <a:srgbClr val="9B2242"/>
              </a:solidFill>
            </a:endParaRPr>
          </a:p>
        </p:txBody>
      </p:sp>
      <p:sp>
        <p:nvSpPr>
          <p:cNvPr id="15" name="Google Shape;151;p10">
            <a:extLst>
              <a:ext uri="{FF2B5EF4-FFF2-40B4-BE49-F238E27FC236}">
                <a16:creationId xmlns:a16="http://schemas.microsoft.com/office/drawing/2014/main" id="{AC06EE80-92F1-1CFF-7C11-4CC9BD25553B}"/>
              </a:ext>
            </a:extLst>
          </p:cNvPr>
          <p:cNvSpPr txBox="1">
            <a:spLocks/>
          </p:cNvSpPr>
          <p:nvPr/>
        </p:nvSpPr>
        <p:spPr>
          <a:xfrm>
            <a:off x="10951535" y="6318135"/>
            <a:ext cx="889896"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rgbClr val="2F7A34"/>
                </a:solidFill>
                <a:latin typeface="Sztosfixed" pitchFamily="2" charset="77"/>
                <a:ea typeface="Sztosfixed" pitchFamily="2" charset="77"/>
                <a:cs typeface="Sztosfixed" pitchFamily="2" charset="77"/>
              </a:rPr>
              <a:pPr algn="r">
                <a:buSzPts val="1400"/>
              </a:pPr>
              <a:t>48</a:t>
            </a:fld>
            <a:endParaRPr lang="en" sz="2000" b="1">
              <a:solidFill>
                <a:srgbClr val="2F7A34"/>
              </a:solidFill>
              <a:latin typeface="Sztosfixed" pitchFamily="2" charset="77"/>
              <a:ea typeface="Sztosfixed" pitchFamily="2" charset="77"/>
              <a:cs typeface="Sztosfixed" pitchFamily="2" charset="77"/>
            </a:endParaRPr>
          </a:p>
        </p:txBody>
      </p:sp>
      <p:pic>
        <p:nvPicPr>
          <p:cNvPr id="21" name="bt1" descr="A red arrow in a white circle&#10;&#10;AI-generated content may be incorrect.">
            <a:extLst>
              <a:ext uri="{FF2B5EF4-FFF2-40B4-BE49-F238E27FC236}">
                <a16:creationId xmlns:a16="http://schemas.microsoft.com/office/drawing/2014/main" id="{A0BEF922-3DA9-7890-941B-4A579761867C}"/>
              </a:ext>
            </a:extLst>
          </p:cNvPr>
          <p:cNvPicPr>
            <a:picLocks noChangeAspect="1"/>
          </p:cNvPicPr>
          <p:nvPr/>
        </p:nvPicPr>
        <p:blipFill>
          <a:blip r:embed="rId10"/>
          <a:stretch>
            <a:fillRect/>
          </a:stretch>
        </p:blipFill>
        <p:spPr>
          <a:xfrm rot="16200000">
            <a:off x="10041321" y="3170695"/>
            <a:ext cx="516610" cy="516610"/>
          </a:xfrm>
          <a:prstGeom prst="rect">
            <a:avLst/>
          </a:prstGeom>
        </p:spPr>
      </p:pic>
      <p:pic>
        <p:nvPicPr>
          <p:cNvPr id="22" name="bt2" descr="A red arrow in a white circle&#10;&#10;AI-generated content may be incorrect.">
            <a:extLst>
              <a:ext uri="{FF2B5EF4-FFF2-40B4-BE49-F238E27FC236}">
                <a16:creationId xmlns:a16="http://schemas.microsoft.com/office/drawing/2014/main" id="{1F50079E-2791-39DC-822F-984D5BFB2FD4}"/>
              </a:ext>
            </a:extLst>
          </p:cNvPr>
          <p:cNvPicPr>
            <a:picLocks noChangeAspect="1"/>
          </p:cNvPicPr>
          <p:nvPr/>
        </p:nvPicPr>
        <p:blipFill>
          <a:blip r:embed="rId10"/>
          <a:stretch>
            <a:fillRect/>
          </a:stretch>
        </p:blipFill>
        <p:spPr>
          <a:xfrm rot="16200000">
            <a:off x="10041321" y="3170695"/>
            <a:ext cx="516610" cy="516610"/>
          </a:xfrm>
          <a:prstGeom prst="rect">
            <a:avLst/>
          </a:prstGeom>
        </p:spPr>
      </p:pic>
      <p:pic>
        <p:nvPicPr>
          <p:cNvPr id="25" name="bt3" descr="A red arrow in a white circle&#10;&#10;AI-generated content may be incorrect.">
            <a:extLst>
              <a:ext uri="{FF2B5EF4-FFF2-40B4-BE49-F238E27FC236}">
                <a16:creationId xmlns:a16="http://schemas.microsoft.com/office/drawing/2014/main" id="{5222F3A0-4D1F-3305-A8A9-DCF98F75CF89}"/>
              </a:ext>
            </a:extLst>
          </p:cNvPr>
          <p:cNvPicPr>
            <a:picLocks noChangeAspect="1"/>
          </p:cNvPicPr>
          <p:nvPr/>
        </p:nvPicPr>
        <p:blipFill>
          <a:blip r:embed="rId10"/>
          <a:stretch>
            <a:fillRect/>
          </a:stretch>
        </p:blipFill>
        <p:spPr>
          <a:xfrm rot="5400000">
            <a:off x="1634069" y="3170695"/>
            <a:ext cx="516610" cy="516610"/>
          </a:xfrm>
          <a:prstGeom prst="rect">
            <a:avLst/>
          </a:prstGeom>
        </p:spPr>
      </p:pic>
      <p:grpSp>
        <p:nvGrpSpPr>
          <p:cNvPr id="57" name="menu">
            <a:extLst>
              <a:ext uri="{FF2B5EF4-FFF2-40B4-BE49-F238E27FC236}">
                <a16:creationId xmlns:a16="http://schemas.microsoft.com/office/drawing/2014/main" id="{B8F654ED-784D-E866-B9F9-1D53B00CED69}"/>
              </a:ext>
            </a:extLst>
          </p:cNvPr>
          <p:cNvGrpSpPr/>
          <p:nvPr/>
        </p:nvGrpSpPr>
        <p:grpSpPr>
          <a:xfrm>
            <a:off x="11474101" y="2871719"/>
            <a:ext cx="460535" cy="1114561"/>
            <a:chOff x="151927" y="2325786"/>
            <a:chExt cx="260682" cy="630889"/>
          </a:xfrm>
        </p:grpSpPr>
        <p:sp>
          <p:nvSpPr>
            <p:cNvPr id="58" name="Rectangle: Rounded Corners 63">
              <a:extLst>
                <a:ext uri="{FF2B5EF4-FFF2-40B4-BE49-F238E27FC236}">
                  <a16:creationId xmlns:a16="http://schemas.microsoft.com/office/drawing/2014/main" id="{5468953E-472C-75DF-ECC1-B49376C58ECD}"/>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59" name="a4">
              <a:hlinkClick r:id="" action="ppaction://hlinkshowjump?jump=nextslide"/>
              <a:extLst>
                <a:ext uri="{FF2B5EF4-FFF2-40B4-BE49-F238E27FC236}">
                  <a16:creationId xmlns:a16="http://schemas.microsoft.com/office/drawing/2014/main" id="{855C45C3-B7F5-52C9-BE77-6809EBC0A752}"/>
                </a:ext>
              </a:extLst>
            </p:cNvPr>
            <p:cNvPicPr>
              <a:picLocks noChangeAspect="1"/>
            </p:cNvPicPr>
            <p:nvPr/>
          </p:nvPicPr>
          <p:blipFill>
            <a:blip r:embed="rId11"/>
            <a:srcRect/>
            <a:stretch/>
          </p:blipFill>
          <p:spPr>
            <a:xfrm>
              <a:off x="204687" y="2740767"/>
              <a:ext cx="154441" cy="106747"/>
            </a:xfrm>
            <a:prstGeom prst="rect">
              <a:avLst/>
            </a:prstGeom>
          </p:spPr>
        </p:pic>
        <p:pic>
          <p:nvPicPr>
            <p:cNvPr id="60" name="a4">
              <a:hlinkClick r:id="" action="ppaction://hlinkshowjump?jump=previousslide"/>
              <a:extLst>
                <a:ext uri="{FF2B5EF4-FFF2-40B4-BE49-F238E27FC236}">
                  <a16:creationId xmlns:a16="http://schemas.microsoft.com/office/drawing/2014/main" id="{0FD80300-BE57-98B7-B481-DE91657A53F7}"/>
                </a:ext>
              </a:extLst>
            </p:cNvPr>
            <p:cNvPicPr>
              <a:picLocks noChangeAspect="1"/>
            </p:cNvPicPr>
            <p:nvPr/>
          </p:nvPicPr>
          <p:blipFill>
            <a:blip r:embed="rId11"/>
            <a:srcRect/>
            <a:stretch/>
          </p:blipFill>
          <p:spPr>
            <a:xfrm rot="10800000">
              <a:off x="204687" y="2434554"/>
              <a:ext cx="154441" cy="106747"/>
            </a:xfrm>
            <a:prstGeom prst="rect">
              <a:avLst/>
            </a:prstGeom>
          </p:spPr>
        </p:pic>
      </p:grpSp>
    </p:spTree>
    <p:extLst>
      <p:ext uri="{BB962C8B-B14F-4D97-AF65-F5344CB8AC3E}">
        <p14:creationId xmlns:p14="http://schemas.microsoft.com/office/powerpoint/2010/main" val="406720040"/>
      </p:ext>
    </p:extLst>
  </p:cSld>
  <p:clrMapOvr>
    <a:masterClrMapping/>
  </p:clrMapOvr>
  <p:transition spd="slow" advClick="0">
    <p:push dir="u"/>
  </p:transition>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9" restart="whenNotActive" fill="hold" evtFilter="cancelBubble" nodeType="interactiveSeq">
                <p:stCondLst>
                  <p:cond evt="onClick" delay="0">
                    <p:tgtEl>
                      <p:spTgt spid="22"/>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childTnLst>
                                </p:cTn>
                              </p:par>
                              <p:par>
                                <p:cTn id="16" presetID="1" presetClass="exit" presetSubtype="0" fill="hold" nodeType="withEffect">
                                  <p:stCondLst>
                                    <p:cond delay="0"/>
                                  </p:stCondLst>
                                  <p:childTnLst>
                                    <p:set>
                                      <p:cBhvr>
                                        <p:cTn id="17" dur="1" fill="hold">
                                          <p:stCondLst>
                                            <p:cond delay="0"/>
                                          </p:stCondLst>
                                        </p:cTn>
                                        <p:tgtEl>
                                          <p:spTgt spid="21"/>
                                        </p:tgtEl>
                                        <p:attrNameLst>
                                          <p:attrName>style.visibility</p:attrName>
                                        </p:attrNameLst>
                                      </p:cBhvr>
                                      <p:to>
                                        <p:strVal val="hidden"/>
                                      </p:to>
                                    </p:set>
                                  </p:childTnLst>
                                </p:cTn>
                              </p:par>
                              <p:par>
                                <p:cTn id="18" presetID="1" presetClass="exit" presetSubtype="0" fill="hold" nodeType="withEffect">
                                  <p:stCondLst>
                                    <p:cond delay="0"/>
                                  </p:stCondLst>
                                  <p:childTnLst>
                                    <p:set>
                                      <p:cBhvr>
                                        <p:cTn id="19"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0" restart="whenNotActive" fill="hold" evtFilter="cancelBubble" nodeType="interactiveSeq">
                <p:stCondLst>
                  <p:cond evt="onClick" delay="0">
                    <p:tgtEl>
                      <p:spTgt spid="25"/>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nodeType="withEffect">
                                  <p:stCondLst>
                                    <p:cond delay="0"/>
                                  </p:stCondLst>
                                  <p:childTnLst>
                                    <p:set>
                                      <p:cBhvr>
                                        <p:cTn id="24" dur="1" fill="hold">
                                          <p:stCondLst>
                                            <p:cond delay="0"/>
                                          </p:stCondLst>
                                        </p:cTn>
                                        <p:tgtEl>
                                          <p:spTgt spid="25"/>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6"/>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2"/>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childTnLst>
              </p:cTn>
              <p:nextCondLst>
                <p:cond evt="onClick" delay="0">
                  <p:tgtEl>
                    <p:spTgt spid="25"/>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8E8AFE-3FD6-3062-3EC0-E6283D367ECE}"/>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7963289-B1EE-0ED3-5FE7-601A75DB70C1}"/>
              </a:ext>
            </a:extLst>
          </p:cNvPr>
          <p:cNvSpPr txBox="1">
            <a:spLocks/>
          </p:cNvSpPr>
          <p:nvPr/>
        </p:nvSpPr>
        <p:spPr>
          <a:xfrm>
            <a:off x="1161144" y="452682"/>
            <a:ext cx="9869714" cy="246813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9B2242"/>
                </a:solidFill>
                <a:latin typeface="Sztosfixed" pitchFamily="2" charset="77"/>
                <a:ea typeface="Sztosfixed" pitchFamily="2" charset="77"/>
                <a:cs typeface="Sztosfixed" pitchFamily="2" charset="77"/>
              </a:rPr>
              <a:t>Congratulations! </a:t>
            </a:r>
          </a:p>
          <a:p>
            <a:pPr algn="ctr"/>
            <a:endParaRPr lang="en-US" b="1" dirty="0">
              <a:solidFill>
                <a:srgbClr val="9B2242"/>
              </a:solidFill>
              <a:latin typeface="Sztosfixed" pitchFamily="2" charset="77"/>
              <a:ea typeface="Sztosfixed" pitchFamily="2" charset="77"/>
              <a:cs typeface="Sztosfixed" pitchFamily="2" charset="77"/>
            </a:endParaRPr>
          </a:p>
          <a:p>
            <a:pPr algn="ctr"/>
            <a:r>
              <a:rPr lang="en-US" b="1" dirty="0">
                <a:solidFill>
                  <a:srgbClr val="9B2242"/>
                </a:solidFill>
                <a:latin typeface="Sztosfixed" pitchFamily="2" charset="77"/>
                <a:ea typeface="Sztosfixed" pitchFamily="2" charset="77"/>
                <a:cs typeface="Sztosfixed" pitchFamily="2" charset="77"/>
              </a:rPr>
              <a:t>You are now a Mini Mushroom Grower</a:t>
            </a:r>
          </a:p>
        </p:txBody>
      </p:sp>
      <p:sp>
        <p:nvSpPr>
          <p:cNvPr id="9" name="Google Shape;151;p10">
            <a:extLst>
              <a:ext uri="{FF2B5EF4-FFF2-40B4-BE49-F238E27FC236}">
                <a16:creationId xmlns:a16="http://schemas.microsoft.com/office/drawing/2014/main" id="{E586A6B4-1C1A-7044-A946-7C8DEFDF10B0}"/>
              </a:ext>
            </a:extLst>
          </p:cNvPr>
          <p:cNvSpPr txBox="1">
            <a:spLocks/>
          </p:cNvSpPr>
          <p:nvPr/>
        </p:nvSpPr>
        <p:spPr>
          <a:xfrm>
            <a:off x="11157510" y="6280427"/>
            <a:ext cx="819142"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chemeClr val="bg1"/>
                </a:solidFill>
                <a:latin typeface="Sztosfixed" pitchFamily="2" charset="77"/>
                <a:ea typeface="Sztosfixed" pitchFamily="2" charset="77"/>
                <a:cs typeface="Sztosfixed" pitchFamily="2" charset="77"/>
              </a:rPr>
              <a:pPr algn="r">
                <a:buSzPts val="1400"/>
              </a:pPr>
              <a:t>49</a:t>
            </a:fld>
            <a:endParaRPr lang="en" sz="2000" b="1" dirty="0">
              <a:solidFill>
                <a:schemeClr val="bg1"/>
              </a:solidFill>
              <a:latin typeface="Sztosfixed" pitchFamily="2" charset="77"/>
              <a:ea typeface="Sztosfixed" pitchFamily="2" charset="77"/>
              <a:cs typeface="Sztosfixed" pitchFamily="2" charset="77"/>
            </a:endParaRPr>
          </a:p>
        </p:txBody>
      </p:sp>
      <p:grpSp>
        <p:nvGrpSpPr>
          <p:cNvPr id="3" name="Group 2">
            <a:extLst>
              <a:ext uri="{FF2B5EF4-FFF2-40B4-BE49-F238E27FC236}">
                <a16:creationId xmlns:a16="http://schemas.microsoft.com/office/drawing/2014/main" id="{02C46060-DC68-80FF-18F5-6E3324441138}"/>
              </a:ext>
            </a:extLst>
          </p:cNvPr>
          <p:cNvGrpSpPr/>
          <p:nvPr/>
        </p:nvGrpSpPr>
        <p:grpSpPr>
          <a:xfrm>
            <a:off x="3625633" y="5017654"/>
            <a:ext cx="4582670" cy="1387665"/>
            <a:chOff x="7732037" y="2171694"/>
            <a:chExt cx="4582670" cy="1387665"/>
          </a:xfrm>
        </p:grpSpPr>
        <p:grpSp>
          <p:nvGrpSpPr>
            <p:cNvPr id="6" name="Group 5">
              <a:extLst>
                <a:ext uri="{FF2B5EF4-FFF2-40B4-BE49-F238E27FC236}">
                  <a16:creationId xmlns:a16="http://schemas.microsoft.com/office/drawing/2014/main" id="{A40D9829-D1D7-42C4-4376-3CD1EDF32CC4}"/>
                </a:ext>
              </a:extLst>
            </p:cNvPr>
            <p:cNvGrpSpPr/>
            <p:nvPr/>
          </p:nvGrpSpPr>
          <p:grpSpPr>
            <a:xfrm>
              <a:off x="7732037" y="2171694"/>
              <a:ext cx="4364267" cy="1387665"/>
              <a:chOff x="7533564" y="4642021"/>
              <a:chExt cx="4364267" cy="1387665"/>
            </a:xfrm>
          </p:grpSpPr>
          <p:pic>
            <p:nvPicPr>
              <p:cNvPr id="8" name="Picture 7" descr="A red rectangular object with black border&#10;&#10;AI-generated content may be incorrect.">
                <a:extLst>
                  <a:ext uri="{FF2B5EF4-FFF2-40B4-BE49-F238E27FC236}">
                    <a16:creationId xmlns:a16="http://schemas.microsoft.com/office/drawing/2014/main" id="{9ECC8C3F-F65F-22B5-48A7-683BB91D2F88}"/>
                  </a:ext>
                </a:extLst>
              </p:cNvPr>
              <p:cNvPicPr>
                <a:picLocks noChangeAspect="1"/>
              </p:cNvPicPr>
              <p:nvPr/>
            </p:nvPicPr>
            <p:blipFill>
              <a:blip r:embed="rId3"/>
              <a:stretch>
                <a:fillRect/>
              </a:stretch>
            </p:blipFill>
            <p:spPr>
              <a:xfrm>
                <a:off x="7533564" y="4642021"/>
                <a:ext cx="4364267" cy="1387665"/>
              </a:xfrm>
              <a:prstGeom prst="rect">
                <a:avLst/>
              </a:prstGeom>
            </p:spPr>
          </p:pic>
          <p:sp>
            <p:nvSpPr>
              <p:cNvPr id="12" name="TextBox 11">
                <a:extLst>
                  <a:ext uri="{FF2B5EF4-FFF2-40B4-BE49-F238E27FC236}">
                    <a16:creationId xmlns:a16="http://schemas.microsoft.com/office/drawing/2014/main" id="{A4828BE4-7AF5-56EE-98C7-03F20E7BA520}"/>
                  </a:ext>
                </a:extLst>
              </p:cNvPr>
              <p:cNvSpPr txBox="1"/>
              <p:nvPr/>
            </p:nvSpPr>
            <p:spPr>
              <a:xfrm>
                <a:off x="7938244" y="4945490"/>
                <a:ext cx="3554906" cy="923330"/>
              </a:xfrm>
              <a:prstGeom prst="rect">
                <a:avLst/>
              </a:prstGeom>
              <a:noFill/>
            </p:spPr>
            <p:txBody>
              <a:bodyPr wrap="square" rtlCol="0">
                <a:spAutoFit/>
              </a:bodyPr>
              <a:lstStyle/>
              <a:p>
                <a:pPr algn="ctr"/>
                <a:r>
                  <a:rPr lang="en-US" dirty="0">
                    <a:solidFill>
                      <a:schemeClr val="bg1"/>
                    </a:solidFill>
                    <a:latin typeface="Sztosfixed" pitchFamily="2" charset="77"/>
                    <a:ea typeface="Sztosfixed" pitchFamily="2" charset="77"/>
                    <a:cs typeface="Sztosfixed" pitchFamily="2" charset="77"/>
                  </a:rPr>
                  <a:t>Click on the link to complete the teacher and student post-survey with your class.</a:t>
                </a:r>
              </a:p>
            </p:txBody>
          </p:sp>
        </p:grpSp>
        <p:sp>
          <p:nvSpPr>
            <p:cNvPr id="7" name="Triangle 12">
              <a:extLst>
                <a:ext uri="{FF2B5EF4-FFF2-40B4-BE49-F238E27FC236}">
                  <a16:creationId xmlns:a16="http://schemas.microsoft.com/office/drawing/2014/main" id="{5E31C606-F36A-DC1C-0A38-382AA8E208E5}"/>
                </a:ext>
              </a:extLst>
            </p:cNvPr>
            <p:cNvSpPr/>
            <p:nvPr/>
          </p:nvSpPr>
          <p:spPr>
            <a:xfrm rot="3573961">
              <a:off x="11673964" y="2288384"/>
              <a:ext cx="688205" cy="593280"/>
            </a:xfrm>
            <a:prstGeom prst="triangle">
              <a:avLst/>
            </a:prstGeom>
            <a:solidFill>
              <a:srgbClr val="9B22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Rectangle: Rounded Corners 13">
            <a:hlinkClick r:id="rId4"/>
            <a:extLst>
              <a:ext uri="{FF2B5EF4-FFF2-40B4-BE49-F238E27FC236}">
                <a16:creationId xmlns:a16="http://schemas.microsoft.com/office/drawing/2014/main" id="{BD811BA5-766E-6156-8824-397AA5AC5A00}"/>
              </a:ext>
            </a:extLst>
          </p:cNvPr>
          <p:cNvSpPr/>
          <p:nvPr/>
        </p:nvSpPr>
        <p:spPr>
          <a:xfrm>
            <a:off x="524837" y="5782788"/>
            <a:ext cx="2622854" cy="592953"/>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9B2242"/>
                </a:solidFill>
                <a:latin typeface="Sztosfixed" pitchFamily="2" charset="77"/>
                <a:ea typeface="Sztosfixed" pitchFamily="2" charset="77"/>
                <a:cs typeface="Sztosfixed" pitchFamily="2" charset="77"/>
              </a:rPr>
              <a:t>Student survey</a:t>
            </a:r>
            <a:endParaRPr lang="en-AU" dirty="0">
              <a:solidFill>
                <a:srgbClr val="9B2242"/>
              </a:solidFill>
            </a:endParaRPr>
          </a:p>
        </p:txBody>
      </p:sp>
      <p:sp>
        <p:nvSpPr>
          <p:cNvPr id="2" name="Rectangle: Rounded Corners 1">
            <a:hlinkClick r:id="rId5"/>
            <a:extLst>
              <a:ext uri="{FF2B5EF4-FFF2-40B4-BE49-F238E27FC236}">
                <a16:creationId xmlns:a16="http://schemas.microsoft.com/office/drawing/2014/main" id="{940D2C8E-2287-1006-18AC-9E4035003FD8}"/>
              </a:ext>
            </a:extLst>
          </p:cNvPr>
          <p:cNvSpPr/>
          <p:nvPr/>
        </p:nvSpPr>
        <p:spPr>
          <a:xfrm>
            <a:off x="524837" y="5028045"/>
            <a:ext cx="2622854" cy="592953"/>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9B2242"/>
                </a:solidFill>
                <a:latin typeface="Sztosfixed" pitchFamily="2" charset="77"/>
                <a:ea typeface="Sztosfixed" pitchFamily="2" charset="77"/>
                <a:cs typeface="Sztosfixed" pitchFamily="2" charset="77"/>
              </a:rPr>
              <a:t>Teacher feedback</a:t>
            </a:r>
            <a:endParaRPr lang="en-AU" dirty="0">
              <a:solidFill>
                <a:srgbClr val="9B2242"/>
              </a:solidFill>
            </a:endParaRPr>
          </a:p>
        </p:txBody>
      </p:sp>
      <p:sp>
        <p:nvSpPr>
          <p:cNvPr id="15" name="Rectangle: Rounded Corners 14">
            <a:hlinkClick r:id="rId6"/>
            <a:extLst>
              <a:ext uri="{FF2B5EF4-FFF2-40B4-BE49-F238E27FC236}">
                <a16:creationId xmlns:a16="http://schemas.microsoft.com/office/drawing/2014/main" id="{843E7B54-4BBB-0FF1-7015-3B128478B751}"/>
              </a:ext>
            </a:extLst>
          </p:cNvPr>
          <p:cNvSpPr/>
          <p:nvPr/>
        </p:nvSpPr>
        <p:spPr>
          <a:xfrm>
            <a:off x="4268988" y="3224287"/>
            <a:ext cx="3642674" cy="592953"/>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9B2242"/>
                </a:solidFill>
                <a:latin typeface="Sztosfixed" pitchFamily="2" charset="77"/>
                <a:ea typeface="Sztosfixed" pitchFamily="2" charset="77"/>
                <a:cs typeface="Sztosfixed" pitchFamily="2" charset="77"/>
              </a:rPr>
              <a:t>Download certificate</a:t>
            </a:r>
            <a:endParaRPr lang="en-AU" dirty="0">
              <a:solidFill>
                <a:srgbClr val="9B2242"/>
              </a:solidFill>
            </a:endParaRPr>
          </a:p>
        </p:txBody>
      </p:sp>
      <p:grpSp>
        <p:nvGrpSpPr>
          <p:cNvPr id="5" name="menu">
            <a:extLst>
              <a:ext uri="{FF2B5EF4-FFF2-40B4-BE49-F238E27FC236}">
                <a16:creationId xmlns:a16="http://schemas.microsoft.com/office/drawing/2014/main" id="{BBEA6C00-C856-E5D9-CE63-886EC48A025E}"/>
              </a:ext>
            </a:extLst>
          </p:cNvPr>
          <p:cNvGrpSpPr/>
          <p:nvPr/>
        </p:nvGrpSpPr>
        <p:grpSpPr>
          <a:xfrm>
            <a:off x="11474101" y="2871719"/>
            <a:ext cx="460535" cy="1114561"/>
            <a:chOff x="151927" y="2325786"/>
            <a:chExt cx="260682" cy="630889"/>
          </a:xfrm>
        </p:grpSpPr>
        <p:sp>
          <p:nvSpPr>
            <p:cNvPr id="10" name="Rectangle: Rounded Corners 63">
              <a:extLst>
                <a:ext uri="{FF2B5EF4-FFF2-40B4-BE49-F238E27FC236}">
                  <a16:creationId xmlns:a16="http://schemas.microsoft.com/office/drawing/2014/main" id="{02781FB2-D54E-FBF5-6A41-665C4AE8BA90}"/>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11" name="a4">
              <a:hlinkClick r:id="" action="ppaction://hlinkshowjump?jump=nextslide"/>
              <a:extLst>
                <a:ext uri="{FF2B5EF4-FFF2-40B4-BE49-F238E27FC236}">
                  <a16:creationId xmlns:a16="http://schemas.microsoft.com/office/drawing/2014/main" id="{4A5B9DD9-88A5-0853-5EC5-D7E9278745A5}"/>
                </a:ext>
              </a:extLst>
            </p:cNvPr>
            <p:cNvPicPr>
              <a:picLocks noChangeAspect="1"/>
            </p:cNvPicPr>
            <p:nvPr/>
          </p:nvPicPr>
          <p:blipFill>
            <a:blip r:embed="rId7"/>
            <a:srcRect/>
            <a:stretch/>
          </p:blipFill>
          <p:spPr>
            <a:xfrm>
              <a:off x="204687" y="2740767"/>
              <a:ext cx="154441" cy="106747"/>
            </a:xfrm>
            <a:prstGeom prst="rect">
              <a:avLst/>
            </a:prstGeom>
          </p:spPr>
        </p:pic>
        <p:pic>
          <p:nvPicPr>
            <p:cNvPr id="17" name="a4">
              <a:hlinkClick r:id="" action="ppaction://hlinkshowjump?jump=previousslide"/>
              <a:extLst>
                <a:ext uri="{FF2B5EF4-FFF2-40B4-BE49-F238E27FC236}">
                  <a16:creationId xmlns:a16="http://schemas.microsoft.com/office/drawing/2014/main" id="{316E6602-28A8-C4AF-57EF-BD329C452A6C}"/>
                </a:ext>
              </a:extLst>
            </p:cNvPr>
            <p:cNvPicPr>
              <a:picLocks noChangeAspect="1"/>
            </p:cNvPicPr>
            <p:nvPr/>
          </p:nvPicPr>
          <p:blipFill>
            <a:blip r:embed="rId7"/>
            <a:srcRect/>
            <a:stretch/>
          </p:blipFill>
          <p:spPr>
            <a:xfrm rot="10800000">
              <a:off x="204687" y="2434554"/>
              <a:ext cx="154441" cy="106747"/>
            </a:xfrm>
            <a:prstGeom prst="rect">
              <a:avLst/>
            </a:prstGeom>
          </p:spPr>
        </p:pic>
      </p:grpSp>
      <p:sp>
        <p:nvSpPr>
          <p:cNvPr id="13" name="Oval 12">
            <a:extLst>
              <a:ext uri="{FF2B5EF4-FFF2-40B4-BE49-F238E27FC236}">
                <a16:creationId xmlns:a16="http://schemas.microsoft.com/office/drawing/2014/main" id="{9B113A94-9214-C26D-CBF9-81A109AD78C8}"/>
              </a:ext>
            </a:extLst>
          </p:cNvPr>
          <p:cNvSpPr/>
          <p:nvPr/>
        </p:nvSpPr>
        <p:spPr>
          <a:xfrm>
            <a:off x="8718028" y="6095748"/>
            <a:ext cx="1803331" cy="393600"/>
          </a:xfrm>
          <a:prstGeom prst="ellipse">
            <a:avLst/>
          </a:prstGeom>
          <a:solidFill>
            <a:srgbClr val="2F7A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9" name="Picture 18">
            <a:extLst>
              <a:ext uri="{FF2B5EF4-FFF2-40B4-BE49-F238E27FC236}">
                <a16:creationId xmlns:a16="http://schemas.microsoft.com/office/drawing/2014/main" id="{3B448983-45AB-7981-388F-AE9583779D4B}"/>
              </a:ext>
            </a:extLst>
          </p:cNvPr>
          <p:cNvPicPr>
            <a:picLocks noChangeAspect="1"/>
          </p:cNvPicPr>
          <p:nvPr/>
        </p:nvPicPr>
        <p:blipFill>
          <a:blip r:embed="rId8"/>
          <a:srcRect l="18731" t="7044" r="14475" b="8616"/>
          <a:stretch>
            <a:fillRect/>
          </a:stretch>
        </p:blipFill>
        <p:spPr>
          <a:xfrm flipH="1">
            <a:off x="7989899" y="2920818"/>
            <a:ext cx="3024948" cy="3437579"/>
          </a:xfrm>
          <a:prstGeom prst="rect">
            <a:avLst/>
          </a:prstGeom>
        </p:spPr>
      </p:pic>
    </p:spTree>
    <p:extLst>
      <p:ext uri="{BB962C8B-B14F-4D97-AF65-F5344CB8AC3E}">
        <p14:creationId xmlns:p14="http://schemas.microsoft.com/office/powerpoint/2010/main" val="943960708"/>
      </p:ext>
    </p:extLst>
  </p:cSld>
  <p:clrMapOvr>
    <a:masterClrMapping/>
  </p:clrMapOvr>
  <p:transition spd="slow" advClick="0">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92780A-0A47-3C68-2A3F-5A41242EF82B}"/>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E6DB7B1C-3270-899A-32DB-32FBB85183A1}"/>
              </a:ext>
            </a:extLst>
          </p:cNvPr>
          <p:cNvGrpSpPr/>
          <p:nvPr/>
        </p:nvGrpSpPr>
        <p:grpSpPr>
          <a:xfrm>
            <a:off x="732717" y="288860"/>
            <a:ext cx="2737477" cy="856223"/>
            <a:chOff x="732717" y="288860"/>
            <a:chExt cx="2737477" cy="856223"/>
          </a:xfrm>
        </p:grpSpPr>
        <p:pic>
          <p:nvPicPr>
            <p:cNvPr id="5" name="Picture 4">
              <a:extLst>
                <a:ext uri="{FF2B5EF4-FFF2-40B4-BE49-F238E27FC236}">
                  <a16:creationId xmlns:a16="http://schemas.microsoft.com/office/drawing/2014/main" id="{AA4269C6-BF11-E3D9-02DB-0FCECF036839}"/>
                </a:ext>
              </a:extLst>
            </p:cNvPr>
            <p:cNvPicPr>
              <a:picLocks noChangeAspect="1"/>
            </p:cNvPicPr>
            <p:nvPr/>
          </p:nvPicPr>
          <p:blipFill>
            <a:blip r:embed="rId2"/>
            <a:srcRect/>
            <a:stretch/>
          </p:blipFill>
          <p:spPr>
            <a:xfrm>
              <a:off x="732717" y="288860"/>
              <a:ext cx="2737477" cy="856223"/>
            </a:xfrm>
            <a:prstGeom prst="rect">
              <a:avLst/>
            </a:prstGeom>
          </p:spPr>
        </p:pic>
        <p:sp>
          <p:nvSpPr>
            <p:cNvPr id="17" name="TextBox 16">
              <a:extLst>
                <a:ext uri="{FF2B5EF4-FFF2-40B4-BE49-F238E27FC236}">
                  <a16:creationId xmlns:a16="http://schemas.microsoft.com/office/drawing/2014/main" id="{902DF3C9-F859-9687-A96B-7A138AFF20F3}"/>
                </a:ext>
              </a:extLst>
            </p:cNvPr>
            <p:cNvSpPr txBox="1"/>
            <p:nvPr/>
          </p:nvSpPr>
          <p:spPr>
            <a:xfrm>
              <a:off x="820496" y="414229"/>
              <a:ext cx="2617255" cy="646331"/>
            </a:xfrm>
            <a:prstGeom prst="rect">
              <a:avLst/>
            </a:prstGeom>
            <a:noFill/>
          </p:spPr>
          <p:txBody>
            <a:bodyPr wrap="square" rtlCol="0">
              <a:spAutoFit/>
            </a:bodyPr>
            <a:lstStyle/>
            <a:p>
              <a:pPr algn="ctr"/>
              <a:r>
                <a:rPr lang="en-AU" dirty="0">
                  <a:solidFill>
                    <a:srgbClr val="6B5FBF"/>
                  </a:solidFill>
                  <a:latin typeface="Sztosfixed" pitchFamily="2" charset="77"/>
                  <a:ea typeface="Sztosfixed" pitchFamily="2" charset="77"/>
                  <a:cs typeface="Sztosfixed" pitchFamily="2" charset="77"/>
                </a:rPr>
                <a:t>What do you know about mushrooms?</a:t>
              </a:r>
            </a:p>
          </p:txBody>
        </p:sp>
      </p:grpSp>
      <p:grpSp>
        <p:nvGrpSpPr>
          <p:cNvPr id="39" name="mushrooms">
            <a:extLst>
              <a:ext uri="{FF2B5EF4-FFF2-40B4-BE49-F238E27FC236}">
                <a16:creationId xmlns:a16="http://schemas.microsoft.com/office/drawing/2014/main" id="{AB062897-9948-4028-E7D1-86FCA2DAA6B7}"/>
              </a:ext>
            </a:extLst>
          </p:cNvPr>
          <p:cNvGrpSpPr/>
          <p:nvPr/>
        </p:nvGrpSpPr>
        <p:grpSpPr>
          <a:xfrm>
            <a:off x="921048" y="1470433"/>
            <a:ext cx="10319212" cy="5023140"/>
            <a:chOff x="921048" y="1470433"/>
            <a:chExt cx="10319212" cy="5023140"/>
          </a:xfrm>
        </p:grpSpPr>
        <p:pic>
          <p:nvPicPr>
            <p:cNvPr id="43" name="Picture 42">
              <a:extLst>
                <a:ext uri="{FF2B5EF4-FFF2-40B4-BE49-F238E27FC236}">
                  <a16:creationId xmlns:a16="http://schemas.microsoft.com/office/drawing/2014/main" id="{8D9BA961-3B1A-4889-251C-B32616447BED}"/>
                </a:ext>
              </a:extLst>
            </p:cNvPr>
            <p:cNvPicPr>
              <a:picLocks noChangeAspect="1"/>
            </p:cNvPicPr>
            <p:nvPr/>
          </p:nvPicPr>
          <p:blipFill>
            <a:blip r:embed="rId3">
              <a:alphaModFix amt="63000"/>
            </a:blip>
            <a:srcRect/>
            <a:stretch/>
          </p:blipFill>
          <p:spPr>
            <a:xfrm flipH="1">
              <a:off x="4532725" y="1470433"/>
              <a:ext cx="2450480" cy="2322998"/>
            </a:xfrm>
            <a:prstGeom prst="rect">
              <a:avLst/>
            </a:prstGeom>
          </p:spPr>
        </p:pic>
        <p:pic>
          <p:nvPicPr>
            <p:cNvPr id="44" name="Picture 43">
              <a:extLst>
                <a:ext uri="{FF2B5EF4-FFF2-40B4-BE49-F238E27FC236}">
                  <a16:creationId xmlns:a16="http://schemas.microsoft.com/office/drawing/2014/main" id="{EA676A5B-F286-8EF8-F471-7AF5E53959C2}"/>
                </a:ext>
              </a:extLst>
            </p:cNvPr>
            <p:cNvPicPr>
              <a:picLocks noChangeAspect="1"/>
            </p:cNvPicPr>
            <p:nvPr/>
          </p:nvPicPr>
          <p:blipFill>
            <a:blip r:embed="rId3">
              <a:alphaModFix amt="63000"/>
            </a:blip>
            <a:srcRect/>
            <a:stretch/>
          </p:blipFill>
          <p:spPr>
            <a:xfrm>
              <a:off x="8286701" y="1470433"/>
              <a:ext cx="2450480" cy="2322998"/>
            </a:xfrm>
            <a:prstGeom prst="rect">
              <a:avLst/>
            </a:prstGeom>
          </p:spPr>
        </p:pic>
        <p:pic>
          <p:nvPicPr>
            <p:cNvPr id="49" name="Picture 48">
              <a:extLst>
                <a:ext uri="{FF2B5EF4-FFF2-40B4-BE49-F238E27FC236}">
                  <a16:creationId xmlns:a16="http://schemas.microsoft.com/office/drawing/2014/main" id="{720FA5DA-44D6-B895-63B8-3F1A5C9A49AE}"/>
                </a:ext>
              </a:extLst>
            </p:cNvPr>
            <p:cNvPicPr>
              <a:picLocks noChangeAspect="1"/>
            </p:cNvPicPr>
            <p:nvPr/>
          </p:nvPicPr>
          <p:blipFill>
            <a:blip r:embed="rId3">
              <a:alphaModFix amt="63000"/>
            </a:blip>
            <a:srcRect/>
            <a:stretch/>
          </p:blipFill>
          <p:spPr>
            <a:xfrm rot="20366741" flipH="1">
              <a:off x="2617938" y="4026424"/>
              <a:ext cx="2582425" cy="2448079"/>
            </a:xfrm>
            <a:prstGeom prst="rect">
              <a:avLst/>
            </a:prstGeom>
          </p:spPr>
        </p:pic>
        <p:pic>
          <p:nvPicPr>
            <p:cNvPr id="50" name="Picture 49">
              <a:extLst>
                <a:ext uri="{FF2B5EF4-FFF2-40B4-BE49-F238E27FC236}">
                  <a16:creationId xmlns:a16="http://schemas.microsoft.com/office/drawing/2014/main" id="{EF908DF2-81A1-6BAE-0854-124D4AC3EC55}"/>
                </a:ext>
              </a:extLst>
            </p:cNvPr>
            <p:cNvPicPr>
              <a:picLocks noChangeAspect="1"/>
            </p:cNvPicPr>
            <p:nvPr/>
          </p:nvPicPr>
          <p:blipFill>
            <a:blip r:embed="rId3">
              <a:alphaModFix amt="63000"/>
            </a:blip>
            <a:srcRect/>
            <a:stretch/>
          </p:blipFill>
          <p:spPr>
            <a:xfrm rot="17554875">
              <a:off x="6706029" y="4106834"/>
              <a:ext cx="2450480" cy="2322998"/>
            </a:xfrm>
            <a:prstGeom prst="rect">
              <a:avLst/>
            </a:prstGeom>
          </p:spPr>
        </p:pic>
        <p:pic>
          <p:nvPicPr>
            <p:cNvPr id="42" name="Picture 41">
              <a:extLst>
                <a:ext uri="{FF2B5EF4-FFF2-40B4-BE49-F238E27FC236}">
                  <a16:creationId xmlns:a16="http://schemas.microsoft.com/office/drawing/2014/main" id="{E3E42594-1616-2207-6D4B-49599700A78C}"/>
                </a:ext>
              </a:extLst>
            </p:cNvPr>
            <p:cNvPicPr>
              <a:picLocks noChangeAspect="1"/>
            </p:cNvPicPr>
            <p:nvPr/>
          </p:nvPicPr>
          <p:blipFill>
            <a:blip r:embed="rId3">
              <a:alphaModFix amt="63000"/>
            </a:blip>
            <a:srcRect/>
            <a:stretch/>
          </p:blipFill>
          <p:spPr>
            <a:xfrm>
              <a:off x="921048" y="1470433"/>
              <a:ext cx="2450480" cy="2322998"/>
            </a:xfrm>
            <a:prstGeom prst="rect">
              <a:avLst/>
            </a:prstGeom>
          </p:spPr>
        </p:pic>
        <p:pic>
          <p:nvPicPr>
            <p:cNvPr id="11" name="Picture 10">
              <a:extLst>
                <a:ext uri="{FF2B5EF4-FFF2-40B4-BE49-F238E27FC236}">
                  <a16:creationId xmlns:a16="http://schemas.microsoft.com/office/drawing/2014/main" id="{6D782938-ADA5-AE07-15B5-09DF0DE16540}"/>
                </a:ext>
              </a:extLst>
            </p:cNvPr>
            <p:cNvPicPr>
              <a:picLocks noChangeAspect="1"/>
            </p:cNvPicPr>
            <p:nvPr/>
          </p:nvPicPr>
          <p:blipFill>
            <a:blip r:embed="rId4"/>
            <a:srcRect l="-96" t="-5910" r="-1362" b="-4457"/>
            <a:stretch>
              <a:fillRect/>
            </a:stretch>
          </p:blipFill>
          <p:spPr>
            <a:xfrm>
              <a:off x="8069998" y="1631711"/>
              <a:ext cx="3170262" cy="1902110"/>
            </a:xfrm>
            <a:prstGeom prst="rect">
              <a:avLst/>
            </a:prstGeom>
          </p:spPr>
        </p:pic>
        <p:pic>
          <p:nvPicPr>
            <p:cNvPr id="10" name="Picture 9">
              <a:extLst>
                <a:ext uri="{FF2B5EF4-FFF2-40B4-BE49-F238E27FC236}">
                  <a16:creationId xmlns:a16="http://schemas.microsoft.com/office/drawing/2014/main" id="{B141422E-3D8B-D0DE-355F-A44F52FC1626}"/>
                </a:ext>
              </a:extLst>
            </p:cNvPr>
            <p:cNvPicPr>
              <a:picLocks noChangeAspect="1"/>
            </p:cNvPicPr>
            <p:nvPr/>
          </p:nvPicPr>
          <p:blipFill>
            <a:blip r:embed="rId5"/>
            <a:srcRect l="-2838" t="-5359" r="-1127" b="-5359"/>
            <a:stretch>
              <a:fillRect/>
            </a:stretch>
          </p:blipFill>
          <p:spPr>
            <a:xfrm>
              <a:off x="4470693" y="1563564"/>
              <a:ext cx="2438108" cy="1817134"/>
            </a:xfrm>
            <a:prstGeom prst="rect">
              <a:avLst/>
            </a:prstGeom>
          </p:spPr>
        </p:pic>
        <p:pic>
          <p:nvPicPr>
            <p:cNvPr id="9" name="Picture 8">
              <a:extLst>
                <a:ext uri="{FF2B5EF4-FFF2-40B4-BE49-F238E27FC236}">
                  <a16:creationId xmlns:a16="http://schemas.microsoft.com/office/drawing/2014/main" id="{998CCB54-B19C-CC44-312B-2C1EF03B264C}"/>
                </a:ext>
              </a:extLst>
            </p:cNvPr>
            <p:cNvPicPr>
              <a:picLocks noChangeAspect="1"/>
            </p:cNvPicPr>
            <p:nvPr/>
          </p:nvPicPr>
          <p:blipFill>
            <a:blip r:embed="rId6"/>
            <a:srcRect l="-1723" t="-2099" r="-1216" b="-2099"/>
            <a:stretch>
              <a:fillRect/>
            </a:stretch>
          </p:blipFill>
          <p:spPr>
            <a:xfrm>
              <a:off x="1170930" y="1865905"/>
              <a:ext cx="1886946" cy="1433722"/>
            </a:xfrm>
            <a:prstGeom prst="rect">
              <a:avLst/>
            </a:prstGeom>
          </p:spPr>
        </p:pic>
        <p:pic>
          <p:nvPicPr>
            <p:cNvPr id="3" name="Picture 2">
              <a:extLst>
                <a:ext uri="{FF2B5EF4-FFF2-40B4-BE49-F238E27FC236}">
                  <a16:creationId xmlns:a16="http://schemas.microsoft.com/office/drawing/2014/main" id="{C395329A-390F-D5D1-271A-21833BE50A72}"/>
                </a:ext>
              </a:extLst>
            </p:cNvPr>
            <p:cNvPicPr>
              <a:picLocks noChangeAspect="1"/>
            </p:cNvPicPr>
            <p:nvPr/>
          </p:nvPicPr>
          <p:blipFill>
            <a:blip r:embed="rId7"/>
            <a:srcRect l="-1564" r="-1564"/>
            <a:stretch>
              <a:fillRect/>
            </a:stretch>
          </p:blipFill>
          <p:spPr>
            <a:xfrm>
              <a:off x="6308261" y="4215427"/>
              <a:ext cx="3043262" cy="1640008"/>
            </a:xfrm>
            <a:prstGeom prst="rect">
              <a:avLst/>
            </a:prstGeom>
          </p:spPr>
        </p:pic>
        <p:pic>
          <p:nvPicPr>
            <p:cNvPr id="4" name="Picture 3">
              <a:extLst>
                <a:ext uri="{FF2B5EF4-FFF2-40B4-BE49-F238E27FC236}">
                  <a16:creationId xmlns:a16="http://schemas.microsoft.com/office/drawing/2014/main" id="{D906EA83-CFCC-E8AD-10F0-E9A5422A81E4}"/>
                </a:ext>
              </a:extLst>
            </p:cNvPr>
            <p:cNvPicPr>
              <a:picLocks noChangeAspect="1"/>
            </p:cNvPicPr>
            <p:nvPr/>
          </p:nvPicPr>
          <p:blipFill>
            <a:blip r:embed="rId8"/>
            <a:srcRect l="328" t="-12916" r="-328" b="-7965"/>
            <a:stretch>
              <a:fillRect/>
            </a:stretch>
          </p:blipFill>
          <p:spPr>
            <a:xfrm>
              <a:off x="2587159" y="4324909"/>
              <a:ext cx="2552578" cy="1682422"/>
            </a:xfrm>
            <a:prstGeom prst="rect">
              <a:avLst/>
            </a:prstGeom>
          </p:spPr>
        </p:pic>
      </p:grpSp>
      <p:sp>
        <p:nvSpPr>
          <p:cNvPr id="16" name="Title 1">
            <a:extLst>
              <a:ext uri="{FF2B5EF4-FFF2-40B4-BE49-F238E27FC236}">
                <a16:creationId xmlns:a16="http://schemas.microsoft.com/office/drawing/2014/main" id="{2B8257CB-F895-B577-17E3-7C201C8CAC81}"/>
              </a:ext>
            </a:extLst>
          </p:cNvPr>
          <p:cNvSpPr txBox="1">
            <a:spLocks/>
          </p:cNvSpPr>
          <p:nvPr/>
        </p:nvSpPr>
        <p:spPr>
          <a:xfrm>
            <a:off x="4457232" y="352331"/>
            <a:ext cx="3277537" cy="56094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9B2242"/>
                </a:solidFill>
                <a:latin typeface="Sztosfixed" pitchFamily="2" charset="77"/>
                <a:ea typeface="Sztosfixed" pitchFamily="2" charset="77"/>
                <a:cs typeface="Sztosfixed" pitchFamily="2" charset="77"/>
              </a:rPr>
              <a:t>What am I?</a:t>
            </a:r>
          </a:p>
        </p:txBody>
      </p:sp>
      <p:pic>
        <p:nvPicPr>
          <p:cNvPr id="23" name="Picture 22">
            <a:extLst>
              <a:ext uri="{FF2B5EF4-FFF2-40B4-BE49-F238E27FC236}">
                <a16:creationId xmlns:a16="http://schemas.microsoft.com/office/drawing/2014/main" id="{76E71891-8B0A-9754-0201-7078A5CFA6C9}"/>
              </a:ext>
            </a:extLst>
          </p:cNvPr>
          <p:cNvPicPr>
            <a:picLocks noChangeAspect="1"/>
          </p:cNvPicPr>
          <p:nvPr/>
        </p:nvPicPr>
        <p:blipFill>
          <a:blip r:embed="rId2"/>
          <a:srcRect/>
          <a:stretch/>
        </p:blipFill>
        <p:spPr>
          <a:xfrm>
            <a:off x="9035020" y="274106"/>
            <a:ext cx="2737477" cy="856223"/>
          </a:xfrm>
          <a:prstGeom prst="rect">
            <a:avLst/>
          </a:prstGeom>
        </p:spPr>
      </p:pic>
      <p:sp>
        <p:nvSpPr>
          <p:cNvPr id="25" name="TextBox 24">
            <a:extLst>
              <a:ext uri="{FF2B5EF4-FFF2-40B4-BE49-F238E27FC236}">
                <a16:creationId xmlns:a16="http://schemas.microsoft.com/office/drawing/2014/main" id="{041B11AC-B548-549B-9A57-0919CF4FD52C}"/>
              </a:ext>
            </a:extLst>
          </p:cNvPr>
          <p:cNvSpPr txBox="1"/>
          <p:nvPr/>
        </p:nvSpPr>
        <p:spPr>
          <a:xfrm>
            <a:off x="9195125" y="399475"/>
            <a:ext cx="2547122" cy="646331"/>
          </a:xfrm>
          <a:prstGeom prst="rect">
            <a:avLst/>
          </a:prstGeom>
          <a:noFill/>
        </p:spPr>
        <p:txBody>
          <a:bodyPr wrap="square" rtlCol="0">
            <a:spAutoFit/>
          </a:bodyPr>
          <a:lstStyle/>
          <a:p>
            <a:pPr algn="ctr"/>
            <a:r>
              <a:rPr lang="en-AU" dirty="0">
                <a:solidFill>
                  <a:srgbClr val="6B5FBF"/>
                </a:solidFill>
                <a:latin typeface="Sztosfixed" pitchFamily="2" charset="77"/>
                <a:ea typeface="Sztosfixed" pitchFamily="2" charset="77"/>
                <a:cs typeface="Sztosfixed" pitchFamily="2" charset="77"/>
              </a:rPr>
              <a:t>Can you name these mushrooms?</a:t>
            </a:r>
          </a:p>
        </p:txBody>
      </p:sp>
      <p:grpSp>
        <p:nvGrpSpPr>
          <p:cNvPr id="33" name="button">
            <a:extLst>
              <a:ext uri="{FF2B5EF4-FFF2-40B4-BE49-F238E27FC236}">
                <a16:creationId xmlns:a16="http://schemas.microsoft.com/office/drawing/2014/main" id="{ADDB3A2B-EEC2-DF4A-1A7E-43FD00200858}"/>
              </a:ext>
            </a:extLst>
          </p:cNvPr>
          <p:cNvGrpSpPr/>
          <p:nvPr/>
        </p:nvGrpSpPr>
        <p:grpSpPr>
          <a:xfrm>
            <a:off x="1113058" y="2706280"/>
            <a:ext cx="2160025" cy="1150433"/>
            <a:chOff x="1027487" y="2636232"/>
            <a:chExt cx="2396629" cy="1276450"/>
          </a:xfrm>
        </p:grpSpPr>
        <p:pic>
          <p:nvPicPr>
            <p:cNvPr id="24" name="Picture 23" descr="Cartoon mushroom with green eyes&#10;&#10;AI-generated content may be incorrect.">
              <a:extLst>
                <a:ext uri="{FF2B5EF4-FFF2-40B4-BE49-F238E27FC236}">
                  <a16:creationId xmlns:a16="http://schemas.microsoft.com/office/drawing/2014/main" id="{C9BAAB11-7428-A67A-F2FB-85B7F8A5BC15}"/>
                </a:ext>
              </a:extLst>
            </p:cNvPr>
            <p:cNvPicPr>
              <a:picLocks noChangeAspect="1"/>
            </p:cNvPicPr>
            <p:nvPr/>
          </p:nvPicPr>
          <p:blipFill>
            <a:blip r:embed="rId9"/>
            <a:srcRect l="16818" t="22429" r="19605"/>
            <a:stretch>
              <a:fillRect/>
            </a:stretch>
          </p:blipFill>
          <p:spPr>
            <a:xfrm>
              <a:off x="2308749" y="2636232"/>
              <a:ext cx="1115367" cy="1224780"/>
            </a:xfrm>
            <a:prstGeom prst="rect">
              <a:avLst/>
            </a:prstGeom>
          </p:spPr>
        </p:pic>
        <p:sp>
          <p:nvSpPr>
            <p:cNvPr id="13" name="TextBox 12">
              <a:extLst>
                <a:ext uri="{FF2B5EF4-FFF2-40B4-BE49-F238E27FC236}">
                  <a16:creationId xmlns:a16="http://schemas.microsoft.com/office/drawing/2014/main" id="{1F71F22E-C3A8-FD7E-B9CA-0897EED76CAA}"/>
                </a:ext>
              </a:extLst>
            </p:cNvPr>
            <p:cNvSpPr txBox="1"/>
            <p:nvPr/>
          </p:nvSpPr>
          <p:spPr>
            <a:xfrm>
              <a:off x="1027487" y="3400447"/>
              <a:ext cx="1682119" cy="512235"/>
            </a:xfrm>
            <a:prstGeom prst="rect">
              <a:avLst/>
            </a:prstGeom>
            <a:noFill/>
          </p:spPr>
          <p:txBody>
            <a:bodyPr wrap="square">
              <a:spAutoFit/>
            </a:bodyPr>
            <a:lstStyle/>
            <a:p>
              <a:r>
                <a:rPr lang="en-US" sz="2400" b="1" dirty="0">
                  <a:solidFill>
                    <a:srgbClr val="9B2242"/>
                  </a:solidFill>
                  <a:latin typeface="Sztosfixed" pitchFamily="2" charset="77"/>
                  <a:ea typeface="Sztosfixed" pitchFamily="2" charset="77"/>
                  <a:cs typeface="Sztosfixed" pitchFamily="2" charset="77"/>
                </a:rPr>
                <a:t>Button</a:t>
              </a:r>
              <a:endParaRPr lang="en-US" sz="2400" dirty="0">
                <a:solidFill>
                  <a:srgbClr val="9B2242"/>
                </a:solidFill>
              </a:endParaRPr>
            </a:p>
          </p:txBody>
        </p:sp>
      </p:grpSp>
      <p:grpSp>
        <p:nvGrpSpPr>
          <p:cNvPr id="34" name="cap">
            <a:extLst>
              <a:ext uri="{FF2B5EF4-FFF2-40B4-BE49-F238E27FC236}">
                <a16:creationId xmlns:a16="http://schemas.microsoft.com/office/drawing/2014/main" id="{C1036AC5-3C2B-E9DA-C132-1B8FFB27221D}"/>
              </a:ext>
            </a:extLst>
          </p:cNvPr>
          <p:cNvGrpSpPr/>
          <p:nvPr/>
        </p:nvGrpSpPr>
        <p:grpSpPr>
          <a:xfrm>
            <a:off x="4372248" y="2223799"/>
            <a:ext cx="2132247" cy="1569752"/>
            <a:chOff x="4633283" y="2147258"/>
            <a:chExt cx="2365809" cy="1741700"/>
          </a:xfrm>
        </p:grpSpPr>
        <p:pic>
          <p:nvPicPr>
            <p:cNvPr id="26" name="Picture 25" descr="A cartoon mushroom with a skateboard&#10;&#10;AI-generated content may be incorrect.">
              <a:extLst>
                <a:ext uri="{FF2B5EF4-FFF2-40B4-BE49-F238E27FC236}">
                  <a16:creationId xmlns:a16="http://schemas.microsoft.com/office/drawing/2014/main" id="{EE5518C2-CBDE-857D-8F0C-688A391B5647}"/>
                </a:ext>
              </a:extLst>
            </p:cNvPr>
            <p:cNvPicPr>
              <a:picLocks noChangeAspect="1"/>
            </p:cNvPicPr>
            <p:nvPr/>
          </p:nvPicPr>
          <p:blipFill>
            <a:blip r:embed="rId10"/>
            <a:srcRect l="14092" t="4773" r="14098" b="7344"/>
            <a:stretch>
              <a:fillRect/>
            </a:stretch>
          </p:blipFill>
          <p:spPr>
            <a:xfrm>
              <a:off x="4727665" y="2147258"/>
              <a:ext cx="1542808" cy="1699322"/>
            </a:xfrm>
            <a:prstGeom prst="rect">
              <a:avLst/>
            </a:prstGeom>
          </p:spPr>
        </p:pic>
        <p:sp>
          <p:nvSpPr>
            <p:cNvPr id="14" name="TextBox 13">
              <a:extLst>
                <a:ext uri="{FF2B5EF4-FFF2-40B4-BE49-F238E27FC236}">
                  <a16:creationId xmlns:a16="http://schemas.microsoft.com/office/drawing/2014/main" id="{6B6449F2-9660-8DCE-EE43-E491131CA161}"/>
                </a:ext>
              </a:extLst>
            </p:cNvPr>
            <p:cNvSpPr txBox="1"/>
            <p:nvPr/>
          </p:nvSpPr>
          <p:spPr>
            <a:xfrm>
              <a:off x="4633283" y="3427293"/>
              <a:ext cx="2365809" cy="461665"/>
            </a:xfrm>
            <a:prstGeom prst="rect">
              <a:avLst/>
            </a:prstGeom>
            <a:noFill/>
          </p:spPr>
          <p:txBody>
            <a:bodyPr wrap="square">
              <a:spAutoFit/>
            </a:bodyPr>
            <a:lstStyle/>
            <a:p>
              <a:pPr algn="r"/>
              <a:r>
                <a:rPr lang="en-US" sz="2400" b="1" dirty="0">
                  <a:solidFill>
                    <a:srgbClr val="9B2242"/>
                  </a:solidFill>
                  <a:latin typeface="Sztosfixed" pitchFamily="2" charset="77"/>
                  <a:ea typeface="Sztosfixed" pitchFamily="2" charset="77"/>
                  <a:cs typeface="Sztosfixed" pitchFamily="2" charset="77"/>
                </a:rPr>
                <a:t>Cap</a:t>
              </a:r>
              <a:endParaRPr lang="en-US" sz="2400" dirty="0">
                <a:solidFill>
                  <a:srgbClr val="9B2242"/>
                </a:solidFill>
              </a:endParaRPr>
            </a:p>
          </p:txBody>
        </p:sp>
      </p:grpSp>
      <p:grpSp>
        <p:nvGrpSpPr>
          <p:cNvPr id="35" name="flat">
            <a:extLst>
              <a:ext uri="{FF2B5EF4-FFF2-40B4-BE49-F238E27FC236}">
                <a16:creationId xmlns:a16="http://schemas.microsoft.com/office/drawing/2014/main" id="{E5101D3F-C153-8898-4784-3F14956F446A}"/>
              </a:ext>
            </a:extLst>
          </p:cNvPr>
          <p:cNvGrpSpPr/>
          <p:nvPr/>
        </p:nvGrpSpPr>
        <p:grpSpPr>
          <a:xfrm>
            <a:off x="7235509" y="1667559"/>
            <a:ext cx="3044140" cy="2219292"/>
            <a:chOff x="7387732" y="1539623"/>
            <a:chExt cx="3377588" cy="2462390"/>
          </a:xfrm>
        </p:grpSpPr>
        <p:pic>
          <p:nvPicPr>
            <p:cNvPr id="28" name="Picture 27" descr="Cartoon character with a mushroom and a cane&#10;&#10;AI-generated content may be incorrect.">
              <a:extLst>
                <a:ext uri="{FF2B5EF4-FFF2-40B4-BE49-F238E27FC236}">
                  <a16:creationId xmlns:a16="http://schemas.microsoft.com/office/drawing/2014/main" id="{43B5B1D9-4551-EB16-A4D7-D7FDA02C897C}"/>
                </a:ext>
              </a:extLst>
            </p:cNvPr>
            <p:cNvPicPr>
              <a:picLocks noChangeAspect="1"/>
            </p:cNvPicPr>
            <p:nvPr/>
          </p:nvPicPr>
          <p:blipFill>
            <a:blip r:embed="rId11"/>
            <a:srcRect l="3848" t="5705" r="5214" b="7109"/>
            <a:stretch>
              <a:fillRect/>
            </a:stretch>
          </p:blipFill>
          <p:spPr>
            <a:xfrm>
              <a:off x="7387732" y="1539623"/>
              <a:ext cx="2761898" cy="2383148"/>
            </a:xfrm>
            <a:prstGeom prst="rect">
              <a:avLst/>
            </a:prstGeom>
          </p:spPr>
        </p:pic>
        <p:sp>
          <p:nvSpPr>
            <p:cNvPr id="15" name="TextBox 14">
              <a:extLst>
                <a:ext uri="{FF2B5EF4-FFF2-40B4-BE49-F238E27FC236}">
                  <a16:creationId xmlns:a16="http://schemas.microsoft.com/office/drawing/2014/main" id="{429FE984-6868-89B9-8221-0032E1768A21}"/>
                </a:ext>
              </a:extLst>
            </p:cNvPr>
            <p:cNvSpPr txBox="1"/>
            <p:nvPr/>
          </p:nvSpPr>
          <p:spPr>
            <a:xfrm>
              <a:off x="9682833" y="3489778"/>
              <a:ext cx="1082487" cy="512235"/>
            </a:xfrm>
            <a:prstGeom prst="rect">
              <a:avLst/>
            </a:prstGeom>
            <a:noFill/>
          </p:spPr>
          <p:txBody>
            <a:bodyPr wrap="square">
              <a:spAutoFit/>
            </a:bodyPr>
            <a:lstStyle/>
            <a:p>
              <a:r>
                <a:rPr lang="en-US" sz="2400" b="1" dirty="0">
                  <a:solidFill>
                    <a:srgbClr val="9B2242"/>
                  </a:solidFill>
                  <a:latin typeface="Sztosfixed" pitchFamily="2" charset="77"/>
                  <a:ea typeface="Sztosfixed" pitchFamily="2" charset="77"/>
                  <a:cs typeface="Sztosfixed" pitchFamily="2" charset="77"/>
                </a:rPr>
                <a:t>Flat</a:t>
              </a:r>
              <a:endParaRPr lang="en-US" sz="2400" dirty="0">
                <a:solidFill>
                  <a:srgbClr val="9B2242"/>
                </a:solidFill>
              </a:endParaRPr>
            </a:p>
          </p:txBody>
        </p:sp>
      </p:grpSp>
      <p:pic>
        <p:nvPicPr>
          <p:cNvPr id="52" name="button button">
            <a:extLst>
              <a:ext uri="{FF2B5EF4-FFF2-40B4-BE49-F238E27FC236}">
                <a16:creationId xmlns:a16="http://schemas.microsoft.com/office/drawing/2014/main" id="{7C88F150-1972-1BEC-5608-1E6EB7950197}"/>
              </a:ext>
            </a:extLst>
          </p:cNvPr>
          <p:cNvPicPr>
            <a:picLocks noChangeAspect="1"/>
          </p:cNvPicPr>
          <p:nvPr/>
        </p:nvPicPr>
        <p:blipFill>
          <a:blip r:embed="rId12"/>
          <a:srcRect/>
          <a:stretch/>
        </p:blipFill>
        <p:spPr>
          <a:xfrm>
            <a:off x="2453851" y="1520366"/>
            <a:ext cx="417876" cy="421781"/>
          </a:xfrm>
          <a:prstGeom prst="rect">
            <a:avLst/>
          </a:prstGeom>
        </p:spPr>
      </p:pic>
      <p:pic>
        <p:nvPicPr>
          <p:cNvPr id="57" name="button cap">
            <a:extLst>
              <a:ext uri="{FF2B5EF4-FFF2-40B4-BE49-F238E27FC236}">
                <a16:creationId xmlns:a16="http://schemas.microsoft.com/office/drawing/2014/main" id="{74B3CF39-939A-7521-D26A-F380F8A3F797}"/>
              </a:ext>
            </a:extLst>
          </p:cNvPr>
          <p:cNvPicPr>
            <a:picLocks noChangeAspect="1"/>
          </p:cNvPicPr>
          <p:nvPr/>
        </p:nvPicPr>
        <p:blipFill>
          <a:blip r:embed="rId12"/>
          <a:srcRect/>
          <a:stretch/>
        </p:blipFill>
        <p:spPr>
          <a:xfrm>
            <a:off x="6374922" y="1520366"/>
            <a:ext cx="417876" cy="421781"/>
          </a:xfrm>
          <a:prstGeom prst="rect">
            <a:avLst/>
          </a:prstGeom>
        </p:spPr>
      </p:pic>
      <p:pic>
        <p:nvPicPr>
          <p:cNvPr id="58" name="button flat">
            <a:extLst>
              <a:ext uri="{FF2B5EF4-FFF2-40B4-BE49-F238E27FC236}">
                <a16:creationId xmlns:a16="http://schemas.microsoft.com/office/drawing/2014/main" id="{C9ADD824-9E1F-4E8C-3509-A2CCEB2AD043}"/>
              </a:ext>
            </a:extLst>
          </p:cNvPr>
          <p:cNvPicPr>
            <a:picLocks noChangeAspect="1"/>
          </p:cNvPicPr>
          <p:nvPr/>
        </p:nvPicPr>
        <p:blipFill>
          <a:blip r:embed="rId12"/>
          <a:srcRect/>
          <a:stretch/>
        </p:blipFill>
        <p:spPr>
          <a:xfrm>
            <a:off x="10249498" y="1520366"/>
            <a:ext cx="417876" cy="421781"/>
          </a:xfrm>
          <a:prstGeom prst="rect">
            <a:avLst/>
          </a:prstGeom>
        </p:spPr>
      </p:pic>
      <p:pic>
        <p:nvPicPr>
          <p:cNvPr id="59" name="button porto">
            <a:extLst>
              <a:ext uri="{FF2B5EF4-FFF2-40B4-BE49-F238E27FC236}">
                <a16:creationId xmlns:a16="http://schemas.microsoft.com/office/drawing/2014/main" id="{F26C304C-5067-96F9-C5C3-CA2FAE777DFC}"/>
              </a:ext>
            </a:extLst>
          </p:cNvPr>
          <p:cNvPicPr>
            <a:picLocks noChangeAspect="1"/>
          </p:cNvPicPr>
          <p:nvPr/>
        </p:nvPicPr>
        <p:blipFill>
          <a:blip r:embed="rId12"/>
          <a:srcRect/>
          <a:stretch/>
        </p:blipFill>
        <p:spPr>
          <a:xfrm>
            <a:off x="6790154" y="4217071"/>
            <a:ext cx="417876" cy="421781"/>
          </a:xfrm>
          <a:prstGeom prst="rect">
            <a:avLst/>
          </a:prstGeom>
        </p:spPr>
      </p:pic>
      <p:pic>
        <p:nvPicPr>
          <p:cNvPr id="60" name="button swiss">
            <a:extLst>
              <a:ext uri="{FF2B5EF4-FFF2-40B4-BE49-F238E27FC236}">
                <a16:creationId xmlns:a16="http://schemas.microsoft.com/office/drawing/2014/main" id="{D75B907E-76F2-B125-33F1-3CE095FB1FC3}"/>
              </a:ext>
            </a:extLst>
          </p:cNvPr>
          <p:cNvPicPr>
            <a:picLocks noChangeAspect="1"/>
          </p:cNvPicPr>
          <p:nvPr/>
        </p:nvPicPr>
        <p:blipFill>
          <a:blip r:embed="rId12"/>
          <a:srcRect/>
          <a:stretch/>
        </p:blipFill>
        <p:spPr>
          <a:xfrm>
            <a:off x="4336628" y="4217071"/>
            <a:ext cx="417876" cy="421781"/>
          </a:xfrm>
          <a:prstGeom prst="rect">
            <a:avLst/>
          </a:prstGeom>
        </p:spPr>
      </p:pic>
      <p:grpSp>
        <p:nvGrpSpPr>
          <p:cNvPr id="31" name="swiss">
            <a:extLst>
              <a:ext uri="{FF2B5EF4-FFF2-40B4-BE49-F238E27FC236}">
                <a16:creationId xmlns:a16="http://schemas.microsoft.com/office/drawing/2014/main" id="{954E6A81-747F-DF85-C4E5-932CEF90C2A5}"/>
              </a:ext>
            </a:extLst>
          </p:cNvPr>
          <p:cNvGrpSpPr/>
          <p:nvPr/>
        </p:nvGrpSpPr>
        <p:grpSpPr>
          <a:xfrm>
            <a:off x="996609" y="4777729"/>
            <a:ext cx="2621693" cy="1383422"/>
            <a:chOff x="1027488" y="4635024"/>
            <a:chExt cx="2908868" cy="1534960"/>
          </a:xfrm>
        </p:grpSpPr>
        <p:pic>
          <p:nvPicPr>
            <p:cNvPr id="32" name="Picture 31" descr="A cartoon mushroom with a backpack&#10;&#10;AI-generated content may be incorrect.">
              <a:extLst>
                <a:ext uri="{FF2B5EF4-FFF2-40B4-BE49-F238E27FC236}">
                  <a16:creationId xmlns:a16="http://schemas.microsoft.com/office/drawing/2014/main" id="{8F003B7E-3167-9FC8-0A5E-663F2B4F2BC8}"/>
                </a:ext>
              </a:extLst>
            </p:cNvPr>
            <p:cNvPicPr>
              <a:picLocks noChangeAspect="1"/>
            </p:cNvPicPr>
            <p:nvPr/>
          </p:nvPicPr>
          <p:blipFill>
            <a:blip r:embed="rId13"/>
            <a:srcRect l="13043" t="8871" r="12859" b="3871"/>
            <a:stretch>
              <a:fillRect/>
            </a:stretch>
          </p:blipFill>
          <p:spPr>
            <a:xfrm>
              <a:off x="2488047" y="4635024"/>
              <a:ext cx="1448309" cy="1534960"/>
            </a:xfrm>
            <a:prstGeom prst="rect">
              <a:avLst/>
            </a:prstGeom>
          </p:spPr>
        </p:pic>
        <p:sp>
          <p:nvSpPr>
            <p:cNvPr id="6" name="TextBox 5">
              <a:extLst>
                <a:ext uri="{FF2B5EF4-FFF2-40B4-BE49-F238E27FC236}">
                  <a16:creationId xmlns:a16="http://schemas.microsoft.com/office/drawing/2014/main" id="{10F288BC-A70A-9AC3-4B34-540EBF966993}"/>
                </a:ext>
              </a:extLst>
            </p:cNvPr>
            <p:cNvSpPr txBox="1"/>
            <p:nvPr/>
          </p:nvSpPr>
          <p:spPr>
            <a:xfrm>
              <a:off x="1027488" y="5007833"/>
              <a:ext cx="1682120" cy="922023"/>
            </a:xfrm>
            <a:prstGeom prst="rect">
              <a:avLst/>
            </a:prstGeom>
            <a:noFill/>
          </p:spPr>
          <p:txBody>
            <a:bodyPr wrap="square">
              <a:spAutoFit/>
            </a:bodyPr>
            <a:lstStyle/>
            <a:p>
              <a:r>
                <a:rPr lang="en-US" sz="2400" b="1" dirty="0">
                  <a:solidFill>
                    <a:srgbClr val="9B2242"/>
                  </a:solidFill>
                  <a:latin typeface="Sztosfixed" pitchFamily="2" charset="77"/>
                  <a:ea typeface="Sztosfixed" pitchFamily="2" charset="77"/>
                  <a:cs typeface="Sztosfixed" pitchFamily="2" charset="77"/>
                </a:rPr>
                <a:t>Swiss brown</a:t>
              </a:r>
              <a:endParaRPr lang="en-US" sz="2400" dirty="0">
                <a:solidFill>
                  <a:srgbClr val="9B2242"/>
                </a:solidFill>
              </a:endParaRPr>
            </a:p>
          </p:txBody>
        </p:sp>
      </p:grpSp>
      <p:grpSp>
        <p:nvGrpSpPr>
          <p:cNvPr id="29" name="porto">
            <a:extLst>
              <a:ext uri="{FF2B5EF4-FFF2-40B4-BE49-F238E27FC236}">
                <a16:creationId xmlns:a16="http://schemas.microsoft.com/office/drawing/2014/main" id="{F3B1ED7F-8F25-6A34-9C7F-320ADDECE0CE}"/>
              </a:ext>
            </a:extLst>
          </p:cNvPr>
          <p:cNvGrpSpPr/>
          <p:nvPr/>
        </p:nvGrpSpPr>
        <p:grpSpPr>
          <a:xfrm>
            <a:off x="6947738" y="4083689"/>
            <a:ext cx="4018386" cy="2124058"/>
            <a:chOff x="5419313" y="3986712"/>
            <a:chExt cx="4458552" cy="2356724"/>
          </a:xfrm>
        </p:grpSpPr>
        <p:pic>
          <p:nvPicPr>
            <p:cNvPr id="30" name="Picture 29" descr="A cartoon character holding weights&#10;&#10;AI-generated content may be incorrect.">
              <a:extLst>
                <a:ext uri="{FF2B5EF4-FFF2-40B4-BE49-F238E27FC236}">
                  <a16:creationId xmlns:a16="http://schemas.microsoft.com/office/drawing/2014/main" id="{3EBC8E2F-0906-8148-97FF-2F98F8712BEF}"/>
                </a:ext>
              </a:extLst>
            </p:cNvPr>
            <p:cNvPicPr>
              <a:picLocks noChangeAspect="1"/>
            </p:cNvPicPr>
            <p:nvPr/>
          </p:nvPicPr>
          <p:blipFill>
            <a:blip r:embed="rId14"/>
            <a:srcRect l="4286" t="8641" r="7592" b="3238"/>
            <a:stretch>
              <a:fillRect/>
            </a:stretch>
          </p:blipFill>
          <p:spPr>
            <a:xfrm>
              <a:off x="7261269" y="3986712"/>
              <a:ext cx="2616596" cy="2354918"/>
            </a:xfrm>
            <a:prstGeom prst="rect">
              <a:avLst/>
            </a:prstGeom>
          </p:spPr>
        </p:pic>
        <p:sp>
          <p:nvSpPr>
            <p:cNvPr id="8" name="TextBox 7">
              <a:extLst>
                <a:ext uri="{FF2B5EF4-FFF2-40B4-BE49-F238E27FC236}">
                  <a16:creationId xmlns:a16="http://schemas.microsoft.com/office/drawing/2014/main" id="{1FAFC7B6-3C0A-33B7-A81C-66ACDF594D29}"/>
                </a:ext>
              </a:extLst>
            </p:cNvPr>
            <p:cNvSpPr txBox="1"/>
            <p:nvPr/>
          </p:nvSpPr>
          <p:spPr>
            <a:xfrm>
              <a:off x="5419313" y="5881771"/>
              <a:ext cx="2592700" cy="461665"/>
            </a:xfrm>
            <a:prstGeom prst="rect">
              <a:avLst/>
            </a:prstGeom>
            <a:noFill/>
          </p:spPr>
          <p:txBody>
            <a:bodyPr wrap="square">
              <a:spAutoFit/>
            </a:bodyPr>
            <a:lstStyle/>
            <a:p>
              <a:pPr algn="r"/>
              <a:r>
                <a:rPr lang="en-US" sz="2400" b="1" dirty="0">
                  <a:solidFill>
                    <a:srgbClr val="9B2242"/>
                  </a:solidFill>
                  <a:latin typeface="Sztosfixed" pitchFamily="2" charset="77"/>
                  <a:ea typeface="Sztosfixed" pitchFamily="2" charset="77"/>
                  <a:cs typeface="Sztosfixed" pitchFamily="2" charset="77"/>
                </a:rPr>
                <a:t>Portobello</a:t>
              </a:r>
              <a:endParaRPr lang="en-US" sz="2400" dirty="0">
                <a:solidFill>
                  <a:srgbClr val="9B2242"/>
                </a:solidFill>
              </a:endParaRPr>
            </a:p>
          </p:txBody>
        </p:sp>
      </p:grpSp>
      <p:grpSp>
        <p:nvGrpSpPr>
          <p:cNvPr id="19" name="menu">
            <a:extLst>
              <a:ext uri="{FF2B5EF4-FFF2-40B4-BE49-F238E27FC236}">
                <a16:creationId xmlns:a16="http://schemas.microsoft.com/office/drawing/2014/main" id="{36A107B8-C2A3-A9B7-20D0-406F9DDB4CB6}"/>
              </a:ext>
            </a:extLst>
          </p:cNvPr>
          <p:cNvGrpSpPr/>
          <p:nvPr/>
        </p:nvGrpSpPr>
        <p:grpSpPr>
          <a:xfrm>
            <a:off x="11474101" y="2871719"/>
            <a:ext cx="460535" cy="1114561"/>
            <a:chOff x="151927" y="2325786"/>
            <a:chExt cx="260682" cy="630889"/>
          </a:xfrm>
        </p:grpSpPr>
        <p:sp>
          <p:nvSpPr>
            <p:cNvPr id="20" name="Rectangle: Rounded Corners 63">
              <a:extLst>
                <a:ext uri="{FF2B5EF4-FFF2-40B4-BE49-F238E27FC236}">
                  <a16:creationId xmlns:a16="http://schemas.microsoft.com/office/drawing/2014/main" id="{F6A1A137-BC06-A3F8-DBCC-600C3A1BB1C4}"/>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21" name="a4">
              <a:hlinkClick r:id="" action="ppaction://hlinkshowjump?jump=nextslide"/>
              <a:extLst>
                <a:ext uri="{FF2B5EF4-FFF2-40B4-BE49-F238E27FC236}">
                  <a16:creationId xmlns:a16="http://schemas.microsoft.com/office/drawing/2014/main" id="{0CF6BBEF-8D9F-8017-B546-C0A45A497D99}"/>
                </a:ext>
              </a:extLst>
            </p:cNvPr>
            <p:cNvPicPr>
              <a:picLocks noChangeAspect="1"/>
            </p:cNvPicPr>
            <p:nvPr/>
          </p:nvPicPr>
          <p:blipFill>
            <a:blip r:embed="rId15"/>
            <a:srcRect/>
            <a:stretch/>
          </p:blipFill>
          <p:spPr>
            <a:xfrm>
              <a:off x="204687" y="2740767"/>
              <a:ext cx="154441" cy="106747"/>
            </a:xfrm>
            <a:prstGeom prst="rect">
              <a:avLst/>
            </a:prstGeom>
          </p:spPr>
        </p:pic>
        <p:pic>
          <p:nvPicPr>
            <p:cNvPr id="22" name="a4">
              <a:hlinkClick r:id="" action="ppaction://hlinkshowjump?jump=previousslide"/>
              <a:extLst>
                <a:ext uri="{FF2B5EF4-FFF2-40B4-BE49-F238E27FC236}">
                  <a16:creationId xmlns:a16="http://schemas.microsoft.com/office/drawing/2014/main" id="{BE78998C-5143-162A-4835-DA4A660B258F}"/>
                </a:ext>
              </a:extLst>
            </p:cNvPr>
            <p:cNvPicPr>
              <a:picLocks noChangeAspect="1"/>
            </p:cNvPicPr>
            <p:nvPr/>
          </p:nvPicPr>
          <p:blipFill>
            <a:blip r:embed="rId15"/>
            <a:srcRect/>
            <a:stretch/>
          </p:blipFill>
          <p:spPr>
            <a:xfrm rot="10800000">
              <a:off x="204687" y="2434554"/>
              <a:ext cx="154441" cy="106747"/>
            </a:xfrm>
            <a:prstGeom prst="rect">
              <a:avLst/>
            </a:prstGeom>
          </p:spPr>
        </p:pic>
      </p:grpSp>
      <p:pic>
        <p:nvPicPr>
          <p:cNvPr id="12" name="reveal bt" descr="A red arrow in a white circle&#10;&#10;AI-generated content may be incorrect.">
            <a:extLst>
              <a:ext uri="{FF2B5EF4-FFF2-40B4-BE49-F238E27FC236}">
                <a16:creationId xmlns:a16="http://schemas.microsoft.com/office/drawing/2014/main" id="{B3771BCF-2DCD-5EF2-207A-96C2527A7BA2}"/>
              </a:ext>
            </a:extLst>
          </p:cNvPr>
          <p:cNvPicPr>
            <a:picLocks noChangeAspect="1"/>
          </p:cNvPicPr>
          <p:nvPr/>
        </p:nvPicPr>
        <p:blipFill>
          <a:blip r:embed="rId16"/>
          <a:stretch>
            <a:fillRect/>
          </a:stretch>
        </p:blipFill>
        <p:spPr>
          <a:xfrm rot="10800000">
            <a:off x="5837695" y="6121540"/>
            <a:ext cx="516610" cy="516610"/>
          </a:xfrm>
          <a:prstGeom prst="rect">
            <a:avLst/>
          </a:prstGeom>
        </p:spPr>
      </p:pic>
      <p:sp>
        <p:nvSpPr>
          <p:cNvPr id="18" name="number">
            <a:extLst>
              <a:ext uri="{FF2B5EF4-FFF2-40B4-BE49-F238E27FC236}">
                <a16:creationId xmlns:a16="http://schemas.microsoft.com/office/drawing/2014/main" id="{23F829AE-63DD-B59A-4F23-BDB0150ABEFD}"/>
              </a:ext>
            </a:extLst>
          </p:cNvPr>
          <p:cNvSpPr txBox="1">
            <a:spLocks/>
          </p:cNvSpPr>
          <p:nvPr/>
        </p:nvSpPr>
        <p:spPr>
          <a:xfrm>
            <a:off x="11316807" y="6318135"/>
            <a:ext cx="500548"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rgbClr val="6B5FBF"/>
                </a:solidFill>
                <a:latin typeface="Sztosfixed" pitchFamily="2" charset="77"/>
                <a:ea typeface="Sztosfixed" pitchFamily="2" charset="77"/>
                <a:cs typeface="Sztosfixed" pitchFamily="2" charset="77"/>
              </a:rPr>
              <a:pPr algn="r">
                <a:buSzPts val="1400"/>
              </a:pPr>
              <a:t>5</a:t>
            </a:fld>
            <a:endParaRPr lang="en" sz="2000" b="1" dirty="0">
              <a:solidFill>
                <a:srgbClr val="6B5FBF"/>
              </a:solidFill>
              <a:latin typeface="Sztosfixed" pitchFamily="2" charset="77"/>
              <a:ea typeface="Sztosfixed" pitchFamily="2" charset="77"/>
              <a:cs typeface="Sztosfixed" pitchFamily="2" charset="77"/>
            </a:endParaRPr>
          </a:p>
        </p:txBody>
      </p:sp>
      <p:grpSp>
        <p:nvGrpSpPr>
          <p:cNvPr id="63" name="pop up">
            <a:extLst>
              <a:ext uri="{FF2B5EF4-FFF2-40B4-BE49-F238E27FC236}">
                <a16:creationId xmlns:a16="http://schemas.microsoft.com/office/drawing/2014/main" id="{A62FAB89-F136-F513-5264-8B4A4DAC135E}"/>
              </a:ext>
            </a:extLst>
          </p:cNvPr>
          <p:cNvGrpSpPr/>
          <p:nvPr/>
        </p:nvGrpSpPr>
        <p:grpSpPr>
          <a:xfrm>
            <a:off x="0" y="0"/>
            <a:ext cx="12192000" cy="6858000"/>
            <a:chOff x="0" y="0"/>
            <a:chExt cx="12192000" cy="6858000"/>
          </a:xfrm>
        </p:grpSpPr>
        <p:pic>
          <p:nvPicPr>
            <p:cNvPr id="41" name="Picture 40">
              <a:extLst>
                <a:ext uri="{FF2B5EF4-FFF2-40B4-BE49-F238E27FC236}">
                  <a16:creationId xmlns:a16="http://schemas.microsoft.com/office/drawing/2014/main" id="{A0E256E6-AEBE-5A80-5354-0595D2B76232}"/>
                </a:ext>
              </a:extLst>
            </p:cNvPr>
            <p:cNvPicPr>
              <a:picLocks noChangeAspect="1"/>
            </p:cNvPicPr>
            <p:nvPr/>
          </p:nvPicPr>
          <p:blipFill>
            <a:blip r:embed="rId17"/>
            <a:srcRect l="530" t="549" r="530" b="549"/>
            <a:stretch>
              <a:fillRect/>
            </a:stretch>
          </p:blipFill>
          <p:spPr>
            <a:xfrm>
              <a:off x="0" y="0"/>
              <a:ext cx="12192000" cy="6858000"/>
            </a:xfrm>
            <a:prstGeom prst="rect">
              <a:avLst/>
            </a:prstGeom>
          </p:spPr>
        </p:pic>
        <p:pic>
          <p:nvPicPr>
            <p:cNvPr id="51" name="Picture 50" descr="A white oval object with a black border&#10;&#10;AI-generated content may be incorrect.">
              <a:extLst>
                <a:ext uri="{FF2B5EF4-FFF2-40B4-BE49-F238E27FC236}">
                  <a16:creationId xmlns:a16="http://schemas.microsoft.com/office/drawing/2014/main" id="{368124C7-4756-98E6-CDDE-047D2B87DCE3}"/>
                </a:ext>
              </a:extLst>
            </p:cNvPr>
            <p:cNvPicPr>
              <a:picLocks noChangeAspect="1"/>
            </p:cNvPicPr>
            <p:nvPr/>
          </p:nvPicPr>
          <p:blipFill>
            <a:blip r:embed="rId18"/>
            <a:stretch>
              <a:fillRect/>
            </a:stretch>
          </p:blipFill>
          <p:spPr>
            <a:xfrm>
              <a:off x="1466482" y="1054100"/>
              <a:ext cx="9259036" cy="5332530"/>
            </a:xfrm>
            <a:prstGeom prst="rect">
              <a:avLst/>
            </a:prstGeom>
          </p:spPr>
        </p:pic>
        <p:pic>
          <p:nvPicPr>
            <p:cNvPr id="46" name="Picture 45">
              <a:extLst>
                <a:ext uri="{FF2B5EF4-FFF2-40B4-BE49-F238E27FC236}">
                  <a16:creationId xmlns:a16="http://schemas.microsoft.com/office/drawing/2014/main" id="{C9EF3B36-E173-C23F-C03B-EA419F61A468}"/>
                </a:ext>
              </a:extLst>
            </p:cNvPr>
            <p:cNvPicPr>
              <a:picLocks noChangeAspect="1"/>
            </p:cNvPicPr>
            <p:nvPr/>
          </p:nvPicPr>
          <p:blipFill>
            <a:blip r:embed="rId19"/>
            <a:srcRect l="18530" t="6099" r="14713" b="6841"/>
            <a:stretch>
              <a:fillRect/>
            </a:stretch>
          </p:blipFill>
          <p:spPr>
            <a:xfrm flipH="1">
              <a:off x="8877527" y="3144402"/>
              <a:ext cx="2925282" cy="3433406"/>
            </a:xfrm>
            <a:prstGeom prst="rect">
              <a:avLst/>
            </a:prstGeom>
          </p:spPr>
        </p:pic>
        <p:sp>
          <p:nvSpPr>
            <p:cNvPr id="45" name="TextBox 44">
              <a:extLst>
                <a:ext uri="{FF2B5EF4-FFF2-40B4-BE49-F238E27FC236}">
                  <a16:creationId xmlns:a16="http://schemas.microsoft.com/office/drawing/2014/main" id="{09592914-444A-764A-A4DC-CC3759A500BC}"/>
                </a:ext>
              </a:extLst>
            </p:cNvPr>
            <p:cNvSpPr txBox="1"/>
            <p:nvPr/>
          </p:nvSpPr>
          <p:spPr>
            <a:xfrm>
              <a:off x="2005703" y="1542714"/>
              <a:ext cx="8173988" cy="2420599"/>
            </a:xfrm>
            <a:prstGeom prst="rect">
              <a:avLst/>
            </a:prstGeom>
            <a:noFill/>
          </p:spPr>
          <p:txBody>
            <a:bodyPr wrap="square">
              <a:spAutoFit/>
            </a:bodyPr>
            <a:lstStyle/>
            <a:p>
              <a:pPr algn="ctr" rtl="0">
                <a:lnSpc>
                  <a:spcPct val="150000"/>
                </a:lnSpc>
                <a:spcAft>
                  <a:spcPts val="1200"/>
                </a:spcAft>
                <a:buNone/>
              </a:pPr>
              <a:r>
                <a:rPr lang="en-US" sz="1600" b="0" i="0" u="none" strike="noStrike" dirty="0">
                  <a:solidFill>
                    <a:srgbClr val="414141"/>
                  </a:solidFill>
                  <a:effectLst/>
                  <a:latin typeface="Montserrat" pitchFamily="2" charset="77"/>
                </a:rPr>
                <a:t>These are </a:t>
              </a:r>
              <a:r>
                <a:rPr lang="en-US" sz="1600" b="0" i="1" u="none" strike="noStrike" dirty="0">
                  <a:solidFill>
                    <a:srgbClr val="414141"/>
                  </a:solidFill>
                  <a:effectLst/>
                  <a:latin typeface="Montserrat" pitchFamily="2" charset="77"/>
                </a:rPr>
                <a:t>Agaricus bisporus </a:t>
              </a:r>
              <a:r>
                <a:rPr lang="en-US" sz="1600" b="0" i="0" u="none" strike="noStrike" dirty="0">
                  <a:solidFill>
                    <a:srgbClr val="414141"/>
                  </a:solidFill>
                  <a:effectLst/>
                  <a:latin typeface="Montserrat" pitchFamily="2" charset="77"/>
                </a:rPr>
                <a:t>mushrooms.</a:t>
              </a:r>
            </a:p>
            <a:p>
              <a:pPr algn="ctr" rtl="0">
                <a:lnSpc>
                  <a:spcPct val="150000"/>
                </a:lnSpc>
                <a:buNone/>
              </a:pPr>
              <a:r>
                <a:rPr lang="en-US" sz="1600" b="0" i="1" u="none" strike="noStrike" dirty="0">
                  <a:solidFill>
                    <a:srgbClr val="414141"/>
                  </a:solidFill>
                  <a:effectLst/>
                  <a:latin typeface="Montserrat" pitchFamily="2" charset="77"/>
                </a:rPr>
                <a:t>Agaricus bisporus </a:t>
              </a:r>
              <a:r>
                <a:rPr lang="en-US" sz="1600" b="0" i="0" u="none" strike="noStrike" dirty="0">
                  <a:solidFill>
                    <a:srgbClr val="414141"/>
                  </a:solidFill>
                  <a:effectLst/>
                  <a:latin typeface="Montserrat" pitchFamily="2" charset="77"/>
                </a:rPr>
                <a:t>- pronounced - Ahh-gar-</a:t>
              </a:r>
              <a:r>
                <a:rPr lang="en-US" sz="1600" b="0" i="0" u="none" strike="noStrike" dirty="0" err="1">
                  <a:solidFill>
                    <a:srgbClr val="414141"/>
                  </a:solidFill>
                  <a:effectLst/>
                  <a:latin typeface="Montserrat" pitchFamily="2" charset="77"/>
                </a:rPr>
                <a:t>ikus</a:t>
              </a:r>
              <a:r>
                <a:rPr lang="en-US" sz="1600" b="0" i="0" u="none" strike="noStrike" dirty="0">
                  <a:solidFill>
                    <a:srgbClr val="414141"/>
                  </a:solidFill>
                  <a:effectLst/>
                  <a:latin typeface="Montserrat" pitchFamily="2" charset="77"/>
                </a:rPr>
                <a:t> bye-spore-us</a:t>
              </a:r>
            </a:p>
            <a:p>
              <a:pPr algn="ctr" rtl="0">
                <a:lnSpc>
                  <a:spcPct val="150000"/>
                </a:lnSpc>
                <a:buNone/>
              </a:pPr>
              <a:r>
                <a:rPr lang="en-AU" sz="1600" b="0" i="0" u="none" strike="noStrike" dirty="0">
                  <a:solidFill>
                    <a:srgbClr val="414141"/>
                  </a:solidFill>
                  <a:effectLst/>
                  <a:latin typeface="Montserrat" pitchFamily="2" charset="77"/>
                </a:rPr>
                <a:t>Australian grown mushroom varieties (white, </a:t>
              </a:r>
              <a:r>
                <a:rPr lang="en-AU" sz="1600" b="0" i="0" u="none" strike="noStrike" dirty="0" err="1">
                  <a:solidFill>
                    <a:srgbClr val="414141"/>
                  </a:solidFill>
                  <a:effectLst/>
                  <a:latin typeface="Montserrat" pitchFamily="2" charset="77"/>
                </a:rPr>
                <a:t>swiss</a:t>
              </a:r>
              <a:r>
                <a:rPr lang="en-AU" sz="1600" b="0" i="0" u="none" strike="noStrike" dirty="0">
                  <a:solidFill>
                    <a:srgbClr val="414141"/>
                  </a:solidFill>
                  <a:effectLst/>
                  <a:latin typeface="Montserrat" pitchFamily="2" charset="77"/>
                </a:rPr>
                <a:t> brown and portobello) are the same species Agaricus bisporus! The difference is simply their</a:t>
              </a:r>
            </a:p>
            <a:p>
              <a:pPr algn="ctr" rtl="0">
                <a:lnSpc>
                  <a:spcPct val="150000"/>
                </a:lnSpc>
                <a:buNone/>
              </a:pPr>
              <a:r>
                <a:rPr lang="en-AU" sz="1600" b="0" i="0" u="none" strike="noStrike" dirty="0">
                  <a:solidFill>
                    <a:srgbClr val="414141"/>
                  </a:solidFill>
                  <a:effectLst/>
                  <a:latin typeface="Montserrat" pitchFamily="2" charset="77"/>
                </a:rPr>
                <a:t>stage of harvesting. Mushrooms double in size everyday. </a:t>
              </a:r>
            </a:p>
            <a:p>
              <a:pPr algn="ctr" rtl="0">
                <a:lnSpc>
                  <a:spcPct val="150000"/>
                </a:lnSpc>
                <a:buNone/>
              </a:pPr>
              <a:endParaRPr lang="en-AU" sz="1600" b="0" i="0" u="none" strike="noStrike" dirty="0">
                <a:solidFill>
                  <a:srgbClr val="414141"/>
                </a:solidFill>
                <a:effectLst/>
                <a:latin typeface="Montserrat" pitchFamily="2" charset="77"/>
              </a:endParaRPr>
            </a:p>
          </p:txBody>
        </p:sp>
        <p:sp>
          <p:nvSpPr>
            <p:cNvPr id="61" name="TextBox 60">
              <a:extLst>
                <a:ext uri="{FF2B5EF4-FFF2-40B4-BE49-F238E27FC236}">
                  <a16:creationId xmlns:a16="http://schemas.microsoft.com/office/drawing/2014/main" id="{EAD953C7-7CC4-3581-34B9-BB2D0E52B407}"/>
                </a:ext>
              </a:extLst>
            </p:cNvPr>
            <p:cNvSpPr txBox="1"/>
            <p:nvPr/>
          </p:nvSpPr>
          <p:spPr>
            <a:xfrm>
              <a:off x="2117478" y="3711400"/>
              <a:ext cx="6961988" cy="2124364"/>
            </a:xfrm>
            <a:prstGeom prst="rect">
              <a:avLst/>
            </a:prstGeom>
            <a:noFill/>
          </p:spPr>
          <p:txBody>
            <a:bodyPr wrap="square">
              <a:spAutoFit/>
            </a:bodyPr>
            <a:lstStyle/>
            <a:p>
              <a:pPr algn="ctr" rtl="0">
                <a:lnSpc>
                  <a:spcPts val="3000"/>
                </a:lnSpc>
                <a:spcAft>
                  <a:spcPts val="1200"/>
                </a:spcAft>
                <a:buNone/>
              </a:pPr>
              <a:r>
                <a:rPr lang="en-AU" sz="1600" b="0" i="0" u="none" strike="noStrike" dirty="0">
                  <a:solidFill>
                    <a:srgbClr val="414141"/>
                  </a:solidFill>
                  <a:effectLst/>
                  <a:latin typeface="Montserrat" pitchFamily="2" charset="77"/>
                </a:rPr>
                <a:t> The white </a:t>
              </a:r>
              <a:r>
                <a:rPr lang="en-AU" sz="1600" b="0" i="1" u="none" strike="noStrike" dirty="0">
                  <a:solidFill>
                    <a:srgbClr val="414141"/>
                  </a:solidFill>
                  <a:effectLst/>
                  <a:latin typeface="Montserrat" pitchFamily="2" charset="77"/>
                </a:rPr>
                <a:t>Agaricus bisporus </a:t>
              </a:r>
              <a:r>
                <a:rPr lang="en-AU" sz="1600" b="0" i="0" u="none" strike="noStrike" dirty="0">
                  <a:solidFill>
                    <a:srgbClr val="414141"/>
                  </a:solidFill>
                  <a:effectLst/>
                  <a:latin typeface="Montserrat" pitchFamily="2" charset="77"/>
                </a:rPr>
                <a:t>starts off as a little white button mushroom and grows to become a cup, and then grows to become a large flat mushroom. </a:t>
              </a:r>
            </a:p>
            <a:p>
              <a:pPr algn="ctr" rtl="0">
                <a:lnSpc>
                  <a:spcPts val="3000"/>
                </a:lnSpc>
                <a:spcAft>
                  <a:spcPts val="1200"/>
                </a:spcAft>
                <a:buNone/>
              </a:pPr>
              <a:r>
                <a:rPr lang="en-AU" sz="1600" b="0" i="0" u="none" strike="noStrike" dirty="0">
                  <a:solidFill>
                    <a:srgbClr val="414141"/>
                  </a:solidFill>
                  <a:effectLst/>
                  <a:latin typeface="Montserrat" pitchFamily="2" charset="77"/>
                </a:rPr>
                <a:t>The Swiss brown mushroom, grows to become a portobello. The only difference is one is brown in colour, the other is white.</a:t>
              </a:r>
            </a:p>
          </p:txBody>
        </p:sp>
      </p:grpSp>
      <p:pic>
        <p:nvPicPr>
          <p:cNvPr id="47" name="pop up bt back" descr="A red arrow in a white circle&#10;&#10;AI-generated content may be incorrect.">
            <a:extLst>
              <a:ext uri="{FF2B5EF4-FFF2-40B4-BE49-F238E27FC236}">
                <a16:creationId xmlns:a16="http://schemas.microsoft.com/office/drawing/2014/main" id="{63395A8A-D37D-3E55-0546-AD0F67BB84B7}"/>
              </a:ext>
            </a:extLst>
          </p:cNvPr>
          <p:cNvPicPr>
            <a:picLocks noChangeAspect="1"/>
          </p:cNvPicPr>
          <p:nvPr/>
        </p:nvPicPr>
        <p:blipFill>
          <a:blip r:embed="rId16"/>
          <a:stretch>
            <a:fillRect/>
          </a:stretch>
        </p:blipFill>
        <p:spPr>
          <a:xfrm>
            <a:off x="5837695" y="681675"/>
            <a:ext cx="516610" cy="516610"/>
          </a:xfrm>
          <a:prstGeom prst="rect">
            <a:avLst/>
          </a:prstGeom>
        </p:spPr>
      </p:pic>
    </p:spTree>
    <p:extLst>
      <p:ext uri="{BB962C8B-B14F-4D97-AF65-F5344CB8AC3E}">
        <p14:creationId xmlns:p14="http://schemas.microsoft.com/office/powerpoint/2010/main" val="11846250"/>
      </p:ext>
    </p:extLst>
  </p:cSld>
  <p:clrMapOvr>
    <a:masterClrMapping/>
  </p:clrMapOvr>
  <p:transition spd="slow" advClick="0">
    <p:push dir="u"/>
  </p:transition>
  <p:timing>
    <p:tnLst>
      <p:par>
        <p:cTn id="1" dur="indefinite" restart="never" nodeType="tmRoot">
          <p:childTnLst>
            <p:seq concurrent="1" nextAc="seek">
              <p:cTn id="2" restart="whenNotActive" fill="hold" evtFilter="cancelBubble" nodeType="interactiveSeq">
                <p:stCondLst>
                  <p:cond evt="onClick" delay="0">
                    <p:tgtEl>
                      <p:spTgt spid="5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12" restart="whenNotActive" fill="hold" evtFilter="cancelBubble" nodeType="interactiveSeq">
                <p:stCondLst>
                  <p:cond evt="onClick" delay="0">
                    <p:tgtEl>
                      <p:spTgt spid="57"/>
                    </p:tgtEl>
                  </p:cond>
                </p:stCondLst>
                <p:endSync evt="end" delay="0">
                  <p:rtn val="all"/>
                </p:endSync>
                <p:childTnLst>
                  <p:par>
                    <p:cTn id="13" fill="hold">
                      <p:stCondLst>
                        <p:cond delay="0"/>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22" restart="whenNotActive" fill="hold" evtFilter="cancelBubble" nodeType="interactiveSeq">
                <p:stCondLst>
                  <p:cond evt="onClick" delay="0">
                    <p:tgtEl>
                      <p:spTgt spid="58"/>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32" restart="whenNotActive" fill="hold" evtFilter="cancelBubble" nodeType="interactiveSeq">
                <p:stCondLst>
                  <p:cond evt="onClick" delay="0">
                    <p:tgtEl>
                      <p:spTgt spid="60"/>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42" restart="whenNotActive" fill="hold" evtFilter="cancelBubble" nodeType="interactiveSeq">
                <p:stCondLst>
                  <p:cond evt="onClick" delay="0">
                    <p:tgtEl>
                      <p:spTgt spid="59"/>
                    </p:tgtEl>
                  </p:cond>
                </p:stCondLst>
                <p:endSync evt="end" delay="0">
                  <p:rtn val="all"/>
                </p:endSync>
                <p:childTnLst>
                  <p:par>
                    <p:cTn id="43" fill="hold">
                      <p:stCondLst>
                        <p:cond delay="0"/>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52" restart="whenNotActive" fill="hold" evtFilter="cancelBubble" nodeType="interactiveSeq">
                <p:stCondLst>
                  <p:cond evt="onClick" delay="0">
                    <p:tgtEl>
                      <p:spTgt spid="12"/>
                    </p:tgtEl>
                  </p:cond>
                </p:stCondLst>
                <p:endSync evt="end" delay="0">
                  <p:rtn val="all"/>
                </p:endSync>
                <p:childTnLst>
                  <p:par>
                    <p:cTn id="53" fill="hold">
                      <p:stCondLst>
                        <p:cond delay="0"/>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63"/>
                                        </p:tgtEl>
                                        <p:attrNameLst>
                                          <p:attrName>style.visibility</p:attrName>
                                        </p:attrNameLst>
                                      </p:cBhvr>
                                      <p:to>
                                        <p:strVal val="visible"/>
                                      </p:to>
                                    </p:set>
                                    <p:anim calcmode="lin" valueType="num">
                                      <p:cBhvr additive="base">
                                        <p:cTn id="57" dur="500" fill="hold"/>
                                        <p:tgtEl>
                                          <p:spTgt spid="63"/>
                                        </p:tgtEl>
                                        <p:attrNameLst>
                                          <p:attrName>ppt_x</p:attrName>
                                        </p:attrNameLst>
                                      </p:cBhvr>
                                      <p:tavLst>
                                        <p:tav tm="0">
                                          <p:val>
                                            <p:strVal val="#ppt_x"/>
                                          </p:val>
                                        </p:tav>
                                        <p:tav tm="100000">
                                          <p:val>
                                            <p:strVal val="#ppt_x"/>
                                          </p:val>
                                        </p:tav>
                                      </p:tavLst>
                                    </p:anim>
                                    <p:anim calcmode="lin" valueType="num">
                                      <p:cBhvr additive="base">
                                        <p:cTn id="58" dur="500" fill="hold"/>
                                        <p:tgtEl>
                                          <p:spTgt spid="63"/>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47"/>
                                        </p:tgtEl>
                                        <p:attrNameLst>
                                          <p:attrName>style.visibility</p:attrName>
                                        </p:attrNameLst>
                                      </p:cBhvr>
                                      <p:to>
                                        <p:strVal val="visible"/>
                                      </p:to>
                                    </p:set>
                                    <p:anim calcmode="lin" valueType="num">
                                      <p:cBhvr additive="base">
                                        <p:cTn id="61" dur="500" fill="hold"/>
                                        <p:tgtEl>
                                          <p:spTgt spid="47"/>
                                        </p:tgtEl>
                                        <p:attrNameLst>
                                          <p:attrName>ppt_x</p:attrName>
                                        </p:attrNameLst>
                                      </p:cBhvr>
                                      <p:tavLst>
                                        <p:tav tm="0">
                                          <p:val>
                                            <p:strVal val="#ppt_x"/>
                                          </p:val>
                                        </p:tav>
                                        <p:tav tm="100000">
                                          <p:val>
                                            <p:strVal val="#ppt_x"/>
                                          </p:val>
                                        </p:tav>
                                      </p:tavLst>
                                    </p:anim>
                                    <p:anim calcmode="lin" valueType="num">
                                      <p:cBhvr additive="base">
                                        <p:cTn id="62"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2"/>
                  </p:tgtEl>
                </p:cond>
              </p:nextCondLst>
            </p:seq>
            <p:seq concurrent="1" nextAc="seek">
              <p:cTn id="63" restart="whenNotActive" fill="hold" evtFilter="cancelBubble" nodeType="interactiveSeq">
                <p:stCondLst>
                  <p:cond evt="onClick" delay="0">
                    <p:tgtEl>
                      <p:spTgt spid="47"/>
                    </p:tgtEl>
                  </p:cond>
                </p:stCondLst>
                <p:endSync evt="end" delay="0">
                  <p:rtn val="all"/>
                </p:endSync>
                <p:childTnLst>
                  <p:par>
                    <p:cTn id="64" fill="hold">
                      <p:stCondLst>
                        <p:cond delay="0"/>
                      </p:stCondLst>
                      <p:childTnLst>
                        <p:par>
                          <p:cTn id="65" fill="hold">
                            <p:stCondLst>
                              <p:cond delay="0"/>
                            </p:stCondLst>
                            <p:childTnLst>
                              <p:par>
                                <p:cTn id="66" presetID="2" presetClass="exit" presetSubtype="4" fill="hold" nodeType="clickEffect">
                                  <p:stCondLst>
                                    <p:cond delay="0"/>
                                  </p:stCondLst>
                                  <p:childTnLst>
                                    <p:anim calcmode="lin" valueType="num">
                                      <p:cBhvr additive="base">
                                        <p:cTn id="67" dur="500"/>
                                        <p:tgtEl>
                                          <p:spTgt spid="63"/>
                                        </p:tgtEl>
                                        <p:attrNameLst>
                                          <p:attrName>ppt_x</p:attrName>
                                        </p:attrNameLst>
                                      </p:cBhvr>
                                      <p:tavLst>
                                        <p:tav tm="0">
                                          <p:val>
                                            <p:strVal val="ppt_x"/>
                                          </p:val>
                                        </p:tav>
                                        <p:tav tm="100000">
                                          <p:val>
                                            <p:strVal val="ppt_x"/>
                                          </p:val>
                                        </p:tav>
                                      </p:tavLst>
                                    </p:anim>
                                    <p:anim calcmode="lin" valueType="num">
                                      <p:cBhvr additive="base">
                                        <p:cTn id="68" dur="500"/>
                                        <p:tgtEl>
                                          <p:spTgt spid="63"/>
                                        </p:tgtEl>
                                        <p:attrNameLst>
                                          <p:attrName>ppt_y</p:attrName>
                                        </p:attrNameLst>
                                      </p:cBhvr>
                                      <p:tavLst>
                                        <p:tav tm="0">
                                          <p:val>
                                            <p:strVal val="ppt_y"/>
                                          </p:val>
                                        </p:tav>
                                        <p:tav tm="100000">
                                          <p:val>
                                            <p:strVal val="1+ppt_h/2"/>
                                          </p:val>
                                        </p:tav>
                                      </p:tavLst>
                                    </p:anim>
                                    <p:set>
                                      <p:cBhvr>
                                        <p:cTn id="69" dur="1" fill="hold">
                                          <p:stCondLst>
                                            <p:cond delay="499"/>
                                          </p:stCondLst>
                                        </p:cTn>
                                        <p:tgtEl>
                                          <p:spTgt spid="63"/>
                                        </p:tgtEl>
                                        <p:attrNameLst>
                                          <p:attrName>style.visibility</p:attrName>
                                        </p:attrNameLst>
                                      </p:cBhvr>
                                      <p:to>
                                        <p:strVal val="hidden"/>
                                      </p:to>
                                    </p:set>
                                  </p:childTnLst>
                                </p:cTn>
                              </p:par>
                              <p:par>
                                <p:cTn id="70" presetID="2" presetClass="exit" presetSubtype="4" fill="hold" nodeType="withEffect">
                                  <p:stCondLst>
                                    <p:cond delay="0"/>
                                  </p:stCondLst>
                                  <p:childTnLst>
                                    <p:anim calcmode="lin" valueType="num">
                                      <p:cBhvr additive="base">
                                        <p:cTn id="71" dur="500"/>
                                        <p:tgtEl>
                                          <p:spTgt spid="47"/>
                                        </p:tgtEl>
                                        <p:attrNameLst>
                                          <p:attrName>ppt_x</p:attrName>
                                        </p:attrNameLst>
                                      </p:cBhvr>
                                      <p:tavLst>
                                        <p:tav tm="0">
                                          <p:val>
                                            <p:strVal val="ppt_x"/>
                                          </p:val>
                                        </p:tav>
                                        <p:tav tm="100000">
                                          <p:val>
                                            <p:strVal val="ppt_x"/>
                                          </p:val>
                                        </p:tav>
                                      </p:tavLst>
                                    </p:anim>
                                    <p:anim calcmode="lin" valueType="num">
                                      <p:cBhvr additive="base">
                                        <p:cTn id="72" dur="500"/>
                                        <p:tgtEl>
                                          <p:spTgt spid="47"/>
                                        </p:tgtEl>
                                        <p:attrNameLst>
                                          <p:attrName>ppt_y</p:attrName>
                                        </p:attrNameLst>
                                      </p:cBhvr>
                                      <p:tavLst>
                                        <p:tav tm="0">
                                          <p:val>
                                            <p:strVal val="ppt_y"/>
                                          </p:val>
                                        </p:tav>
                                        <p:tav tm="100000">
                                          <p:val>
                                            <p:strVal val="1+ppt_h/2"/>
                                          </p:val>
                                        </p:tav>
                                      </p:tavLst>
                                    </p:anim>
                                    <p:set>
                                      <p:cBhvr>
                                        <p:cTn id="73"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15767-E4D7-E7D6-1F37-6D435B429A81}"/>
            </a:ext>
          </a:extLst>
        </p:cNvPr>
        <p:cNvGrpSpPr/>
        <p:nvPr/>
      </p:nvGrpSpPr>
      <p:grpSpPr>
        <a:xfrm>
          <a:off x="0" y="0"/>
          <a:ext cx="0" cy="0"/>
          <a:chOff x="0" y="0"/>
          <a:chExt cx="0" cy="0"/>
        </a:xfrm>
      </p:grpSpPr>
      <p:sp>
        <p:nvSpPr>
          <p:cNvPr id="2" name="Google Shape;151;p10">
            <a:extLst>
              <a:ext uri="{FF2B5EF4-FFF2-40B4-BE49-F238E27FC236}">
                <a16:creationId xmlns:a16="http://schemas.microsoft.com/office/drawing/2014/main" id="{390F209D-E6BD-6B0E-AA70-02D3C8FCCC71}"/>
              </a:ext>
            </a:extLst>
          </p:cNvPr>
          <p:cNvSpPr txBox="1">
            <a:spLocks/>
          </p:cNvSpPr>
          <p:nvPr/>
        </p:nvSpPr>
        <p:spPr>
          <a:xfrm>
            <a:off x="11292731" y="6318135"/>
            <a:ext cx="548700"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chemeClr val="bg1"/>
                </a:solidFill>
                <a:latin typeface="Sztosfixed" pitchFamily="2" charset="77"/>
                <a:ea typeface="Sztosfixed" pitchFamily="2" charset="77"/>
                <a:cs typeface="Sztosfixed" pitchFamily="2" charset="77"/>
              </a:rPr>
              <a:pPr algn="r">
                <a:buSzPts val="1400"/>
              </a:pPr>
              <a:t>6</a:t>
            </a:fld>
            <a:endParaRPr lang="en" sz="2000" b="1">
              <a:solidFill>
                <a:schemeClr val="bg1"/>
              </a:solidFill>
              <a:latin typeface="Sztosfixed" pitchFamily="2" charset="77"/>
              <a:ea typeface="Sztosfixed" pitchFamily="2" charset="77"/>
              <a:cs typeface="Sztosfixed" pitchFamily="2" charset="77"/>
            </a:endParaRPr>
          </a:p>
        </p:txBody>
      </p:sp>
      <p:sp>
        <p:nvSpPr>
          <p:cNvPr id="9" name="Title 1">
            <a:extLst>
              <a:ext uri="{FF2B5EF4-FFF2-40B4-BE49-F238E27FC236}">
                <a16:creationId xmlns:a16="http://schemas.microsoft.com/office/drawing/2014/main" id="{6FE934C1-39A9-1CFF-5AEC-0EAF2E59D4F0}"/>
              </a:ext>
            </a:extLst>
          </p:cNvPr>
          <p:cNvSpPr txBox="1">
            <a:spLocks/>
          </p:cNvSpPr>
          <p:nvPr/>
        </p:nvSpPr>
        <p:spPr>
          <a:xfrm>
            <a:off x="518135" y="352330"/>
            <a:ext cx="5698358" cy="57912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9B2242"/>
                </a:solidFill>
                <a:latin typeface="Sztosfixed" pitchFamily="2" charset="77"/>
                <a:ea typeface="Sztosfixed" pitchFamily="2" charset="77"/>
                <a:cs typeface="Sztosfixed" pitchFamily="2" charset="77"/>
              </a:rPr>
              <a:t>KWL</a:t>
            </a:r>
          </a:p>
        </p:txBody>
      </p:sp>
      <p:grpSp>
        <p:nvGrpSpPr>
          <p:cNvPr id="11" name="menu">
            <a:extLst>
              <a:ext uri="{FF2B5EF4-FFF2-40B4-BE49-F238E27FC236}">
                <a16:creationId xmlns:a16="http://schemas.microsoft.com/office/drawing/2014/main" id="{6AAE16E4-F42E-21D7-B4D2-7C2F24DD2009}"/>
              </a:ext>
            </a:extLst>
          </p:cNvPr>
          <p:cNvGrpSpPr/>
          <p:nvPr/>
        </p:nvGrpSpPr>
        <p:grpSpPr>
          <a:xfrm>
            <a:off x="11474101" y="2871719"/>
            <a:ext cx="460535" cy="1114561"/>
            <a:chOff x="151927" y="2325786"/>
            <a:chExt cx="260682" cy="630889"/>
          </a:xfrm>
        </p:grpSpPr>
        <p:sp>
          <p:nvSpPr>
            <p:cNvPr id="12" name="Rectangle: Rounded Corners 63">
              <a:extLst>
                <a:ext uri="{FF2B5EF4-FFF2-40B4-BE49-F238E27FC236}">
                  <a16:creationId xmlns:a16="http://schemas.microsoft.com/office/drawing/2014/main" id="{14FE2354-2415-8C47-0BCE-5A5D62C26253}"/>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13" name="a4">
              <a:hlinkClick r:id="" action="ppaction://hlinkshowjump?jump=nextslide"/>
              <a:extLst>
                <a:ext uri="{FF2B5EF4-FFF2-40B4-BE49-F238E27FC236}">
                  <a16:creationId xmlns:a16="http://schemas.microsoft.com/office/drawing/2014/main" id="{09B8D170-31CB-FAE6-71C3-26539047C7EF}"/>
                </a:ext>
              </a:extLst>
            </p:cNvPr>
            <p:cNvPicPr>
              <a:picLocks noChangeAspect="1"/>
            </p:cNvPicPr>
            <p:nvPr/>
          </p:nvPicPr>
          <p:blipFill>
            <a:blip r:embed="rId2"/>
            <a:srcRect/>
            <a:stretch/>
          </p:blipFill>
          <p:spPr>
            <a:xfrm>
              <a:off x="204687" y="2740767"/>
              <a:ext cx="154441" cy="106747"/>
            </a:xfrm>
            <a:prstGeom prst="rect">
              <a:avLst/>
            </a:prstGeom>
          </p:spPr>
        </p:pic>
        <p:pic>
          <p:nvPicPr>
            <p:cNvPr id="14" name="a4">
              <a:hlinkClick r:id="" action="ppaction://hlinkshowjump?jump=previousslide"/>
              <a:extLst>
                <a:ext uri="{FF2B5EF4-FFF2-40B4-BE49-F238E27FC236}">
                  <a16:creationId xmlns:a16="http://schemas.microsoft.com/office/drawing/2014/main" id="{A6A46DFD-FB9D-CD3E-A7E9-D6748EB9DD35}"/>
                </a:ext>
              </a:extLst>
            </p:cNvPr>
            <p:cNvPicPr>
              <a:picLocks noChangeAspect="1"/>
            </p:cNvPicPr>
            <p:nvPr/>
          </p:nvPicPr>
          <p:blipFill>
            <a:blip r:embed="rId2"/>
            <a:srcRect/>
            <a:stretch/>
          </p:blipFill>
          <p:spPr>
            <a:xfrm rot="10800000">
              <a:off x="204687" y="2434554"/>
              <a:ext cx="154441" cy="106747"/>
            </a:xfrm>
            <a:prstGeom prst="rect">
              <a:avLst/>
            </a:prstGeom>
          </p:spPr>
        </p:pic>
      </p:grpSp>
      <p:graphicFrame>
        <p:nvGraphicFramePr>
          <p:cNvPr id="7" name="Table 6">
            <a:extLst>
              <a:ext uri="{FF2B5EF4-FFF2-40B4-BE49-F238E27FC236}">
                <a16:creationId xmlns:a16="http://schemas.microsoft.com/office/drawing/2014/main" id="{28B61FC7-C787-5D13-2CE3-288365BE99F9}"/>
              </a:ext>
            </a:extLst>
          </p:cNvPr>
          <p:cNvGraphicFramePr>
            <a:graphicFrameLocks noGrp="1"/>
          </p:cNvGraphicFramePr>
          <p:nvPr>
            <p:extLst>
              <p:ext uri="{D42A27DB-BD31-4B8C-83A1-F6EECF244321}">
                <p14:modId xmlns:p14="http://schemas.microsoft.com/office/powerpoint/2010/main" val="2143116080"/>
              </p:ext>
            </p:extLst>
          </p:nvPr>
        </p:nvGraphicFramePr>
        <p:xfrm>
          <a:off x="572575" y="1069017"/>
          <a:ext cx="8127999" cy="5249118"/>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1538824508"/>
                    </a:ext>
                  </a:extLst>
                </a:gridCol>
                <a:gridCol w="2709333">
                  <a:extLst>
                    <a:ext uri="{9D8B030D-6E8A-4147-A177-3AD203B41FA5}">
                      <a16:colId xmlns:a16="http://schemas.microsoft.com/office/drawing/2014/main" val="464510214"/>
                    </a:ext>
                  </a:extLst>
                </a:gridCol>
                <a:gridCol w="2709333">
                  <a:extLst>
                    <a:ext uri="{9D8B030D-6E8A-4147-A177-3AD203B41FA5}">
                      <a16:colId xmlns:a16="http://schemas.microsoft.com/office/drawing/2014/main" val="1568155254"/>
                    </a:ext>
                  </a:extLst>
                </a:gridCol>
              </a:tblGrid>
              <a:tr h="615940">
                <a:tc gridSpan="3">
                  <a:txBody>
                    <a:bodyPr/>
                    <a:lstStyle/>
                    <a:p>
                      <a:pPr algn="ctr"/>
                      <a:r>
                        <a:rPr lang="en-US" b="1" i="0" dirty="0">
                          <a:latin typeface="Sztosfixed" pitchFamily="2" charset="77"/>
                          <a:ea typeface="Sztosfixed" pitchFamily="2" charset="77"/>
                          <a:cs typeface="Sztosfixed" pitchFamily="2" charset="77"/>
                        </a:rPr>
                        <a:t>Mushrooms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B2242"/>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895625078"/>
                  </a:ext>
                </a:extLst>
              </a:tr>
              <a:tr h="532653">
                <a:tc>
                  <a:txBody>
                    <a:bodyPr/>
                    <a:lstStyle/>
                    <a:p>
                      <a:pPr algn="ctr"/>
                      <a:r>
                        <a:rPr lang="en-AU" sz="1400" b="1" i="0" u="none" strike="noStrike" kern="1200" dirty="0">
                          <a:solidFill>
                            <a:schemeClr val="dk1"/>
                          </a:solidFill>
                          <a:effectLst/>
                          <a:latin typeface="Montserrat" pitchFamily="2" charset="77"/>
                          <a:ea typeface="SZTOS MEDIUM" pitchFamily="2" charset="77"/>
                          <a:cs typeface="SZTOS MEDIUM" pitchFamily="2" charset="77"/>
                        </a:rPr>
                        <a:t>K</a:t>
                      </a:r>
                      <a:r>
                        <a:rPr lang="en-AU" sz="1400" b="0" i="0" u="none" strike="noStrike" kern="1200" dirty="0">
                          <a:solidFill>
                            <a:schemeClr val="dk1"/>
                          </a:solidFill>
                          <a:effectLst/>
                          <a:latin typeface="Montserrat" pitchFamily="2" charset="77"/>
                          <a:ea typeface="SZTOS MEDIUM" pitchFamily="2" charset="77"/>
                          <a:cs typeface="SZTOS MEDIUM" pitchFamily="2" charset="77"/>
                        </a:rPr>
                        <a:t> - What do I know</a:t>
                      </a:r>
                      <a:endParaRPr lang="en-US" sz="1400" dirty="0">
                        <a:latin typeface="Montserrat" pitchFamily="2" charset="77"/>
                        <a:ea typeface="SZTOS MEDIUM" pitchFamily="2" charset="77"/>
                        <a:cs typeface="SZTOS MEDIUM"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EDF0"/>
                    </a:solidFill>
                  </a:tcPr>
                </a:tc>
                <a:tc>
                  <a:txBody>
                    <a:bodyPr/>
                    <a:lstStyle/>
                    <a:p>
                      <a:pPr algn="ctr"/>
                      <a:r>
                        <a:rPr lang="en-AU" sz="1400" b="1" i="0" u="none" strike="noStrike" kern="1200" dirty="0">
                          <a:solidFill>
                            <a:schemeClr val="dk1"/>
                          </a:solidFill>
                          <a:effectLst/>
                          <a:latin typeface="Montserrat" pitchFamily="2" charset="77"/>
                          <a:ea typeface="SZTOS MEDIUM" pitchFamily="2" charset="77"/>
                          <a:cs typeface="SZTOS MEDIUM" pitchFamily="2" charset="77"/>
                        </a:rPr>
                        <a:t>W</a:t>
                      </a:r>
                      <a:r>
                        <a:rPr lang="en-AU" sz="1400" b="0" i="0" u="none" strike="noStrike" kern="1200" dirty="0">
                          <a:solidFill>
                            <a:schemeClr val="dk1"/>
                          </a:solidFill>
                          <a:effectLst/>
                          <a:latin typeface="Montserrat" pitchFamily="2" charset="77"/>
                          <a:ea typeface="SZTOS MEDIUM" pitchFamily="2" charset="77"/>
                          <a:cs typeface="SZTOS MEDIUM" pitchFamily="2" charset="77"/>
                        </a:rPr>
                        <a:t>- What do I want to know</a:t>
                      </a:r>
                      <a:endParaRPr lang="en-US" sz="1400" dirty="0">
                        <a:latin typeface="Montserrat" pitchFamily="2" charset="77"/>
                        <a:ea typeface="SZTOS MEDIUM" pitchFamily="2" charset="77"/>
                        <a:cs typeface="SZTOS MEDIUM"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EDF0"/>
                    </a:solidFill>
                  </a:tcPr>
                </a:tc>
                <a:tc>
                  <a:txBody>
                    <a:bodyPr/>
                    <a:lstStyle/>
                    <a:p>
                      <a:pPr algn="ctr"/>
                      <a:r>
                        <a:rPr lang="en-AU" sz="1400" b="1" i="0" u="none" strike="noStrike" kern="1200" dirty="0">
                          <a:solidFill>
                            <a:schemeClr val="dk1"/>
                          </a:solidFill>
                          <a:effectLst/>
                          <a:latin typeface="Montserrat" pitchFamily="2" charset="77"/>
                          <a:ea typeface="SZTOS MEDIUM" pitchFamily="2" charset="77"/>
                          <a:cs typeface="SZTOS MEDIUM" pitchFamily="2" charset="77"/>
                        </a:rPr>
                        <a:t>L</a:t>
                      </a:r>
                      <a:r>
                        <a:rPr lang="en-AU" sz="1400" b="0" i="0" u="none" strike="noStrike" kern="1200" dirty="0">
                          <a:solidFill>
                            <a:schemeClr val="dk1"/>
                          </a:solidFill>
                          <a:effectLst/>
                          <a:latin typeface="Montserrat" pitchFamily="2" charset="77"/>
                          <a:ea typeface="SZTOS MEDIUM" pitchFamily="2" charset="77"/>
                          <a:cs typeface="SZTOS MEDIUM" pitchFamily="2" charset="77"/>
                        </a:rPr>
                        <a:t> - What I learnt</a:t>
                      </a:r>
                      <a:endParaRPr lang="en-US" sz="1400" dirty="0">
                        <a:latin typeface="Montserrat" pitchFamily="2" charset="77"/>
                        <a:ea typeface="SZTOS MEDIUM" pitchFamily="2" charset="77"/>
                        <a:cs typeface="SZTOS MEDIUM"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EDF0"/>
                    </a:solidFill>
                  </a:tcPr>
                </a:tc>
                <a:extLst>
                  <a:ext uri="{0D108BD9-81ED-4DB2-BD59-A6C34878D82A}">
                    <a16:rowId xmlns:a16="http://schemas.microsoft.com/office/drawing/2014/main" val="3409397049"/>
                  </a:ext>
                </a:extLst>
              </a:tr>
              <a:tr h="4100525">
                <a:tc>
                  <a:txBody>
                    <a:bodyPr/>
                    <a:lstStyle/>
                    <a:p>
                      <a:pPr marL="285750" indent="-285750">
                        <a:buFont typeface="Arial" panose="020B0604020202020204" pitchFamily="34" charset="0"/>
                        <a:buChar char="•"/>
                      </a:pPr>
                      <a:endParaRPr lang="en-US" sz="1400" dirty="0">
                        <a:latin typeface="Montserrat" pitchFamily="2"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endParaRPr lang="en-US" sz="1400" dirty="0">
                        <a:latin typeface="Montserrat" pitchFamily="2"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endParaRPr lang="en-US" sz="1400" dirty="0">
                        <a:latin typeface="Montserrat" pitchFamily="2"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36473958"/>
                  </a:ext>
                </a:extLst>
              </a:tr>
            </a:tbl>
          </a:graphicData>
        </a:graphic>
      </p:graphicFrame>
      <p:pic>
        <p:nvPicPr>
          <p:cNvPr id="3" name="Picture 2">
            <a:extLst>
              <a:ext uri="{FF2B5EF4-FFF2-40B4-BE49-F238E27FC236}">
                <a16:creationId xmlns:a16="http://schemas.microsoft.com/office/drawing/2014/main" id="{5B44E5EF-BC49-4B37-B791-64CE0262D18A}"/>
              </a:ext>
            </a:extLst>
          </p:cNvPr>
          <p:cNvPicPr>
            <a:picLocks noChangeAspect="1"/>
          </p:cNvPicPr>
          <p:nvPr/>
        </p:nvPicPr>
        <p:blipFill>
          <a:blip r:embed="rId3"/>
          <a:srcRect l="8016" t="10113" r="4918" b="33428"/>
          <a:stretch>
            <a:fillRect/>
          </a:stretch>
        </p:blipFill>
        <p:spPr>
          <a:xfrm>
            <a:off x="6836630" y="3793431"/>
            <a:ext cx="5250406" cy="3064569"/>
          </a:xfrm>
          <a:prstGeom prst="rect">
            <a:avLst/>
          </a:prstGeom>
        </p:spPr>
      </p:pic>
    </p:spTree>
    <p:extLst>
      <p:ext uri="{BB962C8B-B14F-4D97-AF65-F5344CB8AC3E}">
        <p14:creationId xmlns:p14="http://schemas.microsoft.com/office/powerpoint/2010/main" val="3088172861"/>
      </p:ext>
    </p:extLst>
  </p:cSld>
  <p:clrMapOvr>
    <a:masterClrMapping/>
  </p:clrMapOvr>
  <p:transition spd="slow" advClick="0">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796B4-1532-2AEB-3C38-0EBB587D35C2}"/>
              </a:ext>
            </a:extLst>
          </p:cNvPr>
          <p:cNvSpPr txBox="1">
            <a:spLocks/>
          </p:cNvSpPr>
          <p:nvPr/>
        </p:nvSpPr>
        <p:spPr>
          <a:xfrm>
            <a:off x="413466" y="352331"/>
            <a:ext cx="8782758" cy="5509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9B2242"/>
                </a:solidFill>
                <a:latin typeface="Sztosfixed" pitchFamily="2" charset="77"/>
                <a:ea typeface="Sztosfixed" pitchFamily="2" charset="77"/>
                <a:cs typeface="Sztosfixed" pitchFamily="2" charset="77"/>
              </a:rPr>
              <a:t>What do plants need to grow?</a:t>
            </a:r>
          </a:p>
        </p:txBody>
      </p:sp>
      <p:sp>
        <p:nvSpPr>
          <p:cNvPr id="14" name="Oval 13">
            <a:extLst>
              <a:ext uri="{FF2B5EF4-FFF2-40B4-BE49-F238E27FC236}">
                <a16:creationId xmlns:a16="http://schemas.microsoft.com/office/drawing/2014/main" id="{6A2D784B-F43A-80DA-0638-691E9838A905}"/>
              </a:ext>
            </a:extLst>
          </p:cNvPr>
          <p:cNvSpPr/>
          <p:nvPr/>
        </p:nvSpPr>
        <p:spPr>
          <a:xfrm>
            <a:off x="9472322" y="5842696"/>
            <a:ext cx="1233715" cy="252845"/>
          </a:xfrm>
          <a:prstGeom prst="ellipse">
            <a:avLst/>
          </a:prstGeom>
          <a:solidFill>
            <a:srgbClr val="2F7A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0" name="Picture 19" descr="Cartoon mushroom with green eyes&#10;&#10;AI-generated content may be incorrect.">
            <a:extLst>
              <a:ext uri="{FF2B5EF4-FFF2-40B4-BE49-F238E27FC236}">
                <a16:creationId xmlns:a16="http://schemas.microsoft.com/office/drawing/2014/main" id="{A54B9551-CE05-AB7A-CC4F-BDDA53C63CF4}"/>
              </a:ext>
            </a:extLst>
          </p:cNvPr>
          <p:cNvPicPr>
            <a:picLocks noChangeAspect="1"/>
          </p:cNvPicPr>
          <p:nvPr/>
        </p:nvPicPr>
        <p:blipFill>
          <a:blip r:embed="rId3"/>
          <a:srcRect l="16818" t="22429" r="19605"/>
          <a:stretch>
            <a:fillRect/>
          </a:stretch>
        </p:blipFill>
        <p:spPr>
          <a:xfrm>
            <a:off x="8923395" y="3733950"/>
            <a:ext cx="2247656" cy="2468136"/>
          </a:xfrm>
          <a:prstGeom prst="rect">
            <a:avLst/>
          </a:prstGeom>
        </p:spPr>
      </p:pic>
      <p:pic>
        <p:nvPicPr>
          <p:cNvPr id="3" name="Online Media 2" descr="Plant Structures | Science | 1st Grade | Kids Academy">
            <a:hlinkClick r:id="" action="ppaction://media"/>
            <a:extLst>
              <a:ext uri="{FF2B5EF4-FFF2-40B4-BE49-F238E27FC236}">
                <a16:creationId xmlns:a16="http://schemas.microsoft.com/office/drawing/2014/main" id="{DECD636C-F5D0-1F65-8845-C7D51ACF8A8A}"/>
              </a:ext>
            </a:extLst>
          </p:cNvPr>
          <p:cNvPicPr>
            <a:picLocks noRot="1" noChangeAspect="1"/>
          </p:cNvPicPr>
          <p:nvPr>
            <a:videoFile r:link="rId1"/>
          </p:nvPr>
        </p:nvPicPr>
        <p:blipFill>
          <a:blip r:embed="rId4"/>
          <a:stretch>
            <a:fillRect/>
          </a:stretch>
        </p:blipFill>
        <p:spPr>
          <a:xfrm>
            <a:off x="497675" y="1428327"/>
            <a:ext cx="7704492" cy="4353038"/>
          </a:xfrm>
          <a:prstGeom prst="rect">
            <a:avLst/>
          </a:prstGeom>
        </p:spPr>
      </p:pic>
      <p:grpSp>
        <p:nvGrpSpPr>
          <p:cNvPr id="16" name="menu">
            <a:extLst>
              <a:ext uri="{FF2B5EF4-FFF2-40B4-BE49-F238E27FC236}">
                <a16:creationId xmlns:a16="http://schemas.microsoft.com/office/drawing/2014/main" id="{FEC8908D-A4C1-D25E-277C-AAF9B86255F2}"/>
              </a:ext>
            </a:extLst>
          </p:cNvPr>
          <p:cNvGrpSpPr/>
          <p:nvPr/>
        </p:nvGrpSpPr>
        <p:grpSpPr>
          <a:xfrm>
            <a:off x="11474101" y="2871719"/>
            <a:ext cx="460535" cy="1114561"/>
            <a:chOff x="151927" y="2325786"/>
            <a:chExt cx="260682" cy="630889"/>
          </a:xfrm>
        </p:grpSpPr>
        <p:sp>
          <p:nvSpPr>
            <p:cNvPr id="17" name="Rectangle: Rounded Corners 63">
              <a:extLst>
                <a:ext uri="{FF2B5EF4-FFF2-40B4-BE49-F238E27FC236}">
                  <a16:creationId xmlns:a16="http://schemas.microsoft.com/office/drawing/2014/main" id="{C2E897BB-D397-C2A6-B458-F844860682B1}"/>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18" name="a4">
              <a:hlinkClick r:id="" action="ppaction://hlinkshowjump?jump=nextslide"/>
              <a:extLst>
                <a:ext uri="{FF2B5EF4-FFF2-40B4-BE49-F238E27FC236}">
                  <a16:creationId xmlns:a16="http://schemas.microsoft.com/office/drawing/2014/main" id="{FF5C6F02-B8A8-C7E8-530A-0731A4093705}"/>
                </a:ext>
              </a:extLst>
            </p:cNvPr>
            <p:cNvPicPr>
              <a:picLocks noChangeAspect="1"/>
            </p:cNvPicPr>
            <p:nvPr/>
          </p:nvPicPr>
          <p:blipFill>
            <a:blip r:embed="rId5"/>
            <a:srcRect/>
            <a:stretch/>
          </p:blipFill>
          <p:spPr>
            <a:xfrm>
              <a:off x="204687" y="2740767"/>
              <a:ext cx="154441" cy="106747"/>
            </a:xfrm>
            <a:prstGeom prst="rect">
              <a:avLst/>
            </a:prstGeom>
          </p:spPr>
        </p:pic>
        <p:pic>
          <p:nvPicPr>
            <p:cNvPr id="19" name="a4">
              <a:hlinkClick r:id="" action="ppaction://hlinkshowjump?jump=previousslide"/>
              <a:extLst>
                <a:ext uri="{FF2B5EF4-FFF2-40B4-BE49-F238E27FC236}">
                  <a16:creationId xmlns:a16="http://schemas.microsoft.com/office/drawing/2014/main" id="{594680A1-1890-4978-4E89-6147F2D93FE1}"/>
                </a:ext>
              </a:extLst>
            </p:cNvPr>
            <p:cNvPicPr>
              <a:picLocks noChangeAspect="1"/>
            </p:cNvPicPr>
            <p:nvPr/>
          </p:nvPicPr>
          <p:blipFill>
            <a:blip r:embed="rId5"/>
            <a:srcRect/>
            <a:stretch/>
          </p:blipFill>
          <p:spPr>
            <a:xfrm rot="10800000">
              <a:off x="204687" y="2434554"/>
              <a:ext cx="154441" cy="106747"/>
            </a:xfrm>
            <a:prstGeom prst="rect">
              <a:avLst/>
            </a:prstGeom>
          </p:spPr>
        </p:pic>
      </p:grpSp>
      <p:grpSp>
        <p:nvGrpSpPr>
          <p:cNvPr id="8" name="pop up">
            <a:extLst>
              <a:ext uri="{FF2B5EF4-FFF2-40B4-BE49-F238E27FC236}">
                <a16:creationId xmlns:a16="http://schemas.microsoft.com/office/drawing/2014/main" id="{19D813C3-7642-DCE9-F664-5C61582C2BA3}"/>
              </a:ext>
            </a:extLst>
          </p:cNvPr>
          <p:cNvGrpSpPr/>
          <p:nvPr/>
        </p:nvGrpSpPr>
        <p:grpSpPr>
          <a:xfrm>
            <a:off x="8450328" y="1104007"/>
            <a:ext cx="2534126" cy="2785938"/>
            <a:chOff x="7937335" y="1679228"/>
            <a:chExt cx="2534126" cy="2785938"/>
          </a:xfrm>
        </p:grpSpPr>
        <p:pic>
          <p:nvPicPr>
            <p:cNvPr id="7" name="Picture 6" descr="A red oval with black background&#10;&#10;AI-generated content may be incorrect.">
              <a:extLst>
                <a:ext uri="{FF2B5EF4-FFF2-40B4-BE49-F238E27FC236}">
                  <a16:creationId xmlns:a16="http://schemas.microsoft.com/office/drawing/2014/main" id="{AE4C28A6-AA86-2F9B-BD12-E44899522258}"/>
                </a:ext>
              </a:extLst>
            </p:cNvPr>
            <p:cNvPicPr>
              <a:picLocks noChangeAspect="1"/>
            </p:cNvPicPr>
            <p:nvPr/>
          </p:nvPicPr>
          <p:blipFill>
            <a:blip r:embed="rId6"/>
            <a:stretch>
              <a:fillRect/>
            </a:stretch>
          </p:blipFill>
          <p:spPr>
            <a:xfrm rot="800227">
              <a:off x="7937335" y="1679228"/>
              <a:ext cx="2534126" cy="2707995"/>
            </a:xfrm>
            <a:prstGeom prst="rect">
              <a:avLst/>
            </a:prstGeom>
          </p:spPr>
        </p:pic>
        <p:sp>
          <p:nvSpPr>
            <p:cNvPr id="13" name="Triangle 12">
              <a:extLst>
                <a:ext uri="{FF2B5EF4-FFF2-40B4-BE49-F238E27FC236}">
                  <a16:creationId xmlns:a16="http://schemas.microsoft.com/office/drawing/2014/main" id="{17D5C215-ED6E-E7A2-8362-8BF90E9C5327}"/>
                </a:ext>
              </a:extLst>
            </p:cNvPr>
            <p:cNvSpPr/>
            <p:nvPr/>
          </p:nvSpPr>
          <p:spPr>
            <a:xfrm rot="9488669">
              <a:off x="9421965" y="3871886"/>
              <a:ext cx="688205" cy="593280"/>
            </a:xfrm>
            <a:prstGeom prst="triangle">
              <a:avLst/>
            </a:prstGeom>
            <a:solidFill>
              <a:srgbClr val="9B22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D6068777-E5DF-A754-0844-03249CD8CAF9}"/>
                </a:ext>
              </a:extLst>
            </p:cNvPr>
            <p:cNvSpPr txBox="1"/>
            <p:nvPr/>
          </p:nvSpPr>
          <p:spPr>
            <a:xfrm>
              <a:off x="8185399" y="1921758"/>
              <a:ext cx="2038665" cy="2185214"/>
            </a:xfrm>
            <a:prstGeom prst="rect">
              <a:avLst/>
            </a:prstGeom>
            <a:noFill/>
          </p:spPr>
          <p:txBody>
            <a:bodyPr wrap="square" rtlCol="0">
              <a:spAutoFit/>
            </a:bodyPr>
            <a:lstStyle/>
            <a:p>
              <a:pPr algn="ctr">
                <a:spcAft>
                  <a:spcPts val="1200"/>
                </a:spcAft>
              </a:pPr>
              <a:r>
                <a:rPr lang="en-AU" sz="1400" dirty="0">
                  <a:solidFill>
                    <a:schemeClr val="bg1"/>
                  </a:solidFill>
                  <a:latin typeface="Montserrat" pitchFamily="2" charset="77"/>
                  <a:ea typeface="Sztosfixed" pitchFamily="2" charset="77"/>
                  <a:cs typeface="Sztosfixed" pitchFamily="2" charset="77"/>
                </a:rPr>
                <a:t>Plants need </a:t>
              </a:r>
              <a:r>
                <a:rPr lang="en-AU" sz="1400" b="1" dirty="0">
                  <a:solidFill>
                    <a:schemeClr val="bg1"/>
                  </a:solidFill>
                  <a:latin typeface="Montserrat" pitchFamily="2" charset="77"/>
                  <a:ea typeface="Sztosfixed" pitchFamily="2" charset="77"/>
                  <a:cs typeface="Sztosfixed" pitchFamily="2" charset="77"/>
                </a:rPr>
                <a:t>soil</a:t>
              </a:r>
              <a:r>
                <a:rPr lang="en-AU" sz="1400" dirty="0">
                  <a:solidFill>
                    <a:schemeClr val="bg1"/>
                  </a:solidFill>
                  <a:latin typeface="Montserrat" pitchFamily="2" charset="77"/>
                  <a:ea typeface="Sztosfixed" pitchFamily="2" charset="77"/>
                  <a:cs typeface="Sztosfixed" pitchFamily="2" charset="77"/>
                </a:rPr>
                <a:t>, </a:t>
              </a:r>
              <a:r>
                <a:rPr lang="en-AU" sz="1400" b="1" dirty="0">
                  <a:solidFill>
                    <a:schemeClr val="bg1"/>
                  </a:solidFill>
                  <a:latin typeface="Montserrat" pitchFamily="2" charset="77"/>
                  <a:ea typeface="Sztosfixed" pitchFamily="2" charset="77"/>
                  <a:cs typeface="Sztosfixed" pitchFamily="2" charset="77"/>
                </a:rPr>
                <a:t>sunlight</a:t>
              </a:r>
              <a:r>
                <a:rPr lang="en-AU" sz="1400" dirty="0">
                  <a:solidFill>
                    <a:schemeClr val="bg1"/>
                  </a:solidFill>
                  <a:latin typeface="Montserrat" pitchFamily="2" charset="77"/>
                  <a:ea typeface="Sztosfixed" pitchFamily="2" charset="77"/>
                  <a:cs typeface="Sztosfixed" pitchFamily="2" charset="77"/>
                </a:rPr>
                <a:t>, </a:t>
              </a:r>
              <a:r>
                <a:rPr lang="en-AU" sz="1400" b="1" dirty="0">
                  <a:solidFill>
                    <a:schemeClr val="bg1"/>
                  </a:solidFill>
                  <a:latin typeface="Montserrat" pitchFamily="2" charset="77"/>
                  <a:ea typeface="Sztosfixed" pitchFamily="2" charset="77"/>
                  <a:cs typeface="Sztosfixed" pitchFamily="2" charset="77"/>
                </a:rPr>
                <a:t>air </a:t>
              </a:r>
              <a:r>
                <a:rPr lang="en-AU" sz="1400" dirty="0">
                  <a:solidFill>
                    <a:schemeClr val="bg1"/>
                  </a:solidFill>
                  <a:latin typeface="Montserrat" pitchFamily="2" charset="77"/>
                  <a:ea typeface="Sztosfixed" pitchFamily="2" charset="77"/>
                  <a:cs typeface="Sztosfixed" pitchFamily="2" charset="77"/>
                </a:rPr>
                <a:t>and </a:t>
              </a:r>
              <a:r>
                <a:rPr lang="en-AU" sz="1400" b="1" dirty="0">
                  <a:solidFill>
                    <a:schemeClr val="bg1"/>
                  </a:solidFill>
                  <a:latin typeface="Montserrat" pitchFamily="2" charset="77"/>
                  <a:ea typeface="Sztosfixed" pitchFamily="2" charset="77"/>
                  <a:cs typeface="Sztosfixed" pitchFamily="2" charset="77"/>
                </a:rPr>
                <a:t>water</a:t>
              </a:r>
              <a:r>
                <a:rPr lang="en-AU" sz="1400" dirty="0">
                  <a:solidFill>
                    <a:schemeClr val="bg1"/>
                  </a:solidFill>
                  <a:latin typeface="Montserrat" pitchFamily="2" charset="77"/>
                  <a:ea typeface="Sztosfixed" pitchFamily="2" charset="77"/>
                  <a:cs typeface="Sztosfixed" pitchFamily="2" charset="77"/>
                </a:rPr>
                <a:t> to survive.</a:t>
              </a:r>
            </a:p>
            <a:p>
              <a:pPr algn="ctr">
                <a:spcAft>
                  <a:spcPts val="1200"/>
                </a:spcAft>
              </a:pPr>
              <a:r>
                <a:rPr lang="en-AU" sz="1400" dirty="0">
                  <a:solidFill>
                    <a:schemeClr val="bg1"/>
                  </a:solidFill>
                  <a:latin typeface="Montserrat" pitchFamily="2" charset="77"/>
                  <a:ea typeface="Sztosfixed" pitchFamily="2" charset="77"/>
                  <a:cs typeface="Sztosfixed" pitchFamily="2" charset="77"/>
                </a:rPr>
                <a:t>The following things are also important for plants to grow and survive: </a:t>
              </a:r>
              <a:r>
                <a:rPr lang="en-AU" sz="1400" b="1" dirty="0">
                  <a:solidFill>
                    <a:schemeClr val="bg1"/>
                  </a:solidFill>
                  <a:latin typeface="Montserrat" pitchFamily="2" charset="77"/>
                  <a:ea typeface="Sztosfixed" pitchFamily="2" charset="77"/>
                  <a:cs typeface="Sztosfixed" pitchFamily="2" charset="77"/>
                </a:rPr>
                <a:t>temperature</a:t>
              </a:r>
              <a:r>
                <a:rPr lang="en-AU" sz="1400" dirty="0">
                  <a:solidFill>
                    <a:schemeClr val="bg1"/>
                  </a:solidFill>
                  <a:latin typeface="Montserrat" pitchFamily="2" charset="77"/>
                  <a:ea typeface="Sztosfixed" pitchFamily="2" charset="77"/>
                  <a:cs typeface="Sztosfixed" pitchFamily="2" charset="77"/>
                </a:rPr>
                <a:t> and </a:t>
              </a:r>
              <a:r>
                <a:rPr lang="en-AU" sz="1400" b="1" dirty="0">
                  <a:solidFill>
                    <a:schemeClr val="bg1"/>
                  </a:solidFill>
                  <a:latin typeface="Montserrat" pitchFamily="2" charset="77"/>
                  <a:ea typeface="Sztosfixed" pitchFamily="2" charset="77"/>
                  <a:cs typeface="Sztosfixed" pitchFamily="2" charset="77"/>
                </a:rPr>
                <a:t>space</a:t>
              </a:r>
              <a:r>
                <a:rPr lang="en-AU" sz="1400" dirty="0">
                  <a:solidFill>
                    <a:schemeClr val="bg1"/>
                  </a:solidFill>
                  <a:latin typeface="Montserrat" pitchFamily="2" charset="77"/>
                  <a:ea typeface="Sztosfixed" pitchFamily="2" charset="77"/>
                  <a:cs typeface="Sztosfixed" pitchFamily="2" charset="77"/>
                </a:rPr>
                <a:t>.</a:t>
              </a:r>
            </a:p>
          </p:txBody>
        </p:sp>
      </p:grpSp>
      <p:pic>
        <p:nvPicPr>
          <p:cNvPr id="9" name="bt">
            <a:extLst>
              <a:ext uri="{FF2B5EF4-FFF2-40B4-BE49-F238E27FC236}">
                <a16:creationId xmlns:a16="http://schemas.microsoft.com/office/drawing/2014/main" id="{F3A19AA1-213D-57DB-B53C-174892690F1F}"/>
              </a:ext>
            </a:extLst>
          </p:cNvPr>
          <p:cNvPicPr>
            <a:picLocks noChangeAspect="1"/>
          </p:cNvPicPr>
          <p:nvPr/>
        </p:nvPicPr>
        <p:blipFill>
          <a:blip r:embed="rId7"/>
          <a:srcRect/>
          <a:stretch/>
        </p:blipFill>
        <p:spPr>
          <a:xfrm>
            <a:off x="10546657" y="3838603"/>
            <a:ext cx="420159" cy="422786"/>
          </a:xfrm>
          <a:prstGeom prst="rect">
            <a:avLst/>
          </a:prstGeom>
        </p:spPr>
      </p:pic>
      <p:sp>
        <p:nvSpPr>
          <p:cNvPr id="35" name="TextBox 34">
            <a:extLst>
              <a:ext uri="{FF2B5EF4-FFF2-40B4-BE49-F238E27FC236}">
                <a16:creationId xmlns:a16="http://schemas.microsoft.com/office/drawing/2014/main" id="{AAA28549-2148-6495-99D4-DE57DEE0F935}"/>
              </a:ext>
            </a:extLst>
          </p:cNvPr>
          <p:cNvSpPr txBox="1"/>
          <p:nvPr/>
        </p:nvSpPr>
        <p:spPr>
          <a:xfrm>
            <a:off x="681566" y="6085070"/>
            <a:ext cx="7747000" cy="923330"/>
          </a:xfrm>
          <a:prstGeom prst="rect">
            <a:avLst/>
          </a:prstGeom>
          <a:noFill/>
        </p:spPr>
        <p:txBody>
          <a:bodyPr wrap="square">
            <a:spAutoFit/>
          </a:bodyPr>
          <a:lstStyle/>
          <a:p>
            <a:pPr algn="ctr" rtl="0">
              <a:buNone/>
            </a:pPr>
            <a:r>
              <a:rPr lang="en-AU" sz="1800" u="none" strike="noStrike" dirty="0">
                <a:solidFill>
                  <a:schemeClr val="bg1"/>
                </a:solidFill>
                <a:effectLst/>
                <a:latin typeface="SZTOS MEDIUM" pitchFamily="2" charset="77"/>
                <a:ea typeface="SZTOS MEDIUM" pitchFamily="2" charset="77"/>
                <a:cs typeface="SZTOS MEDIUM" pitchFamily="2" charset="77"/>
              </a:rPr>
              <a:t>What interesting fact did you learn?</a:t>
            </a:r>
            <a:endParaRPr lang="en-AU" dirty="0">
              <a:solidFill>
                <a:schemeClr val="bg1"/>
              </a:solidFill>
              <a:effectLst/>
              <a:latin typeface="SZTOS MEDIUM" pitchFamily="2" charset="77"/>
              <a:ea typeface="SZTOS MEDIUM" pitchFamily="2" charset="77"/>
              <a:cs typeface="SZTOS MEDIUM" pitchFamily="2" charset="77"/>
            </a:endParaRPr>
          </a:p>
          <a:p>
            <a:pPr algn="ctr">
              <a:buNone/>
            </a:pPr>
            <a:br>
              <a:rPr lang="en-AU" dirty="0">
                <a:solidFill>
                  <a:schemeClr val="bg1"/>
                </a:solidFill>
              </a:rPr>
            </a:br>
            <a:endParaRPr lang="en-US" dirty="0">
              <a:solidFill>
                <a:schemeClr val="bg1"/>
              </a:solidFill>
            </a:endParaRPr>
          </a:p>
        </p:txBody>
      </p:sp>
      <p:sp>
        <p:nvSpPr>
          <p:cNvPr id="12" name="number">
            <a:extLst>
              <a:ext uri="{FF2B5EF4-FFF2-40B4-BE49-F238E27FC236}">
                <a16:creationId xmlns:a16="http://schemas.microsoft.com/office/drawing/2014/main" id="{89741B18-69A6-A3DD-F1E5-946E3C2F541A}"/>
              </a:ext>
            </a:extLst>
          </p:cNvPr>
          <p:cNvSpPr txBox="1">
            <a:spLocks/>
          </p:cNvSpPr>
          <p:nvPr/>
        </p:nvSpPr>
        <p:spPr>
          <a:xfrm>
            <a:off x="11316807" y="6318135"/>
            <a:ext cx="500548"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chemeClr val="bg1"/>
                </a:solidFill>
                <a:latin typeface="Sztosfixed" pitchFamily="2" charset="77"/>
                <a:ea typeface="Sztosfixed" pitchFamily="2" charset="77"/>
                <a:cs typeface="Sztosfixed" pitchFamily="2" charset="77"/>
              </a:rPr>
              <a:pPr algn="r">
                <a:buSzPts val="1400"/>
              </a:pPr>
              <a:t>7</a:t>
            </a:fld>
            <a:endParaRPr lang="en" sz="2000" b="1" dirty="0">
              <a:solidFill>
                <a:schemeClr val="bg1"/>
              </a:solidFill>
              <a:latin typeface="Sztosfixed" pitchFamily="2" charset="77"/>
              <a:ea typeface="Sztosfixed" pitchFamily="2" charset="77"/>
              <a:cs typeface="Sztosfixed" pitchFamily="2" charset="77"/>
            </a:endParaRPr>
          </a:p>
        </p:txBody>
      </p:sp>
    </p:spTree>
    <p:extLst>
      <p:ext uri="{BB962C8B-B14F-4D97-AF65-F5344CB8AC3E}">
        <p14:creationId xmlns:p14="http://schemas.microsoft.com/office/powerpoint/2010/main" val="1479133995"/>
      </p:ext>
    </p:extLst>
  </p:cSld>
  <p:clrMapOvr>
    <a:masterClrMapping/>
  </p:clrMapOvr>
  <p:transition spd="slow" advClick="0">
    <p:push dir="u"/>
  </p:transition>
  <p:timing>
    <p:tnLst>
      <p:par>
        <p:cTn id="1" dur="indefinite" restart="never" nodeType="tmRoot">
          <p:childTnLst>
            <p:video>
              <p:cMediaNode vol="80000">
                <p:cTn id="2" fill="hold" display="0">
                  <p:stCondLst>
                    <p:cond delay="indefinite"/>
                  </p:stCondLst>
                </p:cTn>
                <p:tgtEl>
                  <p:spTgt spid="3"/>
                </p:tgtEl>
              </p:cMediaNode>
            </p:video>
            <p:seq concurrent="1" nextAc="seek">
              <p:cTn id="3" restart="whenNotActive" fill="hold" evtFilter="cancelBubble" nodeType="interactiveSeq">
                <p:stCondLst>
                  <p:cond evt="onClick" delay="0">
                    <p:tgtEl>
                      <p:spTgt spid="9"/>
                    </p:tgtEl>
                  </p:cond>
                </p:stCondLst>
                <p:endSync evt="end" delay="0">
                  <p:rtn val="all"/>
                </p:endSync>
                <p:childTnLst>
                  <p:par>
                    <p:cTn id="4" fill="hold">
                      <p:stCondLst>
                        <p:cond delay="0"/>
                      </p:stCondLst>
                      <p:childTnLst>
                        <p:par>
                          <p:cTn id="5" fill="hold">
                            <p:stCondLst>
                              <p:cond delay="0"/>
                            </p:stCondLst>
                            <p:childTnLst>
                              <p:par>
                                <p:cTn id="6" presetID="1" presetClass="entr" presetSubtype="0" fill="hold" nodeType="clickEffect">
                                  <p:stCondLst>
                                    <p:cond delay="0"/>
                                  </p:stCondLst>
                                  <p:childTnLst>
                                    <p:set>
                                      <p:cBhvr>
                                        <p:cTn id="7" dur="1" fill="hold">
                                          <p:stCondLst>
                                            <p:cond delay="0"/>
                                          </p:stCondLst>
                                        </p:cTn>
                                        <p:tgtEl>
                                          <p:spTgt spid="8"/>
                                        </p:tgtEl>
                                        <p:attrNameLst>
                                          <p:attrName>style.visibility</p:attrName>
                                        </p:attrNameLst>
                                      </p:cBhvr>
                                      <p:to>
                                        <p:strVal val="visible"/>
                                      </p:to>
                                    </p:set>
                                  </p:childTnLst>
                                </p:cTn>
                              </p:par>
                              <p:par>
                                <p:cTn id="8" presetID="8" presetClass="emph" presetSubtype="0" fill="hold" nodeType="withEffect">
                                  <p:stCondLst>
                                    <p:cond delay="0"/>
                                  </p:stCondLst>
                                  <p:childTnLst>
                                    <p:animRot by="2700000">
                                      <p:cBhvr>
                                        <p:cTn id="9" dur="250" fill="hold"/>
                                        <p:tgtEl>
                                          <p:spTgt spid="9"/>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8"/>
                                        </p:tgtEl>
                                        <p:attrNameLst>
                                          <p:attrName>style.visibility</p:attrName>
                                        </p:attrNameLst>
                                      </p:cBhvr>
                                      <p:to>
                                        <p:strVal val="hidden"/>
                                      </p:to>
                                    </p:set>
                                  </p:childTnLst>
                                </p:cTn>
                              </p:par>
                              <p:par>
                                <p:cTn id="14" presetID="8" presetClass="emph" presetSubtype="0" fill="hold" nodeType="withEffect">
                                  <p:stCondLst>
                                    <p:cond delay="0"/>
                                  </p:stCondLst>
                                  <p:childTnLst>
                                    <p:animRot by="-2700000">
                                      <p:cBhvr>
                                        <p:cTn id="15" dur="250" fill="hold"/>
                                        <p:tgtEl>
                                          <p:spTgt spid="9"/>
                                        </p:tgtEl>
                                        <p:attrNameLst>
                                          <p:attrName>r</p:attrName>
                                        </p:attrNameLst>
                                      </p:cBhvr>
                                    </p:animRot>
                                  </p:childTnLst>
                                </p:cTn>
                              </p:par>
                            </p:childTnLst>
                          </p:cTn>
                        </p:par>
                        <p:par>
                          <p:cTn id="16" fill="hold">
                            <p:stCondLst>
                              <p:cond delay="250"/>
                            </p:stCondLst>
                            <p:childTnLst>
                              <p:par>
                                <p:cTn id="17" presetID="1" presetClass="entr" presetSubtype="0" fill="hold" grpId="0" nodeType="after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9"/>
                  </p:tgtEl>
                </p:cond>
              </p:nextCondLst>
            </p:seq>
          </p:childTnLst>
        </p:cTn>
      </p:par>
    </p:tnLst>
    <p:bldLst>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F3EFD6-6DE1-87A1-2156-4DEA91A27D56}"/>
            </a:ext>
          </a:extLst>
        </p:cNvPr>
        <p:cNvGrpSpPr/>
        <p:nvPr/>
      </p:nvGrpSpPr>
      <p:grpSpPr>
        <a:xfrm>
          <a:off x="0" y="0"/>
          <a:ext cx="0" cy="0"/>
          <a:chOff x="0" y="0"/>
          <a:chExt cx="0" cy="0"/>
        </a:xfrm>
      </p:grpSpPr>
      <p:sp>
        <p:nvSpPr>
          <p:cNvPr id="2" name="Google Shape;151;p10">
            <a:extLst>
              <a:ext uri="{FF2B5EF4-FFF2-40B4-BE49-F238E27FC236}">
                <a16:creationId xmlns:a16="http://schemas.microsoft.com/office/drawing/2014/main" id="{A9AB4E8B-9AE5-76CA-AE98-11440BD451B2}"/>
              </a:ext>
            </a:extLst>
          </p:cNvPr>
          <p:cNvSpPr txBox="1">
            <a:spLocks/>
          </p:cNvSpPr>
          <p:nvPr/>
        </p:nvSpPr>
        <p:spPr>
          <a:xfrm>
            <a:off x="11292731" y="6318135"/>
            <a:ext cx="548700"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chemeClr val="bg1"/>
                </a:solidFill>
                <a:latin typeface="Sztosfixed" pitchFamily="2" charset="77"/>
                <a:ea typeface="Sztosfixed" pitchFamily="2" charset="77"/>
                <a:cs typeface="Sztosfixed" pitchFamily="2" charset="77"/>
              </a:rPr>
              <a:pPr algn="r">
                <a:buSzPts val="1400"/>
              </a:pPr>
              <a:t>8</a:t>
            </a:fld>
            <a:endParaRPr lang="en" sz="2000" b="1">
              <a:solidFill>
                <a:schemeClr val="bg1"/>
              </a:solidFill>
              <a:latin typeface="Sztosfixed" pitchFamily="2" charset="77"/>
              <a:ea typeface="Sztosfixed" pitchFamily="2" charset="77"/>
              <a:cs typeface="Sztosfixed" pitchFamily="2" charset="77"/>
            </a:endParaRPr>
          </a:p>
        </p:txBody>
      </p:sp>
      <p:sp>
        <p:nvSpPr>
          <p:cNvPr id="9" name="Title 1">
            <a:extLst>
              <a:ext uri="{FF2B5EF4-FFF2-40B4-BE49-F238E27FC236}">
                <a16:creationId xmlns:a16="http://schemas.microsoft.com/office/drawing/2014/main" id="{B54C2C44-F851-199D-FDFE-559BFB4459E6}"/>
              </a:ext>
            </a:extLst>
          </p:cNvPr>
          <p:cNvSpPr txBox="1">
            <a:spLocks/>
          </p:cNvSpPr>
          <p:nvPr/>
        </p:nvSpPr>
        <p:spPr>
          <a:xfrm>
            <a:off x="3246821" y="352330"/>
            <a:ext cx="5698358" cy="57912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9B2242"/>
                </a:solidFill>
                <a:latin typeface="Sztosfixed" pitchFamily="2" charset="77"/>
                <a:ea typeface="Sztosfixed" pitchFamily="2" charset="77"/>
                <a:cs typeface="Sztosfixed" pitchFamily="2" charset="77"/>
              </a:rPr>
              <a:t>Worksheet</a:t>
            </a:r>
          </a:p>
        </p:txBody>
      </p:sp>
      <p:grpSp>
        <p:nvGrpSpPr>
          <p:cNvPr id="11" name="menu">
            <a:extLst>
              <a:ext uri="{FF2B5EF4-FFF2-40B4-BE49-F238E27FC236}">
                <a16:creationId xmlns:a16="http://schemas.microsoft.com/office/drawing/2014/main" id="{0E13A1D1-7140-19DA-88C4-B3EFB87CED2D}"/>
              </a:ext>
            </a:extLst>
          </p:cNvPr>
          <p:cNvGrpSpPr/>
          <p:nvPr/>
        </p:nvGrpSpPr>
        <p:grpSpPr>
          <a:xfrm>
            <a:off x="11474101" y="2871719"/>
            <a:ext cx="460535" cy="1114561"/>
            <a:chOff x="151927" y="2325786"/>
            <a:chExt cx="260682" cy="630889"/>
          </a:xfrm>
        </p:grpSpPr>
        <p:sp>
          <p:nvSpPr>
            <p:cNvPr id="12" name="Rectangle: Rounded Corners 63">
              <a:extLst>
                <a:ext uri="{FF2B5EF4-FFF2-40B4-BE49-F238E27FC236}">
                  <a16:creationId xmlns:a16="http://schemas.microsoft.com/office/drawing/2014/main" id="{D4EECAAC-8572-F096-8F02-22AC023BC868}"/>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13" name="a4">
              <a:hlinkClick r:id="" action="ppaction://hlinkshowjump?jump=nextslide"/>
              <a:extLst>
                <a:ext uri="{FF2B5EF4-FFF2-40B4-BE49-F238E27FC236}">
                  <a16:creationId xmlns:a16="http://schemas.microsoft.com/office/drawing/2014/main" id="{6A8649EC-5E6D-4CAB-E22E-45E85EB21221}"/>
                </a:ext>
              </a:extLst>
            </p:cNvPr>
            <p:cNvPicPr>
              <a:picLocks noChangeAspect="1"/>
            </p:cNvPicPr>
            <p:nvPr/>
          </p:nvPicPr>
          <p:blipFill>
            <a:blip r:embed="rId2"/>
            <a:srcRect/>
            <a:stretch/>
          </p:blipFill>
          <p:spPr>
            <a:xfrm>
              <a:off x="204687" y="2740767"/>
              <a:ext cx="154441" cy="106747"/>
            </a:xfrm>
            <a:prstGeom prst="rect">
              <a:avLst/>
            </a:prstGeom>
          </p:spPr>
        </p:pic>
        <p:pic>
          <p:nvPicPr>
            <p:cNvPr id="14" name="a4">
              <a:hlinkClick r:id="" action="ppaction://hlinkshowjump?jump=previousslide"/>
              <a:extLst>
                <a:ext uri="{FF2B5EF4-FFF2-40B4-BE49-F238E27FC236}">
                  <a16:creationId xmlns:a16="http://schemas.microsoft.com/office/drawing/2014/main" id="{48E4732B-9E56-21F0-F674-8630DD92F138}"/>
                </a:ext>
              </a:extLst>
            </p:cNvPr>
            <p:cNvPicPr>
              <a:picLocks noChangeAspect="1"/>
            </p:cNvPicPr>
            <p:nvPr/>
          </p:nvPicPr>
          <p:blipFill>
            <a:blip r:embed="rId2"/>
            <a:srcRect/>
            <a:stretch/>
          </p:blipFill>
          <p:spPr>
            <a:xfrm rot="10800000">
              <a:off x="204687" y="2434554"/>
              <a:ext cx="154441" cy="106747"/>
            </a:xfrm>
            <a:prstGeom prst="rect">
              <a:avLst/>
            </a:prstGeom>
          </p:spPr>
        </p:pic>
      </p:grpSp>
      <p:pic>
        <p:nvPicPr>
          <p:cNvPr id="4" name="Picture 3">
            <a:extLst>
              <a:ext uri="{FF2B5EF4-FFF2-40B4-BE49-F238E27FC236}">
                <a16:creationId xmlns:a16="http://schemas.microsoft.com/office/drawing/2014/main" id="{0ECA3406-60F3-D9B3-89D6-6C34A26FB015}"/>
              </a:ext>
            </a:extLst>
          </p:cNvPr>
          <p:cNvPicPr>
            <a:picLocks noChangeAspect="1"/>
          </p:cNvPicPr>
          <p:nvPr/>
        </p:nvPicPr>
        <p:blipFill>
          <a:blip r:embed="rId3"/>
          <a:srcRect/>
          <a:stretch/>
        </p:blipFill>
        <p:spPr>
          <a:xfrm>
            <a:off x="508901" y="1126266"/>
            <a:ext cx="7341202" cy="5189902"/>
          </a:xfrm>
          <a:prstGeom prst="rect">
            <a:avLst/>
          </a:prstGeom>
        </p:spPr>
      </p:pic>
      <p:sp>
        <p:nvSpPr>
          <p:cNvPr id="6" name="Oval 5">
            <a:extLst>
              <a:ext uri="{FF2B5EF4-FFF2-40B4-BE49-F238E27FC236}">
                <a16:creationId xmlns:a16="http://schemas.microsoft.com/office/drawing/2014/main" id="{9E239BE5-2B4A-E865-9C78-1479A5E9EF6D}"/>
              </a:ext>
            </a:extLst>
          </p:cNvPr>
          <p:cNvSpPr/>
          <p:nvPr/>
        </p:nvSpPr>
        <p:spPr>
          <a:xfrm>
            <a:off x="8840662" y="4951047"/>
            <a:ext cx="1651100" cy="336605"/>
          </a:xfrm>
          <a:prstGeom prst="ellipse">
            <a:avLst/>
          </a:prstGeom>
          <a:solidFill>
            <a:srgbClr val="2F7A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descr="A cartoon mushroom holding a magnifying glass and a map&#10;&#10;AI-generated content may be incorrect.">
            <a:extLst>
              <a:ext uri="{FF2B5EF4-FFF2-40B4-BE49-F238E27FC236}">
                <a16:creationId xmlns:a16="http://schemas.microsoft.com/office/drawing/2014/main" id="{48D4282C-2F7F-D2BE-CE63-E549CD0030F0}"/>
              </a:ext>
            </a:extLst>
          </p:cNvPr>
          <p:cNvPicPr>
            <a:picLocks noChangeAspect="1"/>
          </p:cNvPicPr>
          <p:nvPr/>
        </p:nvPicPr>
        <p:blipFill>
          <a:blip r:embed="rId4"/>
          <a:srcRect l="17311" t="9829" r="16396" b="5545"/>
          <a:stretch>
            <a:fillRect/>
          </a:stretch>
        </p:blipFill>
        <p:spPr>
          <a:xfrm>
            <a:off x="8294797" y="2033945"/>
            <a:ext cx="2734610" cy="3141802"/>
          </a:xfrm>
          <a:prstGeom prst="rect">
            <a:avLst/>
          </a:prstGeom>
        </p:spPr>
      </p:pic>
    </p:spTree>
    <p:extLst>
      <p:ext uri="{BB962C8B-B14F-4D97-AF65-F5344CB8AC3E}">
        <p14:creationId xmlns:p14="http://schemas.microsoft.com/office/powerpoint/2010/main" val="2134380312"/>
      </p:ext>
    </p:extLst>
  </p:cSld>
  <p:clrMapOvr>
    <a:masterClrMapping/>
  </p:clrMapOvr>
  <p:transition spd="slow" advClick="0">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C7C74-0D52-7FA4-FDE2-E6C73F01B839}"/>
              </a:ext>
            </a:extLst>
          </p:cNvPr>
          <p:cNvSpPr txBox="1">
            <a:spLocks/>
          </p:cNvSpPr>
          <p:nvPr/>
        </p:nvSpPr>
        <p:spPr>
          <a:xfrm>
            <a:off x="304800" y="352330"/>
            <a:ext cx="9810518" cy="49136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500" b="1" dirty="0">
                <a:solidFill>
                  <a:srgbClr val="9B2242"/>
                </a:solidFill>
                <a:latin typeface="Sztosfixed" pitchFamily="2" charset="77"/>
                <a:ea typeface="Sztosfixed" pitchFamily="2" charset="77"/>
                <a:cs typeface="Sztosfixed" pitchFamily="2" charset="77"/>
              </a:rPr>
              <a:t>Mushrooms’ role in the ecosystem</a:t>
            </a:r>
          </a:p>
        </p:txBody>
      </p:sp>
      <p:pic>
        <p:nvPicPr>
          <p:cNvPr id="5" name="Online Media 4" descr="Fungi: Why Mushrooms Are Awesome | Biology for Kids">
            <a:hlinkClick r:id="" action="ppaction://media"/>
            <a:extLst>
              <a:ext uri="{FF2B5EF4-FFF2-40B4-BE49-F238E27FC236}">
                <a16:creationId xmlns:a16="http://schemas.microsoft.com/office/drawing/2014/main" id="{14DBD952-1337-48C1-E91B-CD4E0564D120}"/>
              </a:ext>
            </a:extLst>
          </p:cNvPr>
          <p:cNvPicPr>
            <a:picLocks noRot="1" noChangeAspect="1"/>
          </p:cNvPicPr>
          <p:nvPr>
            <a:videoFile r:link="rId1"/>
          </p:nvPr>
        </p:nvPicPr>
        <p:blipFill>
          <a:blip r:embed="rId3"/>
          <a:stretch>
            <a:fillRect/>
          </a:stretch>
        </p:blipFill>
        <p:spPr>
          <a:xfrm>
            <a:off x="3112821" y="1388313"/>
            <a:ext cx="8179910" cy="4621650"/>
          </a:xfrm>
          <a:prstGeom prst="rect">
            <a:avLst/>
          </a:prstGeom>
        </p:spPr>
      </p:pic>
      <p:sp>
        <p:nvSpPr>
          <p:cNvPr id="6" name="Google Shape;151;p10">
            <a:extLst>
              <a:ext uri="{FF2B5EF4-FFF2-40B4-BE49-F238E27FC236}">
                <a16:creationId xmlns:a16="http://schemas.microsoft.com/office/drawing/2014/main" id="{7D0C3EA1-428D-0FF6-9E06-B7FBB0143487}"/>
              </a:ext>
            </a:extLst>
          </p:cNvPr>
          <p:cNvSpPr txBox="1">
            <a:spLocks/>
          </p:cNvSpPr>
          <p:nvPr/>
        </p:nvSpPr>
        <p:spPr>
          <a:xfrm>
            <a:off x="11292731" y="6318135"/>
            <a:ext cx="548700"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chemeClr val="bg1"/>
                </a:solidFill>
                <a:latin typeface="Sztosfixed" pitchFamily="2" charset="77"/>
                <a:ea typeface="Sztosfixed" pitchFamily="2" charset="77"/>
                <a:cs typeface="Sztosfixed" pitchFamily="2" charset="77"/>
              </a:rPr>
              <a:pPr algn="r">
                <a:buSzPts val="1400"/>
              </a:pPr>
              <a:t>9</a:t>
            </a:fld>
            <a:endParaRPr lang="en" sz="2000" b="1">
              <a:solidFill>
                <a:schemeClr val="bg1"/>
              </a:solidFill>
              <a:latin typeface="Sztosfixed" pitchFamily="2" charset="77"/>
              <a:ea typeface="Sztosfixed" pitchFamily="2" charset="77"/>
              <a:cs typeface="Sztosfixed" pitchFamily="2" charset="77"/>
            </a:endParaRPr>
          </a:p>
        </p:txBody>
      </p:sp>
      <p:grpSp>
        <p:nvGrpSpPr>
          <p:cNvPr id="9" name="menu">
            <a:extLst>
              <a:ext uri="{FF2B5EF4-FFF2-40B4-BE49-F238E27FC236}">
                <a16:creationId xmlns:a16="http://schemas.microsoft.com/office/drawing/2014/main" id="{2209EE15-B7AB-D275-0CC4-E60F52FC6768}"/>
              </a:ext>
            </a:extLst>
          </p:cNvPr>
          <p:cNvGrpSpPr/>
          <p:nvPr/>
        </p:nvGrpSpPr>
        <p:grpSpPr>
          <a:xfrm>
            <a:off x="11474101" y="2871719"/>
            <a:ext cx="460535" cy="1114561"/>
            <a:chOff x="151927" y="2325786"/>
            <a:chExt cx="260682" cy="630889"/>
          </a:xfrm>
        </p:grpSpPr>
        <p:sp>
          <p:nvSpPr>
            <p:cNvPr id="10" name="Rectangle: Rounded Corners 63">
              <a:extLst>
                <a:ext uri="{FF2B5EF4-FFF2-40B4-BE49-F238E27FC236}">
                  <a16:creationId xmlns:a16="http://schemas.microsoft.com/office/drawing/2014/main" id="{81FC696B-6045-A125-BA33-E4676CA895FC}"/>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11" name="a4">
              <a:hlinkClick r:id="" action="ppaction://hlinkshowjump?jump=nextslide"/>
              <a:extLst>
                <a:ext uri="{FF2B5EF4-FFF2-40B4-BE49-F238E27FC236}">
                  <a16:creationId xmlns:a16="http://schemas.microsoft.com/office/drawing/2014/main" id="{44E673BC-A4BE-685E-29F3-92C0B61F80E6}"/>
                </a:ext>
              </a:extLst>
            </p:cNvPr>
            <p:cNvPicPr>
              <a:picLocks noChangeAspect="1"/>
            </p:cNvPicPr>
            <p:nvPr/>
          </p:nvPicPr>
          <p:blipFill>
            <a:blip r:embed="rId4"/>
            <a:srcRect/>
            <a:stretch/>
          </p:blipFill>
          <p:spPr>
            <a:xfrm>
              <a:off x="204687" y="2740767"/>
              <a:ext cx="154441" cy="106747"/>
            </a:xfrm>
            <a:prstGeom prst="rect">
              <a:avLst/>
            </a:prstGeom>
          </p:spPr>
        </p:pic>
        <p:pic>
          <p:nvPicPr>
            <p:cNvPr id="12" name="a4">
              <a:hlinkClick r:id="" action="ppaction://hlinkshowjump?jump=previousslide"/>
              <a:extLst>
                <a:ext uri="{FF2B5EF4-FFF2-40B4-BE49-F238E27FC236}">
                  <a16:creationId xmlns:a16="http://schemas.microsoft.com/office/drawing/2014/main" id="{CE044817-6FDE-9FBD-EE7D-CD33D7D82631}"/>
                </a:ext>
              </a:extLst>
            </p:cNvPr>
            <p:cNvPicPr>
              <a:picLocks noChangeAspect="1"/>
            </p:cNvPicPr>
            <p:nvPr/>
          </p:nvPicPr>
          <p:blipFill>
            <a:blip r:embed="rId4"/>
            <a:srcRect/>
            <a:stretch/>
          </p:blipFill>
          <p:spPr>
            <a:xfrm rot="10800000">
              <a:off x="204687" y="2434554"/>
              <a:ext cx="154441" cy="106747"/>
            </a:xfrm>
            <a:prstGeom prst="rect">
              <a:avLst/>
            </a:prstGeom>
          </p:spPr>
        </p:pic>
      </p:grpSp>
      <p:grpSp>
        <p:nvGrpSpPr>
          <p:cNvPr id="18" name="Group 17">
            <a:extLst>
              <a:ext uri="{FF2B5EF4-FFF2-40B4-BE49-F238E27FC236}">
                <a16:creationId xmlns:a16="http://schemas.microsoft.com/office/drawing/2014/main" id="{0936687E-8B30-8A77-F605-28B3CA0C6198}"/>
              </a:ext>
            </a:extLst>
          </p:cNvPr>
          <p:cNvGrpSpPr/>
          <p:nvPr/>
        </p:nvGrpSpPr>
        <p:grpSpPr>
          <a:xfrm>
            <a:off x="668710" y="1423993"/>
            <a:ext cx="2112102" cy="1915225"/>
            <a:chOff x="656010" y="1122608"/>
            <a:chExt cx="2112102" cy="1915225"/>
          </a:xfrm>
        </p:grpSpPr>
        <p:pic>
          <p:nvPicPr>
            <p:cNvPr id="8" name="Picture 7" descr="A red oval with black background&#10;&#10;AI-generated content may be incorrect.">
              <a:extLst>
                <a:ext uri="{FF2B5EF4-FFF2-40B4-BE49-F238E27FC236}">
                  <a16:creationId xmlns:a16="http://schemas.microsoft.com/office/drawing/2014/main" id="{09E7B2FD-3CDD-5716-CE97-49959E028E2B}"/>
                </a:ext>
              </a:extLst>
            </p:cNvPr>
            <p:cNvPicPr>
              <a:picLocks noChangeAspect="1"/>
            </p:cNvPicPr>
            <p:nvPr/>
          </p:nvPicPr>
          <p:blipFill>
            <a:blip r:embed="rId5"/>
            <a:stretch>
              <a:fillRect/>
            </a:stretch>
          </p:blipFill>
          <p:spPr>
            <a:xfrm rot="5400000">
              <a:off x="852155" y="926463"/>
              <a:ext cx="1719811" cy="2112102"/>
            </a:xfrm>
            <a:prstGeom prst="rect">
              <a:avLst/>
            </a:prstGeom>
          </p:spPr>
        </p:pic>
        <p:sp>
          <p:nvSpPr>
            <p:cNvPr id="16" name="TextBox 15">
              <a:extLst>
                <a:ext uri="{FF2B5EF4-FFF2-40B4-BE49-F238E27FC236}">
                  <a16:creationId xmlns:a16="http://schemas.microsoft.com/office/drawing/2014/main" id="{5DEEEC36-C6DD-F398-D711-7B64227FA3F7}"/>
                </a:ext>
              </a:extLst>
            </p:cNvPr>
            <p:cNvSpPr txBox="1"/>
            <p:nvPr/>
          </p:nvSpPr>
          <p:spPr>
            <a:xfrm>
              <a:off x="960133" y="1401614"/>
              <a:ext cx="1657439" cy="1063625"/>
            </a:xfrm>
            <a:prstGeom prst="rect">
              <a:avLst/>
            </a:prstGeom>
            <a:noFill/>
          </p:spPr>
          <p:txBody>
            <a:bodyPr wrap="square">
              <a:spAutoFit/>
            </a:bodyPr>
            <a:lstStyle/>
            <a:p>
              <a:pPr algn="ctr">
                <a:lnSpc>
                  <a:spcPts val="2600"/>
                </a:lnSpc>
                <a:spcAft>
                  <a:spcPts val="600"/>
                </a:spcAft>
              </a:pPr>
              <a:r>
                <a:rPr lang="en-AU" sz="1800" dirty="0">
                  <a:solidFill>
                    <a:schemeClr val="bg1"/>
                  </a:solidFill>
                  <a:latin typeface="SZTOS MEDIUM" pitchFamily="2" charset="77"/>
                  <a:ea typeface="SZTOS MEDIUM" pitchFamily="2" charset="77"/>
                  <a:cs typeface="SZTOS MEDIUM" pitchFamily="2" charset="77"/>
                </a:rPr>
                <a:t>How they are different to plants?</a:t>
              </a:r>
            </a:p>
          </p:txBody>
        </p:sp>
        <p:sp>
          <p:nvSpPr>
            <p:cNvPr id="17" name="Triangle 16">
              <a:extLst>
                <a:ext uri="{FF2B5EF4-FFF2-40B4-BE49-F238E27FC236}">
                  <a16:creationId xmlns:a16="http://schemas.microsoft.com/office/drawing/2014/main" id="{6C82788F-0A56-0581-43B0-0DA126A9AAC4}"/>
                </a:ext>
              </a:extLst>
            </p:cNvPr>
            <p:cNvSpPr/>
            <p:nvPr/>
          </p:nvSpPr>
          <p:spPr>
            <a:xfrm rot="12600000">
              <a:off x="1048092" y="2527321"/>
              <a:ext cx="592194" cy="510512"/>
            </a:xfrm>
            <a:prstGeom prst="triangle">
              <a:avLst/>
            </a:prstGeom>
            <a:solidFill>
              <a:srgbClr val="9B22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Oval 14">
            <a:extLst>
              <a:ext uri="{FF2B5EF4-FFF2-40B4-BE49-F238E27FC236}">
                <a16:creationId xmlns:a16="http://schemas.microsoft.com/office/drawing/2014/main" id="{186E7AE0-B4AE-E475-E7DF-BD0FA3292EC7}"/>
              </a:ext>
            </a:extLst>
          </p:cNvPr>
          <p:cNvSpPr/>
          <p:nvPr/>
        </p:nvSpPr>
        <p:spPr>
          <a:xfrm>
            <a:off x="516273" y="6177976"/>
            <a:ext cx="1601852" cy="352344"/>
          </a:xfrm>
          <a:prstGeom prst="ellipse">
            <a:avLst/>
          </a:prstGeom>
          <a:solidFill>
            <a:srgbClr val="2F7A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9" name="Picture 18" descr="A cartoon character of a mushroom with a wand&#10;&#10;AI-generated content may be incorrect.">
            <a:extLst>
              <a:ext uri="{FF2B5EF4-FFF2-40B4-BE49-F238E27FC236}">
                <a16:creationId xmlns:a16="http://schemas.microsoft.com/office/drawing/2014/main" id="{B2FC66B9-73E2-77AC-DD6C-F3FC27C29065}"/>
              </a:ext>
            </a:extLst>
          </p:cNvPr>
          <p:cNvPicPr>
            <a:picLocks noChangeAspect="1"/>
          </p:cNvPicPr>
          <p:nvPr/>
        </p:nvPicPr>
        <p:blipFill>
          <a:blip r:embed="rId6"/>
          <a:srcRect l="9789" t="8597" r="17440" b="4362"/>
          <a:stretch>
            <a:fillRect/>
          </a:stretch>
        </p:blipFill>
        <p:spPr>
          <a:xfrm flipH="1">
            <a:off x="21881" y="3363868"/>
            <a:ext cx="2918586" cy="3141802"/>
          </a:xfrm>
          <a:prstGeom prst="rect">
            <a:avLst/>
          </a:prstGeom>
        </p:spPr>
      </p:pic>
    </p:spTree>
    <p:extLst>
      <p:ext uri="{BB962C8B-B14F-4D97-AF65-F5344CB8AC3E}">
        <p14:creationId xmlns:p14="http://schemas.microsoft.com/office/powerpoint/2010/main" val="686786200"/>
      </p:ext>
    </p:extLst>
  </p:cSld>
  <p:clrMapOvr>
    <a:masterClrMapping/>
  </p:clrMapOvr>
  <p:transition spd="slow" advClick="0">
    <p:push dir="u"/>
  </p:transition>
  <p:timing>
    <p:tnLst>
      <p:par>
        <p:cTn id="1" dur="indefinite" restart="never" nodeType="tmRoot">
          <p:childTnLst>
            <p:video>
              <p:cMediaNode vol="80000">
                <p:cTn id="2" fill="hold" display="0">
                  <p:stCondLst>
                    <p:cond delay="indefinite"/>
                  </p:stCondLst>
                </p:cTn>
                <p:tgtEl>
                  <p:spTgt spid="5"/>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16843</TotalTime>
  <Words>4713</Words>
  <Application>Microsoft Office PowerPoint</Application>
  <PresentationFormat>Widescreen</PresentationFormat>
  <Paragraphs>517</Paragraphs>
  <Slides>49</Slides>
  <Notes>12</Notes>
  <HiddenSlides>0</HiddenSlides>
  <MMClips>7</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49</vt:i4>
      </vt:variant>
    </vt:vector>
  </HeadingPairs>
  <TitlesOfParts>
    <vt:vector size="56" baseType="lpstr">
      <vt:lpstr>Aptos Display</vt:lpstr>
      <vt:lpstr>Sztosfixed</vt:lpstr>
      <vt:lpstr>Arial</vt:lpstr>
      <vt:lpstr>Aptos</vt:lpstr>
      <vt:lpstr>SZTOS MEDIUM</vt:lpstr>
      <vt:lpstr>Montserrat</vt:lpstr>
      <vt:lpstr>Office Theme</vt:lpstr>
      <vt:lpstr>Supporting resource pack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Nathan</dc:creator>
  <cp:lastModifiedBy>Tathi Fernandes</cp:lastModifiedBy>
  <cp:revision>55</cp:revision>
  <dcterms:created xsi:type="dcterms:W3CDTF">2025-09-09T06:30:38Z</dcterms:created>
  <dcterms:modified xsi:type="dcterms:W3CDTF">2025-11-26T01:30:14Z</dcterms:modified>
</cp:coreProperties>
</file>