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Lst>
  <p:notesMasterIdLst>
    <p:notesMasterId r:id="rId48"/>
  </p:notesMasterIdLst>
  <p:sldIdLst>
    <p:sldId id="256" r:id="rId2"/>
    <p:sldId id="257" r:id="rId3"/>
    <p:sldId id="260" r:id="rId4"/>
    <p:sldId id="334" r:id="rId5"/>
    <p:sldId id="268" r:id="rId6"/>
    <p:sldId id="265" r:id="rId7"/>
    <p:sldId id="318" r:id="rId8"/>
    <p:sldId id="319" r:id="rId9"/>
    <p:sldId id="335" r:id="rId10"/>
    <p:sldId id="316" r:id="rId11"/>
    <p:sldId id="285" r:id="rId12"/>
    <p:sldId id="271" r:id="rId13"/>
    <p:sldId id="267" r:id="rId14"/>
    <p:sldId id="270" r:id="rId15"/>
    <p:sldId id="320" r:id="rId16"/>
    <p:sldId id="272" r:id="rId17"/>
    <p:sldId id="273" r:id="rId18"/>
    <p:sldId id="274" r:id="rId19"/>
    <p:sldId id="324" r:id="rId20"/>
    <p:sldId id="336" r:id="rId21"/>
    <p:sldId id="339" r:id="rId22"/>
    <p:sldId id="278" r:id="rId23"/>
    <p:sldId id="279" r:id="rId24"/>
    <p:sldId id="341" r:id="rId25"/>
    <p:sldId id="327" r:id="rId26"/>
    <p:sldId id="275" r:id="rId27"/>
    <p:sldId id="344" r:id="rId28"/>
    <p:sldId id="346" r:id="rId29"/>
    <p:sldId id="282" r:id="rId30"/>
    <p:sldId id="306" r:id="rId31"/>
    <p:sldId id="288" r:id="rId32"/>
    <p:sldId id="343" r:id="rId33"/>
    <p:sldId id="331" r:id="rId34"/>
    <p:sldId id="347" r:id="rId35"/>
    <p:sldId id="291" r:id="rId36"/>
    <p:sldId id="294" r:id="rId37"/>
    <p:sldId id="293" r:id="rId38"/>
    <p:sldId id="307" r:id="rId39"/>
    <p:sldId id="342" r:id="rId40"/>
    <p:sldId id="297" r:id="rId41"/>
    <p:sldId id="298" r:id="rId42"/>
    <p:sldId id="345" r:id="rId43"/>
    <p:sldId id="350" r:id="rId44"/>
    <p:sldId id="351" r:id="rId45"/>
    <p:sldId id="299" r:id="rId46"/>
    <p:sldId id="311" r:id="rId47"/>
  </p:sldIdLst>
  <p:sldSz cx="12192000" cy="6858000"/>
  <p:notesSz cx="6858000" cy="9144000"/>
  <p:embeddedFontLst>
    <p:embeddedFont>
      <p:font typeface="Montserrat" panose="00000500000000000000" pitchFamily="2" charset="0"/>
      <p:regular r:id="rId49"/>
      <p:bold r:id="rId50"/>
      <p:italic r:id="rId51"/>
      <p:boldItalic r:id="rId52"/>
    </p:embeddedFont>
    <p:embeddedFont>
      <p:font typeface="SZTOS MEDIUM" pitchFamily="2" charset="0"/>
      <p:regular r:id="rId53"/>
    </p:embeddedFont>
    <p:embeddedFont>
      <p:font typeface="Sztosfixed" pitchFamily="2" charset="0"/>
      <p:regular r:id="rId54"/>
      <p:bold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B7CD20-B11A-EE27-89F9-A2B3025B5839}" name="Nathan" initials="N" userId="S::nathan@kimberlineducation.com.au::416c6b52-3671-49f5-b9a5-e5fc91a6c8b4" providerId="AD"/>
  <p188:author id="{93B81C27-2D68-B2C4-278A-D18F7EE8433F}" name="Angelina Yalda" initials="AY" userId="S::angelina@kimberlineducation.com.au::73937b59-ecb3-45cd-917b-731079787a49" providerId="AD"/>
  <p188:author id="{2EB36735-44F9-6B6E-7A15-11773915A2A0}" name="Tathi Fernandes" initials="TF" userId="S::tathi@kimberlineducation.com.au::d33690bc-76ad-4bb3-ac39-eb307eee826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B2242"/>
    <a:srgbClr val="B83529"/>
    <a:srgbClr val="FDE1E0"/>
    <a:srgbClr val="F54636"/>
    <a:srgbClr val="5EBDA0"/>
    <a:srgbClr val="3EA345"/>
    <a:srgbClr val="F0A539"/>
    <a:srgbClr val="8E7EFF"/>
    <a:srgbClr val="6B5FBF"/>
    <a:srgbClr val="E9E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46" autoAdjust="0"/>
    <p:restoredTop sz="88854" autoAdjust="0"/>
  </p:normalViewPr>
  <p:slideViewPr>
    <p:cSldViewPr snapToGrid="0">
      <p:cViewPr varScale="1">
        <p:scale>
          <a:sx n="107" d="100"/>
          <a:sy n="107" d="100"/>
        </p:scale>
        <p:origin x="138" y="22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FD189-31D2-0E4F-96C9-2267651603D6}" type="datetimeFigureOut">
              <a:rPr lang="en-US" smtClean="0"/>
              <a:t>11/26/2025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34AF60-F570-124D-9675-A61E85387322}" type="slidenum">
              <a:rPr lang="en-US" smtClean="0"/>
              <a:t>‹#›</a:t>
            </a:fld>
            <a:endParaRPr lang="en-US"/>
          </a:p>
        </p:txBody>
      </p:sp>
    </p:spTree>
    <p:extLst>
      <p:ext uri="{BB962C8B-B14F-4D97-AF65-F5344CB8AC3E}">
        <p14:creationId xmlns:p14="http://schemas.microsoft.com/office/powerpoint/2010/main" val="3930149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a:t>
            </a:fld>
            <a:endParaRPr lang="en-US"/>
          </a:p>
        </p:txBody>
      </p:sp>
    </p:spTree>
    <p:extLst>
      <p:ext uri="{BB962C8B-B14F-4D97-AF65-F5344CB8AC3E}">
        <p14:creationId xmlns:p14="http://schemas.microsoft.com/office/powerpoint/2010/main" val="602715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28</a:t>
            </a:fld>
            <a:endParaRPr lang="en-US"/>
          </a:p>
        </p:txBody>
      </p:sp>
    </p:spTree>
    <p:extLst>
      <p:ext uri="{BB962C8B-B14F-4D97-AF65-F5344CB8AC3E}">
        <p14:creationId xmlns:p14="http://schemas.microsoft.com/office/powerpoint/2010/main" val="2868413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33</a:t>
            </a:fld>
            <a:endParaRPr lang="en-US"/>
          </a:p>
        </p:txBody>
      </p:sp>
    </p:spTree>
    <p:extLst>
      <p:ext uri="{BB962C8B-B14F-4D97-AF65-F5344CB8AC3E}">
        <p14:creationId xmlns:p14="http://schemas.microsoft.com/office/powerpoint/2010/main" val="1977271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38</a:t>
            </a:fld>
            <a:endParaRPr lang="en-US"/>
          </a:p>
        </p:txBody>
      </p:sp>
    </p:spTree>
    <p:extLst>
      <p:ext uri="{BB962C8B-B14F-4D97-AF65-F5344CB8AC3E}">
        <p14:creationId xmlns:p14="http://schemas.microsoft.com/office/powerpoint/2010/main" val="1448554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AA98-E772-4ABB-8DCA-60B4172B96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5E119-400F-37E6-44B3-8F100AF8D0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B71CD5-D3BA-2535-E019-E0631DB848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35C520-5FD5-CF14-1719-E068F9E90EC0}"/>
              </a:ext>
            </a:extLst>
          </p:cNvPr>
          <p:cNvSpPr>
            <a:spLocks noGrp="1"/>
          </p:cNvSpPr>
          <p:nvPr>
            <p:ph type="sldNum" sz="quarter" idx="5"/>
          </p:nvPr>
        </p:nvSpPr>
        <p:spPr/>
        <p:txBody>
          <a:bodyPr/>
          <a:lstStyle/>
          <a:p>
            <a:fld id="{BB34AF60-F570-124D-9675-A61E85387322}" type="slidenum">
              <a:rPr lang="en-US" smtClean="0"/>
              <a:t>39</a:t>
            </a:fld>
            <a:endParaRPr lang="en-US"/>
          </a:p>
        </p:txBody>
      </p:sp>
    </p:spTree>
    <p:extLst>
      <p:ext uri="{BB962C8B-B14F-4D97-AF65-F5344CB8AC3E}">
        <p14:creationId xmlns:p14="http://schemas.microsoft.com/office/powerpoint/2010/main" val="3170077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CED99-ADDE-D00C-7EC8-E559353F7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7A036-84BC-C8D1-4F44-F1EEE3682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D82F1-666E-7C22-482D-CD19FADEF2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21A027-9403-47F6-245A-397A0E3A8484}"/>
              </a:ext>
            </a:extLst>
          </p:cNvPr>
          <p:cNvSpPr>
            <a:spLocks noGrp="1"/>
          </p:cNvSpPr>
          <p:nvPr>
            <p:ph type="sldNum" sz="quarter" idx="5"/>
          </p:nvPr>
        </p:nvSpPr>
        <p:spPr/>
        <p:txBody>
          <a:bodyPr/>
          <a:lstStyle/>
          <a:p>
            <a:fld id="{BB34AF60-F570-124D-9675-A61E85387322}" type="slidenum">
              <a:rPr lang="en-US" smtClean="0"/>
              <a:t>46</a:t>
            </a:fld>
            <a:endParaRPr lang="en-US"/>
          </a:p>
        </p:txBody>
      </p:sp>
    </p:spTree>
    <p:extLst>
      <p:ext uri="{BB962C8B-B14F-4D97-AF65-F5344CB8AC3E}">
        <p14:creationId xmlns:p14="http://schemas.microsoft.com/office/powerpoint/2010/main" val="3966167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a:t>
            </a:fld>
            <a:endParaRPr lang="en-US"/>
          </a:p>
        </p:txBody>
      </p:sp>
    </p:spTree>
    <p:extLst>
      <p:ext uri="{BB962C8B-B14F-4D97-AF65-F5344CB8AC3E}">
        <p14:creationId xmlns:p14="http://schemas.microsoft.com/office/powerpoint/2010/main" val="3973890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35F6E-FDB1-2C98-1EDC-B0055D8A8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1D729A-72A1-2D3A-1E3C-03422AAE84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9CEEDF-04B9-A438-46C6-9062DED111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349390-EC77-1739-FAB0-5F4BE1E0DF9C}"/>
              </a:ext>
            </a:extLst>
          </p:cNvPr>
          <p:cNvSpPr>
            <a:spLocks noGrp="1"/>
          </p:cNvSpPr>
          <p:nvPr>
            <p:ph type="sldNum" sz="quarter" idx="5"/>
          </p:nvPr>
        </p:nvSpPr>
        <p:spPr/>
        <p:txBody>
          <a:bodyPr/>
          <a:lstStyle/>
          <a:p>
            <a:fld id="{BB34AF60-F570-124D-9675-A61E85387322}" type="slidenum">
              <a:rPr lang="en-US" smtClean="0"/>
              <a:t>4</a:t>
            </a:fld>
            <a:endParaRPr lang="en-US"/>
          </a:p>
        </p:txBody>
      </p:sp>
    </p:spTree>
    <p:extLst>
      <p:ext uri="{BB962C8B-B14F-4D97-AF65-F5344CB8AC3E}">
        <p14:creationId xmlns:p14="http://schemas.microsoft.com/office/powerpoint/2010/main" val="2505341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7</a:t>
            </a:fld>
            <a:endParaRPr lang="en-US"/>
          </a:p>
        </p:txBody>
      </p:sp>
    </p:spTree>
    <p:extLst>
      <p:ext uri="{BB962C8B-B14F-4D97-AF65-F5344CB8AC3E}">
        <p14:creationId xmlns:p14="http://schemas.microsoft.com/office/powerpoint/2010/main" val="374184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8</a:t>
            </a:fld>
            <a:endParaRPr lang="en-US"/>
          </a:p>
        </p:txBody>
      </p:sp>
    </p:spTree>
    <p:extLst>
      <p:ext uri="{BB962C8B-B14F-4D97-AF65-F5344CB8AC3E}">
        <p14:creationId xmlns:p14="http://schemas.microsoft.com/office/powerpoint/2010/main" val="2518650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9</a:t>
            </a:fld>
            <a:endParaRPr lang="en-US"/>
          </a:p>
        </p:txBody>
      </p:sp>
    </p:spTree>
    <p:extLst>
      <p:ext uri="{BB962C8B-B14F-4D97-AF65-F5344CB8AC3E}">
        <p14:creationId xmlns:p14="http://schemas.microsoft.com/office/powerpoint/2010/main" val="3489203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18</a:t>
            </a:fld>
            <a:endParaRPr lang="en-US"/>
          </a:p>
        </p:txBody>
      </p:sp>
    </p:spTree>
    <p:extLst>
      <p:ext uri="{BB962C8B-B14F-4D97-AF65-F5344CB8AC3E}">
        <p14:creationId xmlns:p14="http://schemas.microsoft.com/office/powerpoint/2010/main" val="1523322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19</a:t>
            </a:fld>
            <a:endParaRPr lang="en-US"/>
          </a:p>
        </p:txBody>
      </p:sp>
    </p:spTree>
    <p:extLst>
      <p:ext uri="{BB962C8B-B14F-4D97-AF65-F5344CB8AC3E}">
        <p14:creationId xmlns:p14="http://schemas.microsoft.com/office/powerpoint/2010/main" val="1050591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26</a:t>
            </a:fld>
            <a:endParaRPr lang="en-US"/>
          </a:p>
        </p:txBody>
      </p:sp>
    </p:spTree>
    <p:extLst>
      <p:ext uri="{BB962C8B-B14F-4D97-AF65-F5344CB8AC3E}">
        <p14:creationId xmlns:p14="http://schemas.microsoft.com/office/powerpoint/2010/main" val="1933922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D0219-8970-865C-724D-1E67144CEFB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353619F-947C-80F0-CFB0-C3996A8C8C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A46266D-3C79-7458-EBE2-D274DD9C9DBF}"/>
              </a:ext>
            </a:extLst>
          </p:cNvPr>
          <p:cNvSpPr>
            <a:spLocks noGrp="1"/>
          </p:cNvSpPr>
          <p:nvPr>
            <p:ph type="dt" sz="half" idx="10"/>
          </p:nvPr>
        </p:nvSpPr>
        <p:spPr/>
        <p:txBody>
          <a:bodyPr/>
          <a:lstStyle/>
          <a:p>
            <a:fld id="{936C9764-726F-4D47-ABF1-1DB1E69DCE91}" type="datetime1">
              <a:rPr lang="en-AU" smtClean="0"/>
              <a:t>26/11/2025</a:t>
            </a:fld>
            <a:endParaRPr lang="en-US"/>
          </a:p>
        </p:txBody>
      </p:sp>
      <p:sp>
        <p:nvSpPr>
          <p:cNvPr id="5" name="Footer Placeholder 4">
            <a:extLst>
              <a:ext uri="{FF2B5EF4-FFF2-40B4-BE49-F238E27FC236}">
                <a16:creationId xmlns:a16="http://schemas.microsoft.com/office/drawing/2014/main" id="{B3F05EE1-E7BA-FC13-A91C-87F2BE87D5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A6DF00-5E5C-D514-273A-18F8D0066761}"/>
              </a:ext>
            </a:extLst>
          </p:cNvPr>
          <p:cNvSpPr>
            <a:spLocks noGrp="1"/>
          </p:cNvSpPr>
          <p:nvPr>
            <p:ph type="sldNum" sz="quarter" idx="12"/>
          </p:nvPr>
        </p:nvSpPr>
        <p:spPr/>
        <p:txBody>
          <a:bodyPr/>
          <a:lstStyle/>
          <a:p>
            <a:fld id="{C3F77108-CF9B-6246-B880-D6DF5740904B}" type="slidenum">
              <a:rPr lang="en-US" smtClean="0"/>
              <a:t>‹#›</a:t>
            </a:fld>
            <a:endParaRPr lang="en-US"/>
          </a:p>
        </p:txBody>
      </p:sp>
    </p:spTree>
    <p:extLst>
      <p:ext uri="{BB962C8B-B14F-4D97-AF65-F5344CB8AC3E}">
        <p14:creationId xmlns:p14="http://schemas.microsoft.com/office/powerpoint/2010/main" val="3118379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L2_soil">
    <p:spTree>
      <p:nvGrpSpPr>
        <p:cNvPr id="1" name=""/>
        <p:cNvGrpSpPr/>
        <p:nvPr/>
      </p:nvGrpSpPr>
      <p:grpSpPr>
        <a:xfrm>
          <a:off x="0" y="0"/>
          <a:ext cx="0" cy="0"/>
          <a:chOff x="0" y="0"/>
          <a:chExt cx="0" cy="0"/>
        </a:xfrm>
      </p:grpSpPr>
      <p:pic>
        <p:nvPicPr>
          <p:cNvPr id="6" name="Picture 5" descr="A brown surface with small dots&#10;&#10;AI-generated content may be incorrect.">
            <a:extLst>
              <a:ext uri="{FF2B5EF4-FFF2-40B4-BE49-F238E27FC236}">
                <a16:creationId xmlns:a16="http://schemas.microsoft.com/office/drawing/2014/main" id="{00C258D9-1A27-AEF7-C015-93046BBECC05}"/>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E08EA010-E23B-847D-A8FB-044816196A99}"/>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10" name="TextBox 9">
            <a:extLst>
              <a:ext uri="{FF2B5EF4-FFF2-40B4-BE49-F238E27FC236}">
                <a16:creationId xmlns:a16="http://schemas.microsoft.com/office/drawing/2014/main" id="{E53A99C4-4054-DE6A-4238-620C794A1A13}"/>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pic>
        <p:nvPicPr>
          <p:cNvPr id="11" name="Picture 10">
            <a:extLst>
              <a:ext uri="{FF2B5EF4-FFF2-40B4-BE49-F238E27FC236}">
                <a16:creationId xmlns:a16="http://schemas.microsoft.com/office/drawing/2014/main" id="{6761655F-CF14-4E82-620C-EEE354C2A023}"/>
              </a:ext>
            </a:extLst>
          </p:cNvPr>
          <p:cNvPicPr>
            <a:picLocks noChangeAspect="1"/>
          </p:cNvPicPr>
          <p:nvPr userDrawn="1"/>
        </p:nvPicPr>
        <p:blipFill>
          <a:blip r:embed="rId4"/>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3758227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L2_soil">
    <p:spTree>
      <p:nvGrpSpPr>
        <p:cNvPr id="1" name=""/>
        <p:cNvGrpSpPr/>
        <p:nvPr/>
      </p:nvGrpSpPr>
      <p:grpSpPr>
        <a:xfrm>
          <a:off x="0" y="0"/>
          <a:ext cx="0" cy="0"/>
          <a:chOff x="0" y="0"/>
          <a:chExt cx="0" cy="0"/>
        </a:xfrm>
      </p:grpSpPr>
      <p:pic>
        <p:nvPicPr>
          <p:cNvPr id="6" name="Picture 5" descr="A brown surface with small dots&#10;&#10;AI-generated content may be incorrect.">
            <a:extLst>
              <a:ext uri="{FF2B5EF4-FFF2-40B4-BE49-F238E27FC236}">
                <a16:creationId xmlns:a16="http://schemas.microsoft.com/office/drawing/2014/main" id="{00C258D9-1A27-AEF7-C015-93046BBECC05}"/>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E08EA010-E23B-847D-A8FB-044816196A99}"/>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10" name="TextBox 9">
            <a:extLst>
              <a:ext uri="{FF2B5EF4-FFF2-40B4-BE49-F238E27FC236}">
                <a16:creationId xmlns:a16="http://schemas.microsoft.com/office/drawing/2014/main" id="{E53A99C4-4054-DE6A-4238-620C794A1A13}"/>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2</a:t>
            </a:r>
            <a:endParaRPr lang="en-US" dirty="0">
              <a:solidFill>
                <a:srgbClr val="B83529"/>
              </a:solidFill>
            </a:endParaRPr>
          </a:p>
        </p:txBody>
      </p:sp>
      <p:pic>
        <p:nvPicPr>
          <p:cNvPr id="11" name="Picture 10">
            <a:extLst>
              <a:ext uri="{FF2B5EF4-FFF2-40B4-BE49-F238E27FC236}">
                <a16:creationId xmlns:a16="http://schemas.microsoft.com/office/drawing/2014/main" id="{6761655F-CF14-4E82-620C-EEE354C2A023}"/>
              </a:ext>
            </a:extLst>
          </p:cNvPr>
          <p:cNvPicPr>
            <a:picLocks noChangeAspect="1"/>
          </p:cNvPicPr>
          <p:nvPr userDrawn="1"/>
        </p:nvPicPr>
        <p:blipFill>
          <a:blip r:embed="rId4"/>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1067652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3_soil">
    <p:spTree>
      <p:nvGrpSpPr>
        <p:cNvPr id="1" name=""/>
        <p:cNvGrpSpPr/>
        <p:nvPr/>
      </p:nvGrpSpPr>
      <p:grpSpPr>
        <a:xfrm>
          <a:off x="0" y="0"/>
          <a:ext cx="0" cy="0"/>
          <a:chOff x="0" y="0"/>
          <a:chExt cx="0" cy="0"/>
        </a:xfrm>
      </p:grpSpPr>
      <p:pic>
        <p:nvPicPr>
          <p:cNvPr id="14" name="Picture 13" descr="A brown surface with small dots&#10;&#10;AI-generated content may be incorrect.">
            <a:extLst>
              <a:ext uri="{FF2B5EF4-FFF2-40B4-BE49-F238E27FC236}">
                <a16:creationId xmlns:a16="http://schemas.microsoft.com/office/drawing/2014/main" id="{CF29D503-E19D-BB83-23FD-5DC68FE309EF}"/>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15" name="Picture 14">
            <a:extLst>
              <a:ext uri="{FF2B5EF4-FFF2-40B4-BE49-F238E27FC236}">
                <a16:creationId xmlns:a16="http://schemas.microsoft.com/office/drawing/2014/main" id="{9D473B57-D86B-6D65-DF44-033A235F1506}"/>
              </a:ext>
            </a:extLst>
          </p:cNvPr>
          <p:cNvPicPr>
            <a:picLocks noChangeAspect="1"/>
          </p:cNvPicPr>
          <p:nvPr userDrawn="1"/>
        </p:nvPicPr>
        <p:blipFill>
          <a:blip r:embed="rId3"/>
          <a:srcRect l="-2" t="-16" r="14712" b="64542"/>
          <a:stretch>
            <a:fillRect/>
          </a:stretch>
        </p:blipFill>
        <p:spPr>
          <a:xfrm flipH="1">
            <a:off x="-2" y="5906553"/>
            <a:ext cx="2413000" cy="951447"/>
          </a:xfrm>
          <a:prstGeom prst="rect">
            <a:avLst/>
          </a:prstGeom>
        </p:spPr>
      </p:pic>
      <p:pic>
        <p:nvPicPr>
          <p:cNvPr id="16" name="Picture 15" descr="A close-up of a logo&#10;&#10;AI-generated content may be incorrect.">
            <a:extLst>
              <a:ext uri="{FF2B5EF4-FFF2-40B4-BE49-F238E27FC236}">
                <a16:creationId xmlns:a16="http://schemas.microsoft.com/office/drawing/2014/main" id="{AFB5B42A-1FED-ADAC-DCD2-929C1A5804BD}"/>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17" name="Picture 16">
            <a:extLst>
              <a:ext uri="{FF2B5EF4-FFF2-40B4-BE49-F238E27FC236}">
                <a16:creationId xmlns:a16="http://schemas.microsoft.com/office/drawing/2014/main" id="{94744D36-F330-81E9-70CB-C65D076190BA}"/>
              </a:ext>
            </a:extLst>
          </p:cNvPr>
          <p:cNvPicPr>
            <a:picLocks noChangeAspect="1"/>
          </p:cNvPicPr>
          <p:nvPr userDrawn="1"/>
        </p:nvPicPr>
        <p:blipFill>
          <a:blip r:embed="rId5"/>
          <a:srcRect/>
          <a:stretch/>
        </p:blipFill>
        <p:spPr>
          <a:xfrm>
            <a:off x="10209868" y="337423"/>
            <a:ext cx="1534360" cy="501374"/>
          </a:xfrm>
          <a:prstGeom prst="rect">
            <a:avLst/>
          </a:prstGeom>
        </p:spPr>
      </p:pic>
      <p:sp>
        <p:nvSpPr>
          <p:cNvPr id="18" name="TextBox 17">
            <a:extLst>
              <a:ext uri="{FF2B5EF4-FFF2-40B4-BE49-F238E27FC236}">
                <a16:creationId xmlns:a16="http://schemas.microsoft.com/office/drawing/2014/main" id="{9C80406E-AA6C-512B-DAD0-B74DFE6DDA72}"/>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3</a:t>
            </a:r>
            <a:endParaRPr lang="en-US" dirty="0">
              <a:solidFill>
                <a:srgbClr val="B83529"/>
              </a:solidFill>
            </a:endParaRPr>
          </a:p>
        </p:txBody>
      </p:sp>
      <p:pic>
        <p:nvPicPr>
          <p:cNvPr id="19" name="Picture 18">
            <a:extLst>
              <a:ext uri="{FF2B5EF4-FFF2-40B4-BE49-F238E27FC236}">
                <a16:creationId xmlns:a16="http://schemas.microsoft.com/office/drawing/2014/main" id="{3135E11E-ECB6-3E03-E962-06EFDA03171E}"/>
              </a:ext>
            </a:extLst>
          </p:cNvPr>
          <p:cNvPicPr>
            <a:picLocks noChangeAspect="1"/>
          </p:cNvPicPr>
          <p:nvPr userDrawn="1"/>
        </p:nvPicPr>
        <p:blipFill>
          <a:blip r:embed="rId6"/>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015618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4_soil">
    <p:spTree>
      <p:nvGrpSpPr>
        <p:cNvPr id="1" name=""/>
        <p:cNvGrpSpPr/>
        <p:nvPr/>
      </p:nvGrpSpPr>
      <p:grpSpPr>
        <a:xfrm>
          <a:off x="0" y="0"/>
          <a:ext cx="0" cy="0"/>
          <a:chOff x="0" y="0"/>
          <a:chExt cx="0" cy="0"/>
        </a:xfrm>
      </p:grpSpPr>
      <p:pic>
        <p:nvPicPr>
          <p:cNvPr id="8" name="Picture 7" descr="A brown surface with small dots&#10;&#10;AI-generated content may be incorrect.">
            <a:extLst>
              <a:ext uri="{FF2B5EF4-FFF2-40B4-BE49-F238E27FC236}">
                <a16:creationId xmlns:a16="http://schemas.microsoft.com/office/drawing/2014/main" id="{1C952400-2F0B-7FFD-7868-B87E726934B9}"/>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A68B06A4-FE26-CBAE-2D6F-AAFD863AE86A}"/>
              </a:ext>
            </a:extLst>
          </p:cNvPr>
          <p:cNvPicPr>
            <a:picLocks noChangeAspect="1"/>
          </p:cNvPicPr>
          <p:nvPr userDrawn="1"/>
        </p:nvPicPr>
        <p:blipFill>
          <a:blip r:embed="rId3"/>
          <a:srcRect l="-2" t="-16" r="14712" b="64542"/>
          <a:stretch>
            <a:fillRect/>
          </a:stretch>
        </p:blipFill>
        <p:spPr>
          <a:xfrm flipH="1">
            <a:off x="-2" y="5906553"/>
            <a:ext cx="2413000" cy="951447"/>
          </a:xfrm>
          <a:prstGeom prst="rect">
            <a:avLst/>
          </a:prstGeom>
        </p:spPr>
      </p:pic>
      <p:pic>
        <p:nvPicPr>
          <p:cNvPr id="10" name="Picture 9" descr="A close-up of a logo&#10;&#10;AI-generated content may be incorrect.">
            <a:extLst>
              <a:ext uri="{FF2B5EF4-FFF2-40B4-BE49-F238E27FC236}">
                <a16:creationId xmlns:a16="http://schemas.microsoft.com/office/drawing/2014/main" id="{DE3CF8DE-90A0-64C8-2945-AE0BE71315A1}"/>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11" name="Picture 10">
            <a:extLst>
              <a:ext uri="{FF2B5EF4-FFF2-40B4-BE49-F238E27FC236}">
                <a16:creationId xmlns:a16="http://schemas.microsoft.com/office/drawing/2014/main" id="{AFC582F6-3E97-1BD5-DFB2-057D4F945B42}"/>
              </a:ext>
            </a:extLst>
          </p:cNvPr>
          <p:cNvPicPr>
            <a:picLocks noChangeAspect="1"/>
          </p:cNvPicPr>
          <p:nvPr userDrawn="1"/>
        </p:nvPicPr>
        <p:blipFill>
          <a:blip r:embed="rId5"/>
          <a:srcRect/>
          <a:stretch/>
        </p:blipFill>
        <p:spPr>
          <a:xfrm>
            <a:off x="10209868" y="337423"/>
            <a:ext cx="1534360" cy="501374"/>
          </a:xfrm>
          <a:prstGeom prst="rect">
            <a:avLst/>
          </a:prstGeom>
        </p:spPr>
      </p:pic>
      <p:sp>
        <p:nvSpPr>
          <p:cNvPr id="12" name="TextBox 11">
            <a:extLst>
              <a:ext uri="{FF2B5EF4-FFF2-40B4-BE49-F238E27FC236}">
                <a16:creationId xmlns:a16="http://schemas.microsoft.com/office/drawing/2014/main" id="{E9F3D21F-2AF3-7C3B-E8CC-3B73D68D8E4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4</a:t>
            </a:r>
            <a:endParaRPr lang="en-US" dirty="0">
              <a:solidFill>
                <a:srgbClr val="B83529"/>
              </a:solidFill>
            </a:endParaRPr>
          </a:p>
        </p:txBody>
      </p:sp>
      <p:pic>
        <p:nvPicPr>
          <p:cNvPr id="13" name="Picture 12">
            <a:extLst>
              <a:ext uri="{FF2B5EF4-FFF2-40B4-BE49-F238E27FC236}">
                <a16:creationId xmlns:a16="http://schemas.microsoft.com/office/drawing/2014/main" id="{8F533EFE-BD5A-F950-76C7-1973EDF8D51B}"/>
              </a:ext>
            </a:extLst>
          </p:cNvPr>
          <p:cNvPicPr>
            <a:picLocks noChangeAspect="1"/>
          </p:cNvPicPr>
          <p:nvPr userDrawn="1"/>
        </p:nvPicPr>
        <p:blipFill>
          <a:blip r:embed="rId6"/>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1785607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5_soil">
    <p:spTree>
      <p:nvGrpSpPr>
        <p:cNvPr id="1" name=""/>
        <p:cNvGrpSpPr/>
        <p:nvPr/>
      </p:nvGrpSpPr>
      <p:grpSpPr>
        <a:xfrm>
          <a:off x="0" y="0"/>
          <a:ext cx="0" cy="0"/>
          <a:chOff x="0" y="0"/>
          <a:chExt cx="0" cy="0"/>
        </a:xfrm>
      </p:grpSpPr>
      <p:pic>
        <p:nvPicPr>
          <p:cNvPr id="8" name="Picture 7" descr="A brown surface with small dots&#10;&#10;AI-generated content may be incorrect.">
            <a:extLst>
              <a:ext uri="{FF2B5EF4-FFF2-40B4-BE49-F238E27FC236}">
                <a16:creationId xmlns:a16="http://schemas.microsoft.com/office/drawing/2014/main" id="{FBE36C61-1FD3-F0BC-C45F-9DA38B1D63E4}"/>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4A6044A0-56E6-1CC7-7D4F-9E227E9CD397}"/>
              </a:ext>
            </a:extLst>
          </p:cNvPr>
          <p:cNvPicPr>
            <a:picLocks noChangeAspect="1"/>
          </p:cNvPicPr>
          <p:nvPr userDrawn="1"/>
        </p:nvPicPr>
        <p:blipFill>
          <a:blip r:embed="rId3"/>
          <a:srcRect l="-2" t="-16" r="14712" b="64542"/>
          <a:stretch>
            <a:fillRect/>
          </a:stretch>
        </p:blipFill>
        <p:spPr>
          <a:xfrm flipH="1">
            <a:off x="-2" y="5906553"/>
            <a:ext cx="2413000" cy="951447"/>
          </a:xfrm>
          <a:prstGeom prst="rect">
            <a:avLst/>
          </a:prstGeom>
        </p:spPr>
      </p:pic>
      <p:pic>
        <p:nvPicPr>
          <p:cNvPr id="10" name="Picture 9" descr="A close-up of a logo&#10;&#10;AI-generated content may be incorrect.">
            <a:extLst>
              <a:ext uri="{FF2B5EF4-FFF2-40B4-BE49-F238E27FC236}">
                <a16:creationId xmlns:a16="http://schemas.microsoft.com/office/drawing/2014/main" id="{0556BB7B-3657-038D-4795-37C24242F21B}"/>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11" name="Picture 10">
            <a:extLst>
              <a:ext uri="{FF2B5EF4-FFF2-40B4-BE49-F238E27FC236}">
                <a16:creationId xmlns:a16="http://schemas.microsoft.com/office/drawing/2014/main" id="{2D65B4BF-746D-2119-AC9F-F941E578F2D8}"/>
              </a:ext>
            </a:extLst>
          </p:cNvPr>
          <p:cNvPicPr>
            <a:picLocks noChangeAspect="1"/>
          </p:cNvPicPr>
          <p:nvPr userDrawn="1"/>
        </p:nvPicPr>
        <p:blipFill>
          <a:blip r:embed="rId5"/>
          <a:srcRect/>
          <a:stretch/>
        </p:blipFill>
        <p:spPr>
          <a:xfrm>
            <a:off x="10209868" y="337423"/>
            <a:ext cx="1534360" cy="501374"/>
          </a:xfrm>
          <a:prstGeom prst="rect">
            <a:avLst/>
          </a:prstGeom>
        </p:spPr>
      </p:pic>
      <p:sp>
        <p:nvSpPr>
          <p:cNvPr id="12" name="TextBox 11">
            <a:extLst>
              <a:ext uri="{FF2B5EF4-FFF2-40B4-BE49-F238E27FC236}">
                <a16:creationId xmlns:a16="http://schemas.microsoft.com/office/drawing/2014/main" id="{A57C089C-3625-B560-18F0-90AC0C25853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5</a:t>
            </a:r>
            <a:endParaRPr lang="en-US" dirty="0">
              <a:solidFill>
                <a:srgbClr val="B83529"/>
              </a:solidFill>
            </a:endParaRPr>
          </a:p>
        </p:txBody>
      </p:sp>
      <p:pic>
        <p:nvPicPr>
          <p:cNvPr id="13" name="Picture 12">
            <a:extLst>
              <a:ext uri="{FF2B5EF4-FFF2-40B4-BE49-F238E27FC236}">
                <a16:creationId xmlns:a16="http://schemas.microsoft.com/office/drawing/2014/main" id="{983BBC8D-3A50-ABA2-8D98-517F53BD088E}"/>
              </a:ext>
            </a:extLst>
          </p:cNvPr>
          <p:cNvPicPr>
            <a:picLocks noChangeAspect="1"/>
          </p:cNvPicPr>
          <p:nvPr userDrawn="1"/>
        </p:nvPicPr>
        <p:blipFill>
          <a:blip r:embed="rId6"/>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973471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L5_soil">
    <p:spTree>
      <p:nvGrpSpPr>
        <p:cNvPr id="1" name=""/>
        <p:cNvGrpSpPr/>
        <p:nvPr/>
      </p:nvGrpSpPr>
      <p:grpSpPr>
        <a:xfrm>
          <a:off x="0" y="0"/>
          <a:ext cx="0" cy="0"/>
          <a:chOff x="0" y="0"/>
          <a:chExt cx="0" cy="0"/>
        </a:xfrm>
      </p:grpSpPr>
      <p:pic>
        <p:nvPicPr>
          <p:cNvPr id="6" name="Picture 5" descr="A brown surface with small dots&#10;&#10;AI-generated content may be incorrect.">
            <a:extLst>
              <a:ext uri="{FF2B5EF4-FFF2-40B4-BE49-F238E27FC236}">
                <a16:creationId xmlns:a16="http://schemas.microsoft.com/office/drawing/2014/main" id="{86CFA7C2-2397-0FC4-53D4-B4B869D163AD}"/>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CC8F4140-2154-34AB-8B31-72E7A5D594CC}"/>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10" name="TextBox 9">
            <a:extLst>
              <a:ext uri="{FF2B5EF4-FFF2-40B4-BE49-F238E27FC236}">
                <a16:creationId xmlns:a16="http://schemas.microsoft.com/office/drawing/2014/main" id="{5396B509-D8E5-D313-2F97-8877C977A16E}"/>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5</a:t>
            </a:r>
            <a:endParaRPr lang="en-US" dirty="0">
              <a:solidFill>
                <a:srgbClr val="B83529"/>
              </a:solidFill>
            </a:endParaRPr>
          </a:p>
        </p:txBody>
      </p:sp>
      <p:pic>
        <p:nvPicPr>
          <p:cNvPr id="11" name="Picture 10">
            <a:extLst>
              <a:ext uri="{FF2B5EF4-FFF2-40B4-BE49-F238E27FC236}">
                <a16:creationId xmlns:a16="http://schemas.microsoft.com/office/drawing/2014/main" id="{AB1882D9-4F93-076A-24E4-5053290D1FD5}"/>
              </a:ext>
            </a:extLst>
          </p:cNvPr>
          <p:cNvPicPr>
            <a:picLocks noChangeAspect="1"/>
          </p:cNvPicPr>
          <p:nvPr userDrawn="1"/>
        </p:nvPicPr>
        <p:blipFill>
          <a:blip r:embed="rId4"/>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132396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1_soil_no logo">
    <p:spTree>
      <p:nvGrpSpPr>
        <p:cNvPr id="1" name=""/>
        <p:cNvGrpSpPr/>
        <p:nvPr/>
      </p:nvGrpSpPr>
      <p:grpSpPr>
        <a:xfrm>
          <a:off x="0" y="0"/>
          <a:ext cx="0" cy="0"/>
          <a:chOff x="0" y="0"/>
          <a:chExt cx="0" cy="0"/>
        </a:xfrm>
      </p:grpSpPr>
      <p:pic>
        <p:nvPicPr>
          <p:cNvPr id="6" name="Picture 5" descr="A brown surface with small dots&#10;&#10;AI-generated content may be incorrect.">
            <a:extLst>
              <a:ext uri="{FF2B5EF4-FFF2-40B4-BE49-F238E27FC236}">
                <a16:creationId xmlns:a16="http://schemas.microsoft.com/office/drawing/2014/main" id="{0843304B-3309-0C6D-ED13-8FEB97DB86F9}"/>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0936FE65-E865-3717-0639-125B1B2D2B82}"/>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10" name="TextBox 9">
            <a:extLst>
              <a:ext uri="{FF2B5EF4-FFF2-40B4-BE49-F238E27FC236}">
                <a16:creationId xmlns:a16="http://schemas.microsoft.com/office/drawing/2014/main" id="{6100CC62-75DE-7A12-850C-BA0969B44322}"/>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4</a:t>
            </a:r>
            <a:endParaRPr lang="en-US" dirty="0">
              <a:solidFill>
                <a:srgbClr val="B83529"/>
              </a:solidFill>
            </a:endParaRPr>
          </a:p>
        </p:txBody>
      </p:sp>
      <p:pic>
        <p:nvPicPr>
          <p:cNvPr id="11" name="Picture 10">
            <a:extLst>
              <a:ext uri="{FF2B5EF4-FFF2-40B4-BE49-F238E27FC236}">
                <a16:creationId xmlns:a16="http://schemas.microsoft.com/office/drawing/2014/main" id="{CDD6D7F1-C744-CD6E-9EF6-AF39FD36C926}"/>
              </a:ext>
            </a:extLst>
          </p:cNvPr>
          <p:cNvPicPr>
            <a:picLocks noChangeAspect="1"/>
          </p:cNvPicPr>
          <p:nvPr userDrawn="1"/>
        </p:nvPicPr>
        <p:blipFill>
          <a:blip r:embed="rId4"/>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6782977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L1_soil_no logo">
    <p:spTree>
      <p:nvGrpSpPr>
        <p:cNvPr id="1" name=""/>
        <p:cNvGrpSpPr/>
        <p:nvPr/>
      </p:nvGrpSpPr>
      <p:grpSpPr>
        <a:xfrm>
          <a:off x="0" y="0"/>
          <a:ext cx="0" cy="0"/>
          <a:chOff x="0" y="0"/>
          <a:chExt cx="0" cy="0"/>
        </a:xfrm>
      </p:grpSpPr>
      <p:pic>
        <p:nvPicPr>
          <p:cNvPr id="6" name="Picture 5" descr="A brown surface with small dots&#10;&#10;AI-generated content may be incorrect.">
            <a:extLst>
              <a:ext uri="{FF2B5EF4-FFF2-40B4-BE49-F238E27FC236}">
                <a16:creationId xmlns:a16="http://schemas.microsoft.com/office/drawing/2014/main" id="{0843304B-3309-0C6D-ED13-8FEB97DB86F9}"/>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9" name="Picture 8">
            <a:extLst>
              <a:ext uri="{FF2B5EF4-FFF2-40B4-BE49-F238E27FC236}">
                <a16:creationId xmlns:a16="http://schemas.microsoft.com/office/drawing/2014/main" id="{0936FE65-E865-3717-0639-125B1B2D2B82}"/>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10" name="TextBox 9">
            <a:extLst>
              <a:ext uri="{FF2B5EF4-FFF2-40B4-BE49-F238E27FC236}">
                <a16:creationId xmlns:a16="http://schemas.microsoft.com/office/drawing/2014/main" id="{6100CC62-75DE-7A12-850C-BA0969B44322}"/>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pic>
        <p:nvPicPr>
          <p:cNvPr id="11" name="Picture 10">
            <a:extLst>
              <a:ext uri="{FF2B5EF4-FFF2-40B4-BE49-F238E27FC236}">
                <a16:creationId xmlns:a16="http://schemas.microsoft.com/office/drawing/2014/main" id="{CDD6D7F1-C744-CD6E-9EF6-AF39FD36C926}"/>
              </a:ext>
            </a:extLst>
          </p:cNvPr>
          <p:cNvPicPr>
            <a:picLocks noChangeAspect="1"/>
          </p:cNvPicPr>
          <p:nvPr userDrawn="1"/>
        </p:nvPicPr>
        <p:blipFill>
          <a:blip r:embed="rId4"/>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4161374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1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298F5A-F6CF-845F-C199-039E9635E343}"/>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591FF8D2-2D87-DFD5-B244-3006424E68E9}"/>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3C93B498-EA18-54A2-2212-EAD73CF25285}"/>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D2E168F1-2F9B-AE8D-D105-F7B75389EF0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spTree>
    <p:extLst>
      <p:ext uri="{BB962C8B-B14F-4D97-AF65-F5344CB8AC3E}">
        <p14:creationId xmlns:p14="http://schemas.microsoft.com/office/powerpoint/2010/main" val="1062940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2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C94F0C-BEC7-6FF6-04DB-911616452E9B}"/>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EC5C8AD2-89AA-A393-9EA9-CA90F54AF506}"/>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F5241229-6F4C-99A8-15D6-FCB3E6B042AE}"/>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821001C7-A9E8-FD68-BFD5-443229F61B9F}"/>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2</a:t>
            </a:r>
            <a:endParaRPr lang="en-US" dirty="0">
              <a:solidFill>
                <a:srgbClr val="B83529"/>
              </a:solidFill>
            </a:endParaRPr>
          </a:p>
        </p:txBody>
      </p:sp>
    </p:spTree>
    <p:extLst>
      <p:ext uri="{BB962C8B-B14F-4D97-AF65-F5344CB8AC3E}">
        <p14:creationId xmlns:p14="http://schemas.microsoft.com/office/powerpoint/2010/main" val="3890347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AF201E-CF1F-9EAA-4002-050C4618D625}"/>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6" name="TextBox 5">
            <a:extLst>
              <a:ext uri="{FF2B5EF4-FFF2-40B4-BE49-F238E27FC236}">
                <a16:creationId xmlns:a16="http://schemas.microsoft.com/office/drawing/2014/main" id="{C5061E5A-0843-4BF4-B239-A498ED0C8E2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pic>
        <p:nvPicPr>
          <p:cNvPr id="7" name="Picture 6">
            <a:extLst>
              <a:ext uri="{FF2B5EF4-FFF2-40B4-BE49-F238E27FC236}">
                <a16:creationId xmlns:a16="http://schemas.microsoft.com/office/drawing/2014/main" id="{EC2343CB-C51A-2321-FDE7-D3B12E35A84E}"/>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823554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3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F48ED2-3BAF-208B-12C0-181F42B6D4AA}"/>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C434B42-55CA-D12C-C682-B1C561F35139}"/>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27298E1F-C9C1-212F-F8BF-3A297FFB96F1}"/>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50E38262-7F76-5345-B0DA-BD969A65E8C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3</a:t>
            </a:r>
            <a:endParaRPr lang="en-US" dirty="0">
              <a:solidFill>
                <a:srgbClr val="B83529"/>
              </a:solidFill>
            </a:endParaRPr>
          </a:p>
        </p:txBody>
      </p:sp>
    </p:spTree>
    <p:extLst>
      <p:ext uri="{BB962C8B-B14F-4D97-AF65-F5344CB8AC3E}">
        <p14:creationId xmlns:p14="http://schemas.microsoft.com/office/powerpoint/2010/main" val="1608604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4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E770BC-EB7B-2D89-52ED-D70D39BBCCD6}"/>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93CE640-7474-1E4C-8DED-7BAA6935BE91}"/>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81FD0514-D516-405C-A631-C12E539E986A}"/>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FCAEA205-5B29-9A8F-07F6-E303E42B15F1}"/>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4</a:t>
            </a:r>
            <a:endParaRPr lang="en-US" dirty="0">
              <a:solidFill>
                <a:srgbClr val="B83529"/>
              </a:solidFill>
            </a:endParaRPr>
          </a:p>
        </p:txBody>
      </p:sp>
    </p:spTree>
    <p:extLst>
      <p:ext uri="{BB962C8B-B14F-4D97-AF65-F5344CB8AC3E}">
        <p14:creationId xmlns:p14="http://schemas.microsoft.com/office/powerpoint/2010/main" val="11041237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5_gras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EA96FF-31FA-810C-843F-CEBD7DA20546}"/>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569FC6FD-D1BC-7DC7-317C-D43886425DDD}"/>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FE7C7287-9846-E6C5-CBBC-EECABBCDC398}"/>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53ECD015-B70C-4903-8A30-089FB8646CEC}"/>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5</a:t>
            </a:r>
            <a:endParaRPr lang="en-US" dirty="0">
              <a:solidFill>
                <a:srgbClr val="B83529"/>
              </a:solidFill>
            </a:endParaRPr>
          </a:p>
        </p:txBody>
      </p:sp>
    </p:spTree>
    <p:extLst>
      <p:ext uri="{BB962C8B-B14F-4D97-AF65-F5344CB8AC3E}">
        <p14:creationId xmlns:p14="http://schemas.microsoft.com/office/powerpoint/2010/main" val="27961976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itche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EA96FF-31FA-810C-843F-CEBD7DA20546}"/>
              </a:ext>
            </a:extLst>
          </p:cNvPr>
          <p:cNvPicPr>
            <a:picLocks noChangeAspect="1"/>
          </p:cNvPicPr>
          <p:nvPr userDrawn="1"/>
        </p:nvPicPr>
        <p:blipFill>
          <a:blip r:embed="rId2"/>
          <a:srcRect/>
          <a:stretch/>
        </p:blipFill>
        <p:spPr>
          <a:xfrm>
            <a:off x="2467" y="0"/>
            <a:ext cx="12187065" cy="6857999"/>
          </a:xfrm>
          <a:prstGeom prst="rect">
            <a:avLst/>
          </a:prstGeom>
        </p:spPr>
      </p:pic>
      <p:pic>
        <p:nvPicPr>
          <p:cNvPr id="4" name="Picture 3">
            <a:extLst>
              <a:ext uri="{FF2B5EF4-FFF2-40B4-BE49-F238E27FC236}">
                <a16:creationId xmlns:a16="http://schemas.microsoft.com/office/drawing/2014/main" id="{888A02CB-99B1-2930-FCB3-41391B6F47D0}"/>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92206B06-695E-14CB-46A7-FE393EA97D54}"/>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spTree>
    <p:extLst>
      <p:ext uri="{BB962C8B-B14F-4D97-AF65-F5344CB8AC3E}">
        <p14:creationId xmlns:p14="http://schemas.microsoft.com/office/powerpoint/2010/main" val="252911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oi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A6A897F-584E-8D78-F9FF-57C5D40F13CA}"/>
              </a:ext>
            </a:extLst>
          </p:cNvPr>
          <p:cNvPicPr>
            <a:picLocks noChangeAspect="1"/>
          </p:cNvPicPr>
          <p:nvPr userDrawn="1"/>
        </p:nvPicPr>
        <p:blipFill>
          <a:blip r:embed="rId2"/>
          <a:srcRect r="626"/>
          <a:stretch>
            <a:fillRect/>
          </a:stretch>
        </p:blipFill>
        <p:spPr>
          <a:xfrm>
            <a:off x="2468" y="0"/>
            <a:ext cx="12189532" cy="6858000"/>
          </a:xfrm>
          <a:prstGeom prst="rect">
            <a:avLst/>
          </a:prstGeom>
        </p:spPr>
      </p:pic>
    </p:spTree>
    <p:extLst>
      <p:ext uri="{BB962C8B-B14F-4D97-AF65-F5344CB8AC3E}">
        <p14:creationId xmlns:p14="http://schemas.microsoft.com/office/powerpoint/2010/main" val="25576880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1_farm">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4E1AB5-88E3-9A11-153D-85A3644E522F}"/>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760F89D4-6C8C-BF3E-A36E-1E034D4C5DA0}"/>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A44FC7E0-13F6-1122-FFFA-B622AFE3A44C}"/>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7" name="TextBox 6">
            <a:extLst>
              <a:ext uri="{FF2B5EF4-FFF2-40B4-BE49-F238E27FC236}">
                <a16:creationId xmlns:a16="http://schemas.microsoft.com/office/drawing/2014/main" id="{F06FF58E-1899-BFBF-C2C4-311F08A64CC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spTree>
    <p:extLst>
      <p:ext uri="{BB962C8B-B14F-4D97-AF65-F5344CB8AC3E}">
        <p14:creationId xmlns:p14="http://schemas.microsoft.com/office/powerpoint/2010/main" val="10318957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2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62616F-C208-B2DE-D13A-655BCEF3818C}"/>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6E04AC79-C67E-E086-3D20-9BFBD953E997}"/>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DF20CC2E-F9D0-1D77-59AD-4B711F49B300}"/>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7" name="TextBox 6">
            <a:extLst>
              <a:ext uri="{FF2B5EF4-FFF2-40B4-BE49-F238E27FC236}">
                <a16:creationId xmlns:a16="http://schemas.microsoft.com/office/drawing/2014/main" id="{B1A0DB87-B560-DFA9-30D2-6AB86A9413EC}"/>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2</a:t>
            </a:r>
            <a:endParaRPr lang="en-US" dirty="0">
              <a:solidFill>
                <a:srgbClr val="B83529"/>
              </a:solidFill>
            </a:endParaRPr>
          </a:p>
        </p:txBody>
      </p:sp>
    </p:spTree>
    <p:extLst>
      <p:ext uri="{BB962C8B-B14F-4D97-AF65-F5344CB8AC3E}">
        <p14:creationId xmlns:p14="http://schemas.microsoft.com/office/powerpoint/2010/main" val="6222202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3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D746AD-30AF-FC05-43AA-2ED4EE3823D0}"/>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0A8AB49-AD89-C2DB-088E-51D35286D827}"/>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1700AB5B-0748-B143-D898-EEB33DB73062}"/>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7" name="TextBox 6">
            <a:extLst>
              <a:ext uri="{FF2B5EF4-FFF2-40B4-BE49-F238E27FC236}">
                <a16:creationId xmlns:a16="http://schemas.microsoft.com/office/drawing/2014/main" id="{E5B4CA2E-3A82-9384-6BDD-3B1557502DBF}"/>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3</a:t>
            </a:r>
            <a:endParaRPr lang="en-US" dirty="0">
              <a:solidFill>
                <a:srgbClr val="B83529"/>
              </a:solidFill>
            </a:endParaRPr>
          </a:p>
        </p:txBody>
      </p:sp>
    </p:spTree>
    <p:extLst>
      <p:ext uri="{BB962C8B-B14F-4D97-AF65-F5344CB8AC3E}">
        <p14:creationId xmlns:p14="http://schemas.microsoft.com/office/powerpoint/2010/main" val="1791123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4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52B9A8-2077-A8FE-9CDA-0A5DBA45BF28}"/>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10AF092-592B-615B-8DD2-F4C95E4B0CB6}"/>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04D1ED64-33CD-59CB-AA71-0FD431F8D40F}"/>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7" name="TextBox 6">
            <a:extLst>
              <a:ext uri="{FF2B5EF4-FFF2-40B4-BE49-F238E27FC236}">
                <a16:creationId xmlns:a16="http://schemas.microsoft.com/office/drawing/2014/main" id="{09DEE09D-BC05-FE53-A744-EC7984DCA680}"/>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4</a:t>
            </a:r>
            <a:endParaRPr lang="en-US" dirty="0">
              <a:solidFill>
                <a:srgbClr val="B83529"/>
              </a:solidFill>
            </a:endParaRPr>
          </a:p>
        </p:txBody>
      </p:sp>
    </p:spTree>
    <p:extLst>
      <p:ext uri="{BB962C8B-B14F-4D97-AF65-F5344CB8AC3E}">
        <p14:creationId xmlns:p14="http://schemas.microsoft.com/office/powerpoint/2010/main" val="5006627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5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7D14F7-2D4F-C60F-C85F-5311CD37212A}"/>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5AE7368-7D90-6CEB-ACB5-8A6239593DED}"/>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3389FF21-4371-B49B-81C3-CBA40BDE5865}"/>
              </a:ext>
            </a:extLst>
          </p:cNvPr>
          <p:cNvPicPr>
            <a:picLocks noChangeAspect="1"/>
          </p:cNvPicPr>
          <p:nvPr userDrawn="1"/>
        </p:nvPicPr>
        <p:blipFill>
          <a:blip r:embed="rId3"/>
          <a:srcRect/>
          <a:stretch/>
        </p:blipFill>
        <p:spPr>
          <a:xfrm>
            <a:off x="10209868" y="337423"/>
            <a:ext cx="1534360" cy="501374"/>
          </a:xfrm>
          <a:prstGeom prst="rect">
            <a:avLst/>
          </a:prstGeom>
        </p:spPr>
      </p:pic>
      <p:sp>
        <p:nvSpPr>
          <p:cNvPr id="7" name="TextBox 6">
            <a:extLst>
              <a:ext uri="{FF2B5EF4-FFF2-40B4-BE49-F238E27FC236}">
                <a16:creationId xmlns:a16="http://schemas.microsoft.com/office/drawing/2014/main" id="{85A7EDC3-1B41-7302-81AC-7A5F79744A56}"/>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5</a:t>
            </a:r>
            <a:endParaRPr lang="en-US" dirty="0">
              <a:solidFill>
                <a:srgbClr val="B83529"/>
              </a:solidFill>
            </a:endParaRPr>
          </a:p>
        </p:txBody>
      </p:sp>
    </p:spTree>
    <p:extLst>
      <p:ext uri="{BB962C8B-B14F-4D97-AF65-F5344CB8AC3E}">
        <p14:creationId xmlns:p14="http://schemas.microsoft.com/office/powerpoint/2010/main" val="291013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2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D67A50-61C0-ED24-4E84-C31920018182}"/>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3B563E3F-428C-716D-F9C6-DA180F2504BB}"/>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2</a:t>
            </a:r>
            <a:endParaRPr lang="en-US" dirty="0">
              <a:solidFill>
                <a:srgbClr val="B83529"/>
              </a:solidFill>
            </a:endParaRPr>
          </a:p>
        </p:txBody>
      </p:sp>
      <p:pic>
        <p:nvPicPr>
          <p:cNvPr id="4" name="Picture 3">
            <a:extLst>
              <a:ext uri="{FF2B5EF4-FFF2-40B4-BE49-F238E27FC236}">
                <a16:creationId xmlns:a16="http://schemas.microsoft.com/office/drawing/2014/main" id="{74FF564C-4BBB-E01C-BFFC-C4877E3DFFB5}"/>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516245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3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9CF2AA-B6A2-EB92-C823-E3539EFDA879}"/>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34607175-291D-F3E8-18D9-FDAF4223B043}"/>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3</a:t>
            </a:r>
            <a:endParaRPr lang="en-US" dirty="0">
              <a:solidFill>
                <a:srgbClr val="B83529"/>
              </a:solidFill>
            </a:endParaRPr>
          </a:p>
        </p:txBody>
      </p:sp>
      <p:pic>
        <p:nvPicPr>
          <p:cNvPr id="4" name="Picture 3">
            <a:extLst>
              <a:ext uri="{FF2B5EF4-FFF2-40B4-BE49-F238E27FC236}">
                <a16:creationId xmlns:a16="http://schemas.microsoft.com/office/drawing/2014/main" id="{3949923B-F47F-1620-A72B-9FBF03912C09}"/>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734587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4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D1EDF1-3415-8D56-626F-B4E47BDFB4FE}"/>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C3802210-5556-9EC6-9181-FFADC7192BC2}"/>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4</a:t>
            </a:r>
            <a:endParaRPr lang="en-US" dirty="0">
              <a:solidFill>
                <a:srgbClr val="B83529"/>
              </a:solidFill>
            </a:endParaRPr>
          </a:p>
        </p:txBody>
      </p:sp>
      <p:pic>
        <p:nvPicPr>
          <p:cNvPr id="4" name="Picture 3">
            <a:extLst>
              <a:ext uri="{FF2B5EF4-FFF2-40B4-BE49-F238E27FC236}">
                <a16:creationId xmlns:a16="http://schemas.microsoft.com/office/drawing/2014/main" id="{08C5B1A0-1007-2059-FCD0-14C0DCF22FE3}"/>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569798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8B86EB-45DC-C9A0-BBDD-937C9704EF17}"/>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4" name="TextBox 3">
            <a:extLst>
              <a:ext uri="{FF2B5EF4-FFF2-40B4-BE49-F238E27FC236}">
                <a16:creationId xmlns:a16="http://schemas.microsoft.com/office/drawing/2014/main" id="{09262D3E-0690-4B7B-9508-3FE99BBBB31F}"/>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5</a:t>
            </a:r>
            <a:endParaRPr lang="en-US" dirty="0">
              <a:solidFill>
                <a:srgbClr val="B83529"/>
              </a:solidFill>
            </a:endParaRPr>
          </a:p>
        </p:txBody>
      </p:sp>
      <p:pic>
        <p:nvPicPr>
          <p:cNvPr id="7" name="Picture 6">
            <a:extLst>
              <a:ext uri="{FF2B5EF4-FFF2-40B4-BE49-F238E27FC236}">
                <a16:creationId xmlns:a16="http://schemas.microsoft.com/office/drawing/2014/main" id="{E207FC35-F45D-B251-ACE7-888D72634D2A}"/>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2947230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CF44160-42B3-2FBE-ECE7-3463C80AAE36}"/>
              </a:ext>
            </a:extLst>
          </p:cNvPr>
          <p:cNvSpPr/>
          <p:nvPr userDrawn="1"/>
        </p:nvSpPr>
        <p:spPr>
          <a:xfrm>
            <a:off x="0" y="0"/>
            <a:ext cx="12192000" cy="6858000"/>
          </a:xfrm>
          <a:prstGeom prst="rect">
            <a:avLst/>
          </a:prstGeom>
          <a:solidFill>
            <a:srgbClr val="D0EFFB">
              <a:alpha val="449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D304DA5-555F-F639-C20A-C2E441A29BEB}"/>
              </a:ext>
            </a:extLst>
          </p:cNvPr>
          <p:cNvPicPr>
            <a:picLocks noChangeAspect="1"/>
          </p:cNvPicPr>
          <p:nvPr userDrawn="1"/>
        </p:nvPicPr>
        <p:blipFill>
          <a:blip r:embed="rId2"/>
          <a:srcRect/>
          <a:stretch/>
        </p:blipFill>
        <p:spPr>
          <a:xfrm>
            <a:off x="10209868" y="337423"/>
            <a:ext cx="1534360" cy="501374"/>
          </a:xfrm>
          <a:prstGeom prst="rect">
            <a:avLst/>
          </a:prstGeom>
        </p:spPr>
      </p:pic>
      <p:sp>
        <p:nvSpPr>
          <p:cNvPr id="4" name="TextBox 3">
            <a:extLst>
              <a:ext uri="{FF2B5EF4-FFF2-40B4-BE49-F238E27FC236}">
                <a16:creationId xmlns:a16="http://schemas.microsoft.com/office/drawing/2014/main" id="{D2958B65-9802-3761-8F14-83C810E12FD3}"/>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pic>
        <p:nvPicPr>
          <p:cNvPr id="7" name="Picture 6">
            <a:extLst>
              <a:ext uri="{FF2B5EF4-FFF2-40B4-BE49-F238E27FC236}">
                <a16:creationId xmlns:a16="http://schemas.microsoft.com/office/drawing/2014/main" id="{2BE43AA2-6FC2-9F0E-02A2-598A6A3A4104}"/>
              </a:ext>
            </a:extLst>
          </p:cNvPr>
          <p:cNvPicPr>
            <a:picLocks noChangeAspect="1"/>
          </p:cNvPicPr>
          <p:nvPr userDrawn="1"/>
        </p:nvPicPr>
        <p:blipFill>
          <a:blip r:embed="rId3"/>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3990697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1_soil">
    <p:spTree>
      <p:nvGrpSpPr>
        <p:cNvPr id="1" name=""/>
        <p:cNvGrpSpPr/>
        <p:nvPr/>
      </p:nvGrpSpPr>
      <p:grpSpPr>
        <a:xfrm>
          <a:off x="0" y="0"/>
          <a:ext cx="0" cy="0"/>
          <a:chOff x="0" y="0"/>
          <a:chExt cx="0" cy="0"/>
        </a:xfrm>
      </p:grpSpPr>
      <p:pic>
        <p:nvPicPr>
          <p:cNvPr id="9" name="Picture 8" descr="A brown surface with small dots&#10;&#10;AI-generated content may be incorrect.">
            <a:extLst>
              <a:ext uri="{FF2B5EF4-FFF2-40B4-BE49-F238E27FC236}">
                <a16:creationId xmlns:a16="http://schemas.microsoft.com/office/drawing/2014/main" id="{39C96881-B5A7-A99D-BF34-2A767234C37A}"/>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6" name="Picture 5">
            <a:extLst>
              <a:ext uri="{FF2B5EF4-FFF2-40B4-BE49-F238E27FC236}">
                <a16:creationId xmlns:a16="http://schemas.microsoft.com/office/drawing/2014/main" id="{5D44DA1F-FBB2-D19F-9F70-0D95011F010F}"/>
              </a:ext>
            </a:extLst>
          </p:cNvPr>
          <p:cNvPicPr>
            <a:picLocks noChangeAspect="1"/>
          </p:cNvPicPr>
          <p:nvPr userDrawn="1"/>
        </p:nvPicPr>
        <p:blipFill>
          <a:blip r:embed="rId3"/>
          <a:srcRect l="-2" t="-16" r="14712" b="64542"/>
          <a:stretch>
            <a:fillRect/>
          </a:stretch>
        </p:blipFill>
        <p:spPr>
          <a:xfrm flipH="1">
            <a:off x="-2" y="5906553"/>
            <a:ext cx="2413000" cy="951447"/>
          </a:xfrm>
          <a:prstGeom prst="rect">
            <a:avLst/>
          </a:prstGeom>
        </p:spPr>
      </p:pic>
      <p:pic>
        <p:nvPicPr>
          <p:cNvPr id="14" name="Picture 13" descr="A close-up of a logo&#10;&#10;AI-generated content may be incorrect.">
            <a:extLst>
              <a:ext uri="{FF2B5EF4-FFF2-40B4-BE49-F238E27FC236}">
                <a16:creationId xmlns:a16="http://schemas.microsoft.com/office/drawing/2014/main" id="{7EEFB9ED-FBA7-4129-A747-BD135DF84572}"/>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2" name="Picture 1">
            <a:extLst>
              <a:ext uri="{FF2B5EF4-FFF2-40B4-BE49-F238E27FC236}">
                <a16:creationId xmlns:a16="http://schemas.microsoft.com/office/drawing/2014/main" id="{6427862F-0ADD-BB7C-368F-32021CB0B192}"/>
              </a:ext>
            </a:extLst>
          </p:cNvPr>
          <p:cNvPicPr>
            <a:picLocks noChangeAspect="1"/>
          </p:cNvPicPr>
          <p:nvPr userDrawn="1"/>
        </p:nvPicPr>
        <p:blipFill>
          <a:blip r:embed="rId5"/>
          <a:srcRect/>
          <a:stretch/>
        </p:blipFill>
        <p:spPr>
          <a:xfrm>
            <a:off x="10209868" y="337423"/>
            <a:ext cx="1534360" cy="501374"/>
          </a:xfrm>
          <a:prstGeom prst="rect">
            <a:avLst/>
          </a:prstGeom>
        </p:spPr>
      </p:pic>
      <p:sp>
        <p:nvSpPr>
          <p:cNvPr id="3" name="TextBox 2">
            <a:extLst>
              <a:ext uri="{FF2B5EF4-FFF2-40B4-BE49-F238E27FC236}">
                <a16:creationId xmlns:a16="http://schemas.microsoft.com/office/drawing/2014/main" id="{9CF4F561-B1C4-1BBB-3D8B-0E757A42151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1</a:t>
            </a:r>
            <a:endParaRPr lang="en-US" dirty="0">
              <a:solidFill>
                <a:srgbClr val="B83529"/>
              </a:solidFill>
            </a:endParaRPr>
          </a:p>
        </p:txBody>
      </p:sp>
      <p:pic>
        <p:nvPicPr>
          <p:cNvPr id="5" name="Picture 4">
            <a:extLst>
              <a:ext uri="{FF2B5EF4-FFF2-40B4-BE49-F238E27FC236}">
                <a16:creationId xmlns:a16="http://schemas.microsoft.com/office/drawing/2014/main" id="{BBF616FC-A0C6-6BFF-ECD2-12BAA86C163C}"/>
              </a:ext>
            </a:extLst>
          </p:cNvPr>
          <p:cNvPicPr>
            <a:picLocks noChangeAspect="1"/>
          </p:cNvPicPr>
          <p:nvPr userDrawn="1"/>
        </p:nvPicPr>
        <p:blipFill>
          <a:blip r:embed="rId6"/>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182470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2_soil">
    <p:spTree>
      <p:nvGrpSpPr>
        <p:cNvPr id="1" name=""/>
        <p:cNvGrpSpPr/>
        <p:nvPr/>
      </p:nvGrpSpPr>
      <p:grpSpPr>
        <a:xfrm>
          <a:off x="0" y="0"/>
          <a:ext cx="0" cy="0"/>
          <a:chOff x="0" y="0"/>
          <a:chExt cx="0" cy="0"/>
        </a:xfrm>
      </p:grpSpPr>
      <p:pic>
        <p:nvPicPr>
          <p:cNvPr id="10" name="Picture 9" descr="A brown surface with small dots&#10;&#10;AI-generated content may be incorrect.">
            <a:extLst>
              <a:ext uri="{FF2B5EF4-FFF2-40B4-BE49-F238E27FC236}">
                <a16:creationId xmlns:a16="http://schemas.microsoft.com/office/drawing/2014/main" id="{7E696FD1-308C-D685-F1BC-E979BFB8575B}"/>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11" name="Picture 10">
            <a:extLst>
              <a:ext uri="{FF2B5EF4-FFF2-40B4-BE49-F238E27FC236}">
                <a16:creationId xmlns:a16="http://schemas.microsoft.com/office/drawing/2014/main" id="{BCA6FD8A-0BA0-F5C2-5CC3-7EE5F3970C9E}"/>
              </a:ext>
            </a:extLst>
          </p:cNvPr>
          <p:cNvPicPr>
            <a:picLocks noChangeAspect="1"/>
          </p:cNvPicPr>
          <p:nvPr userDrawn="1"/>
        </p:nvPicPr>
        <p:blipFill>
          <a:blip r:embed="rId3"/>
          <a:srcRect l="-2" t="-16" r="14712" b="64542"/>
          <a:stretch>
            <a:fillRect/>
          </a:stretch>
        </p:blipFill>
        <p:spPr>
          <a:xfrm flipH="1">
            <a:off x="-2" y="5906553"/>
            <a:ext cx="2413000" cy="951447"/>
          </a:xfrm>
          <a:prstGeom prst="rect">
            <a:avLst/>
          </a:prstGeom>
        </p:spPr>
      </p:pic>
      <p:pic>
        <p:nvPicPr>
          <p:cNvPr id="12" name="Picture 11" descr="A close-up of a logo&#10;&#10;AI-generated content may be incorrect.">
            <a:extLst>
              <a:ext uri="{FF2B5EF4-FFF2-40B4-BE49-F238E27FC236}">
                <a16:creationId xmlns:a16="http://schemas.microsoft.com/office/drawing/2014/main" id="{24884508-875A-C274-675F-BB291154FBE4}"/>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13" name="Picture 12">
            <a:extLst>
              <a:ext uri="{FF2B5EF4-FFF2-40B4-BE49-F238E27FC236}">
                <a16:creationId xmlns:a16="http://schemas.microsoft.com/office/drawing/2014/main" id="{A74B3928-EA95-B937-B6F6-9AC64B36144A}"/>
              </a:ext>
            </a:extLst>
          </p:cNvPr>
          <p:cNvPicPr>
            <a:picLocks noChangeAspect="1"/>
          </p:cNvPicPr>
          <p:nvPr userDrawn="1"/>
        </p:nvPicPr>
        <p:blipFill>
          <a:blip r:embed="rId5"/>
          <a:srcRect/>
          <a:stretch/>
        </p:blipFill>
        <p:spPr>
          <a:xfrm>
            <a:off x="10209868" y="337423"/>
            <a:ext cx="1534360" cy="501374"/>
          </a:xfrm>
          <a:prstGeom prst="rect">
            <a:avLst/>
          </a:prstGeom>
        </p:spPr>
      </p:pic>
      <p:sp>
        <p:nvSpPr>
          <p:cNvPr id="14" name="TextBox 13">
            <a:extLst>
              <a:ext uri="{FF2B5EF4-FFF2-40B4-BE49-F238E27FC236}">
                <a16:creationId xmlns:a16="http://schemas.microsoft.com/office/drawing/2014/main" id="{735DA87E-BB1F-0DA3-FA70-C5CCECE8C35A}"/>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B83529"/>
                </a:solidFill>
                <a:latin typeface="SZTOS MEDIUM" pitchFamily="2" charset="77"/>
                <a:ea typeface="SZTOS MEDIUM" pitchFamily="2" charset="77"/>
                <a:cs typeface="SZTOS MEDIUM" pitchFamily="2" charset="77"/>
              </a:rPr>
              <a:t>Lesson 2</a:t>
            </a:r>
            <a:endParaRPr lang="en-US" dirty="0">
              <a:solidFill>
                <a:srgbClr val="B83529"/>
              </a:solidFill>
            </a:endParaRPr>
          </a:p>
        </p:txBody>
      </p:sp>
      <p:pic>
        <p:nvPicPr>
          <p:cNvPr id="15" name="Picture 14">
            <a:extLst>
              <a:ext uri="{FF2B5EF4-FFF2-40B4-BE49-F238E27FC236}">
                <a16:creationId xmlns:a16="http://schemas.microsoft.com/office/drawing/2014/main" id="{F067E765-04AC-1AB3-CEDA-852E109F390E}"/>
              </a:ext>
            </a:extLst>
          </p:cNvPr>
          <p:cNvPicPr>
            <a:picLocks noChangeAspect="1"/>
          </p:cNvPicPr>
          <p:nvPr userDrawn="1"/>
        </p:nvPicPr>
        <p:blipFill>
          <a:blip r:embed="rId6"/>
          <a:srcRect l="-9915" t="-40076" r="10013"/>
          <a:stretch>
            <a:fillRect/>
          </a:stretch>
        </p:blipFill>
        <p:spPr>
          <a:xfrm>
            <a:off x="10325100" y="5576206"/>
            <a:ext cx="1866900" cy="1281794"/>
          </a:xfrm>
          <a:prstGeom prst="rect">
            <a:avLst/>
          </a:prstGeom>
        </p:spPr>
      </p:pic>
    </p:spTree>
    <p:extLst>
      <p:ext uri="{BB962C8B-B14F-4D97-AF65-F5344CB8AC3E}">
        <p14:creationId xmlns:p14="http://schemas.microsoft.com/office/powerpoint/2010/main" val="3079524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7B5732-2194-3853-7124-B0FCB37748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47EC56-1849-9526-EC79-961C049DFC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DADF89-AF5C-CCA1-F9C0-E7C9251737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F544BA9-3398-504A-89BA-DB7BAC2DF3E5}" type="datetime1">
              <a:rPr lang="en-AU" smtClean="0"/>
              <a:t>26/11/2025</a:t>
            </a:fld>
            <a:endParaRPr lang="en-US"/>
          </a:p>
        </p:txBody>
      </p:sp>
      <p:sp>
        <p:nvSpPr>
          <p:cNvPr id="5" name="Footer Placeholder 4">
            <a:extLst>
              <a:ext uri="{FF2B5EF4-FFF2-40B4-BE49-F238E27FC236}">
                <a16:creationId xmlns:a16="http://schemas.microsoft.com/office/drawing/2014/main" id="{5C32A239-9E34-2465-CD63-4D03E13805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494AC47-8988-2B6F-FDE1-6E8ACC5AAF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F77108-CF9B-6246-B880-D6DF5740904B}" type="slidenum">
              <a:rPr lang="en-US" smtClean="0"/>
              <a:t>‹#›</a:t>
            </a:fld>
            <a:endParaRPr lang="en-US"/>
          </a:p>
        </p:txBody>
      </p:sp>
    </p:spTree>
    <p:extLst>
      <p:ext uri="{BB962C8B-B14F-4D97-AF65-F5344CB8AC3E}">
        <p14:creationId xmlns:p14="http://schemas.microsoft.com/office/powerpoint/2010/main" val="1600487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3" r:id="rId4"/>
    <p:sldLayoutId id="2147483675" r:id="rId5"/>
    <p:sldLayoutId id="2147483676" r:id="rId6"/>
    <p:sldLayoutId id="2147483677" r:id="rId7"/>
    <p:sldLayoutId id="2147483651" r:id="rId8"/>
    <p:sldLayoutId id="2147483660" r:id="rId9"/>
    <p:sldLayoutId id="2147483681" r:id="rId10"/>
    <p:sldLayoutId id="2147483679" r:id="rId11"/>
    <p:sldLayoutId id="2147483662" r:id="rId12"/>
    <p:sldLayoutId id="2147483673" r:id="rId13"/>
    <p:sldLayoutId id="2147483674" r:id="rId14"/>
    <p:sldLayoutId id="2147483678" r:id="rId15"/>
    <p:sldLayoutId id="2147483680" r:id="rId16"/>
    <p:sldLayoutId id="2147483682" r:id="rId17"/>
    <p:sldLayoutId id="2147483652" r:id="rId18"/>
    <p:sldLayoutId id="2147483666" r:id="rId19"/>
    <p:sldLayoutId id="2147483664" r:id="rId20"/>
    <p:sldLayoutId id="2147483671" r:id="rId21"/>
    <p:sldLayoutId id="2147483672" r:id="rId22"/>
    <p:sldLayoutId id="2147483665" r:id="rId23"/>
    <p:sldLayoutId id="2147483653" r:id="rId24"/>
    <p:sldLayoutId id="2147483654" r:id="rId25"/>
    <p:sldLayoutId id="2147483667" r:id="rId26"/>
    <p:sldLayoutId id="2147483668" r:id="rId27"/>
    <p:sldLayoutId id="2147483669" r:id="rId28"/>
    <p:sldLayoutId id="2147483670" r:id="rId2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minimushroomgrowers.com.au/wp-content/uploads/2025/11/AMGA_Teacher-Guide-5-6.pdf" TargetMode="External"/><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5.png"/><Relationship Id="rId18" Type="http://schemas.openxmlformats.org/officeDocument/2006/relationships/image" Target="../media/image47.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18.png"/><Relationship Id="rId17" Type="http://schemas.openxmlformats.org/officeDocument/2006/relationships/image" Target="../media/image46.png"/><Relationship Id="rId2" Type="http://schemas.openxmlformats.org/officeDocument/2006/relationships/image" Target="../media/image8.png"/><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4.png"/><Relationship Id="rId5" Type="http://schemas.openxmlformats.org/officeDocument/2006/relationships/image" Target="../media/image39.png"/><Relationship Id="rId15" Type="http://schemas.openxmlformats.org/officeDocument/2006/relationships/image" Target="../media/image15.png"/><Relationship Id="rId10" Type="http://schemas.openxmlformats.org/officeDocument/2006/relationships/image" Target="../media/image43.png"/><Relationship Id="rId19" Type="http://schemas.openxmlformats.org/officeDocument/2006/relationships/image" Target="../media/image17.png"/><Relationship Id="rId4" Type="http://schemas.openxmlformats.org/officeDocument/2006/relationships/image" Target="../media/image38.png"/><Relationship Id="rId9" Type="http://schemas.openxmlformats.org/officeDocument/2006/relationships/image" Target="../media/image22.png"/><Relationship Id="rId1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9.png"/><Relationship Id="rId7" Type="http://schemas.openxmlformats.org/officeDocument/2006/relationships/image" Target="../media/image16.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17.xml"/><Relationship Id="rId5" Type="http://schemas.openxmlformats.org/officeDocument/2006/relationships/image" Target="../media/image54.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15.png"/><Relationship Id="rId1" Type="http://schemas.openxmlformats.org/officeDocument/2006/relationships/slideLayout" Target="../slideLayouts/slideLayout18.xml"/><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57.jpeg"/><Relationship Id="rId2" Type="http://schemas.openxmlformats.org/officeDocument/2006/relationships/slideLayout" Target="../slideLayouts/slideLayout19.xml"/><Relationship Id="rId1" Type="http://schemas.openxmlformats.org/officeDocument/2006/relationships/video" Target="https://www.youtube.com/embed/g79aVFHLPjQ?start=21&amp;feature=oembed" TargetMode="External"/><Relationship Id="rId6" Type="http://schemas.openxmlformats.org/officeDocument/2006/relationships/image" Target="../media/image23.png"/><Relationship Id="rId5" Type="http://schemas.openxmlformats.org/officeDocument/2006/relationships/image" Target="../media/image20.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61.png"/><Relationship Id="rId11" Type="http://schemas.openxmlformats.org/officeDocument/2006/relationships/image" Target="../media/image15.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17.png"/><Relationship Id="rId5" Type="http://schemas.openxmlformats.org/officeDocument/2006/relationships/image" Target="../media/image15.png"/><Relationship Id="rId4" Type="http://schemas.openxmlformats.org/officeDocument/2006/relationships/hyperlink" Target="https://www.surveymonkey.com/r/5-6studentsurvey"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69.jpeg"/><Relationship Id="rId2" Type="http://schemas.openxmlformats.org/officeDocument/2006/relationships/slideLayout" Target="../slideLayouts/slideLayout19.xml"/><Relationship Id="rId1" Type="http://schemas.openxmlformats.org/officeDocument/2006/relationships/video" Target="https://www.youtube.com/embed/S3dPSr42y_U?feature=oembed" TargetMode="External"/><Relationship Id="rId6" Type="http://schemas.openxmlformats.org/officeDocument/2006/relationships/image" Target="../media/image23.png"/><Relationship Id="rId5" Type="http://schemas.openxmlformats.org/officeDocument/2006/relationships/image" Target="../media/image20.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15.png"/><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5.png"/><Relationship Id="rId1" Type="http://schemas.openxmlformats.org/officeDocument/2006/relationships/slideLayout" Target="../slideLayouts/slideLayout20.xml"/><Relationship Id="rId5" Type="http://schemas.openxmlformats.org/officeDocument/2006/relationships/image" Target="../media/image20.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72.jpeg"/><Relationship Id="rId2" Type="http://schemas.openxmlformats.org/officeDocument/2006/relationships/slideLayout" Target="../slideLayouts/slideLayout20.xml"/><Relationship Id="rId1" Type="http://schemas.openxmlformats.org/officeDocument/2006/relationships/video" Target="https://www.youtube.com/embed/VCYeLuURxRM?feature=oembed" TargetMode="External"/><Relationship Id="rId6" Type="http://schemas.openxmlformats.org/officeDocument/2006/relationships/image" Target="../media/image23.png"/><Relationship Id="rId5" Type="http://schemas.openxmlformats.org/officeDocument/2006/relationships/image" Target="../media/image20.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3.jpg"/><Relationship Id="rId1" Type="http://schemas.openxmlformats.org/officeDocument/2006/relationships/slideLayout" Target="../slideLayouts/slideLayout20.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16.png"/><Relationship Id="rId5" Type="http://schemas.openxmlformats.org/officeDocument/2006/relationships/image" Target="../media/image21.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75.pn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openxmlformats.org/officeDocument/2006/relationships/image" Target="../media/image29.png"/><Relationship Id="rId5" Type="http://schemas.openxmlformats.org/officeDocument/2006/relationships/image" Target="../media/image15.png"/><Relationship Id="rId4" Type="http://schemas.openxmlformats.org/officeDocument/2006/relationships/image" Target="../media/image74.png"/><Relationship Id="rId9"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slideLayout" Target="../slideLayouts/slideLayout21.xml"/><Relationship Id="rId1" Type="http://schemas.openxmlformats.org/officeDocument/2006/relationships/video" Target="https://www.youtube.com/embed/LG3LjykAa4k?start=86&amp;feature=oembed" TargetMode="Externa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6.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image" Target="../media/image21.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21.xml"/><Relationship Id="rId1" Type="http://schemas.openxmlformats.org/officeDocument/2006/relationships/video" Target="https://www.youtube.com/embed/vlzdKx3q-Bo?feature=oembed" TargetMode="External"/><Relationship Id="rId5" Type="http://schemas.openxmlformats.org/officeDocument/2006/relationships/image" Target="../media/image77.jpeg"/><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34.png"/><Relationship Id="rId1" Type="http://schemas.openxmlformats.org/officeDocument/2006/relationships/slideLayout" Target="../slideLayouts/slideLayout21.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 Id="rId9" Type="http://schemas.openxmlformats.org/officeDocument/2006/relationships/image" Target="../media/image21.png"/></Relationships>
</file>

<file path=ppt/slides/_rels/slide37.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5.xml"/><Relationship Id="rId6" Type="http://schemas.openxmlformats.org/officeDocument/2006/relationships/image" Target="../media/image87.png"/><Relationship Id="rId11" Type="http://schemas.openxmlformats.org/officeDocument/2006/relationships/image" Target="../media/image15.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93.jpeg"/><Relationship Id="rId7" Type="http://schemas.openxmlformats.org/officeDocument/2006/relationships/image" Target="../media/image97.jpg"/><Relationship Id="rId2" Type="http://schemas.openxmlformats.org/officeDocument/2006/relationships/image" Target="../media/image92.png"/><Relationship Id="rId1" Type="http://schemas.openxmlformats.org/officeDocument/2006/relationships/slideLayout" Target="../slideLayouts/slideLayout6.xml"/><Relationship Id="rId6" Type="http://schemas.openxmlformats.org/officeDocument/2006/relationships/image" Target="../media/image96.jpg"/><Relationship Id="rId5" Type="http://schemas.openxmlformats.org/officeDocument/2006/relationships/image" Target="../media/image95.jpg"/><Relationship Id="rId4" Type="http://schemas.openxmlformats.org/officeDocument/2006/relationships/image" Target="../media/image94.jpg"/><Relationship Id="rId9" Type="http://schemas.openxmlformats.org/officeDocument/2006/relationships/image" Target="../media/image15.png"/></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8.jpg"/><Relationship Id="rId1" Type="http://schemas.openxmlformats.org/officeDocument/2006/relationships/slideLayout" Target="../slideLayouts/slideLayout22.xml"/><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8" Type="http://schemas.openxmlformats.org/officeDocument/2006/relationships/hyperlink" Target="https://www.mushroomcouncil.com/nutrition/feed-your-immune-system/" TargetMode="External"/><Relationship Id="rId3" Type="http://schemas.openxmlformats.org/officeDocument/2006/relationships/image" Target="../media/image100.png"/><Relationship Id="rId7" Type="http://schemas.openxmlformats.org/officeDocument/2006/relationships/image" Target="../media/image15.png"/><Relationship Id="rId2" Type="http://schemas.openxmlformats.org/officeDocument/2006/relationships/image" Target="../media/image99.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102.png"/><Relationship Id="rId4" Type="http://schemas.openxmlformats.org/officeDocument/2006/relationships/image" Target="../media/image101.png"/></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3.jpg"/><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45.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image" Target="../media/image53.png"/><Relationship Id="rId1" Type="http://schemas.openxmlformats.org/officeDocument/2006/relationships/slideLayout" Target="../slideLayouts/slideLayout14.xml"/><Relationship Id="rId6" Type="http://schemas.openxmlformats.org/officeDocument/2006/relationships/image" Target="../media/image107.png"/><Relationship Id="rId11" Type="http://schemas.openxmlformats.org/officeDocument/2006/relationships/image" Target="../media/image15.png"/><Relationship Id="rId5" Type="http://schemas.openxmlformats.org/officeDocument/2006/relationships/image" Target="../media/image106.png"/><Relationship Id="rId10" Type="http://schemas.openxmlformats.org/officeDocument/2006/relationships/image" Target="../media/image21.png"/><Relationship Id="rId4" Type="http://schemas.openxmlformats.org/officeDocument/2006/relationships/image" Target="../media/image105.png"/><Relationship Id="rId9" Type="http://schemas.openxmlformats.org/officeDocument/2006/relationships/hyperlink" Target="https://australianmushroomgrowers.com.au/cooking-with-kids/" TargetMode="External"/></Relationships>
</file>

<file path=ppt/slides/_rels/slide4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6.png"/><Relationship Id="rId7"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2.xml"/><Relationship Id="rId6" Type="http://schemas.openxmlformats.org/officeDocument/2006/relationships/hyperlink" Target="https://minimushroomgrowers.com.au/wp-content/uploads/2025/11/AMGA_5-6-Certificate.pdf" TargetMode="External"/><Relationship Id="rId5" Type="http://schemas.openxmlformats.org/officeDocument/2006/relationships/hyperlink" Target="https://www.surveymonkey.com/r/teacherfeedbacksurvey_" TargetMode="External"/><Relationship Id="rId4" Type="http://schemas.openxmlformats.org/officeDocument/2006/relationships/hyperlink" Target="https://www.surveymonkey.com/r/5-6finalstudentsurvey"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jpeg"/><Relationship Id="rId2" Type="http://schemas.openxmlformats.org/officeDocument/2006/relationships/slideLayout" Target="../slideLayouts/slideLayout18.xml"/><Relationship Id="rId1" Type="http://schemas.openxmlformats.org/officeDocument/2006/relationships/video" Target="https://www.youtube.com/embed/2fooP2ienR0?feature=oembed" TargetMode="External"/><Relationship Id="rId6" Type="http://schemas.openxmlformats.org/officeDocument/2006/relationships/image" Target="../media/image20.png"/><Relationship Id="rId5" Type="http://schemas.openxmlformats.org/officeDocument/2006/relationships/image" Target="../media/image23.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15.png"/><Relationship Id="rId10" Type="http://schemas.openxmlformats.org/officeDocument/2006/relationships/image" Target="../media/image32.png"/><Relationship Id="rId4" Type="http://schemas.openxmlformats.org/officeDocument/2006/relationships/image" Target="../media/image23.png"/><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34.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7FB475C9-D142-9697-AE1A-464BC5A45196}"/>
              </a:ext>
            </a:extLst>
          </p:cNvPr>
          <p:cNvSpPr txBox="1">
            <a:spLocks/>
          </p:cNvSpPr>
          <p:nvPr/>
        </p:nvSpPr>
        <p:spPr>
          <a:xfrm>
            <a:off x="1524000" y="392710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7" name="Subtitle 2">
            <a:extLst>
              <a:ext uri="{FF2B5EF4-FFF2-40B4-BE49-F238E27FC236}">
                <a16:creationId xmlns:a16="http://schemas.microsoft.com/office/drawing/2014/main" id="{E83EE3D7-6AFC-3834-1135-25631B1ADC32}"/>
              </a:ext>
            </a:extLst>
          </p:cNvPr>
          <p:cNvSpPr txBox="1">
            <a:spLocks/>
          </p:cNvSpPr>
          <p:nvPr/>
        </p:nvSpPr>
        <p:spPr>
          <a:xfrm>
            <a:off x="1524000" y="289965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SZTOS MEDIUM" pitchFamily="2" charset="77"/>
              <a:ea typeface="SZTOS MEDIUM" pitchFamily="2" charset="77"/>
              <a:cs typeface="SZTOS MEDIUM" pitchFamily="2" charset="77"/>
            </a:endParaRPr>
          </a:p>
        </p:txBody>
      </p:sp>
      <p:sp>
        <p:nvSpPr>
          <p:cNvPr id="8" name="Subtitle 2">
            <a:extLst>
              <a:ext uri="{FF2B5EF4-FFF2-40B4-BE49-F238E27FC236}">
                <a16:creationId xmlns:a16="http://schemas.microsoft.com/office/drawing/2014/main" id="{3270A9AE-E20A-934B-C244-7A63DD343184}"/>
              </a:ext>
            </a:extLst>
          </p:cNvPr>
          <p:cNvSpPr txBox="1">
            <a:spLocks/>
          </p:cNvSpPr>
          <p:nvPr/>
        </p:nvSpPr>
        <p:spPr>
          <a:xfrm>
            <a:off x="1524000" y="301270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SZTOS MEDIUM" pitchFamily="2" charset="77"/>
              <a:ea typeface="SZTOS MEDIUM" pitchFamily="2" charset="77"/>
              <a:cs typeface="SZTOS MEDIUM" pitchFamily="2" charset="77"/>
            </a:endParaRPr>
          </a:p>
        </p:txBody>
      </p:sp>
      <p:sp>
        <p:nvSpPr>
          <p:cNvPr id="10" name="Rounded Rectangle 9">
            <a:extLst>
              <a:ext uri="{FF2B5EF4-FFF2-40B4-BE49-F238E27FC236}">
                <a16:creationId xmlns:a16="http://schemas.microsoft.com/office/drawing/2014/main" id="{07939724-4FF7-F9A5-375D-0EE3E7657DC6}"/>
              </a:ext>
            </a:extLst>
          </p:cNvPr>
          <p:cNvSpPr/>
          <p:nvPr/>
        </p:nvSpPr>
        <p:spPr>
          <a:xfrm>
            <a:off x="447472" y="5122218"/>
            <a:ext cx="11284085" cy="807519"/>
          </a:xfrm>
          <a:prstGeom prst="roundRect">
            <a:avLst>
              <a:gd name="adj" fmla="val 17032"/>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602E4A94-2589-E75D-FB95-DAC3F48607FB}"/>
              </a:ext>
            </a:extLst>
          </p:cNvPr>
          <p:cNvSpPr/>
          <p:nvPr/>
        </p:nvSpPr>
        <p:spPr>
          <a:xfrm>
            <a:off x="447472" y="2124175"/>
            <a:ext cx="11284085" cy="2599416"/>
          </a:xfrm>
          <a:prstGeom prst="roundRect">
            <a:avLst>
              <a:gd name="adj" fmla="val 815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9B581A-9112-7AD6-D8E9-1195CA54F691}"/>
              </a:ext>
            </a:extLst>
          </p:cNvPr>
          <p:cNvSpPr>
            <a:spLocks noGrp="1"/>
          </p:cNvSpPr>
          <p:nvPr>
            <p:ph type="ctrTitle"/>
          </p:nvPr>
        </p:nvSpPr>
        <p:spPr>
          <a:xfrm>
            <a:off x="723554" y="2247601"/>
            <a:ext cx="6292788" cy="1372781"/>
          </a:xfrm>
        </p:spPr>
        <p:txBody>
          <a:bodyPr anchor="t">
            <a:noAutofit/>
          </a:bodyPr>
          <a:lstStyle/>
          <a:p>
            <a:pPr algn="l">
              <a:lnSpc>
                <a:spcPct val="100000"/>
              </a:lnSpc>
            </a:pPr>
            <a:r>
              <a:rPr lang="en-US" sz="4000" b="1" dirty="0">
                <a:solidFill>
                  <a:srgbClr val="B83529"/>
                </a:solidFill>
                <a:latin typeface="Sztosfixed" pitchFamily="2" charset="77"/>
                <a:ea typeface="Sztosfixed" pitchFamily="2" charset="77"/>
                <a:cs typeface="Sztosfixed" pitchFamily="2" charset="77"/>
              </a:rPr>
              <a:t>Supporting Resource Pack</a:t>
            </a:r>
          </a:p>
        </p:txBody>
      </p:sp>
      <p:pic>
        <p:nvPicPr>
          <p:cNvPr id="13" name="Picture 12" descr="A logo of a company&#10;&#10;AI-generated content may be incorrect.">
            <a:extLst>
              <a:ext uri="{FF2B5EF4-FFF2-40B4-BE49-F238E27FC236}">
                <a16:creationId xmlns:a16="http://schemas.microsoft.com/office/drawing/2014/main" id="{17E80DCB-F31B-9F81-0AF8-AD79EA202A92}"/>
              </a:ext>
            </a:extLst>
          </p:cNvPr>
          <p:cNvPicPr>
            <a:picLocks noChangeAspect="1"/>
          </p:cNvPicPr>
          <p:nvPr/>
        </p:nvPicPr>
        <p:blipFill>
          <a:blip r:embed="rId2"/>
          <a:stretch>
            <a:fillRect/>
          </a:stretch>
        </p:blipFill>
        <p:spPr>
          <a:xfrm>
            <a:off x="569350" y="117520"/>
            <a:ext cx="11013050" cy="1896690"/>
          </a:xfrm>
          <a:prstGeom prst="rect">
            <a:avLst/>
          </a:prstGeom>
        </p:spPr>
      </p:pic>
      <p:sp>
        <p:nvSpPr>
          <p:cNvPr id="15" name="TextBox 14">
            <a:extLst>
              <a:ext uri="{FF2B5EF4-FFF2-40B4-BE49-F238E27FC236}">
                <a16:creationId xmlns:a16="http://schemas.microsoft.com/office/drawing/2014/main" id="{7D983624-4AC7-19E0-01B0-AEF07766ACA6}"/>
              </a:ext>
            </a:extLst>
          </p:cNvPr>
          <p:cNvSpPr txBox="1"/>
          <p:nvPr/>
        </p:nvSpPr>
        <p:spPr>
          <a:xfrm>
            <a:off x="723554" y="3635495"/>
            <a:ext cx="5733988" cy="918841"/>
          </a:xfrm>
          <a:prstGeom prst="rect">
            <a:avLst/>
          </a:prstGeom>
          <a:noFill/>
        </p:spPr>
        <p:txBody>
          <a:bodyPr wrap="square" rtlCol="0">
            <a:spAutoFit/>
          </a:bodyPr>
          <a:lstStyle/>
          <a:p>
            <a:pPr>
              <a:lnSpc>
                <a:spcPts val="2200"/>
              </a:lnSpc>
            </a:pPr>
            <a:r>
              <a:rPr lang="en-AU" sz="1600" dirty="0">
                <a:solidFill>
                  <a:srgbClr val="704D42"/>
                </a:solidFill>
                <a:latin typeface="Montserrat" pitchFamily="2" charset="77"/>
                <a:ea typeface="Sztosfixed" pitchFamily="2" charset="77"/>
                <a:cs typeface="Sztosfixed" pitchFamily="2" charset="77"/>
              </a:rPr>
              <a:t>Use this Years 5 - 6 supporting resource pack in conjunction with the </a:t>
            </a:r>
            <a:r>
              <a:rPr lang="en-AU" sz="1600" dirty="0">
                <a:solidFill>
                  <a:srgbClr val="9B2242"/>
                </a:solidFill>
                <a:latin typeface="Montserrat" pitchFamily="2" charset="77"/>
                <a:ea typeface="Sztosfixed" pitchFamily="2" charset="77"/>
                <a:cs typeface="Sztosfixed" pitchFamily="2" charset="77"/>
                <a:hlinkClick r:id="rId3">
                  <a:extLst>
                    <a:ext uri="{A12FA001-AC4F-418D-AE19-62706E023703}">
                      <ahyp:hlinkClr xmlns:ahyp="http://schemas.microsoft.com/office/drawing/2018/hyperlinkcolor" val="tx"/>
                    </a:ext>
                  </a:extLst>
                </a:hlinkClick>
              </a:rPr>
              <a:t>teacher guide</a:t>
            </a:r>
            <a:r>
              <a:rPr lang="en-AU" sz="1600" dirty="0">
                <a:solidFill>
                  <a:srgbClr val="704D42"/>
                </a:solidFill>
                <a:latin typeface="Montserrat" pitchFamily="2" charset="77"/>
                <a:ea typeface="Sztosfixed" pitchFamily="2" charset="77"/>
                <a:cs typeface="Sztosfixed" pitchFamily="2" charset="77"/>
              </a:rPr>
              <a:t> to seamlessly explore and access all lesson materials.</a:t>
            </a:r>
            <a:endParaRPr lang="en-US" sz="1600" dirty="0">
              <a:solidFill>
                <a:srgbClr val="704D42"/>
              </a:solidFill>
              <a:latin typeface="Montserrat" pitchFamily="2" charset="77"/>
              <a:ea typeface="Sztosfixed" pitchFamily="2" charset="77"/>
              <a:cs typeface="Sztosfixed" pitchFamily="2" charset="77"/>
            </a:endParaRPr>
          </a:p>
        </p:txBody>
      </p:sp>
      <p:pic>
        <p:nvPicPr>
          <p:cNvPr id="21" name="Picture 20">
            <a:extLst>
              <a:ext uri="{FF2B5EF4-FFF2-40B4-BE49-F238E27FC236}">
                <a16:creationId xmlns:a16="http://schemas.microsoft.com/office/drawing/2014/main" id="{EC5B0845-D44B-55BD-3A70-AA34553F6EFF}"/>
              </a:ext>
            </a:extLst>
          </p:cNvPr>
          <p:cNvPicPr>
            <a:picLocks noChangeAspect="1"/>
          </p:cNvPicPr>
          <p:nvPr/>
        </p:nvPicPr>
        <p:blipFill>
          <a:blip r:embed="rId4"/>
          <a:srcRect l="10233" r="10233"/>
          <a:stretch/>
        </p:blipFill>
        <p:spPr>
          <a:xfrm>
            <a:off x="6763845" y="1153076"/>
            <a:ext cx="4307205" cy="4880523"/>
          </a:xfrm>
          <a:prstGeom prst="rect">
            <a:avLst/>
          </a:prstGeom>
        </p:spPr>
      </p:pic>
      <p:grpSp>
        <p:nvGrpSpPr>
          <p:cNvPr id="3" name="Group 2">
            <a:extLst>
              <a:ext uri="{FF2B5EF4-FFF2-40B4-BE49-F238E27FC236}">
                <a16:creationId xmlns:a16="http://schemas.microsoft.com/office/drawing/2014/main" id="{EE5872CB-32C6-8A7C-233D-64CF0D1EA9E3}"/>
              </a:ext>
            </a:extLst>
          </p:cNvPr>
          <p:cNvGrpSpPr/>
          <p:nvPr/>
        </p:nvGrpSpPr>
        <p:grpSpPr>
          <a:xfrm>
            <a:off x="1654206" y="6149669"/>
            <a:ext cx="8883589" cy="461665"/>
            <a:chOff x="1682812" y="6187769"/>
            <a:chExt cx="8883589" cy="461665"/>
          </a:xfrm>
        </p:grpSpPr>
        <p:sp>
          <p:nvSpPr>
            <p:cNvPr id="16" name="TextBox 15">
              <a:extLst>
                <a:ext uri="{FF2B5EF4-FFF2-40B4-BE49-F238E27FC236}">
                  <a16:creationId xmlns:a16="http://schemas.microsoft.com/office/drawing/2014/main" id="{F3161B91-8AF3-4958-0C10-3EDBD67F42C7}"/>
                </a:ext>
              </a:extLst>
            </p:cNvPr>
            <p:cNvSpPr txBox="1"/>
            <p:nvPr/>
          </p:nvSpPr>
          <p:spPr>
            <a:xfrm>
              <a:off x="4324663" y="6187769"/>
              <a:ext cx="6241738" cy="461665"/>
            </a:xfrm>
            <a:prstGeom prst="rect">
              <a:avLst/>
            </a:prstGeom>
            <a:noFill/>
          </p:spPr>
          <p:txBody>
            <a:bodyPr wrap="square" rtlCol="0">
              <a:spAutoFit/>
            </a:bodyPr>
            <a:lstStyle/>
            <a:p>
              <a:r>
                <a:rPr lang="en-AU" sz="1200" dirty="0">
                  <a:solidFill>
                    <a:srgbClr val="704D42"/>
                  </a:solidFill>
                  <a:latin typeface="Montserrat" pitchFamily="2" charset="77"/>
                  <a:ea typeface="Sztosfixed" pitchFamily="2" charset="77"/>
                  <a:cs typeface="Sztosfixed" pitchFamily="2" charset="77"/>
                </a:rPr>
                <a:t>This project has been funded by Hort Innovation using the mushroom research and development levy and funds from the Australian Government.</a:t>
              </a:r>
              <a:endParaRPr lang="en-US" sz="1200" dirty="0">
                <a:solidFill>
                  <a:srgbClr val="704D42"/>
                </a:solidFill>
                <a:latin typeface="Montserrat" pitchFamily="2" charset="77"/>
                <a:ea typeface="Sztosfixed" pitchFamily="2" charset="77"/>
                <a:cs typeface="Sztosfixed" pitchFamily="2" charset="77"/>
              </a:endParaRPr>
            </a:p>
          </p:txBody>
        </p:sp>
        <p:pic>
          <p:nvPicPr>
            <p:cNvPr id="23" name="Picture 22" descr="A black background with brown letters&#10;&#10;AI-generated content may be incorrect.">
              <a:extLst>
                <a:ext uri="{FF2B5EF4-FFF2-40B4-BE49-F238E27FC236}">
                  <a16:creationId xmlns:a16="http://schemas.microsoft.com/office/drawing/2014/main" id="{6D44A8E5-089A-AF87-3D8F-7D7673F4C9A2}"/>
                </a:ext>
              </a:extLst>
            </p:cNvPr>
            <p:cNvPicPr>
              <a:picLocks noChangeAspect="1"/>
            </p:cNvPicPr>
            <p:nvPr/>
          </p:nvPicPr>
          <p:blipFill>
            <a:blip r:embed="rId5"/>
            <a:stretch>
              <a:fillRect/>
            </a:stretch>
          </p:blipFill>
          <p:spPr>
            <a:xfrm>
              <a:off x="1682812" y="6187769"/>
              <a:ext cx="2509736" cy="452844"/>
            </a:xfrm>
            <a:prstGeom prst="rect">
              <a:avLst/>
            </a:prstGeom>
          </p:spPr>
        </p:pic>
      </p:grpSp>
      <p:pic>
        <p:nvPicPr>
          <p:cNvPr id="25" name="Picture 24" descr="A white text on a black background&#10;&#10;AI-generated content may be incorrect.">
            <a:extLst>
              <a:ext uri="{FF2B5EF4-FFF2-40B4-BE49-F238E27FC236}">
                <a16:creationId xmlns:a16="http://schemas.microsoft.com/office/drawing/2014/main" id="{0ED915D5-D82C-B6B4-AF57-C8AA6E41DD20}"/>
              </a:ext>
            </a:extLst>
          </p:cNvPr>
          <p:cNvPicPr>
            <a:picLocks noChangeAspect="1"/>
          </p:cNvPicPr>
          <p:nvPr/>
        </p:nvPicPr>
        <p:blipFill>
          <a:blip r:embed="rId6"/>
          <a:stretch>
            <a:fillRect/>
          </a:stretch>
        </p:blipFill>
        <p:spPr>
          <a:xfrm>
            <a:off x="795284" y="5206679"/>
            <a:ext cx="1841125" cy="605145"/>
          </a:xfrm>
          <a:prstGeom prst="rect">
            <a:avLst/>
          </a:prstGeom>
        </p:spPr>
      </p:pic>
      <p:sp>
        <p:nvSpPr>
          <p:cNvPr id="17" name="TextBox 16">
            <a:extLst>
              <a:ext uri="{FF2B5EF4-FFF2-40B4-BE49-F238E27FC236}">
                <a16:creationId xmlns:a16="http://schemas.microsoft.com/office/drawing/2014/main" id="{D6911563-8DDB-9837-609C-36B57FF3FF49}"/>
              </a:ext>
            </a:extLst>
          </p:cNvPr>
          <p:cNvSpPr txBox="1"/>
          <p:nvPr/>
        </p:nvSpPr>
        <p:spPr>
          <a:xfrm>
            <a:off x="723554" y="4814293"/>
            <a:ext cx="5372446" cy="276999"/>
          </a:xfrm>
          <a:prstGeom prst="rect">
            <a:avLst/>
          </a:prstGeom>
          <a:noFill/>
        </p:spPr>
        <p:txBody>
          <a:bodyPr wrap="square" rtlCol="0">
            <a:spAutoFit/>
          </a:bodyPr>
          <a:lstStyle/>
          <a:p>
            <a:r>
              <a:rPr lang="en-AU" sz="1200" dirty="0">
                <a:solidFill>
                  <a:srgbClr val="3D3432"/>
                </a:solidFill>
                <a:latin typeface="Montserrat" pitchFamily="2" charset="77"/>
                <a:ea typeface="Sztosfixed" pitchFamily="2" charset="77"/>
                <a:cs typeface="Sztosfixed" pitchFamily="2" charset="77"/>
              </a:rPr>
              <a:t>Proudly brought to you by:</a:t>
            </a:r>
            <a:endParaRPr lang="en-US" sz="1200" dirty="0">
              <a:solidFill>
                <a:srgbClr val="3D3432"/>
              </a:solidFill>
              <a:latin typeface="Montserrat" pitchFamily="2" charset="77"/>
              <a:ea typeface="Sztosfixed" pitchFamily="2" charset="77"/>
              <a:cs typeface="Sztosfixed" pitchFamily="2" charset="77"/>
            </a:endParaRPr>
          </a:p>
        </p:txBody>
      </p:sp>
      <p:grpSp>
        <p:nvGrpSpPr>
          <p:cNvPr id="5" name="menu">
            <a:extLst>
              <a:ext uri="{FF2B5EF4-FFF2-40B4-BE49-F238E27FC236}">
                <a16:creationId xmlns:a16="http://schemas.microsoft.com/office/drawing/2014/main" id="{E66CAE06-573A-72AC-8206-6522D5EBAF98}"/>
              </a:ext>
            </a:extLst>
          </p:cNvPr>
          <p:cNvGrpSpPr/>
          <p:nvPr/>
        </p:nvGrpSpPr>
        <p:grpSpPr>
          <a:xfrm>
            <a:off x="11474101" y="2871719"/>
            <a:ext cx="460535" cy="1114561"/>
            <a:chOff x="151927" y="2325786"/>
            <a:chExt cx="260682" cy="630889"/>
          </a:xfrm>
        </p:grpSpPr>
        <p:sp>
          <p:nvSpPr>
            <p:cNvPr id="6" name="Rectangle: Rounded Corners 63">
              <a:extLst>
                <a:ext uri="{FF2B5EF4-FFF2-40B4-BE49-F238E27FC236}">
                  <a16:creationId xmlns:a16="http://schemas.microsoft.com/office/drawing/2014/main" id="{CDEAABCA-B10F-DC73-9B36-4D4D4B2225B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9" name="a4">
              <a:hlinkClick r:id="" action="ppaction://hlinkshowjump?jump=nextslide"/>
              <a:extLst>
                <a:ext uri="{FF2B5EF4-FFF2-40B4-BE49-F238E27FC236}">
                  <a16:creationId xmlns:a16="http://schemas.microsoft.com/office/drawing/2014/main" id="{EDA458C7-BE3B-4C87-4C67-F5F35C370F76}"/>
                </a:ext>
              </a:extLst>
            </p:cNvPr>
            <p:cNvPicPr>
              <a:picLocks noChangeAspect="1"/>
            </p:cNvPicPr>
            <p:nvPr/>
          </p:nvPicPr>
          <p:blipFill>
            <a:blip r:embed="rId7"/>
            <a:srcRect/>
            <a:stretch/>
          </p:blipFill>
          <p:spPr>
            <a:xfrm>
              <a:off x="204687" y="2740767"/>
              <a:ext cx="154441" cy="106747"/>
            </a:xfrm>
            <a:prstGeom prst="rect">
              <a:avLst/>
            </a:prstGeom>
          </p:spPr>
        </p:pic>
      </p:grpSp>
    </p:spTree>
    <p:extLst>
      <p:ext uri="{BB962C8B-B14F-4D97-AF65-F5344CB8AC3E}">
        <p14:creationId xmlns:p14="http://schemas.microsoft.com/office/powerpoint/2010/main" val="10224678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3EFD6-6DE1-87A1-2156-4DEA91A27D56}"/>
            </a:ext>
          </a:extLst>
        </p:cNvPr>
        <p:cNvGrpSpPr/>
        <p:nvPr/>
      </p:nvGrpSpPr>
      <p:grpSpPr>
        <a:xfrm>
          <a:off x="0" y="0"/>
          <a:ext cx="0" cy="0"/>
          <a:chOff x="0" y="0"/>
          <a:chExt cx="0" cy="0"/>
        </a:xfrm>
      </p:grpSpPr>
      <p:sp>
        <p:nvSpPr>
          <p:cNvPr id="16" name="Oval 15">
            <a:extLst>
              <a:ext uri="{FF2B5EF4-FFF2-40B4-BE49-F238E27FC236}">
                <a16:creationId xmlns:a16="http://schemas.microsoft.com/office/drawing/2014/main" id="{D0469029-D86B-1404-944E-5D6AE0DAFE50}"/>
              </a:ext>
            </a:extLst>
          </p:cNvPr>
          <p:cNvSpPr/>
          <p:nvPr/>
        </p:nvSpPr>
        <p:spPr>
          <a:xfrm>
            <a:off x="8731655" y="6163670"/>
            <a:ext cx="1987144" cy="39360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a:extLst>
              <a:ext uri="{FF2B5EF4-FFF2-40B4-BE49-F238E27FC236}">
                <a16:creationId xmlns:a16="http://schemas.microsoft.com/office/drawing/2014/main" id="{0ECA3406-60F3-D9B3-89D6-6C34A26FB015}"/>
              </a:ext>
            </a:extLst>
          </p:cNvPr>
          <p:cNvPicPr>
            <a:picLocks noChangeAspect="1"/>
          </p:cNvPicPr>
          <p:nvPr/>
        </p:nvPicPr>
        <p:blipFill>
          <a:blip r:embed="rId2"/>
          <a:srcRect/>
          <a:stretch/>
        </p:blipFill>
        <p:spPr>
          <a:xfrm>
            <a:off x="511681" y="1129348"/>
            <a:ext cx="7335641" cy="5183736"/>
          </a:xfrm>
          <a:prstGeom prst="rect">
            <a:avLst/>
          </a:prstGeom>
        </p:spPr>
      </p:pic>
      <p:pic>
        <p:nvPicPr>
          <p:cNvPr id="15" name="Picture 14" descr="A cartoon character holding weights&#10;&#10;AI-generated content may be incorrect.">
            <a:extLst>
              <a:ext uri="{FF2B5EF4-FFF2-40B4-BE49-F238E27FC236}">
                <a16:creationId xmlns:a16="http://schemas.microsoft.com/office/drawing/2014/main" id="{BBCE4390-1D7F-B62E-B614-CE8D0B70F087}"/>
              </a:ext>
            </a:extLst>
          </p:cNvPr>
          <p:cNvPicPr>
            <a:picLocks noChangeAspect="1"/>
          </p:cNvPicPr>
          <p:nvPr/>
        </p:nvPicPr>
        <p:blipFill>
          <a:blip r:embed="rId3"/>
          <a:srcRect t="1" r="7486" b="4510"/>
          <a:stretch>
            <a:fillRect/>
          </a:stretch>
        </p:blipFill>
        <p:spPr>
          <a:xfrm>
            <a:off x="6936741" y="1774675"/>
            <a:ext cx="5102860" cy="4740260"/>
          </a:xfrm>
          <a:prstGeom prst="rect">
            <a:avLst/>
          </a:prstGeom>
        </p:spPr>
      </p:pic>
      <p:sp>
        <p:nvSpPr>
          <p:cNvPr id="2" name="Google Shape;151;p10">
            <a:extLst>
              <a:ext uri="{FF2B5EF4-FFF2-40B4-BE49-F238E27FC236}">
                <a16:creationId xmlns:a16="http://schemas.microsoft.com/office/drawing/2014/main" id="{A9AB4E8B-9AE5-76CA-AE98-11440BD451B2}"/>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10</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B54C2C44-F851-199D-FDFE-559BFB4459E6}"/>
              </a:ext>
            </a:extLst>
          </p:cNvPr>
          <p:cNvSpPr txBox="1">
            <a:spLocks/>
          </p:cNvSpPr>
          <p:nvPr/>
        </p:nvSpPr>
        <p:spPr>
          <a:xfrm>
            <a:off x="3246821"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0E13A1D1-7140-19DA-88C4-B3EFB87CED2D}"/>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D4EECAAC-8572-F096-8F02-22AC023BC868}"/>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6A8649EC-5E6D-4CAB-E22E-45E85EB21221}"/>
                </a:ext>
              </a:extLst>
            </p:cNvPr>
            <p:cNvPicPr>
              <a:picLocks noChangeAspect="1"/>
            </p:cNvPicPr>
            <p:nvPr/>
          </p:nvPicPr>
          <p:blipFill>
            <a:blip r:embed="rId4"/>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48E4732B-9E56-21F0-F674-8630DD92F138}"/>
                </a:ext>
              </a:extLst>
            </p:cNvPr>
            <p:cNvPicPr>
              <a:picLocks noChangeAspect="1"/>
            </p:cNvPicPr>
            <p:nvPr/>
          </p:nvPicPr>
          <p:blipFill>
            <a:blip r:embed="rId4"/>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2134380312"/>
      </p:ext>
    </p:extLst>
  </p:cSld>
  <p:clrMapOvr>
    <a:masterClrMapping/>
  </p:clrMapOvr>
  <p:transition spd="slow" advClick="0">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2780A-0A47-3C68-2A3F-5A41242EF82B}"/>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E6DB7B1C-3270-899A-32DB-32FBB85183A1}"/>
              </a:ext>
            </a:extLst>
          </p:cNvPr>
          <p:cNvGrpSpPr/>
          <p:nvPr/>
        </p:nvGrpSpPr>
        <p:grpSpPr>
          <a:xfrm>
            <a:off x="732717" y="288860"/>
            <a:ext cx="2737477" cy="856223"/>
            <a:chOff x="732717" y="288860"/>
            <a:chExt cx="2737477" cy="856223"/>
          </a:xfrm>
        </p:grpSpPr>
        <p:pic>
          <p:nvPicPr>
            <p:cNvPr id="5" name="Picture 4">
              <a:extLst>
                <a:ext uri="{FF2B5EF4-FFF2-40B4-BE49-F238E27FC236}">
                  <a16:creationId xmlns:a16="http://schemas.microsoft.com/office/drawing/2014/main" id="{AA4269C6-BF11-E3D9-02DB-0FCECF036839}"/>
                </a:ext>
              </a:extLst>
            </p:cNvPr>
            <p:cNvPicPr>
              <a:picLocks noChangeAspect="1"/>
            </p:cNvPicPr>
            <p:nvPr/>
          </p:nvPicPr>
          <p:blipFill>
            <a:blip r:embed="rId2"/>
            <a:srcRect/>
            <a:stretch/>
          </p:blipFill>
          <p:spPr>
            <a:xfrm>
              <a:off x="732717" y="288860"/>
              <a:ext cx="2737477" cy="856223"/>
            </a:xfrm>
            <a:prstGeom prst="rect">
              <a:avLst/>
            </a:prstGeom>
          </p:spPr>
        </p:pic>
        <p:sp>
          <p:nvSpPr>
            <p:cNvPr id="17" name="TextBox 16">
              <a:extLst>
                <a:ext uri="{FF2B5EF4-FFF2-40B4-BE49-F238E27FC236}">
                  <a16:creationId xmlns:a16="http://schemas.microsoft.com/office/drawing/2014/main" id="{902DF3C9-F859-9687-A96B-7A138AFF20F3}"/>
                </a:ext>
              </a:extLst>
            </p:cNvPr>
            <p:cNvSpPr txBox="1"/>
            <p:nvPr/>
          </p:nvSpPr>
          <p:spPr>
            <a:xfrm>
              <a:off x="820496" y="414229"/>
              <a:ext cx="2617255" cy="646331"/>
            </a:xfrm>
            <a:prstGeom prst="rect">
              <a:avLst/>
            </a:prstGeom>
            <a:noFill/>
          </p:spPr>
          <p:txBody>
            <a:bodyPr wrap="square" rtlCol="0">
              <a:spAutoFit/>
            </a:bodyPr>
            <a:lstStyle/>
            <a:p>
              <a:pPr algn="ctr"/>
              <a:r>
                <a:rPr lang="en-AU" dirty="0">
                  <a:solidFill>
                    <a:srgbClr val="6B5FBF"/>
                  </a:solidFill>
                  <a:latin typeface="Sztosfixed" pitchFamily="2" charset="77"/>
                  <a:ea typeface="Sztosfixed" pitchFamily="2" charset="77"/>
                  <a:cs typeface="Sztosfixed" pitchFamily="2" charset="77"/>
                </a:rPr>
                <a:t>What do you know about mushrooms?</a:t>
              </a:r>
            </a:p>
          </p:txBody>
        </p:sp>
      </p:grpSp>
      <p:grpSp>
        <p:nvGrpSpPr>
          <p:cNvPr id="39" name="mushrooms">
            <a:extLst>
              <a:ext uri="{FF2B5EF4-FFF2-40B4-BE49-F238E27FC236}">
                <a16:creationId xmlns:a16="http://schemas.microsoft.com/office/drawing/2014/main" id="{AB062897-9948-4028-E7D1-86FCA2DAA6B7}"/>
              </a:ext>
            </a:extLst>
          </p:cNvPr>
          <p:cNvGrpSpPr/>
          <p:nvPr/>
        </p:nvGrpSpPr>
        <p:grpSpPr>
          <a:xfrm>
            <a:off x="921048" y="1470433"/>
            <a:ext cx="10319212" cy="5023140"/>
            <a:chOff x="921048" y="1470433"/>
            <a:chExt cx="10319212" cy="5023140"/>
          </a:xfrm>
        </p:grpSpPr>
        <p:pic>
          <p:nvPicPr>
            <p:cNvPr id="43" name="Picture 42">
              <a:extLst>
                <a:ext uri="{FF2B5EF4-FFF2-40B4-BE49-F238E27FC236}">
                  <a16:creationId xmlns:a16="http://schemas.microsoft.com/office/drawing/2014/main" id="{8D9BA961-3B1A-4889-251C-B32616447BED}"/>
                </a:ext>
              </a:extLst>
            </p:cNvPr>
            <p:cNvPicPr>
              <a:picLocks noChangeAspect="1"/>
            </p:cNvPicPr>
            <p:nvPr/>
          </p:nvPicPr>
          <p:blipFill>
            <a:blip r:embed="rId3">
              <a:alphaModFix amt="63000"/>
            </a:blip>
            <a:srcRect/>
            <a:stretch/>
          </p:blipFill>
          <p:spPr>
            <a:xfrm flipH="1">
              <a:off x="4532725" y="1470433"/>
              <a:ext cx="2450480" cy="2322998"/>
            </a:xfrm>
            <a:prstGeom prst="rect">
              <a:avLst/>
            </a:prstGeom>
          </p:spPr>
        </p:pic>
        <p:pic>
          <p:nvPicPr>
            <p:cNvPr id="44" name="Picture 43">
              <a:extLst>
                <a:ext uri="{FF2B5EF4-FFF2-40B4-BE49-F238E27FC236}">
                  <a16:creationId xmlns:a16="http://schemas.microsoft.com/office/drawing/2014/main" id="{EA676A5B-F286-8EF8-F471-7AF5E53959C2}"/>
                </a:ext>
              </a:extLst>
            </p:cNvPr>
            <p:cNvPicPr>
              <a:picLocks noChangeAspect="1"/>
            </p:cNvPicPr>
            <p:nvPr/>
          </p:nvPicPr>
          <p:blipFill>
            <a:blip r:embed="rId3">
              <a:alphaModFix amt="63000"/>
            </a:blip>
            <a:srcRect/>
            <a:stretch/>
          </p:blipFill>
          <p:spPr>
            <a:xfrm>
              <a:off x="8286701" y="1470433"/>
              <a:ext cx="2450480" cy="2322998"/>
            </a:xfrm>
            <a:prstGeom prst="rect">
              <a:avLst/>
            </a:prstGeom>
          </p:spPr>
        </p:pic>
        <p:pic>
          <p:nvPicPr>
            <p:cNvPr id="49" name="Picture 48">
              <a:extLst>
                <a:ext uri="{FF2B5EF4-FFF2-40B4-BE49-F238E27FC236}">
                  <a16:creationId xmlns:a16="http://schemas.microsoft.com/office/drawing/2014/main" id="{720FA5DA-44D6-B895-63B8-3F1A5C9A49AE}"/>
                </a:ext>
              </a:extLst>
            </p:cNvPr>
            <p:cNvPicPr>
              <a:picLocks noChangeAspect="1"/>
            </p:cNvPicPr>
            <p:nvPr/>
          </p:nvPicPr>
          <p:blipFill>
            <a:blip r:embed="rId3">
              <a:alphaModFix amt="63000"/>
            </a:blip>
            <a:srcRect/>
            <a:stretch/>
          </p:blipFill>
          <p:spPr>
            <a:xfrm rot="20366741" flipH="1">
              <a:off x="2617938" y="4026424"/>
              <a:ext cx="2582425" cy="2448079"/>
            </a:xfrm>
            <a:prstGeom prst="rect">
              <a:avLst/>
            </a:prstGeom>
          </p:spPr>
        </p:pic>
        <p:pic>
          <p:nvPicPr>
            <p:cNvPr id="50" name="Picture 49">
              <a:extLst>
                <a:ext uri="{FF2B5EF4-FFF2-40B4-BE49-F238E27FC236}">
                  <a16:creationId xmlns:a16="http://schemas.microsoft.com/office/drawing/2014/main" id="{EF908DF2-81A1-6BAE-0854-124D4AC3EC55}"/>
                </a:ext>
              </a:extLst>
            </p:cNvPr>
            <p:cNvPicPr>
              <a:picLocks noChangeAspect="1"/>
            </p:cNvPicPr>
            <p:nvPr/>
          </p:nvPicPr>
          <p:blipFill>
            <a:blip r:embed="rId3">
              <a:alphaModFix amt="63000"/>
            </a:blip>
            <a:srcRect/>
            <a:stretch/>
          </p:blipFill>
          <p:spPr>
            <a:xfrm rot="17554875">
              <a:off x="6706029" y="4106834"/>
              <a:ext cx="2450480" cy="2322998"/>
            </a:xfrm>
            <a:prstGeom prst="rect">
              <a:avLst/>
            </a:prstGeom>
          </p:spPr>
        </p:pic>
        <p:pic>
          <p:nvPicPr>
            <p:cNvPr id="42" name="Picture 41">
              <a:extLst>
                <a:ext uri="{FF2B5EF4-FFF2-40B4-BE49-F238E27FC236}">
                  <a16:creationId xmlns:a16="http://schemas.microsoft.com/office/drawing/2014/main" id="{E3E42594-1616-2207-6D4B-49599700A78C}"/>
                </a:ext>
              </a:extLst>
            </p:cNvPr>
            <p:cNvPicPr>
              <a:picLocks noChangeAspect="1"/>
            </p:cNvPicPr>
            <p:nvPr/>
          </p:nvPicPr>
          <p:blipFill>
            <a:blip r:embed="rId3">
              <a:alphaModFix amt="63000"/>
            </a:blip>
            <a:srcRect/>
            <a:stretch/>
          </p:blipFill>
          <p:spPr>
            <a:xfrm>
              <a:off x="921048" y="1470433"/>
              <a:ext cx="2450480" cy="2322998"/>
            </a:xfrm>
            <a:prstGeom prst="rect">
              <a:avLst/>
            </a:prstGeom>
          </p:spPr>
        </p:pic>
        <p:pic>
          <p:nvPicPr>
            <p:cNvPr id="11" name="Picture 10">
              <a:extLst>
                <a:ext uri="{FF2B5EF4-FFF2-40B4-BE49-F238E27FC236}">
                  <a16:creationId xmlns:a16="http://schemas.microsoft.com/office/drawing/2014/main" id="{6D782938-ADA5-AE07-15B5-09DF0DE16540}"/>
                </a:ext>
              </a:extLst>
            </p:cNvPr>
            <p:cNvPicPr>
              <a:picLocks noChangeAspect="1"/>
            </p:cNvPicPr>
            <p:nvPr/>
          </p:nvPicPr>
          <p:blipFill>
            <a:blip r:embed="rId4"/>
            <a:srcRect l="-96" t="-5910" r="-1362" b="-4457"/>
            <a:stretch>
              <a:fillRect/>
            </a:stretch>
          </p:blipFill>
          <p:spPr>
            <a:xfrm>
              <a:off x="8069998" y="1631711"/>
              <a:ext cx="3170262" cy="1902110"/>
            </a:xfrm>
            <a:prstGeom prst="rect">
              <a:avLst/>
            </a:prstGeom>
          </p:spPr>
        </p:pic>
        <p:pic>
          <p:nvPicPr>
            <p:cNvPr id="10" name="Picture 9">
              <a:extLst>
                <a:ext uri="{FF2B5EF4-FFF2-40B4-BE49-F238E27FC236}">
                  <a16:creationId xmlns:a16="http://schemas.microsoft.com/office/drawing/2014/main" id="{B141422E-3D8B-D0DE-355F-A44F52FC1626}"/>
                </a:ext>
              </a:extLst>
            </p:cNvPr>
            <p:cNvPicPr>
              <a:picLocks noChangeAspect="1"/>
            </p:cNvPicPr>
            <p:nvPr/>
          </p:nvPicPr>
          <p:blipFill>
            <a:blip r:embed="rId5"/>
            <a:srcRect l="-2838" t="-5359" r="-1127" b="-5359"/>
            <a:stretch>
              <a:fillRect/>
            </a:stretch>
          </p:blipFill>
          <p:spPr>
            <a:xfrm>
              <a:off x="4470693" y="1563564"/>
              <a:ext cx="2438108" cy="1817134"/>
            </a:xfrm>
            <a:prstGeom prst="rect">
              <a:avLst/>
            </a:prstGeom>
          </p:spPr>
        </p:pic>
        <p:pic>
          <p:nvPicPr>
            <p:cNvPr id="9" name="Picture 8">
              <a:extLst>
                <a:ext uri="{FF2B5EF4-FFF2-40B4-BE49-F238E27FC236}">
                  <a16:creationId xmlns:a16="http://schemas.microsoft.com/office/drawing/2014/main" id="{998CCB54-B19C-CC44-312B-2C1EF03B264C}"/>
                </a:ext>
              </a:extLst>
            </p:cNvPr>
            <p:cNvPicPr>
              <a:picLocks noChangeAspect="1"/>
            </p:cNvPicPr>
            <p:nvPr/>
          </p:nvPicPr>
          <p:blipFill>
            <a:blip r:embed="rId6"/>
            <a:srcRect l="-1723" t="-2099" r="-1216" b="-2099"/>
            <a:stretch>
              <a:fillRect/>
            </a:stretch>
          </p:blipFill>
          <p:spPr>
            <a:xfrm>
              <a:off x="1170930" y="1865905"/>
              <a:ext cx="1886946" cy="1433722"/>
            </a:xfrm>
            <a:prstGeom prst="rect">
              <a:avLst/>
            </a:prstGeom>
          </p:spPr>
        </p:pic>
        <p:pic>
          <p:nvPicPr>
            <p:cNvPr id="3" name="Picture 2">
              <a:extLst>
                <a:ext uri="{FF2B5EF4-FFF2-40B4-BE49-F238E27FC236}">
                  <a16:creationId xmlns:a16="http://schemas.microsoft.com/office/drawing/2014/main" id="{C395329A-390F-D5D1-271A-21833BE50A72}"/>
                </a:ext>
              </a:extLst>
            </p:cNvPr>
            <p:cNvPicPr>
              <a:picLocks noChangeAspect="1"/>
            </p:cNvPicPr>
            <p:nvPr/>
          </p:nvPicPr>
          <p:blipFill>
            <a:blip r:embed="rId7"/>
            <a:srcRect l="-1564" r="-1564"/>
            <a:stretch>
              <a:fillRect/>
            </a:stretch>
          </p:blipFill>
          <p:spPr>
            <a:xfrm>
              <a:off x="6308261" y="4215427"/>
              <a:ext cx="3043262" cy="1640008"/>
            </a:xfrm>
            <a:prstGeom prst="rect">
              <a:avLst/>
            </a:prstGeom>
          </p:spPr>
        </p:pic>
        <p:pic>
          <p:nvPicPr>
            <p:cNvPr id="4" name="Picture 3">
              <a:extLst>
                <a:ext uri="{FF2B5EF4-FFF2-40B4-BE49-F238E27FC236}">
                  <a16:creationId xmlns:a16="http://schemas.microsoft.com/office/drawing/2014/main" id="{D906EA83-CFCC-E8AD-10F0-E9A5422A81E4}"/>
                </a:ext>
              </a:extLst>
            </p:cNvPr>
            <p:cNvPicPr>
              <a:picLocks noChangeAspect="1"/>
            </p:cNvPicPr>
            <p:nvPr/>
          </p:nvPicPr>
          <p:blipFill>
            <a:blip r:embed="rId8"/>
            <a:srcRect l="328" t="-12916" r="-328" b="-7965"/>
            <a:stretch>
              <a:fillRect/>
            </a:stretch>
          </p:blipFill>
          <p:spPr>
            <a:xfrm>
              <a:off x="2587159" y="4324909"/>
              <a:ext cx="2552578" cy="1682422"/>
            </a:xfrm>
            <a:prstGeom prst="rect">
              <a:avLst/>
            </a:prstGeom>
          </p:spPr>
        </p:pic>
      </p:grpSp>
      <p:sp>
        <p:nvSpPr>
          <p:cNvPr id="16" name="Title 1">
            <a:extLst>
              <a:ext uri="{FF2B5EF4-FFF2-40B4-BE49-F238E27FC236}">
                <a16:creationId xmlns:a16="http://schemas.microsoft.com/office/drawing/2014/main" id="{2B8257CB-F895-B577-17E3-7C201C8CAC81}"/>
              </a:ext>
            </a:extLst>
          </p:cNvPr>
          <p:cNvSpPr txBox="1">
            <a:spLocks/>
          </p:cNvSpPr>
          <p:nvPr/>
        </p:nvSpPr>
        <p:spPr>
          <a:xfrm>
            <a:off x="4457232" y="352331"/>
            <a:ext cx="3277537" cy="56094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am I?</a:t>
            </a:r>
          </a:p>
        </p:txBody>
      </p:sp>
      <p:pic>
        <p:nvPicPr>
          <p:cNvPr id="23" name="Picture 22">
            <a:extLst>
              <a:ext uri="{FF2B5EF4-FFF2-40B4-BE49-F238E27FC236}">
                <a16:creationId xmlns:a16="http://schemas.microsoft.com/office/drawing/2014/main" id="{76E71891-8B0A-9754-0201-7078A5CFA6C9}"/>
              </a:ext>
            </a:extLst>
          </p:cNvPr>
          <p:cNvPicPr>
            <a:picLocks noChangeAspect="1"/>
          </p:cNvPicPr>
          <p:nvPr/>
        </p:nvPicPr>
        <p:blipFill>
          <a:blip r:embed="rId2"/>
          <a:srcRect/>
          <a:stretch/>
        </p:blipFill>
        <p:spPr>
          <a:xfrm>
            <a:off x="9035020" y="274106"/>
            <a:ext cx="2737477" cy="856223"/>
          </a:xfrm>
          <a:prstGeom prst="rect">
            <a:avLst/>
          </a:prstGeom>
        </p:spPr>
      </p:pic>
      <p:sp>
        <p:nvSpPr>
          <p:cNvPr id="25" name="TextBox 24">
            <a:extLst>
              <a:ext uri="{FF2B5EF4-FFF2-40B4-BE49-F238E27FC236}">
                <a16:creationId xmlns:a16="http://schemas.microsoft.com/office/drawing/2014/main" id="{041B11AC-B548-549B-9A57-0919CF4FD52C}"/>
              </a:ext>
            </a:extLst>
          </p:cNvPr>
          <p:cNvSpPr txBox="1"/>
          <p:nvPr/>
        </p:nvSpPr>
        <p:spPr>
          <a:xfrm>
            <a:off x="9195125" y="399475"/>
            <a:ext cx="2547122" cy="646331"/>
          </a:xfrm>
          <a:prstGeom prst="rect">
            <a:avLst/>
          </a:prstGeom>
          <a:noFill/>
        </p:spPr>
        <p:txBody>
          <a:bodyPr wrap="square" rtlCol="0">
            <a:spAutoFit/>
          </a:bodyPr>
          <a:lstStyle/>
          <a:p>
            <a:pPr algn="ctr"/>
            <a:r>
              <a:rPr lang="en-AU" dirty="0">
                <a:solidFill>
                  <a:srgbClr val="6B5FBF"/>
                </a:solidFill>
                <a:latin typeface="Sztosfixed" pitchFamily="2" charset="77"/>
                <a:ea typeface="Sztosfixed" pitchFamily="2" charset="77"/>
                <a:cs typeface="Sztosfixed" pitchFamily="2" charset="77"/>
              </a:rPr>
              <a:t>Can you name these mushrooms?</a:t>
            </a:r>
          </a:p>
        </p:txBody>
      </p:sp>
      <p:grpSp>
        <p:nvGrpSpPr>
          <p:cNvPr id="33" name="button">
            <a:extLst>
              <a:ext uri="{FF2B5EF4-FFF2-40B4-BE49-F238E27FC236}">
                <a16:creationId xmlns:a16="http://schemas.microsoft.com/office/drawing/2014/main" id="{ADDB3A2B-EEC2-DF4A-1A7E-43FD00200858}"/>
              </a:ext>
            </a:extLst>
          </p:cNvPr>
          <p:cNvGrpSpPr/>
          <p:nvPr/>
        </p:nvGrpSpPr>
        <p:grpSpPr>
          <a:xfrm>
            <a:off x="1113058" y="2706280"/>
            <a:ext cx="2160025" cy="1150433"/>
            <a:chOff x="1027487" y="2636232"/>
            <a:chExt cx="2396629" cy="1276450"/>
          </a:xfrm>
        </p:grpSpPr>
        <p:pic>
          <p:nvPicPr>
            <p:cNvPr id="24" name="Picture 23" descr="Cartoon mushroom with green eyes&#10;&#10;AI-generated content may be incorrect.">
              <a:extLst>
                <a:ext uri="{FF2B5EF4-FFF2-40B4-BE49-F238E27FC236}">
                  <a16:creationId xmlns:a16="http://schemas.microsoft.com/office/drawing/2014/main" id="{C9BAAB11-7428-A67A-F2FB-85B7F8A5BC15}"/>
                </a:ext>
              </a:extLst>
            </p:cNvPr>
            <p:cNvPicPr>
              <a:picLocks noChangeAspect="1"/>
            </p:cNvPicPr>
            <p:nvPr/>
          </p:nvPicPr>
          <p:blipFill>
            <a:blip r:embed="rId9"/>
            <a:srcRect l="16818" t="22429" r="19605"/>
            <a:stretch>
              <a:fillRect/>
            </a:stretch>
          </p:blipFill>
          <p:spPr>
            <a:xfrm>
              <a:off x="2308749" y="2636232"/>
              <a:ext cx="1115367" cy="1224780"/>
            </a:xfrm>
            <a:prstGeom prst="rect">
              <a:avLst/>
            </a:prstGeom>
          </p:spPr>
        </p:pic>
        <p:sp>
          <p:nvSpPr>
            <p:cNvPr id="13" name="TextBox 12">
              <a:extLst>
                <a:ext uri="{FF2B5EF4-FFF2-40B4-BE49-F238E27FC236}">
                  <a16:creationId xmlns:a16="http://schemas.microsoft.com/office/drawing/2014/main" id="{1F71F22E-C3A8-FD7E-B9CA-0897EED76CAA}"/>
                </a:ext>
              </a:extLst>
            </p:cNvPr>
            <p:cNvSpPr txBox="1"/>
            <p:nvPr/>
          </p:nvSpPr>
          <p:spPr>
            <a:xfrm>
              <a:off x="1027487" y="3400447"/>
              <a:ext cx="1682119" cy="512235"/>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Button</a:t>
              </a:r>
              <a:endParaRPr lang="en-US" sz="2400" dirty="0">
                <a:solidFill>
                  <a:srgbClr val="9B2242"/>
                </a:solidFill>
              </a:endParaRPr>
            </a:p>
          </p:txBody>
        </p:sp>
      </p:grpSp>
      <p:grpSp>
        <p:nvGrpSpPr>
          <p:cNvPr id="34" name="cap">
            <a:extLst>
              <a:ext uri="{FF2B5EF4-FFF2-40B4-BE49-F238E27FC236}">
                <a16:creationId xmlns:a16="http://schemas.microsoft.com/office/drawing/2014/main" id="{C1036AC5-3C2B-E9DA-C132-1B8FFB27221D}"/>
              </a:ext>
            </a:extLst>
          </p:cNvPr>
          <p:cNvGrpSpPr/>
          <p:nvPr/>
        </p:nvGrpSpPr>
        <p:grpSpPr>
          <a:xfrm>
            <a:off x="4372248" y="2223799"/>
            <a:ext cx="2132247" cy="1569752"/>
            <a:chOff x="4633283" y="2147258"/>
            <a:chExt cx="2365809" cy="1741700"/>
          </a:xfrm>
        </p:grpSpPr>
        <p:pic>
          <p:nvPicPr>
            <p:cNvPr id="26" name="Picture 25" descr="A cartoon mushroom with a skateboard&#10;&#10;AI-generated content may be incorrect.">
              <a:extLst>
                <a:ext uri="{FF2B5EF4-FFF2-40B4-BE49-F238E27FC236}">
                  <a16:creationId xmlns:a16="http://schemas.microsoft.com/office/drawing/2014/main" id="{EE5518C2-CBDE-857D-8F0C-688A391B5647}"/>
                </a:ext>
              </a:extLst>
            </p:cNvPr>
            <p:cNvPicPr>
              <a:picLocks noChangeAspect="1"/>
            </p:cNvPicPr>
            <p:nvPr/>
          </p:nvPicPr>
          <p:blipFill>
            <a:blip r:embed="rId10"/>
            <a:srcRect l="14092" t="4773" r="14098" b="7344"/>
            <a:stretch>
              <a:fillRect/>
            </a:stretch>
          </p:blipFill>
          <p:spPr>
            <a:xfrm>
              <a:off x="4727665" y="2147258"/>
              <a:ext cx="1542808" cy="1699322"/>
            </a:xfrm>
            <a:prstGeom prst="rect">
              <a:avLst/>
            </a:prstGeom>
          </p:spPr>
        </p:pic>
        <p:sp>
          <p:nvSpPr>
            <p:cNvPr id="14" name="TextBox 13">
              <a:extLst>
                <a:ext uri="{FF2B5EF4-FFF2-40B4-BE49-F238E27FC236}">
                  <a16:creationId xmlns:a16="http://schemas.microsoft.com/office/drawing/2014/main" id="{6B6449F2-9660-8DCE-EE43-E491131CA161}"/>
                </a:ext>
              </a:extLst>
            </p:cNvPr>
            <p:cNvSpPr txBox="1"/>
            <p:nvPr/>
          </p:nvSpPr>
          <p:spPr>
            <a:xfrm>
              <a:off x="4633283" y="3427293"/>
              <a:ext cx="2365809" cy="461665"/>
            </a:xfrm>
            <a:prstGeom prst="rect">
              <a:avLst/>
            </a:prstGeom>
            <a:noFill/>
          </p:spPr>
          <p:txBody>
            <a:bodyPr wrap="square">
              <a:spAutoFit/>
            </a:bodyPr>
            <a:lstStyle/>
            <a:p>
              <a:pPr algn="r"/>
              <a:r>
                <a:rPr lang="en-US" sz="2400" b="1" dirty="0">
                  <a:solidFill>
                    <a:srgbClr val="9B2242"/>
                  </a:solidFill>
                  <a:latin typeface="Sztosfixed" pitchFamily="2" charset="77"/>
                  <a:ea typeface="Sztosfixed" pitchFamily="2" charset="77"/>
                  <a:cs typeface="Sztosfixed" pitchFamily="2" charset="77"/>
                </a:rPr>
                <a:t>Cap</a:t>
              </a:r>
              <a:endParaRPr lang="en-US" sz="2400" dirty="0">
                <a:solidFill>
                  <a:srgbClr val="9B2242"/>
                </a:solidFill>
              </a:endParaRPr>
            </a:p>
          </p:txBody>
        </p:sp>
      </p:grpSp>
      <p:grpSp>
        <p:nvGrpSpPr>
          <p:cNvPr id="35" name="flat">
            <a:extLst>
              <a:ext uri="{FF2B5EF4-FFF2-40B4-BE49-F238E27FC236}">
                <a16:creationId xmlns:a16="http://schemas.microsoft.com/office/drawing/2014/main" id="{E5101D3F-C153-8898-4784-3F14956F446A}"/>
              </a:ext>
            </a:extLst>
          </p:cNvPr>
          <p:cNvGrpSpPr/>
          <p:nvPr/>
        </p:nvGrpSpPr>
        <p:grpSpPr>
          <a:xfrm>
            <a:off x="7235509" y="1667559"/>
            <a:ext cx="3044140" cy="2219292"/>
            <a:chOff x="7387732" y="1539623"/>
            <a:chExt cx="3377588" cy="2462390"/>
          </a:xfrm>
        </p:grpSpPr>
        <p:pic>
          <p:nvPicPr>
            <p:cNvPr id="28" name="Picture 27" descr="Cartoon character with a mushroom and a cane&#10;&#10;AI-generated content may be incorrect.">
              <a:extLst>
                <a:ext uri="{FF2B5EF4-FFF2-40B4-BE49-F238E27FC236}">
                  <a16:creationId xmlns:a16="http://schemas.microsoft.com/office/drawing/2014/main" id="{43B5B1D9-4551-EB16-A4D7-D7FDA02C897C}"/>
                </a:ext>
              </a:extLst>
            </p:cNvPr>
            <p:cNvPicPr>
              <a:picLocks noChangeAspect="1"/>
            </p:cNvPicPr>
            <p:nvPr/>
          </p:nvPicPr>
          <p:blipFill>
            <a:blip r:embed="rId11"/>
            <a:srcRect l="3848" t="5705" r="5214" b="7109"/>
            <a:stretch>
              <a:fillRect/>
            </a:stretch>
          </p:blipFill>
          <p:spPr>
            <a:xfrm>
              <a:off x="7387732" y="1539623"/>
              <a:ext cx="2761898" cy="2383148"/>
            </a:xfrm>
            <a:prstGeom prst="rect">
              <a:avLst/>
            </a:prstGeom>
          </p:spPr>
        </p:pic>
        <p:sp>
          <p:nvSpPr>
            <p:cNvPr id="15" name="TextBox 14">
              <a:extLst>
                <a:ext uri="{FF2B5EF4-FFF2-40B4-BE49-F238E27FC236}">
                  <a16:creationId xmlns:a16="http://schemas.microsoft.com/office/drawing/2014/main" id="{429FE984-6868-89B9-8221-0032E1768A21}"/>
                </a:ext>
              </a:extLst>
            </p:cNvPr>
            <p:cNvSpPr txBox="1"/>
            <p:nvPr/>
          </p:nvSpPr>
          <p:spPr>
            <a:xfrm>
              <a:off x="9682833" y="3489778"/>
              <a:ext cx="1082487" cy="512235"/>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Flat</a:t>
              </a:r>
              <a:endParaRPr lang="en-US" sz="2400" dirty="0">
                <a:solidFill>
                  <a:srgbClr val="9B2242"/>
                </a:solidFill>
              </a:endParaRPr>
            </a:p>
          </p:txBody>
        </p:sp>
      </p:grpSp>
      <p:pic>
        <p:nvPicPr>
          <p:cNvPr id="52" name="button button">
            <a:extLst>
              <a:ext uri="{FF2B5EF4-FFF2-40B4-BE49-F238E27FC236}">
                <a16:creationId xmlns:a16="http://schemas.microsoft.com/office/drawing/2014/main" id="{7C88F150-1972-1BEC-5608-1E6EB7950197}"/>
              </a:ext>
            </a:extLst>
          </p:cNvPr>
          <p:cNvPicPr>
            <a:picLocks noChangeAspect="1"/>
          </p:cNvPicPr>
          <p:nvPr/>
        </p:nvPicPr>
        <p:blipFill>
          <a:blip r:embed="rId12"/>
          <a:srcRect/>
          <a:stretch/>
        </p:blipFill>
        <p:spPr>
          <a:xfrm>
            <a:off x="2453851" y="1520366"/>
            <a:ext cx="417876" cy="421781"/>
          </a:xfrm>
          <a:prstGeom prst="rect">
            <a:avLst/>
          </a:prstGeom>
        </p:spPr>
      </p:pic>
      <p:pic>
        <p:nvPicPr>
          <p:cNvPr id="57" name="button cap">
            <a:extLst>
              <a:ext uri="{FF2B5EF4-FFF2-40B4-BE49-F238E27FC236}">
                <a16:creationId xmlns:a16="http://schemas.microsoft.com/office/drawing/2014/main" id="{74B3CF39-939A-7521-D26A-F380F8A3F797}"/>
              </a:ext>
            </a:extLst>
          </p:cNvPr>
          <p:cNvPicPr>
            <a:picLocks noChangeAspect="1"/>
          </p:cNvPicPr>
          <p:nvPr/>
        </p:nvPicPr>
        <p:blipFill>
          <a:blip r:embed="rId12"/>
          <a:srcRect/>
          <a:stretch/>
        </p:blipFill>
        <p:spPr>
          <a:xfrm>
            <a:off x="6374922" y="1520366"/>
            <a:ext cx="417876" cy="421781"/>
          </a:xfrm>
          <a:prstGeom prst="rect">
            <a:avLst/>
          </a:prstGeom>
        </p:spPr>
      </p:pic>
      <p:pic>
        <p:nvPicPr>
          <p:cNvPr id="58" name="button flat">
            <a:extLst>
              <a:ext uri="{FF2B5EF4-FFF2-40B4-BE49-F238E27FC236}">
                <a16:creationId xmlns:a16="http://schemas.microsoft.com/office/drawing/2014/main" id="{C9ADD824-9E1F-4E8C-3509-A2CCEB2AD043}"/>
              </a:ext>
            </a:extLst>
          </p:cNvPr>
          <p:cNvPicPr>
            <a:picLocks noChangeAspect="1"/>
          </p:cNvPicPr>
          <p:nvPr/>
        </p:nvPicPr>
        <p:blipFill>
          <a:blip r:embed="rId12"/>
          <a:srcRect/>
          <a:stretch/>
        </p:blipFill>
        <p:spPr>
          <a:xfrm>
            <a:off x="10249498" y="1520366"/>
            <a:ext cx="417876" cy="421781"/>
          </a:xfrm>
          <a:prstGeom prst="rect">
            <a:avLst/>
          </a:prstGeom>
        </p:spPr>
      </p:pic>
      <p:pic>
        <p:nvPicPr>
          <p:cNvPr id="59" name="button porto">
            <a:extLst>
              <a:ext uri="{FF2B5EF4-FFF2-40B4-BE49-F238E27FC236}">
                <a16:creationId xmlns:a16="http://schemas.microsoft.com/office/drawing/2014/main" id="{F26C304C-5067-96F9-C5C3-CA2FAE777DFC}"/>
              </a:ext>
            </a:extLst>
          </p:cNvPr>
          <p:cNvPicPr>
            <a:picLocks noChangeAspect="1"/>
          </p:cNvPicPr>
          <p:nvPr/>
        </p:nvPicPr>
        <p:blipFill>
          <a:blip r:embed="rId12"/>
          <a:srcRect/>
          <a:stretch/>
        </p:blipFill>
        <p:spPr>
          <a:xfrm>
            <a:off x="6790154" y="4217071"/>
            <a:ext cx="417876" cy="421781"/>
          </a:xfrm>
          <a:prstGeom prst="rect">
            <a:avLst/>
          </a:prstGeom>
        </p:spPr>
      </p:pic>
      <p:pic>
        <p:nvPicPr>
          <p:cNvPr id="60" name="button swiss">
            <a:extLst>
              <a:ext uri="{FF2B5EF4-FFF2-40B4-BE49-F238E27FC236}">
                <a16:creationId xmlns:a16="http://schemas.microsoft.com/office/drawing/2014/main" id="{D75B907E-76F2-B125-33F1-3CE095FB1FC3}"/>
              </a:ext>
            </a:extLst>
          </p:cNvPr>
          <p:cNvPicPr>
            <a:picLocks noChangeAspect="1"/>
          </p:cNvPicPr>
          <p:nvPr/>
        </p:nvPicPr>
        <p:blipFill>
          <a:blip r:embed="rId12"/>
          <a:srcRect/>
          <a:stretch/>
        </p:blipFill>
        <p:spPr>
          <a:xfrm>
            <a:off x="4336628" y="4217071"/>
            <a:ext cx="417876" cy="421781"/>
          </a:xfrm>
          <a:prstGeom prst="rect">
            <a:avLst/>
          </a:prstGeom>
        </p:spPr>
      </p:pic>
      <p:grpSp>
        <p:nvGrpSpPr>
          <p:cNvPr id="31" name="swiss">
            <a:extLst>
              <a:ext uri="{FF2B5EF4-FFF2-40B4-BE49-F238E27FC236}">
                <a16:creationId xmlns:a16="http://schemas.microsoft.com/office/drawing/2014/main" id="{954E6A81-747F-DF85-C4E5-932CEF90C2A5}"/>
              </a:ext>
            </a:extLst>
          </p:cNvPr>
          <p:cNvGrpSpPr/>
          <p:nvPr/>
        </p:nvGrpSpPr>
        <p:grpSpPr>
          <a:xfrm>
            <a:off x="996609" y="4777729"/>
            <a:ext cx="2621693" cy="1383422"/>
            <a:chOff x="1027488" y="4635024"/>
            <a:chExt cx="2908868" cy="1534960"/>
          </a:xfrm>
        </p:grpSpPr>
        <p:pic>
          <p:nvPicPr>
            <p:cNvPr id="32" name="Picture 31" descr="A cartoon mushroom with a backpack&#10;&#10;AI-generated content may be incorrect.">
              <a:extLst>
                <a:ext uri="{FF2B5EF4-FFF2-40B4-BE49-F238E27FC236}">
                  <a16:creationId xmlns:a16="http://schemas.microsoft.com/office/drawing/2014/main" id="{8F003B7E-3167-9FC8-0A5E-663F2B4F2BC8}"/>
                </a:ext>
              </a:extLst>
            </p:cNvPr>
            <p:cNvPicPr>
              <a:picLocks noChangeAspect="1"/>
            </p:cNvPicPr>
            <p:nvPr/>
          </p:nvPicPr>
          <p:blipFill>
            <a:blip r:embed="rId13"/>
            <a:srcRect l="13043" t="8871" r="12859" b="3871"/>
            <a:stretch>
              <a:fillRect/>
            </a:stretch>
          </p:blipFill>
          <p:spPr>
            <a:xfrm>
              <a:off x="2488047" y="4635024"/>
              <a:ext cx="1448309" cy="1534960"/>
            </a:xfrm>
            <a:prstGeom prst="rect">
              <a:avLst/>
            </a:prstGeom>
          </p:spPr>
        </p:pic>
        <p:sp>
          <p:nvSpPr>
            <p:cNvPr id="6" name="TextBox 5">
              <a:extLst>
                <a:ext uri="{FF2B5EF4-FFF2-40B4-BE49-F238E27FC236}">
                  <a16:creationId xmlns:a16="http://schemas.microsoft.com/office/drawing/2014/main" id="{10F288BC-A70A-9AC3-4B34-540EBF966993}"/>
                </a:ext>
              </a:extLst>
            </p:cNvPr>
            <p:cNvSpPr txBox="1"/>
            <p:nvPr/>
          </p:nvSpPr>
          <p:spPr>
            <a:xfrm>
              <a:off x="1027488" y="5007833"/>
              <a:ext cx="1682120" cy="922023"/>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Swiss brown</a:t>
              </a:r>
              <a:endParaRPr lang="en-US" sz="2400" dirty="0">
                <a:solidFill>
                  <a:srgbClr val="9B2242"/>
                </a:solidFill>
              </a:endParaRPr>
            </a:p>
          </p:txBody>
        </p:sp>
      </p:grpSp>
      <p:grpSp>
        <p:nvGrpSpPr>
          <p:cNvPr id="29" name="porto">
            <a:extLst>
              <a:ext uri="{FF2B5EF4-FFF2-40B4-BE49-F238E27FC236}">
                <a16:creationId xmlns:a16="http://schemas.microsoft.com/office/drawing/2014/main" id="{F3B1ED7F-8F25-6A34-9C7F-320ADDECE0CE}"/>
              </a:ext>
            </a:extLst>
          </p:cNvPr>
          <p:cNvGrpSpPr/>
          <p:nvPr/>
        </p:nvGrpSpPr>
        <p:grpSpPr>
          <a:xfrm>
            <a:off x="6947738" y="4083689"/>
            <a:ext cx="4018386" cy="2124058"/>
            <a:chOff x="5419313" y="3986712"/>
            <a:chExt cx="4458552" cy="2356724"/>
          </a:xfrm>
        </p:grpSpPr>
        <p:pic>
          <p:nvPicPr>
            <p:cNvPr id="30" name="Picture 29" descr="A cartoon character holding weights&#10;&#10;AI-generated content may be incorrect.">
              <a:extLst>
                <a:ext uri="{FF2B5EF4-FFF2-40B4-BE49-F238E27FC236}">
                  <a16:creationId xmlns:a16="http://schemas.microsoft.com/office/drawing/2014/main" id="{3EBC8E2F-0906-8148-97FF-2F98F8712BEF}"/>
                </a:ext>
              </a:extLst>
            </p:cNvPr>
            <p:cNvPicPr>
              <a:picLocks noChangeAspect="1"/>
            </p:cNvPicPr>
            <p:nvPr/>
          </p:nvPicPr>
          <p:blipFill>
            <a:blip r:embed="rId14"/>
            <a:srcRect l="4286" t="8641" r="7592" b="3238"/>
            <a:stretch>
              <a:fillRect/>
            </a:stretch>
          </p:blipFill>
          <p:spPr>
            <a:xfrm>
              <a:off x="7261269" y="3986712"/>
              <a:ext cx="2616596" cy="2354918"/>
            </a:xfrm>
            <a:prstGeom prst="rect">
              <a:avLst/>
            </a:prstGeom>
          </p:spPr>
        </p:pic>
        <p:sp>
          <p:nvSpPr>
            <p:cNvPr id="8" name="TextBox 7">
              <a:extLst>
                <a:ext uri="{FF2B5EF4-FFF2-40B4-BE49-F238E27FC236}">
                  <a16:creationId xmlns:a16="http://schemas.microsoft.com/office/drawing/2014/main" id="{1FAFC7B6-3C0A-33B7-A81C-66ACDF594D29}"/>
                </a:ext>
              </a:extLst>
            </p:cNvPr>
            <p:cNvSpPr txBox="1"/>
            <p:nvPr/>
          </p:nvSpPr>
          <p:spPr>
            <a:xfrm>
              <a:off x="5419313" y="5881771"/>
              <a:ext cx="2592700" cy="461665"/>
            </a:xfrm>
            <a:prstGeom prst="rect">
              <a:avLst/>
            </a:prstGeom>
            <a:noFill/>
          </p:spPr>
          <p:txBody>
            <a:bodyPr wrap="square">
              <a:spAutoFit/>
            </a:bodyPr>
            <a:lstStyle/>
            <a:p>
              <a:pPr algn="r"/>
              <a:r>
                <a:rPr lang="en-US" sz="2400" b="1" dirty="0">
                  <a:solidFill>
                    <a:srgbClr val="9B2242"/>
                  </a:solidFill>
                  <a:latin typeface="Sztosfixed" pitchFamily="2" charset="77"/>
                  <a:ea typeface="Sztosfixed" pitchFamily="2" charset="77"/>
                  <a:cs typeface="Sztosfixed" pitchFamily="2" charset="77"/>
                </a:rPr>
                <a:t>Portobello</a:t>
              </a:r>
              <a:endParaRPr lang="en-US" sz="2400" dirty="0">
                <a:solidFill>
                  <a:srgbClr val="9B2242"/>
                </a:solidFill>
              </a:endParaRPr>
            </a:p>
          </p:txBody>
        </p:sp>
      </p:grpSp>
      <p:grpSp>
        <p:nvGrpSpPr>
          <p:cNvPr id="19" name="menu">
            <a:extLst>
              <a:ext uri="{FF2B5EF4-FFF2-40B4-BE49-F238E27FC236}">
                <a16:creationId xmlns:a16="http://schemas.microsoft.com/office/drawing/2014/main" id="{36A107B8-C2A3-A9B7-20D0-406F9DDB4CB6}"/>
              </a:ext>
            </a:extLst>
          </p:cNvPr>
          <p:cNvGrpSpPr/>
          <p:nvPr/>
        </p:nvGrpSpPr>
        <p:grpSpPr>
          <a:xfrm>
            <a:off x="11474101" y="2871719"/>
            <a:ext cx="460535" cy="1114561"/>
            <a:chOff x="151927" y="2325786"/>
            <a:chExt cx="260682" cy="630889"/>
          </a:xfrm>
        </p:grpSpPr>
        <p:sp>
          <p:nvSpPr>
            <p:cNvPr id="20" name="Rectangle: Rounded Corners 63">
              <a:extLst>
                <a:ext uri="{FF2B5EF4-FFF2-40B4-BE49-F238E27FC236}">
                  <a16:creationId xmlns:a16="http://schemas.microsoft.com/office/drawing/2014/main" id="{F6A1A137-BC06-A3F8-DBCC-600C3A1BB1C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1" name="a4">
              <a:hlinkClick r:id="" action="ppaction://hlinkshowjump?jump=nextslide"/>
              <a:extLst>
                <a:ext uri="{FF2B5EF4-FFF2-40B4-BE49-F238E27FC236}">
                  <a16:creationId xmlns:a16="http://schemas.microsoft.com/office/drawing/2014/main" id="{0CF6BBEF-8D9F-8017-B546-C0A45A497D99}"/>
                </a:ext>
              </a:extLst>
            </p:cNvPr>
            <p:cNvPicPr>
              <a:picLocks noChangeAspect="1"/>
            </p:cNvPicPr>
            <p:nvPr/>
          </p:nvPicPr>
          <p:blipFill>
            <a:blip r:embed="rId15"/>
            <a:srcRect/>
            <a:stretch/>
          </p:blipFill>
          <p:spPr>
            <a:xfrm>
              <a:off x="204687" y="2740767"/>
              <a:ext cx="154441" cy="106747"/>
            </a:xfrm>
            <a:prstGeom prst="rect">
              <a:avLst/>
            </a:prstGeom>
          </p:spPr>
        </p:pic>
        <p:pic>
          <p:nvPicPr>
            <p:cNvPr id="22" name="a4">
              <a:hlinkClick r:id="" action="ppaction://hlinkshowjump?jump=previousslide"/>
              <a:extLst>
                <a:ext uri="{FF2B5EF4-FFF2-40B4-BE49-F238E27FC236}">
                  <a16:creationId xmlns:a16="http://schemas.microsoft.com/office/drawing/2014/main" id="{BE78998C-5143-162A-4835-DA4A660B258F}"/>
                </a:ext>
              </a:extLst>
            </p:cNvPr>
            <p:cNvPicPr>
              <a:picLocks noChangeAspect="1"/>
            </p:cNvPicPr>
            <p:nvPr/>
          </p:nvPicPr>
          <p:blipFill>
            <a:blip r:embed="rId15"/>
            <a:srcRect/>
            <a:stretch/>
          </p:blipFill>
          <p:spPr>
            <a:xfrm rot="10800000">
              <a:off x="204687" y="2434554"/>
              <a:ext cx="154441" cy="106747"/>
            </a:xfrm>
            <a:prstGeom prst="rect">
              <a:avLst/>
            </a:prstGeom>
          </p:spPr>
        </p:pic>
      </p:grpSp>
      <p:pic>
        <p:nvPicPr>
          <p:cNvPr id="12" name="reveal bt" descr="A red arrow in a white circle&#10;&#10;AI-generated content may be incorrect.">
            <a:extLst>
              <a:ext uri="{FF2B5EF4-FFF2-40B4-BE49-F238E27FC236}">
                <a16:creationId xmlns:a16="http://schemas.microsoft.com/office/drawing/2014/main" id="{B3771BCF-2DCD-5EF2-207A-96C2527A7BA2}"/>
              </a:ext>
            </a:extLst>
          </p:cNvPr>
          <p:cNvPicPr>
            <a:picLocks noChangeAspect="1"/>
          </p:cNvPicPr>
          <p:nvPr/>
        </p:nvPicPr>
        <p:blipFill>
          <a:blip r:embed="rId16"/>
          <a:stretch>
            <a:fillRect/>
          </a:stretch>
        </p:blipFill>
        <p:spPr>
          <a:xfrm rot="10800000">
            <a:off x="5837695" y="6121540"/>
            <a:ext cx="516610" cy="516610"/>
          </a:xfrm>
          <a:prstGeom prst="rect">
            <a:avLst/>
          </a:prstGeom>
        </p:spPr>
      </p:pic>
      <p:sp>
        <p:nvSpPr>
          <p:cNvPr id="18" name="number">
            <a:extLst>
              <a:ext uri="{FF2B5EF4-FFF2-40B4-BE49-F238E27FC236}">
                <a16:creationId xmlns:a16="http://schemas.microsoft.com/office/drawing/2014/main" id="{23F829AE-63DD-B59A-4F23-BDB0150ABEFD}"/>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11</a:t>
            </a:fld>
            <a:endParaRPr lang="en" sz="2000" b="1" dirty="0">
              <a:solidFill>
                <a:srgbClr val="6B5FBF"/>
              </a:solidFill>
              <a:latin typeface="Sztosfixed" pitchFamily="2" charset="77"/>
              <a:ea typeface="Sztosfixed" pitchFamily="2" charset="77"/>
              <a:cs typeface="Sztosfixed" pitchFamily="2" charset="77"/>
            </a:endParaRPr>
          </a:p>
        </p:txBody>
      </p:sp>
      <p:grpSp>
        <p:nvGrpSpPr>
          <p:cNvPr id="63" name="pop up">
            <a:extLst>
              <a:ext uri="{FF2B5EF4-FFF2-40B4-BE49-F238E27FC236}">
                <a16:creationId xmlns:a16="http://schemas.microsoft.com/office/drawing/2014/main" id="{A62FAB89-F136-F513-5264-8B4A4DAC135E}"/>
              </a:ext>
            </a:extLst>
          </p:cNvPr>
          <p:cNvGrpSpPr/>
          <p:nvPr/>
        </p:nvGrpSpPr>
        <p:grpSpPr>
          <a:xfrm>
            <a:off x="0" y="0"/>
            <a:ext cx="12192000" cy="6858000"/>
            <a:chOff x="0" y="0"/>
            <a:chExt cx="12192000" cy="6858000"/>
          </a:xfrm>
        </p:grpSpPr>
        <p:pic>
          <p:nvPicPr>
            <p:cNvPr id="41" name="Picture 40">
              <a:extLst>
                <a:ext uri="{FF2B5EF4-FFF2-40B4-BE49-F238E27FC236}">
                  <a16:creationId xmlns:a16="http://schemas.microsoft.com/office/drawing/2014/main" id="{A0E256E6-AEBE-5A80-5354-0595D2B76232}"/>
                </a:ext>
              </a:extLst>
            </p:cNvPr>
            <p:cNvPicPr>
              <a:picLocks noChangeAspect="1"/>
            </p:cNvPicPr>
            <p:nvPr/>
          </p:nvPicPr>
          <p:blipFill>
            <a:blip r:embed="rId17"/>
            <a:srcRect l="530" t="549" r="530" b="549"/>
            <a:stretch>
              <a:fillRect/>
            </a:stretch>
          </p:blipFill>
          <p:spPr>
            <a:xfrm>
              <a:off x="0" y="0"/>
              <a:ext cx="12192000" cy="6858000"/>
            </a:xfrm>
            <a:prstGeom prst="rect">
              <a:avLst/>
            </a:prstGeom>
          </p:spPr>
        </p:pic>
        <p:pic>
          <p:nvPicPr>
            <p:cNvPr id="51" name="Picture 50" descr="A white oval object with a black border&#10;&#10;AI-generated content may be incorrect.">
              <a:extLst>
                <a:ext uri="{FF2B5EF4-FFF2-40B4-BE49-F238E27FC236}">
                  <a16:creationId xmlns:a16="http://schemas.microsoft.com/office/drawing/2014/main" id="{368124C7-4756-98E6-CDDE-047D2B87DCE3}"/>
                </a:ext>
              </a:extLst>
            </p:cNvPr>
            <p:cNvPicPr>
              <a:picLocks noChangeAspect="1"/>
            </p:cNvPicPr>
            <p:nvPr/>
          </p:nvPicPr>
          <p:blipFill>
            <a:blip r:embed="rId18"/>
            <a:stretch>
              <a:fillRect/>
            </a:stretch>
          </p:blipFill>
          <p:spPr>
            <a:xfrm>
              <a:off x="1466482" y="1054100"/>
              <a:ext cx="9259036" cy="5332530"/>
            </a:xfrm>
            <a:prstGeom prst="rect">
              <a:avLst/>
            </a:prstGeom>
          </p:spPr>
        </p:pic>
        <p:pic>
          <p:nvPicPr>
            <p:cNvPr id="46" name="Picture 45">
              <a:extLst>
                <a:ext uri="{FF2B5EF4-FFF2-40B4-BE49-F238E27FC236}">
                  <a16:creationId xmlns:a16="http://schemas.microsoft.com/office/drawing/2014/main" id="{C9EF3B36-E173-C23F-C03B-EA419F61A468}"/>
                </a:ext>
              </a:extLst>
            </p:cNvPr>
            <p:cNvPicPr>
              <a:picLocks noChangeAspect="1"/>
            </p:cNvPicPr>
            <p:nvPr/>
          </p:nvPicPr>
          <p:blipFill>
            <a:blip r:embed="rId19"/>
            <a:srcRect l="18530" t="6099" r="14713" b="6841"/>
            <a:stretch>
              <a:fillRect/>
            </a:stretch>
          </p:blipFill>
          <p:spPr>
            <a:xfrm flipH="1">
              <a:off x="8877527" y="3144402"/>
              <a:ext cx="2925282" cy="3433406"/>
            </a:xfrm>
            <a:prstGeom prst="rect">
              <a:avLst/>
            </a:prstGeom>
          </p:spPr>
        </p:pic>
        <p:sp>
          <p:nvSpPr>
            <p:cNvPr id="45" name="TextBox 44">
              <a:extLst>
                <a:ext uri="{FF2B5EF4-FFF2-40B4-BE49-F238E27FC236}">
                  <a16:creationId xmlns:a16="http://schemas.microsoft.com/office/drawing/2014/main" id="{09592914-444A-764A-A4DC-CC3759A500BC}"/>
                </a:ext>
              </a:extLst>
            </p:cNvPr>
            <p:cNvSpPr txBox="1"/>
            <p:nvPr/>
          </p:nvSpPr>
          <p:spPr>
            <a:xfrm>
              <a:off x="2005703" y="1542714"/>
              <a:ext cx="8173988" cy="2420599"/>
            </a:xfrm>
            <a:prstGeom prst="rect">
              <a:avLst/>
            </a:prstGeom>
            <a:noFill/>
          </p:spPr>
          <p:txBody>
            <a:bodyPr wrap="square">
              <a:spAutoFit/>
            </a:bodyPr>
            <a:lstStyle/>
            <a:p>
              <a:pPr algn="ctr" rtl="0">
                <a:lnSpc>
                  <a:spcPct val="150000"/>
                </a:lnSpc>
                <a:spcAft>
                  <a:spcPts val="1200"/>
                </a:spcAft>
                <a:buNone/>
              </a:pPr>
              <a:r>
                <a:rPr lang="en-US" sz="1600" b="0" i="0" u="none" strike="noStrike" dirty="0">
                  <a:solidFill>
                    <a:srgbClr val="414141"/>
                  </a:solidFill>
                  <a:effectLst/>
                  <a:latin typeface="Montserrat" pitchFamily="2" charset="77"/>
                </a:rPr>
                <a:t>These are </a:t>
              </a:r>
              <a:r>
                <a:rPr lang="en-US" sz="1600" b="0" i="1" u="none" strike="noStrike" dirty="0">
                  <a:solidFill>
                    <a:srgbClr val="414141"/>
                  </a:solidFill>
                  <a:effectLst/>
                  <a:latin typeface="Montserrat" pitchFamily="2" charset="77"/>
                </a:rPr>
                <a:t>Agaricus bisporus </a:t>
              </a:r>
              <a:r>
                <a:rPr lang="en-US" sz="1600" b="0" i="0" u="none" strike="noStrike" dirty="0">
                  <a:solidFill>
                    <a:srgbClr val="414141"/>
                  </a:solidFill>
                  <a:effectLst/>
                  <a:latin typeface="Montserrat" pitchFamily="2" charset="77"/>
                </a:rPr>
                <a:t>mushrooms.</a:t>
              </a:r>
            </a:p>
            <a:p>
              <a:pPr algn="ctr" rtl="0">
                <a:lnSpc>
                  <a:spcPct val="150000"/>
                </a:lnSpc>
                <a:buNone/>
              </a:pPr>
              <a:r>
                <a:rPr lang="en-US" sz="1600" b="0" i="1" u="none" strike="noStrike" dirty="0">
                  <a:solidFill>
                    <a:srgbClr val="414141"/>
                  </a:solidFill>
                  <a:effectLst/>
                  <a:latin typeface="Montserrat" pitchFamily="2" charset="77"/>
                </a:rPr>
                <a:t>Agaricus bisporus </a:t>
              </a:r>
              <a:r>
                <a:rPr lang="en-US" sz="1600" b="0" i="0" u="none" strike="noStrike" dirty="0">
                  <a:solidFill>
                    <a:srgbClr val="414141"/>
                  </a:solidFill>
                  <a:effectLst/>
                  <a:latin typeface="Montserrat" pitchFamily="2" charset="77"/>
                </a:rPr>
                <a:t>- pronounced - Ahh-gar-</a:t>
              </a:r>
              <a:r>
                <a:rPr lang="en-US" sz="1600" b="0" i="0" u="none" strike="noStrike" dirty="0" err="1">
                  <a:solidFill>
                    <a:srgbClr val="414141"/>
                  </a:solidFill>
                  <a:effectLst/>
                  <a:latin typeface="Montserrat" pitchFamily="2" charset="77"/>
                </a:rPr>
                <a:t>ikus</a:t>
              </a:r>
              <a:r>
                <a:rPr lang="en-US" sz="1600" b="0" i="0" u="none" strike="noStrike" dirty="0">
                  <a:solidFill>
                    <a:srgbClr val="414141"/>
                  </a:solidFill>
                  <a:effectLst/>
                  <a:latin typeface="Montserrat" pitchFamily="2" charset="77"/>
                </a:rPr>
                <a:t> bye-spore-us</a:t>
              </a:r>
            </a:p>
            <a:p>
              <a:pPr algn="ctr" rtl="0">
                <a:lnSpc>
                  <a:spcPct val="150000"/>
                </a:lnSpc>
                <a:buNone/>
              </a:pPr>
              <a:r>
                <a:rPr lang="en-AU" sz="1600" b="0" i="0" u="none" strike="noStrike" dirty="0">
                  <a:solidFill>
                    <a:srgbClr val="414141"/>
                  </a:solidFill>
                  <a:effectLst/>
                  <a:latin typeface="Montserrat" pitchFamily="2" charset="77"/>
                </a:rPr>
                <a:t>Australian grown mushroom varieties (white, </a:t>
              </a:r>
              <a:r>
                <a:rPr lang="en-AU" sz="1600" dirty="0">
                  <a:solidFill>
                    <a:srgbClr val="414141"/>
                  </a:solidFill>
                  <a:latin typeface="Montserrat" pitchFamily="2" charset="77"/>
                </a:rPr>
                <a:t>S</a:t>
              </a:r>
              <a:r>
                <a:rPr lang="en-AU" sz="1600" b="0" i="0" u="none" strike="noStrike" dirty="0">
                  <a:solidFill>
                    <a:srgbClr val="414141"/>
                  </a:solidFill>
                  <a:effectLst/>
                  <a:latin typeface="Montserrat" pitchFamily="2" charset="77"/>
                </a:rPr>
                <a:t>wiss brown and portobello) are the same species </a:t>
              </a:r>
              <a:r>
                <a:rPr lang="en-AU" sz="1600" b="0" i="1" u="none" strike="noStrike" dirty="0">
                  <a:solidFill>
                    <a:srgbClr val="414141"/>
                  </a:solidFill>
                  <a:effectLst/>
                  <a:latin typeface="Montserrat" pitchFamily="2" charset="77"/>
                </a:rPr>
                <a:t>Agaricus bisporus</a:t>
              </a:r>
              <a:r>
                <a:rPr lang="en-AU" sz="1600" b="0" i="0" u="none" strike="noStrike" dirty="0">
                  <a:solidFill>
                    <a:srgbClr val="414141"/>
                  </a:solidFill>
                  <a:effectLst/>
                  <a:latin typeface="Montserrat" pitchFamily="2" charset="77"/>
                </a:rPr>
                <a:t>! The difference is simply their</a:t>
              </a:r>
            </a:p>
            <a:p>
              <a:pPr algn="ctr" rtl="0">
                <a:lnSpc>
                  <a:spcPct val="150000"/>
                </a:lnSpc>
                <a:buNone/>
              </a:pPr>
              <a:r>
                <a:rPr lang="en-AU" sz="1600" b="0" i="0" u="none" strike="noStrike" dirty="0">
                  <a:solidFill>
                    <a:srgbClr val="414141"/>
                  </a:solidFill>
                  <a:effectLst/>
                  <a:latin typeface="Montserrat" pitchFamily="2" charset="77"/>
                </a:rPr>
                <a:t>stage of harvesting. Mushrooms double in size everyday. </a:t>
              </a:r>
            </a:p>
            <a:p>
              <a:pPr algn="ctr" rtl="0">
                <a:lnSpc>
                  <a:spcPct val="150000"/>
                </a:lnSpc>
                <a:buNone/>
              </a:pPr>
              <a:endParaRPr lang="en-AU" sz="1600" b="0" i="0" u="none" strike="noStrike" dirty="0">
                <a:solidFill>
                  <a:srgbClr val="414141"/>
                </a:solidFill>
                <a:effectLst/>
                <a:latin typeface="Montserrat" pitchFamily="2" charset="77"/>
              </a:endParaRPr>
            </a:p>
          </p:txBody>
        </p:sp>
        <p:sp>
          <p:nvSpPr>
            <p:cNvPr id="61" name="TextBox 60">
              <a:extLst>
                <a:ext uri="{FF2B5EF4-FFF2-40B4-BE49-F238E27FC236}">
                  <a16:creationId xmlns:a16="http://schemas.microsoft.com/office/drawing/2014/main" id="{EAD953C7-7CC4-3581-34B9-BB2D0E52B407}"/>
                </a:ext>
              </a:extLst>
            </p:cNvPr>
            <p:cNvSpPr txBox="1"/>
            <p:nvPr/>
          </p:nvSpPr>
          <p:spPr>
            <a:xfrm>
              <a:off x="2117478" y="3711400"/>
              <a:ext cx="6961988" cy="2124364"/>
            </a:xfrm>
            <a:prstGeom prst="rect">
              <a:avLst/>
            </a:prstGeom>
            <a:noFill/>
          </p:spPr>
          <p:txBody>
            <a:bodyPr wrap="square">
              <a:spAutoFit/>
            </a:bodyPr>
            <a:lstStyle/>
            <a:p>
              <a:pPr algn="ctr" rtl="0">
                <a:lnSpc>
                  <a:spcPts val="3000"/>
                </a:lnSpc>
                <a:spcAft>
                  <a:spcPts val="1200"/>
                </a:spcAft>
                <a:buNone/>
              </a:pPr>
              <a:r>
                <a:rPr lang="en-AU" sz="1600" b="0" i="0" u="none" strike="noStrike" dirty="0">
                  <a:solidFill>
                    <a:srgbClr val="414141"/>
                  </a:solidFill>
                  <a:effectLst/>
                  <a:latin typeface="Montserrat" pitchFamily="2" charset="77"/>
                </a:rPr>
                <a:t> The white </a:t>
              </a:r>
              <a:r>
                <a:rPr lang="en-AU" sz="1600" b="0" i="1" u="none" strike="noStrike" dirty="0">
                  <a:solidFill>
                    <a:srgbClr val="414141"/>
                  </a:solidFill>
                  <a:effectLst/>
                  <a:latin typeface="Montserrat" pitchFamily="2" charset="77"/>
                </a:rPr>
                <a:t>Agaricus bisporus </a:t>
              </a:r>
              <a:r>
                <a:rPr lang="en-AU" sz="1600" b="0" i="0" u="none" strike="noStrike" dirty="0">
                  <a:solidFill>
                    <a:srgbClr val="414141"/>
                  </a:solidFill>
                  <a:effectLst/>
                  <a:latin typeface="Montserrat" pitchFamily="2" charset="77"/>
                </a:rPr>
                <a:t>starts off as a little white button mushroom and grows to become a cup, and then grows to become a large flat mushroom. </a:t>
              </a:r>
            </a:p>
            <a:p>
              <a:pPr algn="ctr" rtl="0">
                <a:lnSpc>
                  <a:spcPts val="3000"/>
                </a:lnSpc>
                <a:spcAft>
                  <a:spcPts val="1200"/>
                </a:spcAft>
                <a:buNone/>
              </a:pPr>
              <a:r>
                <a:rPr lang="en-AU" sz="1600" b="0" i="0" u="none" strike="noStrike" dirty="0">
                  <a:solidFill>
                    <a:srgbClr val="414141"/>
                  </a:solidFill>
                  <a:effectLst/>
                  <a:latin typeface="Montserrat" pitchFamily="2" charset="77"/>
                </a:rPr>
                <a:t>The Swiss brown mushroom, grows to become a portobello. The only difference is one is brown in colour, the other is white.</a:t>
              </a:r>
            </a:p>
          </p:txBody>
        </p:sp>
      </p:grpSp>
      <p:pic>
        <p:nvPicPr>
          <p:cNvPr id="47" name="pop up bt back" descr="A red arrow in a white circle&#10;&#10;AI-generated content may be incorrect.">
            <a:extLst>
              <a:ext uri="{FF2B5EF4-FFF2-40B4-BE49-F238E27FC236}">
                <a16:creationId xmlns:a16="http://schemas.microsoft.com/office/drawing/2014/main" id="{63395A8A-D37D-3E55-0546-AD0F67BB84B7}"/>
              </a:ext>
            </a:extLst>
          </p:cNvPr>
          <p:cNvPicPr>
            <a:picLocks noChangeAspect="1"/>
          </p:cNvPicPr>
          <p:nvPr/>
        </p:nvPicPr>
        <p:blipFill>
          <a:blip r:embed="rId16"/>
          <a:stretch>
            <a:fillRect/>
          </a:stretch>
        </p:blipFill>
        <p:spPr>
          <a:xfrm>
            <a:off x="5837695" y="681675"/>
            <a:ext cx="516610" cy="516610"/>
          </a:xfrm>
          <a:prstGeom prst="rect">
            <a:avLst/>
          </a:prstGeom>
        </p:spPr>
      </p:pic>
    </p:spTree>
    <p:extLst>
      <p:ext uri="{BB962C8B-B14F-4D97-AF65-F5344CB8AC3E}">
        <p14:creationId xmlns:p14="http://schemas.microsoft.com/office/powerpoint/2010/main" val="1184625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5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12" restart="whenNotActive" fill="hold" evtFilter="cancelBubble" nodeType="interactiveSeq">
                <p:stCondLst>
                  <p:cond evt="onClick" delay="0">
                    <p:tgtEl>
                      <p:spTgt spid="57"/>
                    </p:tgtEl>
                  </p:cond>
                </p:stCondLst>
                <p:endSync evt="end" delay="0">
                  <p:rtn val="all"/>
                </p:endSync>
                <p:childTnLst>
                  <p:par>
                    <p:cTn id="13" fill="hold">
                      <p:stCondLst>
                        <p:cond delay="0"/>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22" restart="whenNotActive" fill="hold" evtFilter="cancelBubble" nodeType="interactiveSeq">
                <p:stCondLst>
                  <p:cond evt="onClick" delay="0">
                    <p:tgtEl>
                      <p:spTgt spid="58"/>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32" restart="whenNotActive" fill="hold" evtFilter="cancelBubble" nodeType="interactiveSeq">
                <p:stCondLst>
                  <p:cond evt="onClick" delay="0">
                    <p:tgtEl>
                      <p:spTgt spid="60"/>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42" restart="whenNotActive" fill="hold" evtFilter="cancelBubble" nodeType="interactiveSeq">
                <p:stCondLst>
                  <p:cond evt="onClick" delay="0">
                    <p:tgtEl>
                      <p:spTgt spid="59"/>
                    </p:tgtEl>
                  </p:cond>
                </p:stCondLst>
                <p:endSync evt="end" delay="0">
                  <p:rtn val="all"/>
                </p:endSync>
                <p:childTnLst>
                  <p:par>
                    <p:cTn id="43" fill="hold">
                      <p:stCondLst>
                        <p:cond delay="0"/>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63"/>
                                        </p:tgtEl>
                                        <p:attrNameLst>
                                          <p:attrName>style.visibility</p:attrName>
                                        </p:attrNameLst>
                                      </p:cBhvr>
                                      <p:to>
                                        <p:strVal val="visible"/>
                                      </p:to>
                                    </p:set>
                                    <p:anim calcmode="lin" valueType="num">
                                      <p:cBhvr additive="base">
                                        <p:cTn id="57" dur="500" fill="hold"/>
                                        <p:tgtEl>
                                          <p:spTgt spid="63"/>
                                        </p:tgtEl>
                                        <p:attrNameLst>
                                          <p:attrName>ppt_x</p:attrName>
                                        </p:attrNameLst>
                                      </p:cBhvr>
                                      <p:tavLst>
                                        <p:tav tm="0">
                                          <p:val>
                                            <p:strVal val="#ppt_x"/>
                                          </p:val>
                                        </p:tav>
                                        <p:tav tm="100000">
                                          <p:val>
                                            <p:strVal val="#ppt_x"/>
                                          </p:val>
                                        </p:tav>
                                      </p:tavLst>
                                    </p:anim>
                                    <p:anim calcmode="lin" valueType="num">
                                      <p:cBhvr additive="base">
                                        <p:cTn id="58" dur="500" fill="hold"/>
                                        <p:tgtEl>
                                          <p:spTgt spid="63"/>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47"/>
                                        </p:tgtEl>
                                        <p:attrNameLst>
                                          <p:attrName>style.visibility</p:attrName>
                                        </p:attrNameLst>
                                      </p:cBhvr>
                                      <p:to>
                                        <p:strVal val="visible"/>
                                      </p:to>
                                    </p:set>
                                    <p:anim calcmode="lin" valueType="num">
                                      <p:cBhvr additive="base">
                                        <p:cTn id="61" dur="500" fill="hold"/>
                                        <p:tgtEl>
                                          <p:spTgt spid="47"/>
                                        </p:tgtEl>
                                        <p:attrNameLst>
                                          <p:attrName>ppt_x</p:attrName>
                                        </p:attrNameLst>
                                      </p:cBhvr>
                                      <p:tavLst>
                                        <p:tav tm="0">
                                          <p:val>
                                            <p:strVal val="#ppt_x"/>
                                          </p:val>
                                        </p:tav>
                                        <p:tav tm="100000">
                                          <p:val>
                                            <p:strVal val="#ppt_x"/>
                                          </p:val>
                                        </p:tav>
                                      </p:tavLst>
                                    </p:anim>
                                    <p:anim calcmode="lin" valueType="num">
                                      <p:cBhvr additive="base">
                                        <p:cTn id="6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12"/>
                  </p:tgtEl>
                </p:cond>
              </p:nextCondLst>
            </p:seq>
            <p:seq concurrent="1" nextAc="seek">
              <p:cTn id="63" restart="whenNotActive" fill="hold" evtFilter="cancelBubble" nodeType="interactiveSeq">
                <p:stCondLst>
                  <p:cond evt="onClick" delay="0">
                    <p:tgtEl>
                      <p:spTgt spid="47"/>
                    </p:tgtEl>
                  </p:cond>
                </p:stCondLst>
                <p:endSync evt="end" delay="0">
                  <p:rtn val="all"/>
                </p:endSync>
                <p:childTnLst>
                  <p:par>
                    <p:cTn id="64" fill="hold">
                      <p:stCondLst>
                        <p:cond delay="0"/>
                      </p:stCondLst>
                      <p:childTnLst>
                        <p:par>
                          <p:cTn id="65" fill="hold">
                            <p:stCondLst>
                              <p:cond delay="0"/>
                            </p:stCondLst>
                            <p:childTnLst>
                              <p:par>
                                <p:cTn id="66" presetID="2" presetClass="exit" presetSubtype="4" fill="hold" nodeType="clickEffect">
                                  <p:stCondLst>
                                    <p:cond delay="0"/>
                                  </p:stCondLst>
                                  <p:childTnLst>
                                    <p:anim calcmode="lin" valueType="num">
                                      <p:cBhvr additive="base">
                                        <p:cTn id="67" dur="500"/>
                                        <p:tgtEl>
                                          <p:spTgt spid="63"/>
                                        </p:tgtEl>
                                        <p:attrNameLst>
                                          <p:attrName>ppt_x</p:attrName>
                                        </p:attrNameLst>
                                      </p:cBhvr>
                                      <p:tavLst>
                                        <p:tav tm="0">
                                          <p:val>
                                            <p:strVal val="ppt_x"/>
                                          </p:val>
                                        </p:tav>
                                        <p:tav tm="100000">
                                          <p:val>
                                            <p:strVal val="ppt_x"/>
                                          </p:val>
                                        </p:tav>
                                      </p:tavLst>
                                    </p:anim>
                                    <p:anim calcmode="lin" valueType="num">
                                      <p:cBhvr additive="base">
                                        <p:cTn id="68" dur="500"/>
                                        <p:tgtEl>
                                          <p:spTgt spid="63"/>
                                        </p:tgtEl>
                                        <p:attrNameLst>
                                          <p:attrName>ppt_y</p:attrName>
                                        </p:attrNameLst>
                                      </p:cBhvr>
                                      <p:tavLst>
                                        <p:tav tm="0">
                                          <p:val>
                                            <p:strVal val="ppt_y"/>
                                          </p:val>
                                        </p:tav>
                                        <p:tav tm="100000">
                                          <p:val>
                                            <p:strVal val="1+ppt_h/2"/>
                                          </p:val>
                                        </p:tav>
                                      </p:tavLst>
                                    </p:anim>
                                    <p:set>
                                      <p:cBhvr>
                                        <p:cTn id="69" dur="1" fill="hold">
                                          <p:stCondLst>
                                            <p:cond delay="499"/>
                                          </p:stCondLst>
                                        </p:cTn>
                                        <p:tgtEl>
                                          <p:spTgt spid="63"/>
                                        </p:tgtEl>
                                        <p:attrNameLst>
                                          <p:attrName>style.visibility</p:attrName>
                                        </p:attrNameLst>
                                      </p:cBhvr>
                                      <p:to>
                                        <p:strVal val="hidden"/>
                                      </p:to>
                                    </p:set>
                                  </p:childTnLst>
                                </p:cTn>
                              </p:par>
                              <p:par>
                                <p:cTn id="70" presetID="2" presetClass="exit" presetSubtype="4" fill="hold" nodeType="withEffect">
                                  <p:stCondLst>
                                    <p:cond delay="0"/>
                                  </p:stCondLst>
                                  <p:childTnLst>
                                    <p:anim calcmode="lin" valueType="num">
                                      <p:cBhvr additive="base">
                                        <p:cTn id="71" dur="500"/>
                                        <p:tgtEl>
                                          <p:spTgt spid="47"/>
                                        </p:tgtEl>
                                        <p:attrNameLst>
                                          <p:attrName>ppt_x</p:attrName>
                                        </p:attrNameLst>
                                      </p:cBhvr>
                                      <p:tavLst>
                                        <p:tav tm="0">
                                          <p:val>
                                            <p:strVal val="ppt_x"/>
                                          </p:val>
                                        </p:tav>
                                        <p:tav tm="100000">
                                          <p:val>
                                            <p:strVal val="ppt_x"/>
                                          </p:val>
                                        </p:tav>
                                      </p:tavLst>
                                    </p:anim>
                                    <p:anim calcmode="lin" valueType="num">
                                      <p:cBhvr additive="base">
                                        <p:cTn id="72" dur="500"/>
                                        <p:tgtEl>
                                          <p:spTgt spid="47"/>
                                        </p:tgtEl>
                                        <p:attrNameLst>
                                          <p:attrName>ppt_y</p:attrName>
                                        </p:attrNameLst>
                                      </p:cBhvr>
                                      <p:tavLst>
                                        <p:tav tm="0">
                                          <p:val>
                                            <p:strVal val="ppt_y"/>
                                          </p:val>
                                        </p:tav>
                                        <p:tav tm="100000">
                                          <p:val>
                                            <p:strVal val="1+ppt_h/2"/>
                                          </p:val>
                                        </p:tav>
                                      </p:tavLst>
                                    </p:anim>
                                    <p:set>
                                      <p:cBhvr>
                                        <p:cTn id="73"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7564"/>
          </a:schemeClr>
        </a:solidFill>
        <a:effectLst/>
      </p:bgPr>
    </p:bg>
    <p:spTree>
      <p:nvGrpSpPr>
        <p:cNvPr id="1" name="">
          <a:extLst>
            <a:ext uri="{FF2B5EF4-FFF2-40B4-BE49-F238E27FC236}">
              <a16:creationId xmlns:a16="http://schemas.microsoft.com/office/drawing/2014/main" id="{4BE94B19-0074-75AD-6125-7F1F21ADD85C}"/>
            </a:ext>
          </a:extLst>
        </p:cNvPr>
        <p:cNvGrpSpPr/>
        <p:nvPr/>
      </p:nvGrpSpPr>
      <p:grpSpPr>
        <a:xfrm>
          <a:off x="0" y="0"/>
          <a:ext cx="0" cy="0"/>
          <a:chOff x="0" y="0"/>
          <a:chExt cx="0" cy="0"/>
        </a:xfrm>
      </p:grpSpPr>
      <p:sp>
        <p:nvSpPr>
          <p:cNvPr id="26" name="1b">
            <a:extLst>
              <a:ext uri="{FF2B5EF4-FFF2-40B4-BE49-F238E27FC236}">
                <a16:creationId xmlns:a16="http://schemas.microsoft.com/office/drawing/2014/main" id="{E10B5797-CA85-3E5C-5E15-FFC90D037890}"/>
              </a:ext>
            </a:extLst>
          </p:cNvPr>
          <p:cNvSpPr/>
          <p:nvPr/>
        </p:nvSpPr>
        <p:spPr>
          <a:xfrm>
            <a:off x="588365" y="1735328"/>
            <a:ext cx="3499798" cy="2147028"/>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Not all mushrooms are safe to eat:</a:t>
            </a:r>
          </a:p>
          <a:p>
            <a:pPr algn="ctr">
              <a:spcAft>
                <a:spcPts val="600"/>
              </a:spcAft>
            </a:pPr>
            <a:r>
              <a:rPr lang="en-AU" sz="1600" dirty="0">
                <a:solidFill>
                  <a:schemeClr val="bg1"/>
                </a:solidFill>
                <a:latin typeface="SZTOS MEDIUM" pitchFamily="2" charset="77"/>
                <a:ea typeface="SZTOS MEDIUM" pitchFamily="2" charset="77"/>
                <a:cs typeface="SZTOS MEDIUM" pitchFamily="2" charset="77"/>
              </a:rPr>
              <a:t> </a:t>
            </a:r>
            <a:r>
              <a:rPr lang="en-AU" sz="1600" dirty="0">
                <a:solidFill>
                  <a:schemeClr val="bg1"/>
                </a:solidFill>
                <a:latin typeface="Montserrat" pitchFamily="2" charset="77"/>
              </a:rPr>
              <a:t>Just because a mushroom looks pretty or looks like one from a shop doesn't mean it's safe.</a:t>
            </a:r>
          </a:p>
        </p:txBody>
      </p:sp>
      <p:sp>
        <p:nvSpPr>
          <p:cNvPr id="28" name="2b">
            <a:extLst>
              <a:ext uri="{FF2B5EF4-FFF2-40B4-BE49-F238E27FC236}">
                <a16:creationId xmlns:a16="http://schemas.microsoft.com/office/drawing/2014/main" id="{B678A5E5-1B8B-8505-6966-E4A6006D06B8}"/>
              </a:ext>
            </a:extLst>
          </p:cNvPr>
          <p:cNvSpPr/>
          <p:nvPr/>
        </p:nvSpPr>
        <p:spPr>
          <a:xfrm>
            <a:off x="4226321" y="1723524"/>
            <a:ext cx="3503755" cy="2163877"/>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Never touch or pick wild mushrooms:</a:t>
            </a:r>
          </a:p>
          <a:p>
            <a:pPr algn="ctr">
              <a:spcAft>
                <a:spcPts val="600"/>
              </a:spcAft>
            </a:pPr>
            <a:r>
              <a:rPr lang="en-AU" sz="1600" dirty="0">
                <a:solidFill>
                  <a:schemeClr val="bg1"/>
                </a:solidFill>
                <a:latin typeface="Montserrat" pitchFamily="2" charset="77"/>
              </a:rPr>
              <a:t>Never touch or pick any mushrooms you see growing outside, even in your own garden.</a:t>
            </a:r>
          </a:p>
        </p:txBody>
      </p:sp>
      <p:sp>
        <p:nvSpPr>
          <p:cNvPr id="27" name="4b">
            <a:extLst>
              <a:ext uri="{FF2B5EF4-FFF2-40B4-BE49-F238E27FC236}">
                <a16:creationId xmlns:a16="http://schemas.microsoft.com/office/drawing/2014/main" id="{F6A8AAC8-B892-B750-B926-3C72BCF9CC7A}"/>
              </a:ext>
            </a:extLst>
          </p:cNvPr>
          <p:cNvSpPr/>
          <p:nvPr/>
        </p:nvSpPr>
        <p:spPr>
          <a:xfrm>
            <a:off x="598463" y="4043945"/>
            <a:ext cx="3511027" cy="2163876"/>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Only eat mushrooms from the shop:</a:t>
            </a:r>
          </a:p>
          <a:p>
            <a:pPr algn="ctr">
              <a:spcAft>
                <a:spcPts val="600"/>
              </a:spcAft>
            </a:pPr>
            <a:r>
              <a:rPr lang="en-AU" sz="1600" dirty="0">
                <a:solidFill>
                  <a:schemeClr val="bg1"/>
                </a:solidFill>
                <a:latin typeface="Montserrat" pitchFamily="2" charset="77"/>
              </a:rPr>
              <a:t>These mushrooms have been grown by experts and are safe to eat.</a:t>
            </a:r>
          </a:p>
        </p:txBody>
      </p:sp>
      <p:sp>
        <p:nvSpPr>
          <p:cNvPr id="29" name="3b">
            <a:extLst>
              <a:ext uri="{FF2B5EF4-FFF2-40B4-BE49-F238E27FC236}">
                <a16:creationId xmlns:a16="http://schemas.microsoft.com/office/drawing/2014/main" id="{83BFE072-36CD-F696-4E01-A117D3299898}"/>
              </a:ext>
            </a:extLst>
          </p:cNvPr>
          <p:cNvSpPr/>
          <p:nvPr/>
        </p:nvSpPr>
        <p:spPr>
          <a:xfrm>
            <a:off x="7848229" y="1710056"/>
            <a:ext cx="3492955" cy="2163876"/>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If you see a wild mushroom, tell a grown-up:</a:t>
            </a:r>
          </a:p>
          <a:p>
            <a:pPr algn="ctr">
              <a:spcAft>
                <a:spcPts val="600"/>
              </a:spcAft>
            </a:pPr>
            <a:r>
              <a:rPr lang="en-AU" sz="1600" dirty="0">
                <a:solidFill>
                  <a:schemeClr val="bg1"/>
                </a:solidFill>
                <a:latin typeface="SZTOS MEDIUM" pitchFamily="2" charset="77"/>
                <a:ea typeface="SZTOS MEDIUM" pitchFamily="2" charset="77"/>
                <a:cs typeface="SZTOS MEDIUM" pitchFamily="2" charset="77"/>
              </a:rPr>
              <a:t> </a:t>
            </a:r>
            <a:r>
              <a:rPr lang="en-AU" sz="1600" dirty="0">
                <a:solidFill>
                  <a:schemeClr val="bg1"/>
                </a:solidFill>
                <a:latin typeface="Montserrat" pitchFamily="2" charset="77"/>
              </a:rPr>
              <a:t>That way the adult can make sure everyone stays safe.</a:t>
            </a:r>
          </a:p>
        </p:txBody>
      </p:sp>
      <p:sp>
        <p:nvSpPr>
          <p:cNvPr id="30" name="5b">
            <a:extLst>
              <a:ext uri="{FF2B5EF4-FFF2-40B4-BE49-F238E27FC236}">
                <a16:creationId xmlns:a16="http://schemas.microsoft.com/office/drawing/2014/main" id="{E900FB6E-72D4-76DE-D4D7-8886BCBF56BB}"/>
              </a:ext>
            </a:extLst>
          </p:cNvPr>
          <p:cNvSpPr/>
          <p:nvPr/>
        </p:nvSpPr>
        <p:spPr>
          <a:xfrm>
            <a:off x="4235882" y="4068985"/>
            <a:ext cx="3498316" cy="2163878"/>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44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Mushrooms are special living things: </a:t>
            </a:r>
          </a:p>
          <a:p>
            <a:pPr algn="ctr">
              <a:spcAft>
                <a:spcPts val="600"/>
              </a:spcAft>
            </a:pPr>
            <a:r>
              <a:rPr lang="en-AU" sz="1600" dirty="0">
                <a:solidFill>
                  <a:schemeClr val="bg1"/>
                </a:solidFill>
                <a:latin typeface="Montserrat" pitchFamily="2" charset="77"/>
              </a:rPr>
              <a:t>While some wild mushrooms are dangerous for humans to eat, they are still important parts of nature for other animals and plants.</a:t>
            </a:r>
          </a:p>
        </p:txBody>
      </p:sp>
      <p:grpSp>
        <p:nvGrpSpPr>
          <p:cNvPr id="31" name="5">
            <a:extLst>
              <a:ext uri="{FF2B5EF4-FFF2-40B4-BE49-F238E27FC236}">
                <a16:creationId xmlns:a16="http://schemas.microsoft.com/office/drawing/2014/main" id="{8B142EBC-A0A3-05F2-E26A-706D6B892DA7}"/>
              </a:ext>
            </a:extLst>
          </p:cNvPr>
          <p:cNvGrpSpPr/>
          <p:nvPr/>
        </p:nvGrpSpPr>
        <p:grpSpPr>
          <a:xfrm rot="16200000">
            <a:off x="4899895" y="3395410"/>
            <a:ext cx="2163876" cy="3511028"/>
            <a:chOff x="9677555" y="1918035"/>
            <a:chExt cx="2163876" cy="3511028"/>
          </a:xfrm>
        </p:grpSpPr>
        <p:sp>
          <p:nvSpPr>
            <p:cNvPr id="25" name="Rounded Rectangle 24">
              <a:extLst>
                <a:ext uri="{FF2B5EF4-FFF2-40B4-BE49-F238E27FC236}">
                  <a16:creationId xmlns:a16="http://schemas.microsoft.com/office/drawing/2014/main" id="{0E801E05-A46B-2036-31ED-2ADE5532B90F}"/>
                </a:ext>
              </a:extLst>
            </p:cNvPr>
            <p:cNvSpPr/>
            <p:nvPr/>
          </p:nvSpPr>
          <p:spPr>
            <a:xfrm>
              <a:off x="9677555" y="1918035"/>
              <a:ext cx="2163876" cy="3511028"/>
            </a:xfrm>
            <a:prstGeom prst="roundRect">
              <a:avLst/>
            </a:prstGeom>
            <a:solidFill>
              <a:srgbClr val="FBE8CD"/>
            </a:solidFill>
            <a:ln>
              <a:solidFill>
                <a:srgbClr val="F9E2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artoon mushroom with a face and a smile&#10;&#10;AI-generated content may be incorrect.">
              <a:extLst>
                <a:ext uri="{FF2B5EF4-FFF2-40B4-BE49-F238E27FC236}">
                  <a16:creationId xmlns:a16="http://schemas.microsoft.com/office/drawing/2014/main" id="{EBA55E59-68F3-DFC5-08E8-F1F47B82596B}"/>
                </a:ext>
              </a:extLst>
            </p:cNvPr>
            <p:cNvPicPr>
              <a:picLocks noChangeAspect="1"/>
            </p:cNvPicPr>
            <p:nvPr/>
          </p:nvPicPr>
          <p:blipFill>
            <a:blip r:embed="rId2"/>
            <a:stretch>
              <a:fillRect/>
            </a:stretch>
          </p:blipFill>
          <p:spPr>
            <a:xfrm rot="5400000">
              <a:off x="9977428" y="2921295"/>
              <a:ext cx="1564130" cy="1513263"/>
            </a:xfrm>
            <a:prstGeom prst="rect">
              <a:avLst/>
            </a:prstGeom>
          </p:spPr>
        </p:pic>
      </p:grpSp>
      <p:grpSp>
        <p:nvGrpSpPr>
          <p:cNvPr id="34" name="4">
            <a:extLst>
              <a:ext uri="{FF2B5EF4-FFF2-40B4-BE49-F238E27FC236}">
                <a16:creationId xmlns:a16="http://schemas.microsoft.com/office/drawing/2014/main" id="{8081A8A1-F749-AC50-F243-E8C8FD54D2D8}"/>
              </a:ext>
            </a:extLst>
          </p:cNvPr>
          <p:cNvGrpSpPr/>
          <p:nvPr/>
        </p:nvGrpSpPr>
        <p:grpSpPr>
          <a:xfrm rot="5400000">
            <a:off x="1272038" y="3370369"/>
            <a:ext cx="2163876" cy="3511028"/>
            <a:chOff x="2680649" y="1918035"/>
            <a:chExt cx="2163876" cy="3511028"/>
          </a:xfrm>
        </p:grpSpPr>
        <p:sp>
          <p:nvSpPr>
            <p:cNvPr id="21" name="Rounded Rectangle 20">
              <a:extLst>
                <a:ext uri="{FF2B5EF4-FFF2-40B4-BE49-F238E27FC236}">
                  <a16:creationId xmlns:a16="http://schemas.microsoft.com/office/drawing/2014/main" id="{E9AE1C64-823F-3415-CB94-031136459489}"/>
                </a:ext>
              </a:extLst>
            </p:cNvPr>
            <p:cNvSpPr/>
            <p:nvPr/>
          </p:nvSpPr>
          <p:spPr>
            <a:xfrm>
              <a:off x="2680649" y="1918035"/>
              <a:ext cx="2163876" cy="3511028"/>
            </a:xfrm>
            <a:prstGeom prst="roundRect">
              <a:avLst/>
            </a:prstGeom>
            <a:solidFill>
              <a:srgbClr val="E3EFE3"/>
            </a:solidFill>
            <a:ln>
              <a:solidFill>
                <a:srgbClr val="E3EF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green store with black text&#10;&#10;AI-generated content may be incorrect.">
              <a:extLst>
                <a:ext uri="{FF2B5EF4-FFF2-40B4-BE49-F238E27FC236}">
                  <a16:creationId xmlns:a16="http://schemas.microsoft.com/office/drawing/2014/main" id="{B6001E3B-F704-BE45-A69C-81E1AC1CCED3}"/>
                </a:ext>
              </a:extLst>
            </p:cNvPr>
            <p:cNvPicPr>
              <a:picLocks noChangeAspect="1"/>
            </p:cNvPicPr>
            <p:nvPr/>
          </p:nvPicPr>
          <p:blipFill>
            <a:blip r:embed="rId3"/>
            <a:stretch>
              <a:fillRect/>
            </a:stretch>
          </p:blipFill>
          <p:spPr>
            <a:xfrm rot="16200000">
              <a:off x="2980522" y="2899718"/>
              <a:ext cx="1564129" cy="1583203"/>
            </a:xfrm>
            <a:prstGeom prst="rect">
              <a:avLst/>
            </a:prstGeom>
          </p:spPr>
        </p:pic>
      </p:grpSp>
      <p:grpSp>
        <p:nvGrpSpPr>
          <p:cNvPr id="32" name="3">
            <a:extLst>
              <a:ext uri="{FF2B5EF4-FFF2-40B4-BE49-F238E27FC236}">
                <a16:creationId xmlns:a16="http://schemas.microsoft.com/office/drawing/2014/main" id="{0779A7D9-C15A-A11D-9FE1-515F36A9E948}"/>
              </a:ext>
            </a:extLst>
          </p:cNvPr>
          <p:cNvGrpSpPr/>
          <p:nvPr/>
        </p:nvGrpSpPr>
        <p:grpSpPr>
          <a:xfrm rot="16200000">
            <a:off x="8505767" y="1036480"/>
            <a:ext cx="2163876" cy="3511028"/>
            <a:chOff x="7347207" y="1918035"/>
            <a:chExt cx="2163876" cy="3511028"/>
          </a:xfrm>
        </p:grpSpPr>
        <p:sp>
          <p:nvSpPr>
            <p:cNvPr id="24" name="Rounded Rectangle 23">
              <a:extLst>
                <a:ext uri="{FF2B5EF4-FFF2-40B4-BE49-F238E27FC236}">
                  <a16:creationId xmlns:a16="http://schemas.microsoft.com/office/drawing/2014/main" id="{6FD0592D-4264-4485-449D-62229F3E65D9}"/>
                </a:ext>
              </a:extLst>
            </p:cNvPr>
            <p:cNvSpPr/>
            <p:nvPr/>
          </p:nvSpPr>
          <p:spPr>
            <a:xfrm>
              <a:off x="7347207" y="1918035"/>
              <a:ext cx="2163876" cy="3511028"/>
            </a:xfrm>
            <a:prstGeom prst="roundRect">
              <a:avLst/>
            </a:prstGeom>
            <a:solidFill>
              <a:srgbClr val="FDE1E0"/>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red mushroom with white spots&#10;&#10;AI-generated content may be incorrect.">
              <a:extLst>
                <a:ext uri="{FF2B5EF4-FFF2-40B4-BE49-F238E27FC236}">
                  <a16:creationId xmlns:a16="http://schemas.microsoft.com/office/drawing/2014/main" id="{938F905A-3D91-FBF5-D86C-9DC0FB1F27A5}"/>
                </a:ext>
              </a:extLst>
            </p:cNvPr>
            <p:cNvPicPr>
              <a:picLocks noChangeAspect="1"/>
            </p:cNvPicPr>
            <p:nvPr/>
          </p:nvPicPr>
          <p:blipFill>
            <a:blip r:embed="rId4"/>
            <a:stretch>
              <a:fillRect/>
            </a:stretch>
          </p:blipFill>
          <p:spPr>
            <a:xfrm rot="5400000">
              <a:off x="7628274" y="2878768"/>
              <a:ext cx="1583204" cy="1589562"/>
            </a:xfrm>
            <a:prstGeom prst="rect">
              <a:avLst/>
            </a:prstGeom>
          </p:spPr>
        </p:pic>
      </p:grpSp>
      <p:grpSp>
        <p:nvGrpSpPr>
          <p:cNvPr id="33" name="2">
            <a:extLst>
              <a:ext uri="{FF2B5EF4-FFF2-40B4-BE49-F238E27FC236}">
                <a16:creationId xmlns:a16="http://schemas.microsoft.com/office/drawing/2014/main" id="{68DAE965-1103-8706-4E7A-7EEC48E4C99C}"/>
              </a:ext>
            </a:extLst>
          </p:cNvPr>
          <p:cNvGrpSpPr/>
          <p:nvPr/>
        </p:nvGrpSpPr>
        <p:grpSpPr>
          <a:xfrm rot="16200000">
            <a:off x="4884197" y="1044904"/>
            <a:ext cx="2180724" cy="3511028"/>
            <a:chOff x="4997213" y="1918035"/>
            <a:chExt cx="2180724" cy="3511028"/>
          </a:xfrm>
        </p:grpSpPr>
        <p:sp>
          <p:nvSpPr>
            <p:cNvPr id="23" name="Rounded Rectangle 22">
              <a:extLst>
                <a:ext uri="{FF2B5EF4-FFF2-40B4-BE49-F238E27FC236}">
                  <a16:creationId xmlns:a16="http://schemas.microsoft.com/office/drawing/2014/main" id="{C498AED0-1F4F-F4C7-11F7-376375997B59}"/>
                </a:ext>
              </a:extLst>
            </p:cNvPr>
            <p:cNvSpPr/>
            <p:nvPr/>
          </p:nvSpPr>
          <p:spPr>
            <a:xfrm>
              <a:off x="4997213" y="1918035"/>
              <a:ext cx="2180724" cy="3511028"/>
            </a:xfrm>
            <a:prstGeom prst="roundRect">
              <a:avLst/>
            </a:prstGeom>
            <a:solidFill>
              <a:srgbClr val="E9E8FF"/>
            </a:solidFill>
            <a:ln>
              <a:solidFill>
                <a:srgbClr val="E9E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16" name="Picture 15">
              <a:extLst>
                <a:ext uri="{FF2B5EF4-FFF2-40B4-BE49-F238E27FC236}">
                  <a16:creationId xmlns:a16="http://schemas.microsoft.com/office/drawing/2014/main" id="{602AF05A-51D1-B25F-B320-0870D970B070}"/>
                </a:ext>
              </a:extLst>
            </p:cNvPr>
            <p:cNvPicPr>
              <a:picLocks noChangeAspect="1"/>
            </p:cNvPicPr>
            <p:nvPr/>
          </p:nvPicPr>
          <p:blipFill>
            <a:blip r:embed="rId5"/>
            <a:srcRect/>
            <a:stretch/>
          </p:blipFill>
          <p:spPr>
            <a:xfrm rot="5400000">
              <a:off x="5307577" y="2887241"/>
              <a:ext cx="1576845" cy="1583203"/>
            </a:xfrm>
            <a:prstGeom prst="rect">
              <a:avLst/>
            </a:prstGeom>
          </p:spPr>
        </p:pic>
      </p:grpSp>
      <p:grpSp>
        <p:nvGrpSpPr>
          <p:cNvPr id="35" name="1">
            <a:extLst>
              <a:ext uri="{FF2B5EF4-FFF2-40B4-BE49-F238E27FC236}">
                <a16:creationId xmlns:a16="http://schemas.microsoft.com/office/drawing/2014/main" id="{30AAE679-CBEE-FD19-8EE2-3C71B4B32229}"/>
              </a:ext>
            </a:extLst>
          </p:cNvPr>
          <p:cNvGrpSpPr/>
          <p:nvPr/>
        </p:nvGrpSpPr>
        <p:grpSpPr>
          <a:xfrm rot="5400000">
            <a:off x="1256326" y="1053328"/>
            <a:ext cx="2163876" cy="3511028"/>
            <a:chOff x="385332" y="1918035"/>
            <a:chExt cx="2163876" cy="3511028"/>
          </a:xfrm>
        </p:grpSpPr>
        <p:sp>
          <p:nvSpPr>
            <p:cNvPr id="22" name="Rounded Rectangle 21">
              <a:extLst>
                <a:ext uri="{FF2B5EF4-FFF2-40B4-BE49-F238E27FC236}">
                  <a16:creationId xmlns:a16="http://schemas.microsoft.com/office/drawing/2014/main" id="{7C3877B6-5A01-88B5-026B-CB5151BFC85E}"/>
                </a:ext>
              </a:extLst>
            </p:cNvPr>
            <p:cNvSpPr/>
            <p:nvPr/>
          </p:nvSpPr>
          <p:spPr>
            <a:xfrm>
              <a:off x="385332" y="1918035"/>
              <a:ext cx="2163876" cy="3511028"/>
            </a:xfrm>
            <a:prstGeom prst="roundRect">
              <a:avLst/>
            </a:prstGeom>
            <a:solidFill>
              <a:srgbClr val="DEF1EC"/>
            </a:solidFill>
            <a:ln>
              <a:solidFill>
                <a:srgbClr val="DEF1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A person with a question mark&#10;&#10;AI-generated content may be incorrect.">
              <a:extLst>
                <a:ext uri="{FF2B5EF4-FFF2-40B4-BE49-F238E27FC236}">
                  <a16:creationId xmlns:a16="http://schemas.microsoft.com/office/drawing/2014/main" id="{4D2EB053-EBF5-F4D3-B39D-A9747624E3BB}"/>
                </a:ext>
              </a:extLst>
            </p:cNvPr>
            <p:cNvPicPr>
              <a:picLocks noChangeAspect="1"/>
            </p:cNvPicPr>
            <p:nvPr/>
          </p:nvPicPr>
          <p:blipFill>
            <a:blip r:embed="rId6"/>
            <a:stretch>
              <a:fillRect/>
            </a:stretch>
          </p:blipFill>
          <p:spPr>
            <a:xfrm rot="16200000">
              <a:off x="675668" y="2868874"/>
              <a:ext cx="1583204" cy="1589562"/>
            </a:xfrm>
            <a:prstGeom prst="rect">
              <a:avLst/>
            </a:prstGeom>
          </p:spPr>
        </p:pic>
      </p:grpSp>
      <p:sp>
        <p:nvSpPr>
          <p:cNvPr id="3" name="Title 1">
            <a:extLst>
              <a:ext uri="{FF2B5EF4-FFF2-40B4-BE49-F238E27FC236}">
                <a16:creationId xmlns:a16="http://schemas.microsoft.com/office/drawing/2014/main" id="{AB84CF67-8502-916B-1EBE-DF977E2F85AC}"/>
              </a:ext>
            </a:extLst>
          </p:cNvPr>
          <p:cNvSpPr txBox="1">
            <a:spLocks/>
          </p:cNvSpPr>
          <p:nvPr/>
        </p:nvSpPr>
        <p:spPr>
          <a:xfrm>
            <a:off x="3006312" y="352331"/>
            <a:ext cx="6179376"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Don’t touch! Don’t eat!</a:t>
            </a:r>
          </a:p>
        </p:txBody>
      </p:sp>
      <p:sp>
        <p:nvSpPr>
          <p:cNvPr id="4" name="TextBox 3">
            <a:extLst>
              <a:ext uri="{FF2B5EF4-FFF2-40B4-BE49-F238E27FC236}">
                <a16:creationId xmlns:a16="http://schemas.microsoft.com/office/drawing/2014/main" id="{9627B7BE-94DC-CEE0-AA28-431283E58CCD}"/>
              </a:ext>
            </a:extLst>
          </p:cNvPr>
          <p:cNvSpPr txBox="1"/>
          <p:nvPr/>
        </p:nvSpPr>
        <p:spPr>
          <a:xfrm>
            <a:off x="1563268" y="965163"/>
            <a:ext cx="9065464"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What are the dangers of foraging for mushrooms in the wild?</a:t>
            </a:r>
          </a:p>
        </p:txBody>
      </p:sp>
      <p:grpSp>
        <p:nvGrpSpPr>
          <p:cNvPr id="49" name="Group 48">
            <a:extLst>
              <a:ext uri="{FF2B5EF4-FFF2-40B4-BE49-F238E27FC236}">
                <a16:creationId xmlns:a16="http://schemas.microsoft.com/office/drawing/2014/main" id="{AC5A4D06-D936-D2B8-46A6-5445FE266ACB}"/>
              </a:ext>
            </a:extLst>
          </p:cNvPr>
          <p:cNvGrpSpPr/>
          <p:nvPr/>
        </p:nvGrpSpPr>
        <p:grpSpPr>
          <a:xfrm>
            <a:off x="8105945" y="4398514"/>
            <a:ext cx="3485457" cy="1424398"/>
            <a:chOff x="7533564" y="4794576"/>
            <a:chExt cx="4364267" cy="1082556"/>
          </a:xfrm>
        </p:grpSpPr>
        <p:pic>
          <p:nvPicPr>
            <p:cNvPr id="50" name="Picture 49" descr="A red rectangular object with black border&#10;&#10;AI-generated content may be incorrect.">
              <a:extLst>
                <a:ext uri="{FF2B5EF4-FFF2-40B4-BE49-F238E27FC236}">
                  <a16:creationId xmlns:a16="http://schemas.microsoft.com/office/drawing/2014/main" id="{1EACF107-CA0C-CBB1-124F-3B799711CB02}"/>
                </a:ext>
              </a:extLst>
            </p:cNvPr>
            <p:cNvPicPr>
              <a:picLocks noChangeAspect="1"/>
            </p:cNvPicPr>
            <p:nvPr/>
          </p:nvPicPr>
          <p:blipFill>
            <a:blip r:embed="rId7"/>
            <a:stretch>
              <a:fillRect/>
            </a:stretch>
          </p:blipFill>
          <p:spPr>
            <a:xfrm>
              <a:off x="7533564" y="4794576"/>
              <a:ext cx="4364267" cy="1082556"/>
            </a:xfrm>
            <a:prstGeom prst="rect">
              <a:avLst/>
            </a:prstGeom>
          </p:spPr>
        </p:pic>
        <p:sp>
          <p:nvSpPr>
            <p:cNvPr id="51" name="TextBox 50">
              <a:extLst>
                <a:ext uri="{FF2B5EF4-FFF2-40B4-BE49-F238E27FC236}">
                  <a16:creationId xmlns:a16="http://schemas.microsoft.com/office/drawing/2014/main" id="{FB1186FC-B9D9-DC8A-AEF9-001B030777E6}"/>
                </a:ext>
              </a:extLst>
            </p:cNvPr>
            <p:cNvSpPr txBox="1"/>
            <p:nvPr/>
          </p:nvSpPr>
          <p:spPr>
            <a:xfrm>
              <a:off x="7886921" y="5022787"/>
              <a:ext cx="3616629" cy="754759"/>
            </a:xfrm>
            <a:prstGeom prst="rect">
              <a:avLst/>
            </a:prstGeom>
            <a:noFill/>
          </p:spPr>
          <p:txBody>
            <a:bodyPr wrap="square" rtlCol="0">
              <a:spAutoFit/>
            </a:bodyPr>
            <a:lstStyle/>
            <a:p>
              <a:pPr algn="ctr">
                <a:lnSpc>
                  <a:spcPts val="2400"/>
                </a:lnSpc>
              </a:pPr>
              <a:r>
                <a:rPr lang="en-AU" dirty="0">
                  <a:solidFill>
                    <a:schemeClr val="bg1"/>
                  </a:solidFill>
                  <a:latin typeface="Sztosfixed" pitchFamily="2" charset="77"/>
                  <a:ea typeface="Sztosfixed" pitchFamily="2" charset="77"/>
                  <a:cs typeface="Sztosfixed" pitchFamily="2" charset="77"/>
                </a:rPr>
                <a:t>Don’t forage - enjoy foraying – look but don’t touch!</a:t>
              </a:r>
              <a:endParaRPr lang="en-US" dirty="0">
                <a:solidFill>
                  <a:schemeClr val="bg1"/>
                </a:solidFill>
                <a:latin typeface="Sztosfixed" pitchFamily="2" charset="77"/>
                <a:ea typeface="Sztosfixed" pitchFamily="2" charset="77"/>
                <a:cs typeface="Sztosfixed" pitchFamily="2" charset="77"/>
              </a:endParaRPr>
            </a:p>
          </p:txBody>
        </p:sp>
      </p:grpSp>
      <p:grpSp>
        <p:nvGrpSpPr>
          <p:cNvPr id="52" name="menu">
            <a:extLst>
              <a:ext uri="{FF2B5EF4-FFF2-40B4-BE49-F238E27FC236}">
                <a16:creationId xmlns:a16="http://schemas.microsoft.com/office/drawing/2014/main" id="{6AAB85B7-7540-E486-C615-EDA668F050B6}"/>
              </a:ext>
            </a:extLst>
          </p:cNvPr>
          <p:cNvGrpSpPr/>
          <p:nvPr/>
        </p:nvGrpSpPr>
        <p:grpSpPr>
          <a:xfrm>
            <a:off x="11474101" y="2871719"/>
            <a:ext cx="460535" cy="1114561"/>
            <a:chOff x="151927" y="2325786"/>
            <a:chExt cx="260682" cy="630889"/>
          </a:xfrm>
        </p:grpSpPr>
        <p:sp>
          <p:nvSpPr>
            <p:cNvPr id="53" name="Rectangle: Rounded Corners 63">
              <a:extLst>
                <a:ext uri="{FF2B5EF4-FFF2-40B4-BE49-F238E27FC236}">
                  <a16:creationId xmlns:a16="http://schemas.microsoft.com/office/drawing/2014/main" id="{9524DD88-8B13-F1E9-65D2-0F3B397F774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4" name="a4">
              <a:hlinkClick r:id="" action="ppaction://hlinkshowjump?jump=nextslide"/>
              <a:extLst>
                <a:ext uri="{FF2B5EF4-FFF2-40B4-BE49-F238E27FC236}">
                  <a16:creationId xmlns:a16="http://schemas.microsoft.com/office/drawing/2014/main" id="{C6EA40D6-95D5-DBD1-0979-73BC00E8BA9C}"/>
                </a:ext>
              </a:extLst>
            </p:cNvPr>
            <p:cNvPicPr>
              <a:picLocks noChangeAspect="1"/>
            </p:cNvPicPr>
            <p:nvPr/>
          </p:nvPicPr>
          <p:blipFill>
            <a:blip r:embed="rId8"/>
            <a:srcRect/>
            <a:stretch/>
          </p:blipFill>
          <p:spPr>
            <a:xfrm>
              <a:off x="204687" y="2740767"/>
              <a:ext cx="154441" cy="106747"/>
            </a:xfrm>
            <a:prstGeom prst="rect">
              <a:avLst/>
            </a:prstGeom>
          </p:spPr>
        </p:pic>
        <p:pic>
          <p:nvPicPr>
            <p:cNvPr id="55" name="a4">
              <a:hlinkClick r:id="" action="ppaction://hlinkshowjump?jump=previousslide"/>
              <a:extLst>
                <a:ext uri="{FF2B5EF4-FFF2-40B4-BE49-F238E27FC236}">
                  <a16:creationId xmlns:a16="http://schemas.microsoft.com/office/drawing/2014/main" id="{4511DAD0-F9F3-8FAD-081C-A8289DE288DA}"/>
                </a:ext>
              </a:extLst>
            </p:cNvPr>
            <p:cNvPicPr>
              <a:picLocks noChangeAspect="1"/>
            </p:cNvPicPr>
            <p:nvPr/>
          </p:nvPicPr>
          <p:blipFill>
            <a:blip r:embed="rId8"/>
            <a:srcRect/>
            <a:stretch/>
          </p:blipFill>
          <p:spPr>
            <a:xfrm rot="10800000">
              <a:off x="204687" y="2434554"/>
              <a:ext cx="154441" cy="106747"/>
            </a:xfrm>
            <a:prstGeom prst="rect">
              <a:avLst/>
            </a:prstGeom>
          </p:spPr>
        </p:pic>
      </p:grpSp>
      <p:sp>
        <p:nvSpPr>
          <p:cNvPr id="5" name="number">
            <a:extLst>
              <a:ext uri="{FF2B5EF4-FFF2-40B4-BE49-F238E27FC236}">
                <a16:creationId xmlns:a16="http://schemas.microsoft.com/office/drawing/2014/main" id="{577CACB6-2FBC-1A21-5799-8280E26BF533}"/>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12</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80610337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 restart="whenNotActive" fill="hold" evtFilter="cancelBubble" nodeType="interactiveSeq">
                <p:stCondLst>
                  <p:cond evt="onClick" delay="0">
                    <p:tgtEl>
                      <p:spTgt spid="3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2"/>
                                        </p:tgtEl>
                                      </p:cBhvr>
                                    </p:animEffect>
                                    <p:set>
                                      <p:cBhvr>
                                        <p:cTn id="19"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20" restart="whenNotActive" fill="hold" evtFilter="cancelBubble" nodeType="interactiveSeq">
                <p:stCondLst>
                  <p:cond evt="onClick" delay="0">
                    <p:tgtEl>
                      <p:spTgt spid="3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4"/>
                                        </p:tgtEl>
                                      </p:cBhvr>
                                    </p:animEffect>
                                    <p:set>
                                      <p:cBhvr>
                                        <p:cTn id="2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6" restart="whenNotActive" fill="hold" evtFilter="cancelBubble" nodeType="interactiveSeq">
                <p:stCondLst>
                  <p:cond evt="onClick" delay="0">
                    <p:tgtEl>
                      <p:spTgt spid="3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1"/>
                                        </p:tgtEl>
                                      </p:cBhvr>
                                    </p:animEffect>
                                    <p:set>
                                      <p:cBhvr>
                                        <p:cTn id="31"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childTnLst>
                          </p:cTn>
                        </p:par>
                      </p:childTnLst>
                    </p:cTn>
                  </p:par>
                </p:childTnLst>
              </p:cTn>
              <p:nextCondLst>
                <p:cond evt="onClick" delay="0">
                  <p:tgtEl>
                    <p:spTgt spid="27"/>
                  </p:tgtEl>
                </p:cond>
              </p:nextCondLst>
            </p:seq>
            <p:seq concurrent="1" nextAc="seek">
              <p:cTn id="38" restart="whenNotActive" fill="hold" evtFilter="cancelBubble" nodeType="interactiveSeq">
                <p:stCondLst>
                  <p:cond evt="onClick" delay="0">
                    <p:tgtEl>
                      <p:spTgt spid="30"/>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childTnLst>
                    </p:cTn>
                  </p:par>
                </p:childTnLst>
              </p:cTn>
              <p:nextCondLst>
                <p:cond evt="onClick" delay="0">
                  <p:tgtEl>
                    <p:spTgt spid="30"/>
                  </p:tgtEl>
                </p:cond>
              </p:nextCondLst>
            </p:seq>
            <p:seq concurrent="1" nextAc="seek">
              <p:cTn id="44" restart="whenNotActive" fill="hold" evtFilter="cancelBubble" nodeType="interactiveSeq">
                <p:stCondLst>
                  <p:cond evt="onClick" delay="0">
                    <p:tgtEl>
                      <p:spTgt spid="2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0"/>
                                        <p:tgtEl>
                                          <p:spTgt spid="33"/>
                                        </p:tgtEl>
                                      </p:cBhvr>
                                    </p:animEffect>
                                  </p:childTnLst>
                                </p:cTn>
                              </p:par>
                            </p:childTnLst>
                          </p:cTn>
                        </p:par>
                      </p:childTnLst>
                    </p:cTn>
                  </p:par>
                </p:childTnLst>
              </p:cTn>
              <p:nextCondLst>
                <p:cond evt="onClick" delay="0">
                  <p:tgtEl>
                    <p:spTgt spid="28"/>
                  </p:tgtEl>
                </p:cond>
              </p:nextCondLst>
            </p:seq>
            <p:seq concurrent="1" nextAc="seek">
              <p:cTn id="50" restart="whenNotActive" fill="hold" evtFilter="cancelBubble" nodeType="interactiveSeq">
                <p:stCondLst>
                  <p:cond evt="onClick" delay="0">
                    <p:tgtEl>
                      <p:spTgt spid="29"/>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childTnLst>
                          </p:cTn>
                        </p:par>
                      </p:childTnLst>
                    </p:cTn>
                  </p:par>
                </p:childTnLst>
              </p:cTn>
              <p:nextCondLst>
                <p:cond evt="onClick" delay="0">
                  <p:tgtEl>
                    <p:spTgt spid="29"/>
                  </p:tgtEl>
                </p:cond>
              </p:nextCondLst>
            </p:seq>
            <p:seq concurrent="1" nextAc="seek">
              <p:cTn id="56" restart="whenNotActive" fill="hold" evtFilter="cancelBubble" nodeType="interactiveSeq">
                <p:stCondLst>
                  <p:cond evt="onClick" delay="0">
                    <p:tgtEl>
                      <p:spTgt spid="2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500"/>
                                        <p:tgtEl>
                                          <p:spTgt spid="35"/>
                                        </p:tgtEl>
                                      </p:cBhvr>
                                    </p:animEffect>
                                  </p:childTnLst>
                                </p:cTn>
                              </p:par>
                            </p:childTnLst>
                          </p:cTn>
                        </p:par>
                      </p:childTnLst>
                    </p:cTn>
                  </p:par>
                </p:childTnLst>
              </p:cTn>
              <p:nextCondLst>
                <p:cond evt="onClick" delay="0">
                  <p:tgtEl>
                    <p:spTgt spid="2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menu">
            <a:extLst>
              <a:ext uri="{FF2B5EF4-FFF2-40B4-BE49-F238E27FC236}">
                <a16:creationId xmlns:a16="http://schemas.microsoft.com/office/drawing/2014/main" id="{7FC2408F-E8EB-BE37-613D-6A0EE2A37263}"/>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8B0E079C-FE01-F0EE-8C04-43D683FD574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6BB2C0F1-ACE8-37F1-5C78-245D50433F11}"/>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AD937AC7-8CF9-DC68-68EF-AF551CCEC6CD}"/>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 name="Title 1">
            <a:extLst>
              <a:ext uri="{FF2B5EF4-FFF2-40B4-BE49-F238E27FC236}">
                <a16:creationId xmlns:a16="http://schemas.microsoft.com/office/drawing/2014/main" id="{852D464B-08BE-D6E9-FB69-8048DC414B88}"/>
              </a:ext>
            </a:extLst>
          </p:cNvPr>
          <p:cNvSpPr txBox="1">
            <a:spLocks/>
          </p:cNvSpPr>
          <p:nvPr/>
        </p:nvSpPr>
        <p:spPr>
          <a:xfrm>
            <a:off x="2489200" y="352330"/>
            <a:ext cx="7213600"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solidFill>
                  <a:schemeClr val="bg1"/>
                </a:solidFill>
                <a:latin typeface="Sztosfixed" pitchFamily="2" charset="77"/>
                <a:ea typeface="Sztosfixed" pitchFamily="2" charset="77"/>
                <a:cs typeface="Sztosfixed" pitchFamily="2" charset="77"/>
              </a:rPr>
              <a:t>Fascinating Fungi Facts</a:t>
            </a:r>
          </a:p>
        </p:txBody>
      </p:sp>
      <p:grpSp>
        <p:nvGrpSpPr>
          <p:cNvPr id="4" name="1. mushrooms">
            <a:extLst>
              <a:ext uri="{FF2B5EF4-FFF2-40B4-BE49-F238E27FC236}">
                <a16:creationId xmlns:a16="http://schemas.microsoft.com/office/drawing/2014/main" id="{B10D00C4-C71C-991F-207E-658B5F2C9CD0}"/>
              </a:ext>
            </a:extLst>
          </p:cNvPr>
          <p:cNvGrpSpPr/>
          <p:nvPr/>
        </p:nvGrpSpPr>
        <p:grpSpPr>
          <a:xfrm>
            <a:off x="2268921" y="1282756"/>
            <a:ext cx="7772400" cy="4472454"/>
            <a:chOff x="2396060" y="1775848"/>
            <a:chExt cx="7772400" cy="4472454"/>
          </a:xfrm>
        </p:grpSpPr>
        <p:pic>
          <p:nvPicPr>
            <p:cNvPr id="7" name="Picture 6" descr="A white oval object with a black border&#10;&#10;AI-generated content may be incorrect.">
              <a:extLst>
                <a:ext uri="{FF2B5EF4-FFF2-40B4-BE49-F238E27FC236}">
                  <a16:creationId xmlns:a16="http://schemas.microsoft.com/office/drawing/2014/main" id="{D7D71346-7876-071D-975B-EFBC2909AD4B}"/>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11" name="TextBox 10">
              <a:extLst>
                <a:ext uri="{FF2B5EF4-FFF2-40B4-BE49-F238E27FC236}">
                  <a16:creationId xmlns:a16="http://schemas.microsoft.com/office/drawing/2014/main" id="{3310762C-DD1C-5FD8-7480-2E5159AB1251}"/>
                </a:ext>
              </a:extLst>
            </p:cNvPr>
            <p:cNvSpPr txBox="1"/>
            <p:nvPr/>
          </p:nvSpPr>
          <p:spPr>
            <a:xfrm>
              <a:off x="3229535" y="3518346"/>
              <a:ext cx="6105450" cy="1213666"/>
            </a:xfrm>
            <a:prstGeom prst="rect">
              <a:avLst/>
            </a:prstGeom>
            <a:noFill/>
          </p:spPr>
          <p:txBody>
            <a:bodyPr wrap="square" anchor="ctr">
              <a:spAutoFit/>
            </a:bodyPr>
            <a:lstStyle/>
            <a:p>
              <a:pPr algn="ctr" rtl="0">
                <a:lnSpc>
                  <a:spcPts val="3000"/>
                </a:lnSpc>
                <a:spcAft>
                  <a:spcPts val="600"/>
                </a:spcAft>
                <a:buNone/>
              </a:pPr>
              <a:r>
                <a:rPr lang="en-US" sz="2000" b="1" dirty="0">
                  <a:solidFill>
                    <a:srgbClr val="414141"/>
                  </a:solidFill>
                  <a:latin typeface="Montserrat" pitchFamily="2" charset="77"/>
                </a:rPr>
                <a:t>Fungi</a:t>
              </a:r>
              <a:r>
                <a:rPr lang="en-US" sz="2000" dirty="0">
                  <a:solidFill>
                    <a:srgbClr val="414141"/>
                  </a:solidFill>
                  <a:latin typeface="Montserrat" pitchFamily="2" charset="77"/>
                </a:rPr>
                <a:t> are not plants or animals. They belong to a separate biological kingdom to plants and animals.</a:t>
              </a:r>
            </a:p>
          </p:txBody>
        </p:sp>
      </p:grpSp>
      <p:grpSp>
        <p:nvGrpSpPr>
          <p:cNvPr id="13" name="2. spores">
            <a:extLst>
              <a:ext uri="{FF2B5EF4-FFF2-40B4-BE49-F238E27FC236}">
                <a16:creationId xmlns:a16="http://schemas.microsoft.com/office/drawing/2014/main" id="{C2834D10-514B-D470-31F9-4CEDAB59386B}"/>
              </a:ext>
            </a:extLst>
          </p:cNvPr>
          <p:cNvGrpSpPr/>
          <p:nvPr/>
        </p:nvGrpSpPr>
        <p:grpSpPr>
          <a:xfrm>
            <a:off x="2268921" y="1282756"/>
            <a:ext cx="7772400" cy="4472454"/>
            <a:chOff x="2396060" y="1775848"/>
            <a:chExt cx="7772400" cy="4472454"/>
          </a:xfrm>
        </p:grpSpPr>
        <p:pic>
          <p:nvPicPr>
            <p:cNvPr id="18" name="Picture 17" descr="A white oval object with a black border&#10;&#10;AI-generated content may be incorrect.">
              <a:extLst>
                <a:ext uri="{FF2B5EF4-FFF2-40B4-BE49-F238E27FC236}">
                  <a16:creationId xmlns:a16="http://schemas.microsoft.com/office/drawing/2014/main" id="{326299DE-9AC8-6BAC-7555-0128926D7D7B}"/>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0" name="TextBox 29">
              <a:extLst>
                <a:ext uri="{FF2B5EF4-FFF2-40B4-BE49-F238E27FC236}">
                  <a16:creationId xmlns:a16="http://schemas.microsoft.com/office/drawing/2014/main" id="{3944355E-FB0D-B0FF-7DD5-0077FF8A8B66}"/>
                </a:ext>
              </a:extLst>
            </p:cNvPr>
            <p:cNvSpPr txBox="1"/>
            <p:nvPr/>
          </p:nvSpPr>
          <p:spPr>
            <a:xfrm>
              <a:off x="3375946" y="3595936"/>
              <a:ext cx="5683221" cy="828945"/>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They can grow in the dark because they don’t need sunlight.</a:t>
              </a:r>
            </a:p>
          </p:txBody>
        </p:sp>
      </p:grpSp>
      <p:grpSp>
        <p:nvGrpSpPr>
          <p:cNvPr id="32" name="3. roots">
            <a:extLst>
              <a:ext uri="{FF2B5EF4-FFF2-40B4-BE49-F238E27FC236}">
                <a16:creationId xmlns:a16="http://schemas.microsoft.com/office/drawing/2014/main" id="{B6138F0C-86A5-B4FD-10A2-8A94A0DFA13D}"/>
              </a:ext>
            </a:extLst>
          </p:cNvPr>
          <p:cNvGrpSpPr/>
          <p:nvPr/>
        </p:nvGrpSpPr>
        <p:grpSpPr>
          <a:xfrm>
            <a:off x="2268921" y="1282756"/>
            <a:ext cx="7772400" cy="4472454"/>
            <a:chOff x="2396060" y="1775848"/>
            <a:chExt cx="7772400" cy="4472454"/>
          </a:xfrm>
        </p:grpSpPr>
        <p:pic>
          <p:nvPicPr>
            <p:cNvPr id="33" name="Picture 32" descr="A white oval object with a black border&#10;&#10;AI-generated content may be incorrect.">
              <a:extLst>
                <a:ext uri="{FF2B5EF4-FFF2-40B4-BE49-F238E27FC236}">
                  <a16:creationId xmlns:a16="http://schemas.microsoft.com/office/drawing/2014/main" id="{723FFF3A-E533-B1D1-ACD5-B718047DD59A}"/>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4" name="TextBox 33">
              <a:extLst>
                <a:ext uri="{FF2B5EF4-FFF2-40B4-BE49-F238E27FC236}">
                  <a16:creationId xmlns:a16="http://schemas.microsoft.com/office/drawing/2014/main" id="{EE223198-A4F8-E3B3-3306-5309E9B789AB}"/>
                </a:ext>
              </a:extLst>
            </p:cNvPr>
            <p:cNvSpPr txBox="1"/>
            <p:nvPr/>
          </p:nvSpPr>
          <p:spPr>
            <a:xfrm>
              <a:off x="3673254" y="3262828"/>
              <a:ext cx="5099770" cy="1598386"/>
            </a:xfrm>
            <a:prstGeom prst="rect">
              <a:avLst/>
            </a:prstGeom>
            <a:noFill/>
          </p:spPr>
          <p:txBody>
            <a:bodyPr wrap="square" anchor="ctr">
              <a:spAutoFit/>
            </a:bodyPr>
            <a:lstStyle/>
            <a:p>
              <a:pPr algn="ctr" rtl="0">
                <a:lnSpc>
                  <a:spcPts val="3000"/>
                </a:lnSpc>
                <a:spcAft>
                  <a:spcPts val="600"/>
                </a:spcAft>
                <a:buNone/>
              </a:pPr>
              <a:r>
                <a:rPr lang="en-US" sz="2000" b="1" i="0" u="none" strike="noStrike" dirty="0">
                  <a:solidFill>
                    <a:srgbClr val="414141"/>
                  </a:solidFill>
                  <a:effectLst/>
                  <a:latin typeface="Montserrat" pitchFamily="2" charset="77"/>
                </a:rPr>
                <a:t>Fungi</a:t>
              </a:r>
              <a:r>
                <a:rPr lang="en-US" sz="2000" b="0" i="0" u="none" strike="noStrike" dirty="0">
                  <a:solidFill>
                    <a:srgbClr val="414141"/>
                  </a:solidFill>
                  <a:effectLst/>
                  <a:latin typeface="Montserrat" pitchFamily="2" charset="77"/>
                </a:rPr>
                <a:t> grow by breaking down their food, like leaves, compost and other substrates. Mushrooms are the </a:t>
              </a:r>
              <a:r>
                <a:rPr lang="en-US" sz="2000" b="1" i="0" u="none" strike="noStrike" dirty="0">
                  <a:solidFill>
                    <a:srgbClr val="414141"/>
                  </a:solidFill>
                  <a:effectLst/>
                  <a:latin typeface="Montserrat" pitchFamily="2" charset="77"/>
                </a:rPr>
                <a:t>fruiting bodies </a:t>
              </a:r>
              <a:r>
                <a:rPr lang="en-US" sz="2000" b="0" i="0" u="none" strike="noStrike" dirty="0">
                  <a:solidFill>
                    <a:srgbClr val="414141"/>
                  </a:solidFill>
                  <a:effectLst/>
                  <a:latin typeface="Montserrat" pitchFamily="2" charset="77"/>
                </a:rPr>
                <a:t>of fungi. </a:t>
              </a:r>
            </a:p>
          </p:txBody>
        </p:sp>
      </p:grpSp>
      <p:grpSp>
        <p:nvGrpSpPr>
          <p:cNvPr id="36" name="4. pin">
            <a:extLst>
              <a:ext uri="{FF2B5EF4-FFF2-40B4-BE49-F238E27FC236}">
                <a16:creationId xmlns:a16="http://schemas.microsoft.com/office/drawing/2014/main" id="{1E9870F2-9C02-8354-E2E9-F49DE633C298}"/>
              </a:ext>
            </a:extLst>
          </p:cNvPr>
          <p:cNvGrpSpPr/>
          <p:nvPr/>
        </p:nvGrpSpPr>
        <p:grpSpPr>
          <a:xfrm>
            <a:off x="2268921" y="1282756"/>
            <a:ext cx="7772400" cy="4472454"/>
            <a:chOff x="2396060" y="1775848"/>
            <a:chExt cx="7772400" cy="4472454"/>
          </a:xfrm>
        </p:grpSpPr>
        <p:pic>
          <p:nvPicPr>
            <p:cNvPr id="37" name="Picture 36" descr="A white oval object with a black border&#10;&#10;AI-generated content may be incorrect.">
              <a:extLst>
                <a:ext uri="{FF2B5EF4-FFF2-40B4-BE49-F238E27FC236}">
                  <a16:creationId xmlns:a16="http://schemas.microsoft.com/office/drawing/2014/main" id="{F649F413-B842-73AE-BFDF-D610DEF0B4CF}"/>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8" name="TextBox 37">
              <a:extLst>
                <a:ext uri="{FF2B5EF4-FFF2-40B4-BE49-F238E27FC236}">
                  <a16:creationId xmlns:a16="http://schemas.microsoft.com/office/drawing/2014/main" id="{A23943E7-65D4-9F3D-2B3F-245B0D59A88F}"/>
                </a:ext>
              </a:extLst>
            </p:cNvPr>
            <p:cNvSpPr txBox="1"/>
            <p:nvPr/>
          </p:nvSpPr>
          <p:spPr>
            <a:xfrm>
              <a:off x="3294235" y="3019243"/>
              <a:ext cx="5976050" cy="1983107"/>
            </a:xfrm>
            <a:prstGeom prst="rect">
              <a:avLst/>
            </a:prstGeom>
            <a:noFill/>
          </p:spPr>
          <p:txBody>
            <a:bodyPr wrap="square" anchor="ctr">
              <a:spAutoFit/>
            </a:bodyPr>
            <a:lstStyle/>
            <a:p>
              <a:pPr algn="ctr" rtl="0">
                <a:lnSpc>
                  <a:spcPts val="3000"/>
                </a:lnSpc>
                <a:spcAft>
                  <a:spcPts val="600"/>
                </a:spcAft>
                <a:buNone/>
              </a:pPr>
              <a:r>
                <a:rPr lang="en-US" sz="2000" b="1" i="0" u="none" strike="noStrike" dirty="0">
                  <a:solidFill>
                    <a:srgbClr val="414141"/>
                  </a:solidFill>
                  <a:effectLst/>
                  <a:latin typeface="Montserrat" pitchFamily="2" charset="77"/>
                </a:rPr>
                <a:t>Mycelium</a:t>
              </a:r>
              <a:r>
                <a:rPr lang="en-US" sz="2000" b="0" i="0" u="none" strike="noStrike" dirty="0">
                  <a:solidFill>
                    <a:srgbClr val="414141"/>
                  </a:solidFill>
                  <a:effectLst/>
                  <a:latin typeface="Montserrat" pitchFamily="2" charset="77"/>
                </a:rPr>
                <a:t> are the tiny, thread-like parts of a mushroom that grow underground or inside something else, like roots. Mycelium is the living organism, which forms into a mushroom.</a:t>
              </a:r>
            </a:p>
          </p:txBody>
        </p:sp>
      </p:grpSp>
      <p:grpSp>
        <p:nvGrpSpPr>
          <p:cNvPr id="40" name="5. button">
            <a:extLst>
              <a:ext uri="{FF2B5EF4-FFF2-40B4-BE49-F238E27FC236}">
                <a16:creationId xmlns:a16="http://schemas.microsoft.com/office/drawing/2014/main" id="{E7EBBCBF-2BA9-B470-E814-91B9E2C8CD7F}"/>
              </a:ext>
            </a:extLst>
          </p:cNvPr>
          <p:cNvGrpSpPr/>
          <p:nvPr/>
        </p:nvGrpSpPr>
        <p:grpSpPr>
          <a:xfrm>
            <a:off x="2268921" y="1282756"/>
            <a:ext cx="7772400" cy="4472454"/>
            <a:chOff x="2396060" y="1775848"/>
            <a:chExt cx="7772400" cy="4472454"/>
          </a:xfrm>
        </p:grpSpPr>
        <p:pic>
          <p:nvPicPr>
            <p:cNvPr id="41" name="Picture 40" descr="A white oval object with a black border&#10;&#10;AI-generated content may be incorrect.">
              <a:extLst>
                <a:ext uri="{FF2B5EF4-FFF2-40B4-BE49-F238E27FC236}">
                  <a16:creationId xmlns:a16="http://schemas.microsoft.com/office/drawing/2014/main" id="{4B06F09B-101B-FFF8-9371-D837AFF023AD}"/>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42" name="TextBox 41">
              <a:extLst>
                <a:ext uri="{FF2B5EF4-FFF2-40B4-BE49-F238E27FC236}">
                  <a16:creationId xmlns:a16="http://schemas.microsoft.com/office/drawing/2014/main" id="{50D2B8DD-811D-679D-E432-6F1AAC62D876}"/>
                </a:ext>
              </a:extLst>
            </p:cNvPr>
            <p:cNvSpPr txBox="1"/>
            <p:nvPr/>
          </p:nvSpPr>
          <p:spPr>
            <a:xfrm>
              <a:off x="3294233" y="2441774"/>
              <a:ext cx="5976052" cy="3137269"/>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The living organism is the mycelium. When the mycelium reaches a point of maturity or if it thinks it is going to die (like a change in temperature, moisture or Co2), the mycelium goes through its fruiting stage - it shoots up a mushroom - so it can grow to release the spores. It’s a survival mechanism, and the reproductive cycle of the fungus.</a:t>
              </a:r>
              <a:endParaRPr lang="en-AU" sz="2000" b="0" i="0" u="none" strike="noStrike" dirty="0">
                <a:solidFill>
                  <a:srgbClr val="414141"/>
                </a:solidFill>
                <a:effectLst/>
                <a:latin typeface="Montserrat" pitchFamily="2" charset="77"/>
              </a:endParaRPr>
            </a:p>
          </p:txBody>
        </p:sp>
      </p:grpSp>
      <p:grpSp>
        <p:nvGrpSpPr>
          <p:cNvPr id="52" name="6. button">
            <a:extLst>
              <a:ext uri="{FF2B5EF4-FFF2-40B4-BE49-F238E27FC236}">
                <a16:creationId xmlns:a16="http://schemas.microsoft.com/office/drawing/2014/main" id="{F6B4A81A-7D77-1FA3-0D1A-30D57B37DE85}"/>
              </a:ext>
            </a:extLst>
          </p:cNvPr>
          <p:cNvGrpSpPr/>
          <p:nvPr/>
        </p:nvGrpSpPr>
        <p:grpSpPr>
          <a:xfrm>
            <a:off x="2268921" y="1282756"/>
            <a:ext cx="7772400" cy="4472454"/>
            <a:chOff x="2396060" y="1775848"/>
            <a:chExt cx="7772400" cy="4472454"/>
          </a:xfrm>
        </p:grpSpPr>
        <p:pic>
          <p:nvPicPr>
            <p:cNvPr id="53" name="Picture 52" descr="A white oval object with a black border&#10;&#10;AI-generated content may be incorrect.">
              <a:extLst>
                <a:ext uri="{FF2B5EF4-FFF2-40B4-BE49-F238E27FC236}">
                  <a16:creationId xmlns:a16="http://schemas.microsoft.com/office/drawing/2014/main" id="{52B3D4D7-3D48-1652-13B8-7D2E1133EEF8}"/>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54" name="TextBox 53">
              <a:extLst>
                <a:ext uri="{FF2B5EF4-FFF2-40B4-BE49-F238E27FC236}">
                  <a16:creationId xmlns:a16="http://schemas.microsoft.com/office/drawing/2014/main" id="{AD7AB8B4-D1EB-C24D-E072-A17E0FF0E46F}"/>
                </a:ext>
              </a:extLst>
            </p:cNvPr>
            <p:cNvSpPr txBox="1"/>
            <p:nvPr/>
          </p:nvSpPr>
          <p:spPr>
            <a:xfrm>
              <a:off x="3489712" y="3070467"/>
              <a:ext cx="5455691" cy="1983107"/>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Mushroom mycelium is the immune system of the Earth! It supports the health of the surrounding ecosystem by providing nutrients to its surrounding environment.</a:t>
              </a:r>
              <a:endParaRPr lang="en-AU" sz="2000" b="0" i="0" u="none" strike="noStrike" dirty="0">
                <a:solidFill>
                  <a:srgbClr val="414141"/>
                </a:solidFill>
                <a:effectLst/>
                <a:latin typeface="Montserrat" pitchFamily="2" charset="77"/>
              </a:endParaRPr>
            </a:p>
          </p:txBody>
        </p:sp>
      </p:grpSp>
      <p:pic>
        <p:nvPicPr>
          <p:cNvPr id="44" name="bt1" descr="A red arrow in a white circle&#10;&#10;AI-generated content may be incorrect.">
            <a:extLst>
              <a:ext uri="{FF2B5EF4-FFF2-40B4-BE49-F238E27FC236}">
                <a16:creationId xmlns:a16="http://schemas.microsoft.com/office/drawing/2014/main" id="{BF3FD133-225C-390D-D53A-3919AD82B130}"/>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5" name="bt2" descr="A red arrow in a white circle&#10;&#10;AI-generated content may be incorrect.">
            <a:extLst>
              <a:ext uri="{FF2B5EF4-FFF2-40B4-BE49-F238E27FC236}">
                <a16:creationId xmlns:a16="http://schemas.microsoft.com/office/drawing/2014/main" id="{DB9C2205-CCA7-C45F-F1FA-B0BF44C1868A}"/>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6" name="bt3" descr="A red arrow in a white circle&#10;&#10;AI-generated content may be incorrect.">
            <a:extLst>
              <a:ext uri="{FF2B5EF4-FFF2-40B4-BE49-F238E27FC236}">
                <a16:creationId xmlns:a16="http://schemas.microsoft.com/office/drawing/2014/main" id="{CB873A12-8972-581C-ED00-CEB0CCF759E7}"/>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7" name="bt4" descr="A red arrow in a white circle&#10;&#10;AI-generated content may be incorrect.">
            <a:extLst>
              <a:ext uri="{FF2B5EF4-FFF2-40B4-BE49-F238E27FC236}">
                <a16:creationId xmlns:a16="http://schemas.microsoft.com/office/drawing/2014/main" id="{CF7B911B-EC88-0D74-1B87-EDF3B483AC5D}"/>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55" name="bt5" descr="A red arrow in a white circle&#10;&#10;AI-generated content may be incorrect.">
            <a:extLst>
              <a:ext uri="{FF2B5EF4-FFF2-40B4-BE49-F238E27FC236}">
                <a16:creationId xmlns:a16="http://schemas.microsoft.com/office/drawing/2014/main" id="{C1DB77CB-20F1-6520-3C99-B84C380CA6FF}"/>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8" name="bt6" descr="A red arrow in a white circle&#10;&#10;AI-generated content may be incorrect.">
            <a:extLst>
              <a:ext uri="{FF2B5EF4-FFF2-40B4-BE49-F238E27FC236}">
                <a16:creationId xmlns:a16="http://schemas.microsoft.com/office/drawing/2014/main" id="{3605D7B4-28E3-E874-EC1D-10FE4C75ABB1}"/>
              </a:ext>
            </a:extLst>
          </p:cNvPr>
          <p:cNvPicPr>
            <a:picLocks noChangeAspect="1"/>
          </p:cNvPicPr>
          <p:nvPr/>
        </p:nvPicPr>
        <p:blipFill>
          <a:blip r:embed="rId4"/>
          <a:stretch>
            <a:fillRect/>
          </a:stretch>
        </p:blipFill>
        <p:spPr>
          <a:xfrm rot="5400000">
            <a:off x="1669122" y="3310624"/>
            <a:ext cx="516610" cy="516610"/>
          </a:xfrm>
          <a:prstGeom prst="rect">
            <a:avLst/>
          </a:prstGeom>
        </p:spPr>
      </p:pic>
      <p:pic>
        <p:nvPicPr>
          <p:cNvPr id="49" name="Picture 48" descr="A cartoon mushroom wearing goggles and a lab coat holding a flask&#10;&#10;AI-generated content may be incorrect.">
            <a:extLst>
              <a:ext uri="{FF2B5EF4-FFF2-40B4-BE49-F238E27FC236}">
                <a16:creationId xmlns:a16="http://schemas.microsoft.com/office/drawing/2014/main" id="{45621326-A97C-E365-8A3F-B60D89B69E33}"/>
              </a:ext>
            </a:extLst>
          </p:cNvPr>
          <p:cNvPicPr>
            <a:picLocks noChangeAspect="1"/>
          </p:cNvPicPr>
          <p:nvPr/>
        </p:nvPicPr>
        <p:blipFill>
          <a:blip r:embed="rId5"/>
          <a:srcRect l="17406" t="7967" r="16015" b="24749"/>
          <a:stretch>
            <a:fillRect/>
          </a:stretch>
        </p:blipFill>
        <p:spPr>
          <a:xfrm flipH="1">
            <a:off x="371288" y="4131978"/>
            <a:ext cx="2997200" cy="2726022"/>
          </a:xfrm>
          <a:prstGeom prst="rect">
            <a:avLst/>
          </a:prstGeom>
        </p:spPr>
      </p:pic>
      <p:sp>
        <p:nvSpPr>
          <p:cNvPr id="56" name="number">
            <a:extLst>
              <a:ext uri="{FF2B5EF4-FFF2-40B4-BE49-F238E27FC236}">
                <a16:creationId xmlns:a16="http://schemas.microsoft.com/office/drawing/2014/main" id="{C52AD9A7-68AA-D2D1-7B68-B30F25E5EB34}"/>
              </a:ext>
            </a:extLst>
          </p:cNvPr>
          <p:cNvSpPr txBox="1">
            <a:spLocks/>
          </p:cNvSpPr>
          <p:nvPr/>
        </p:nvSpPr>
        <p:spPr>
          <a:xfrm>
            <a:off x="10993740" y="6318135"/>
            <a:ext cx="82361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13</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41426845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44"/>
                  </p:tgtEl>
                </p:cond>
              </p:nextCondLst>
            </p:seq>
            <p:seq concurrent="1" nextAc="seek">
              <p:cTn id="9" restart="whenNotActive" fill="hold" evtFilter="cancelBubble" nodeType="interactiveSeq">
                <p:stCondLst>
                  <p:cond evt="onClick" delay="0">
                    <p:tgtEl>
                      <p:spTgt spid="45"/>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3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16" restart="whenNotActive" fill="hold" evtFilter="cancelBubble" nodeType="interactiveSeq">
                <p:stCondLst>
                  <p:cond evt="onClick" delay="0">
                    <p:tgtEl>
                      <p:spTgt spid="46"/>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23" restart="whenNotActive" fill="hold" evtFilter="cancelBubble" nodeType="interactiveSeq">
                <p:stCondLst>
                  <p:cond evt="onClick" delay="0">
                    <p:tgtEl>
                      <p:spTgt spid="47"/>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30" restart="whenNotActive" fill="hold" evtFilter="cancelBubble" nodeType="interactiveSeq">
                <p:stCondLst>
                  <p:cond evt="onClick" delay="0">
                    <p:tgtEl>
                      <p:spTgt spid="5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44"/>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45"/>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4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47"/>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47" restart="whenNotActive" fill="hold" evtFilter="cancelBubble" nodeType="interactiveSeq">
                <p:stCondLst>
                  <p:cond evt="onClick" delay="0">
                    <p:tgtEl>
                      <p:spTgt spid="48"/>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48"/>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52"/>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40"/>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36"/>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32"/>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13"/>
                                        </p:tgtEl>
                                        <p:attrNameLst>
                                          <p:attrName>style.visibility</p:attrName>
                                        </p:attrNameLst>
                                      </p:cBhvr>
                                      <p:to>
                                        <p:strVal val="hidden"/>
                                      </p:to>
                                    </p:set>
                                  </p:childTnLst>
                                </p:cTn>
                              </p:par>
                              <p:par>
                                <p:cTn id="62" presetID="1" presetClass="entr" presetSubtype="0" fill="hold" nodeType="withEffect">
                                  <p:stCondLst>
                                    <p:cond delay="0"/>
                                  </p:stCondLst>
                                  <p:childTnLst>
                                    <p:set>
                                      <p:cBhvr>
                                        <p:cTn id="63"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BBCC-338A-B4A8-9289-6A3204E68804}"/>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169F38CB-19F0-9121-104A-E8DB6AC69161}"/>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14</a:t>
            </a:fld>
            <a:endParaRPr lang="en" sz="2000" b="1" dirty="0">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F618F6CA-4562-E76B-25BF-1200D1332A52}"/>
              </a:ext>
            </a:extLst>
          </p:cNvPr>
          <p:cNvSpPr txBox="1">
            <a:spLocks/>
          </p:cNvSpPr>
          <p:nvPr/>
        </p:nvSpPr>
        <p:spPr>
          <a:xfrm>
            <a:off x="3246821"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BC837F21-D114-762D-B150-6C12C6A6F66C}"/>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8935AFAB-B545-8A83-A266-191C2085621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89168ED2-A4A0-49CF-5726-FEDD6BF190FB}"/>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431C377E-D100-CD62-2919-8D6FDF35EAF2}"/>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15AC3D73-DE1E-D68F-4F50-4416ABDE3883}"/>
              </a:ext>
            </a:extLst>
          </p:cNvPr>
          <p:cNvPicPr>
            <a:picLocks noChangeAspect="1"/>
          </p:cNvPicPr>
          <p:nvPr/>
        </p:nvPicPr>
        <p:blipFill>
          <a:blip r:embed="rId3"/>
          <a:srcRect/>
          <a:stretch/>
        </p:blipFill>
        <p:spPr>
          <a:xfrm>
            <a:off x="511681" y="1129348"/>
            <a:ext cx="7335641" cy="5183736"/>
          </a:xfrm>
          <a:prstGeom prst="rect">
            <a:avLst/>
          </a:prstGeom>
        </p:spPr>
      </p:pic>
      <p:sp>
        <p:nvSpPr>
          <p:cNvPr id="6" name="Oval 5">
            <a:extLst>
              <a:ext uri="{FF2B5EF4-FFF2-40B4-BE49-F238E27FC236}">
                <a16:creationId xmlns:a16="http://schemas.microsoft.com/office/drawing/2014/main" id="{7FC2343A-D037-0C0D-53BF-D60024B64309}"/>
              </a:ext>
            </a:extLst>
          </p:cNvPr>
          <p:cNvSpPr/>
          <p:nvPr/>
        </p:nvSpPr>
        <p:spPr>
          <a:xfrm>
            <a:off x="8834492" y="4946885"/>
            <a:ext cx="1721785" cy="352873"/>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Picture 14" descr="A cartoon mushroom holding a magnifying glass and a map&#10;&#10;AI-generated content may be incorrect.">
            <a:extLst>
              <a:ext uri="{FF2B5EF4-FFF2-40B4-BE49-F238E27FC236}">
                <a16:creationId xmlns:a16="http://schemas.microsoft.com/office/drawing/2014/main" id="{29992476-6075-2744-C7F2-93EBBA44E70F}"/>
              </a:ext>
            </a:extLst>
          </p:cNvPr>
          <p:cNvPicPr>
            <a:picLocks noChangeAspect="1"/>
          </p:cNvPicPr>
          <p:nvPr/>
        </p:nvPicPr>
        <p:blipFill>
          <a:blip r:embed="rId4"/>
          <a:stretch>
            <a:fillRect/>
          </a:stretch>
        </p:blipFill>
        <p:spPr>
          <a:xfrm>
            <a:off x="7695755" y="1778000"/>
            <a:ext cx="3984564" cy="3586108"/>
          </a:xfrm>
          <a:prstGeom prst="rect">
            <a:avLst/>
          </a:prstGeom>
        </p:spPr>
      </p:pic>
    </p:spTree>
    <p:extLst>
      <p:ext uri="{BB962C8B-B14F-4D97-AF65-F5344CB8AC3E}">
        <p14:creationId xmlns:p14="http://schemas.microsoft.com/office/powerpoint/2010/main" val="3211169364"/>
      </p:ext>
    </p:extLst>
  </p:cSld>
  <p:clrMapOvr>
    <a:masterClrMapping/>
  </p:clrMapOvr>
  <p:transition spd="slow" advClick="0">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D5098-0DF2-D8D5-198C-08319B3FDF73}"/>
            </a:ext>
          </a:extLst>
        </p:cNvPr>
        <p:cNvGrpSpPr/>
        <p:nvPr/>
      </p:nvGrpSpPr>
      <p:grpSpPr>
        <a:xfrm>
          <a:off x="0" y="0"/>
          <a:ext cx="0" cy="0"/>
          <a:chOff x="0" y="0"/>
          <a:chExt cx="0" cy="0"/>
        </a:xfrm>
      </p:grpSpPr>
      <p:sp>
        <p:nvSpPr>
          <p:cNvPr id="3" name="3b">
            <a:extLst>
              <a:ext uri="{FF2B5EF4-FFF2-40B4-BE49-F238E27FC236}">
                <a16:creationId xmlns:a16="http://schemas.microsoft.com/office/drawing/2014/main" id="{18D79EB0-8E86-A829-7C82-B4E976F2A64B}"/>
              </a:ext>
            </a:extLst>
          </p:cNvPr>
          <p:cNvSpPr/>
          <p:nvPr/>
        </p:nvSpPr>
        <p:spPr>
          <a:xfrm>
            <a:off x="7979134" y="1823183"/>
            <a:ext cx="3223664"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Big changes in the world’s weather over time, like warmer temperatures or stronger storms.</a:t>
            </a:r>
          </a:p>
        </p:txBody>
      </p:sp>
      <p:sp>
        <p:nvSpPr>
          <p:cNvPr id="9" name="5b">
            <a:extLst>
              <a:ext uri="{FF2B5EF4-FFF2-40B4-BE49-F238E27FC236}">
                <a16:creationId xmlns:a16="http://schemas.microsoft.com/office/drawing/2014/main" id="{67B13003-C4AC-8843-6CE7-3BCA403E1C6C}"/>
              </a:ext>
            </a:extLst>
          </p:cNvPr>
          <p:cNvSpPr/>
          <p:nvPr/>
        </p:nvSpPr>
        <p:spPr>
          <a:xfrm>
            <a:off x="7981118" y="3604846"/>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The steps food goes through from being grown or made to reaching your plate.</a:t>
            </a:r>
          </a:p>
        </p:txBody>
      </p:sp>
      <p:sp>
        <p:nvSpPr>
          <p:cNvPr id="6" name="5b">
            <a:extLst>
              <a:ext uri="{FF2B5EF4-FFF2-40B4-BE49-F238E27FC236}">
                <a16:creationId xmlns:a16="http://schemas.microsoft.com/office/drawing/2014/main" id="{6EC13A63-7B7E-B794-BCE0-D7AC2942CB1D}"/>
              </a:ext>
            </a:extLst>
          </p:cNvPr>
          <p:cNvSpPr/>
          <p:nvPr/>
        </p:nvSpPr>
        <p:spPr>
          <a:xfrm>
            <a:off x="4477082" y="3604846"/>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A business or project that people work on to make or sell something.</a:t>
            </a:r>
          </a:p>
        </p:txBody>
      </p:sp>
      <p:sp>
        <p:nvSpPr>
          <p:cNvPr id="4" name="4b">
            <a:extLst>
              <a:ext uri="{FF2B5EF4-FFF2-40B4-BE49-F238E27FC236}">
                <a16:creationId xmlns:a16="http://schemas.microsoft.com/office/drawing/2014/main" id="{3EC3B331-0A53-BC7A-8900-8AEA664BDE43}"/>
              </a:ext>
            </a:extLst>
          </p:cNvPr>
          <p:cNvSpPr/>
          <p:nvPr/>
        </p:nvSpPr>
        <p:spPr>
          <a:xfrm>
            <a:off x="981532" y="3604846"/>
            <a:ext cx="3224828"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A person who buys or uses goods and services.</a:t>
            </a:r>
          </a:p>
        </p:txBody>
      </p:sp>
      <p:sp>
        <p:nvSpPr>
          <p:cNvPr id="5" name="1b">
            <a:extLst>
              <a:ext uri="{FF2B5EF4-FFF2-40B4-BE49-F238E27FC236}">
                <a16:creationId xmlns:a16="http://schemas.microsoft.com/office/drawing/2014/main" id="{4B4085D4-614B-84A4-1A97-60212E16D7F5}"/>
              </a:ext>
            </a:extLst>
          </p:cNvPr>
          <p:cNvSpPr/>
          <p:nvPr/>
        </p:nvSpPr>
        <p:spPr>
          <a:xfrm>
            <a:off x="988621" y="1823183"/>
            <a:ext cx="3224828"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Growing plants and raising animals for food, clothing or other products.</a:t>
            </a:r>
          </a:p>
        </p:txBody>
      </p:sp>
      <p:sp>
        <p:nvSpPr>
          <p:cNvPr id="7" name="2b">
            <a:extLst>
              <a:ext uri="{FF2B5EF4-FFF2-40B4-BE49-F238E27FC236}">
                <a16:creationId xmlns:a16="http://schemas.microsoft.com/office/drawing/2014/main" id="{12B60896-1B0E-26CE-1166-A48FB25ECF17}"/>
              </a:ext>
            </a:extLst>
          </p:cNvPr>
          <p:cNvSpPr/>
          <p:nvPr/>
        </p:nvSpPr>
        <p:spPr>
          <a:xfrm>
            <a:off x="4504609" y="1823183"/>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Technology used to help farmers grow food more easily or efficiently.</a:t>
            </a:r>
          </a:p>
        </p:txBody>
      </p:sp>
      <p:sp>
        <p:nvSpPr>
          <p:cNvPr id="10" name="packaged">
            <a:extLst>
              <a:ext uri="{FF2B5EF4-FFF2-40B4-BE49-F238E27FC236}">
                <a16:creationId xmlns:a16="http://schemas.microsoft.com/office/drawing/2014/main" id="{6D78E8F1-A090-F305-6D95-CF6D0D08C337}"/>
              </a:ext>
            </a:extLst>
          </p:cNvPr>
          <p:cNvSpPr/>
          <p:nvPr/>
        </p:nvSpPr>
        <p:spPr>
          <a:xfrm>
            <a:off x="7979715" y="1823183"/>
            <a:ext cx="3223664"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Climate change</a:t>
            </a:r>
          </a:p>
        </p:txBody>
      </p:sp>
      <p:sp>
        <p:nvSpPr>
          <p:cNvPr id="8" name="spawn">
            <a:extLst>
              <a:ext uri="{FF2B5EF4-FFF2-40B4-BE49-F238E27FC236}">
                <a16:creationId xmlns:a16="http://schemas.microsoft.com/office/drawing/2014/main" id="{32885FED-2B63-C975-79DB-1E82E887CBE3}"/>
              </a:ext>
            </a:extLst>
          </p:cNvPr>
          <p:cNvSpPr/>
          <p:nvPr/>
        </p:nvSpPr>
        <p:spPr>
          <a:xfrm>
            <a:off x="7981699" y="3604846"/>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Food supply chain</a:t>
            </a:r>
          </a:p>
        </p:txBody>
      </p:sp>
      <p:sp>
        <p:nvSpPr>
          <p:cNvPr id="16" name="spawn">
            <a:extLst>
              <a:ext uri="{FF2B5EF4-FFF2-40B4-BE49-F238E27FC236}">
                <a16:creationId xmlns:a16="http://schemas.microsoft.com/office/drawing/2014/main" id="{9393C476-2D2F-90F5-80A1-F77CD960D957}"/>
              </a:ext>
            </a:extLst>
          </p:cNvPr>
          <p:cNvSpPr/>
          <p:nvPr/>
        </p:nvSpPr>
        <p:spPr>
          <a:xfrm>
            <a:off x="4477663" y="3604846"/>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Enterprise</a:t>
            </a:r>
          </a:p>
        </p:txBody>
      </p:sp>
      <p:sp>
        <p:nvSpPr>
          <p:cNvPr id="11" name="pinning">
            <a:extLst>
              <a:ext uri="{FF2B5EF4-FFF2-40B4-BE49-F238E27FC236}">
                <a16:creationId xmlns:a16="http://schemas.microsoft.com/office/drawing/2014/main" id="{7350D5B9-C498-93C0-1EDE-8E9B0D61E797}"/>
              </a:ext>
            </a:extLst>
          </p:cNvPr>
          <p:cNvSpPr/>
          <p:nvPr/>
        </p:nvSpPr>
        <p:spPr>
          <a:xfrm>
            <a:off x="982113" y="3604846"/>
            <a:ext cx="3224828"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Consumer</a:t>
            </a:r>
          </a:p>
        </p:txBody>
      </p:sp>
      <p:sp>
        <p:nvSpPr>
          <p:cNvPr id="17" name="nutreints">
            <a:extLst>
              <a:ext uri="{FF2B5EF4-FFF2-40B4-BE49-F238E27FC236}">
                <a16:creationId xmlns:a16="http://schemas.microsoft.com/office/drawing/2014/main" id="{6EE4D62D-48C1-E19D-75AD-2EBC018CE05C}"/>
              </a:ext>
            </a:extLst>
          </p:cNvPr>
          <p:cNvSpPr/>
          <p:nvPr/>
        </p:nvSpPr>
        <p:spPr>
          <a:xfrm>
            <a:off x="4504609" y="1823183"/>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Agricultural technology (Ag tech)</a:t>
            </a:r>
          </a:p>
        </p:txBody>
      </p:sp>
      <p:sp>
        <p:nvSpPr>
          <p:cNvPr id="14" name="harvest">
            <a:extLst>
              <a:ext uri="{FF2B5EF4-FFF2-40B4-BE49-F238E27FC236}">
                <a16:creationId xmlns:a16="http://schemas.microsoft.com/office/drawing/2014/main" id="{477A631A-E3D9-E870-125B-126E9410DA81}"/>
              </a:ext>
            </a:extLst>
          </p:cNvPr>
          <p:cNvSpPr/>
          <p:nvPr/>
        </p:nvSpPr>
        <p:spPr>
          <a:xfrm>
            <a:off x="988621" y="1823183"/>
            <a:ext cx="3224828"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Agriculture</a:t>
            </a:r>
          </a:p>
        </p:txBody>
      </p:sp>
      <p:sp>
        <p:nvSpPr>
          <p:cNvPr id="12" name="Title">
            <a:extLst>
              <a:ext uri="{FF2B5EF4-FFF2-40B4-BE49-F238E27FC236}">
                <a16:creationId xmlns:a16="http://schemas.microsoft.com/office/drawing/2014/main" id="{31855165-4D18-945B-4B03-E5DC4897D056}"/>
              </a:ext>
            </a:extLst>
          </p:cNvPr>
          <p:cNvSpPr txBox="1">
            <a:spLocks/>
          </p:cNvSpPr>
          <p:nvPr/>
        </p:nvSpPr>
        <p:spPr>
          <a:xfrm>
            <a:off x="1509204" y="352330"/>
            <a:ext cx="9173593" cy="5319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6" name="menu">
            <a:extLst>
              <a:ext uri="{FF2B5EF4-FFF2-40B4-BE49-F238E27FC236}">
                <a16:creationId xmlns:a16="http://schemas.microsoft.com/office/drawing/2014/main" id="{EF5E4CCA-A129-BC3C-6F56-4A80CCF0D925}"/>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1CA9CF9A-32D9-936B-D41C-F02C959B2DC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108E2415-CD72-79A4-2AFC-45CCDDE00400}"/>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8A6CFB7C-6259-1CFB-3F17-16191FC04682}"/>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B274874A-EE56-17CD-62DB-D6DB46D3CB78}"/>
              </a:ext>
            </a:extLst>
          </p:cNvPr>
          <p:cNvGrpSpPr/>
          <p:nvPr/>
        </p:nvGrpSpPr>
        <p:grpSpPr>
          <a:xfrm>
            <a:off x="8094157" y="5845762"/>
            <a:ext cx="2497643" cy="577699"/>
            <a:chOff x="8094157" y="5845762"/>
            <a:chExt cx="2497643" cy="577699"/>
          </a:xfrm>
        </p:grpSpPr>
        <p:sp>
          <p:nvSpPr>
            <p:cNvPr id="20" name="Rectangle: Rounded Corners 19">
              <a:extLst>
                <a:ext uri="{FF2B5EF4-FFF2-40B4-BE49-F238E27FC236}">
                  <a16:creationId xmlns:a16="http://schemas.microsoft.com/office/drawing/2014/main" id="{416B7F5B-EEBC-8679-BCB2-3CD214858A34}"/>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1" name="button button">
              <a:extLst>
                <a:ext uri="{FF2B5EF4-FFF2-40B4-BE49-F238E27FC236}">
                  <a16:creationId xmlns:a16="http://schemas.microsoft.com/office/drawing/2014/main" id="{1CD68077-F6DD-B47A-EAEE-B4D28C847703}"/>
                </a:ext>
              </a:extLst>
            </p:cNvPr>
            <p:cNvPicPr>
              <a:picLocks noChangeAspect="1"/>
            </p:cNvPicPr>
            <p:nvPr/>
          </p:nvPicPr>
          <p:blipFill>
            <a:blip r:embed="rId3"/>
            <a:srcRect/>
            <a:stretch/>
          </p:blipFill>
          <p:spPr>
            <a:xfrm>
              <a:off x="8094157" y="5845762"/>
              <a:ext cx="572350" cy="577699"/>
            </a:xfrm>
            <a:prstGeom prst="rect">
              <a:avLst/>
            </a:prstGeom>
          </p:spPr>
        </p:pic>
      </p:grpSp>
      <p:sp>
        <p:nvSpPr>
          <p:cNvPr id="2" name="number">
            <a:extLst>
              <a:ext uri="{FF2B5EF4-FFF2-40B4-BE49-F238E27FC236}">
                <a16:creationId xmlns:a16="http://schemas.microsoft.com/office/drawing/2014/main" id="{22072E72-8AC2-80DB-BFFD-77F7ABEEA802}"/>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15</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69216074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seq concurrent="1" nextAc="seek">
              <p:cTn id="62" restart="whenNotActive" fill="hold" evtFilter="cancelBubble" nodeType="interactiveSeq">
                <p:stCondLst>
                  <p:cond evt="onClick" delay="0">
                    <p:tgtEl>
                      <p:spTgt spid="8"/>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grpId="0" nodeType="clickEffect">
                                  <p:stCondLst>
                                    <p:cond delay="0"/>
                                  </p:stCondLst>
                                  <p:childTnLst>
                                    <p:animEffect transition="out" filter="fade">
                                      <p:cBhvr>
                                        <p:cTn id="66" dur="500"/>
                                        <p:tgtEl>
                                          <p:spTgt spid="8"/>
                                        </p:tgtEl>
                                      </p:cBhvr>
                                    </p:animEffect>
                                    <p:set>
                                      <p:cBhvr>
                                        <p:cTn id="6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68" restart="whenNotActive" fill="hold" evtFilter="cancelBubble" nodeType="interactiveSeq">
                <p:stCondLst>
                  <p:cond evt="onClick" delay="0">
                    <p:tgtEl>
                      <p:spTgt spid="9"/>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8"/>
                                        </p:tgtEl>
                                        <p:attrNameLst>
                                          <p:attrName>style.visibility</p:attrName>
                                        </p:attrNameLst>
                                      </p:cBhvr>
                                      <p:to>
                                        <p:strVal val="visible"/>
                                      </p:to>
                                    </p:set>
                                    <p:animEffect transition="in" filter="fade">
                                      <p:cBhvr>
                                        <p:cTn id="73" dur="500"/>
                                        <p:tgtEl>
                                          <p:spTgt spid="8"/>
                                        </p:tgtEl>
                                      </p:cBhvr>
                                    </p:animEffect>
                                  </p:childTnLst>
                                </p:cTn>
                              </p:par>
                            </p:childTnLst>
                          </p:cTn>
                        </p:par>
                      </p:childTnLst>
                    </p:cTn>
                  </p:par>
                </p:childTnLst>
              </p:cTn>
              <p:nextCondLst>
                <p:cond evt="onClick" delay="0">
                  <p:tgtEl>
                    <p:spTgt spid="9"/>
                  </p:tgtEl>
                </p:cond>
              </p:nextCondLst>
            </p:seq>
          </p:childTnLst>
        </p:cTn>
      </p:par>
    </p:tnLst>
    <p:bldLst>
      <p:bldP spid="10" grpId="0" animBg="1"/>
      <p:bldP spid="10" grpId="1" animBg="1"/>
      <p:bldP spid="8" grpId="0" animBg="1"/>
      <p:bldP spid="8" grpId="1" animBg="1"/>
      <p:bldP spid="16" grpId="0" animBg="1"/>
      <p:bldP spid="16" grpId="1" animBg="1"/>
      <p:bldP spid="11" grpId="0" animBg="1"/>
      <p:bldP spid="11" grpId="1" animBg="1"/>
      <p:bldP spid="17" grpId="0" animBg="1"/>
      <p:bldP spid="17" grpId="1" animBg="1"/>
      <p:bldP spid="14" grpId="0" animBg="1"/>
      <p:bldP spid="1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D08A4-BF79-C6F0-7FFC-66D08BCD5947}"/>
            </a:ext>
          </a:extLst>
        </p:cNvPr>
        <p:cNvGrpSpPr/>
        <p:nvPr/>
      </p:nvGrpSpPr>
      <p:grpSpPr>
        <a:xfrm>
          <a:off x="0" y="0"/>
          <a:ext cx="0" cy="0"/>
          <a:chOff x="0" y="0"/>
          <a:chExt cx="0" cy="0"/>
        </a:xfrm>
      </p:grpSpPr>
      <p:sp>
        <p:nvSpPr>
          <p:cNvPr id="6" name="5b">
            <a:extLst>
              <a:ext uri="{FF2B5EF4-FFF2-40B4-BE49-F238E27FC236}">
                <a16:creationId xmlns:a16="http://schemas.microsoft.com/office/drawing/2014/main" id="{BCEBFE95-B037-6061-04CB-0318C7FF6FA3}"/>
              </a:ext>
            </a:extLst>
          </p:cNvPr>
          <p:cNvSpPr/>
          <p:nvPr/>
        </p:nvSpPr>
        <p:spPr>
          <a:xfrm>
            <a:off x="6219398" y="3604846"/>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Using resources in a way that is good for the planet now and for the future.</a:t>
            </a:r>
          </a:p>
        </p:txBody>
      </p:sp>
      <p:sp>
        <p:nvSpPr>
          <p:cNvPr id="3" name="3b">
            <a:extLst>
              <a:ext uri="{FF2B5EF4-FFF2-40B4-BE49-F238E27FC236}">
                <a16:creationId xmlns:a16="http://schemas.microsoft.com/office/drawing/2014/main" id="{913F3144-2C78-DFEB-ACC2-21F6F2B74D27}"/>
              </a:ext>
            </a:extLst>
          </p:cNvPr>
          <p:cNvSpPr/>
          <p:nvPr/>
        </p:nvSpPr>
        <p:spPr>
          <a:xfrm>
            <a:off x="7979134" y="1823183"/>
            <a:ext cx="3223664"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Making products in large numbers, usually in a factory.</a:t>
            </a:r>
          </a:p>
        </p:txBody>
      </p:sp>
      <p:sp>
        <p:nvSpPr>
          <p:cNvPr id="4" name="4b">
            <a:extLst>
              <a:ext uri="{FF2B5EF4-FFF2-40B4-BE49-F238E27FC236}">
                <a16:creationId xmlns:a16="http://schemas.microsoft.com/office/drawing/2014/main" id="{3E63A74A-94E2-E3F5-3708-2F4026B525AC}"/>
              </a:ext>
            </a:extLst>
          </p:cNvPr>
          <p:cNvSpPr/>
          <p:nvPr/>
        </p:nvSpPr>
        <p:spPr>
          <a:xfrm>
            <a:off x="2722978" y="3604846"/>
            <a:ext cx="3224828"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To change something completely in a way that makes it much better or different.</a:t>
            </a:r>
          </a:p>
        </p:txBody>
      </p:sp>
      <p:sp>
        <p:nvSpPr>
          <p:cNvPr id="5" name="1b">
            <a:extLst>
              <a:ext uri="{FF2B5EF4-FFF2-40B4-BE49-F238E27FC236}">
                <a16:creationId xmlns:a16="http://schemas.microsoft.com/office/drawing/2014/main" id="{D234D215-8162-892B-9C49-875D7591BA88}"/>
              </a:ext>
            </a:extLst>
          </p:cNvPr>
          <p:cNvSpPr/>
          <p:nvPr/>
        </p:nvSpPr>
        <p:spPr>
          <a:xfrm>
            <a:off x="967018" y="1823183"/>
            <a:ext cx="3224828"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Using technology to make, improve or cook food.</a:t>
            </a:r>
          </a:p>
        </p:txBody>
      </p:sp>
      <p:sp>
        <p:nvSpPr>
          <p:cNvPr id="7" name="2b">
            <a:extLst>
              <a:ext uri="{FF2B5EF4-FFF2-40B4-BE49-F238E27FC236}">
                <a16:creationId xmlns:a16="http://schemas.microsoft.com/office/drawing/2014/main" id="{526743D2-60A1-2E6B-00AC-0CA7E1F09901}"/>
              </a:ext>
            </a:extLst>
          </p:cNvPr>
          <p:cNvSpPr/>
          <p:nvPr/>
        </p:nvSpPr>
        <p:spPr>
          <a:xfrm>
            <a:off x="4483006" y="1823183"/>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A new idea, method or invention that makes something better.</a:t>
            </a:r>
          </a:p>
        </p:txBody>
      </p:sp>
      <p:sp>
        <p:nvSpPr>
          <p:cNvPr id="16" name="spawn">
            <a:extLst>
              <a:ext uri="{FF2B5EF4-FFF2-40B4-BE49-F238E27FC236}">
                <a16:creationId xmlns:a16="http://schemas.microsoft.com/office/drawing/2014/main" id="{82AD2C56-ED91-1864-B206-7AE48F212C6E}"/>
              </a:ext>
            </a:extLst>
          </p:cNvPr>
          <p:cNvSpPr/>
          <p:nvPr/>
        </p:nvSpPr>
        <p:spPr>
          <a:xfrm>
            <a:off x="6219979" y="3604846"/>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Sustainability</a:t>
            </a:r>
          </a:p>
        </p:txBody>
      </p:sp>
      <p:sp>
        <p:nvSpPr>
          <p:cNvPr id="11" name="pinning">
            <a:extLst>
              <a:ext uri="{FF2B5EF4-FFF2-40B4-BE49-F238E27FC236}">
                <a16:creationId xmlns:a16="http://schemas.microsoft.com/office/drawing/2014/main" id="{C960380C-F451-59E1-1F17-094D19E23C27}"/>
              </a:ext>
            </a:extLst>
          </p:cNvPr>
          <p:cNvSpPr/>
          <p:nvPr/>
        </p:nvSpPr>
        <p:spPr>
          <a:xfrm>
            <a:off x="2723559" y="3604846"/>
            <a:ext cx="3224828"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Sztosfixed" pitchFamily="2" charset="77"/>
                <a:ea typeface="Sztosfixed" pitchFamily="2" charset="77"/>
                <a:cs typeface="Sztosfixed" pitchFamily="2" charset="77"/>
              </a:rPr>
              <a:t>Revolutionise</a:t>
            </a:r>
            <a:endParaRPr lang="en-US" sz="2400" b="1" dirty="0">
              <a:solidFill>
                <a:schemeClr val="bg1"/>
              </a:solidFill>
              <a:latin typeface="Sztosfixed" pitchFamily="2" charset="77"/>
              <a:ea typeface="Sztosfixed" pitchFamily="2" charset="77"/>
              <a:cs typeface="Sztosfixed" pitchFamily="2" charset="77"/>
            </a:endParaRPr>
          </a:p>
        </p:txBody>
      </p:sp>
      <p:sp>
        <p:nvSpPr>
          <p:cNvPr id="10" name="packaged">
            <a:extLst>
              <a:ext uri="{FF2B5EF4-FFF2-40B4-BE49-F238E27FC236}">
                <a16:creationId xmlns:a16="http://schemas.microsoft.com/office/drawing/2014/main" id="{A1237BF7-3C83-E889-0782-76C16C6E0528}"/>
              </a:ext>
            </a:extLst>
          </p:cNvPr>
          <p:cNvSpPr/>
          <p:nvPr/>
        </p:nvSpPr>
        <p:spPr>
          <a:xfrm>
            <a:off x="7979715" y="1823183"/>
            <a:ext cx="3223664"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Manufacturing</a:t>
            </a:r>
          </a:p>
        </p:txBody>
      </p:sp>
      <p:sp>
        <p:nvSpPr>
          <p:cNvPr id="17" name="nutreints">
            <a:extLst>
              <a:ext uri="{FF2B5EF4-FFF2-40B4-BE49-F238E27FC236}">
                <a16:creationId xmlns:a16="http://schemas.microsoft.com/office/drawing/2014/main" id="{A5367F6A-38A0-99BF-5700-7A67E1E39F28}"/>
              </a:ext>
            </a:extLst>
          </p:cNvPr>
          <p:cNvSpPr/>
          <p:nvPr/>
        </p:nvSpPr>
        <p:spPr>
          <a:xfrm>
            <a:off x="4483587" y="1823183"/>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Innovation</a:t>
            </a:r>
          </a:p>
        </p:txBody>
      </p:sp>
      <p:sp>
        <p:nvSpPr>
          <p:cNvPr id="14" name="harvest">
            <a:extLst>
              <a:ext uri="{FF2B5EF4-FFF2-40B4-BE49-F238E27FC236}">
                <a16:creationId xmlns:a16="http://schemas.microsoft.com/office/drawing/2014/main" id="{9A57EBAC-6194-C730-1346-09FFCFE086C3}"/>
              </a:ext>
            </a:extLst>
          </p:cNvPr>
          <p:cNvSpPr/>
          <p:nvPr/>
        </p:nvSpPr>
        <p:spPr>
          <a:xfrm>
            <a:off x="967599" y="1823183"/>
            <a:ext cx="3224828"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Food tech</a:t>
            </a:r>
          </a:p>
        </p:txBody>
      </p:sp>
      <p:sp>
        <p:nvSpPr>
          <p:cNvPr id="12" name="Title">
            <a:extLst>
              <a:ext uri="{FF2B5EF4-FFF2-40B4-BE49-F238E27FC236}">
                <a16:creationId xmlns:a16="http://schemas.microsoft.com/office/drawing/2014/main" id="{0B0B6B09-4DD4-2BDA-E388-5ECB38D6DA30}"/>
              </a:ext>
            </a:extLst>
          </p:cNvPr>
          <p:cNvSpPr txBox="1">
            <a:spLocks/>
          </p:cNvSpPr>
          <p:nvPr/>
        </p:nvSpPr>
        <p:spPr>
          <a:xfrm>
            <a:off x="1509204" y="352330"/>
            <a:ext cx="9173593" cy="5319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6" name="menu">
            <a:extLst>
              <a:ext uri="{FF2B5EF4-FFF2-40B4-BE49-F238E27FC236}">
                <a16:creationId xmlns:a16="http://schemas.microsoft.com/office/drawing/2014/main" id="{B54EDD8C-E990-07A2-5D44-0E98E44EA88E}"/>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41CE962C-C554-5223-B834-C3472BE67B1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A3788451-E4F3-3185-E1E7-F7D2F787165C}"/>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7A286745-0FC5-8311-7D33-165F2686A87F}"/>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4678AB8B-6FE8-7926-E77C-20DF700B8DCD}"/>
              </a:ext>
            </a:extLst>
          </p:cNvPr>
          <p:cNvGrpSpPr/>
          <p:nvPr/>
        </p:nvGrpSpPr>
        <p:grpSpPr>
          <a:xfrm>
            <a:off x="8094157" y="5845762"/>
            <a:ext cx="2497643" cy="577699"/>
            <a:chOff x="8094157" y="5845762"/>
            <a:chExt cx="2497643" cy="577699"/>
          </a:xfrm>
        </p:grpSpPr>
        <p:sp>
          <p:nvSpPr>
            <p:cNvPr id="20" name="Rectangle: Rounded Corners 19">
              <a:extLst>
                <a:ext uri="{FF2B5EF4-FFF2-40B4-BE49-F238E27FC236}">
                  <a16:creationId xmlns:a16="http://schemas.microsoft.com/office/drawing/2014/main" id="{98609C6E-EC48-6913-7B51-44FABCA1AD0D}"/>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1" name="button button">
              <a:extLst>
                <a:ext uri="{FF2B5EF4-FFF2-40B4-BE49-F238E27FC236}">
                  <a16:creationId xmlns:a16="http://schemas.microsoft.com/office/drawing/2014/main" id="{5DDEC9A0-1A54-1F19-32C7-396E2A5E8732}"/>
                </a:ext>
              </a:extLst>
            </p:cNvPr>
            <p:cNvPicPr>
              <a:picLocks noChangeAspect="1"/>
            </p:cNvPicPr>
            <p:nvPr/>
          </p:nvPicPr>
          <p:blipFill>
            <a:blip r:embed="rId3"/>
            <a:srcRect/>
            <a:stretch/>
          </p:blipFill>
          <p:spPr>
            <a:xfrm>
              <a:off x="8094157" y="5845762"/>
              <a:ext cx="572350" cy="577699"/>
            </a:xfrm>
            <a:prstGeom prst="rect">
              <a:avLst/>
            </a:prstGeom>
          </p:spPr>
        </p:pic>
      </p:grpSp>
      <p:sp>
        <p:nvSpPr>
          <p:cNvPr id="8" name="number">
            <a:extLst>
              <a:ext uri="{FF2B5EF4-FFF2-40B4-BE49-F238E27FC236}">
                <a16:creationId xmlns:a16="http://schemas.microsoft.com/office/drawing/2014/main" id="{5586920F-01B8-AF73-B7AB-1F3D29D625D4}"/>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16</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35224429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2"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2"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2"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2"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2"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childTnLst>
        </p:cTn>
      </p:par>
    </p:tnLst>
    <p:bldLst>
      <p:bldP spid="16" grpId="0" animBg="1"/>
      <p:bldP spid="16" grpId="2" animBg="1"/>
      <p:bldP spid="11" grpId="0" animBg="1"/>
      <p:bldP spid="11" grpId="2" animBg="1"/>
      <p:bldP spid="10" grpId="0" animBg="1"/>
      <p:bldP spid="10" grpId="2" animBg="1"/>
      <p:bldP spid="17" grpId="0" animBg="1"/>
      <p:bldP spid="17" grpId="2" animBg="1"/>
      <p:bldP spid="14" grpId="0" animBg="1"/>
      <p:bldP spid="14" grpId="2"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C8C86-7088-C87E-C94A-899DDED3B47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8083BE3-4CAA-7BAB-504F-911F67A4504D}"/>
              </a:ext>
            </a:extLst>
          </p:cNvPr>
          <p:cNvSpPr txBox="1">
            <a:spLocks/>
          </p:cNvSpPr>
          <p:nvPr/>
        </p:nvSpPr>
        <p:spPr>
          <a:xfrm>
            <a:off x="150278"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Farm to Plate</a:t>
            </a:r>
          </a:p>
        </p:txBody>
      </p:sp>
      <p:sp>
        <p:nvSpPr>
          <p:cNvPr id="7" name="Oval 6">
            <a:extLst>
              <a:ext uri="{FF2B5EF4-FFF2-40B4-BE49-F238E27FC236}">
                <a16:creationId xmlns:a16="http://schemas.microsoft.com/office/drawing/2014/main" id="{2FAE689B-CFD1-0D0D-B861-5C14FEC599F5}"/>
              </a:ext>
            </a:extLst>
          </p:cNvPr>
          <p:cNvSpPr/>
          <p:nvPr/>
        </p:nvSpPr>
        <p:spPr>
          <a:xfrm>
            <a:off x="9476342" y="6355376"/>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descr="A cartoon mushroom with a skateboard&#10;&#10;AI-generated content may be incorrect.">
            <a:extLst>
              <a:ext uri="{FF2B5EF4-FFF2-40B4-BE49-F238E27FC236}">
                <a16:creationId xmlns:a16="http://schemas.microsoft.com/office/drawing/2014/main" id="{16E59D01-9B65-9A32-9F94-2CB28F28C384}"/>
              </a:ext>
            </a:extLst>
          </p:cNvPr>
          <p:cNvPicPr>
            <a:picLocks noChangeAspect="1"/>
          </p:cNvPicPr>
          <p:nvPr/>
        </p:nvPicPr>
        <p:blipFill>
          <a:blip r:embed="rId3"/>
          <a:srcRect l="14092" t="4773" r="14098" b="7344"/>
          <a:stretch>
            <a:fillRect/>
          </a:stretch>
        </p:blipFill>
        <p:spPr>
          <a:xfrm>
            <a:off x="8679008" y="3146305"/>
            <a:ext cx="3109020" cy="3424420"/>
          </a:xfrm>
          <a:prstGeom prst="rect">
            <a:avLst/>
          </a:prstGeom>
        </p:spPr>
      </p:pic>
      <p:grpSp>
        <p:nvGrpSpPr>
          <p:cNvPr id="15" name="menu">
            <a:extLst>
              <a:ext uri="{FF2B5EF4-FFF2-40B4-BE49-F238E27FC236}">
                <a16:creationId xmlns:a16="http://schemas.microsoft.com/office/drawing/2014/main" id="{DD2FF866-3C90-C407-DB1B-5B9818091267}"/>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CDD959B9-E37C-46C8-88BC-B69D6F96F36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2A72B2A0-A6EA-9E75-5A17-9906DD493491}"/>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DE012A0C-FE5F-D54C-3992-49C92474A419}"/>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27" name="bt">
            <a:extLst>
              <a:ext uri="{FF2B5EF4-FFF2-40B4-BE49-F238E27FC236}">
                <a16:creationId xmlns:a16="http://schemas.microsoft.com/office/drawing/2014/main" id="{D5B9DF9A-0E4B-E36B-55C2-436ED12A71D0}"/>
              </a:ext>
            </a:extLst>
          </p:cNvPr>
          <p:cNvPicPr>
            <a:picLocks noChangeAspect="1"/>
          </p:cNvPicPr>
          <p:nvPr/>
        </p:nvPicPr>
        <p:blipFill>
          <a:blip r:embed="rId5"/>
          <a:srcRect/>
          <a:stretch/>
        </p:blipFill>
        <p:spPr>
          <a:xfrm>
            <a:off x="10739991" y="3612787"/>
            <a:ext cx="420159" cy="422786"/>
          </a:xfrm>
          <a:prstGeom prst="rect">
            <a:avLst/>
          </a:prstGeom>
        </p:spPr>
      </p:pic>
      <p:grpSp>
        <p:nvGrpSpPr>
          <p:cNvPr id="23" name="pop up">
            <a:extLst>
              <a:ext uri="{FF2B5EF4-FFF2-40B4-BE49-F238E27FC236}">
                <a16:creationId xmlns:a16="http://schemas.microsoft.com/office/drawing/2014/main" id="{E9768243-C675-6CC8-1D71-E4C9822FD63E}"/>
              </a:ext>
            </a:extLst>
          </p:cNvPr>
          <p:cNvGrpSpPr/>
          <p:nvPr/>
        </p:nvGrpSpPr>
        <p:grpSpPr>
          <a:xfrm>
            <a:off x="8853858" y="1301096"/>
            <a:ext cx="2534126" cy="2303580"/>
            <a:chOff x="8813678" y="1682700"/>
            <a:chExt cx="2534126" cy="2303580"/>
          </a:xfrm>
        </p:grpSpPr>
        <p:sp>
          <p:nvSpPr>
            <p:cNvPr id="24" name="Triangle 12">
              <a:extLst>
                <a:ext uri="{FF2B5EF4-FFF2-40B4-BE49-F238E27FC236}">
                  <a16:creationId xmlns:a16="http://schemas.microsoft.com/office/drawing/2014/main" id="{288A35CE-586D-6989-22DE-8B032158CCC4}"/>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A red oval with black background&#10;&#10;AI-generated content may be incorrect.">
              <a:extLst>
                <a:ext uri="{FF2B5EF4-FFF2-40B4-BE49-F238E27FC236}">
                  <a16:creationId xmlns:a16="http://schemas.microsoft.com/office/drawing/2014/main" id="{FC689853-5FE8-C977-AE2F-1DD8EE925C72}"/>
                </a:ext>
              </a:extLst>
            </p:cNvPr>
            <p:cNvPicPr>
              <a:picLocks noChangeAspect="1"/>
            </p:cNvPicPr>
            <p:nvPr/>
          </p:nvPicPr>
          <p:blipFill>
            <a:blip r:embed="rId6"/>
            <a:stretch>
              <a:fillRect/>
            </a:stretch>
          </p:blipFill>
          <p:spPr>
            <a:xfrm rot="591577">
              <a:off x="8813678" y="1682700"/>
              <a:ext cx="2534126" cy="2238044"/>
            </a:xfrm>
            <a:prstGeom prst="rect">
              <a:avLst/>
            </a:prstGeom>
          </p:spPr>
        </p:pic>
        <p:sp>
          <p:nvSpPr>
            <p:cNvPr id="26" name="TextBox 25">
              <a:extLst>
                <a:ext uri="{FF2B5EF4-FFF2-40B4-BE49-F238E27FC236}">
                  <a16:creationId xmlns:a16="http://schemas.microsoft.com/office/drawing/2014/main" id="{000CDE37-FF40-DFF1-7D08-CD9D9EC1CFFB}"/>
                </a:ext>
              </a:extLst>
            </p:cNvPr>
            <p:cNvSpPr txBox="1"/>
            <p:nvPr/>
          </p:nvSpPr>
          <p:spPr>
            <a:xfrm>
              <a:off x="9011075" y="2256553"/>
              <a:ext cx="2049096" cy="1004890"/>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What have we learned about farm to plate?</a:t>
              </a:r>
            </a:p>
          </p:txBody>
        </p:sp>
      </p:grpSp>
      <p:pic>
        <p:nvPicPr>
          <p:cNvPr id="3" name="video" title="Farm to Plate: Educating Food Industry Professionals about Australian Mushrooms">
            <a:hlinkClick r:id="" action="ppaction://media"/>
            <a:extLst>
              <a:ext uri="{FF2B5EF4-FFF2-40B4-BE49-F238E27FC236}">
                <a16:creationId xmlns:a16="http://schemas.microsoft.com/office/drawing/2014/main" id="{EC803A8D-A31B-C185-9C00-E64CEC2333DE}"/>
              </a:ext>
            </a:extLst>
          </p:cNvPr>
          <p:cNvPicPr>
            <a:picLocks noRot="1" noChangeAspect="1"/>
          </p:cNvPicPr>
          <p:nvPr>
            <a:videoFile r:link="rId1"/>
          </p:nvPr>
        </p:nvPicPr>
        <p:blipFill>
          <a:blip r:embed="rId7"/>
          <a:stretch>
            <a:fillRect/>
          </a:stretch>
        </p:blipFill>
        <p:spPr>
          <a:xfrm>
            <a:off x="514262" y="1237936"/>
            <a:ext cx="8223042" cy="4646029"/>
          </a:xfrm>
          <a:prstGeom prst="rect">
            <a:avLst/>
          </a:prstGeom>
        </p:spPr>
      </p:pic>
    </p:spTree>
    <p:extLst>
      <p:ext uri="{BB962C8B-B14F-4D97-AF65-F5344CB8AC3E}">
        <p14:creationId xmlns:p14="http://schemas.microsoft.com/office/powerpoint/2010/main" val="853484362"/>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8" presetClass="emph" presetSubtype="0" fill="hold" nodeType="withEffect">
                                  <p:stCondLst>
                                    <p:cond delay="0"/>
                                  </p:stCondLst>
                                  <p:childTnLst>
                                    <p:animRot by="2700000">
                                      <p:cBhvr>
                                        <p:cTn id="8" dur="250" fill="hold"/>
                                        <p:tgtEl>
                                          <p:spTgt spid="27"/>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3"/>
                                        </p:tgtEl>
                                        <p:attrNameLst>
                                          <p:attrName>style.visibility</p:attrName>
                                        </p:attrNameLst>
                                      </p:cBhvr>
                                      <p:to>
                                        <p:strVal val="hidden"/>
                                      </p:to>
                                    </p:set>
                                  </p:childTnLst>
                                </p:cTn>
                              </p:par>
                              <p:par>
                                <p:cTn id="13" presetID="8" presetClass="emph" presetSubtype="0" fill="hold" nodeType="withEffect">
                                  <p:stCondLst>
                                    <p:cond delay="0"/>
                                  </p:stCondLst>
                                  <p:childTnLst>
                                    <p:animRot by="-2700000">
                                      <p:cBhvr>
                                        <p:cTn id="14" dur="250" fill="hold"/>
                                        <p:tgtEl>
                                          <p:spTgt spid="27"/>
                                        </p:tgtEl>
                                        <p:attrNameLst>
                                          <p:attrName>r</p:attrName>
                                        </p:attrNameLst>
                                      </p:cBhvr>
                                    </p:animRot>
                                  </p:childTnLst>
                                </p:cTn>
                              </p:par>
                            </p:childTnLst>
                          </p:cTn>
                        </p:par>
                      </p:childTnLst>
                    </p:cTn>
                  </p:par>
                </p:childTnLst>
              </p:cTn>
              <p:nextCondLst>
                <p:cond evt="onClick" delay="0">
                  <p:tgtEl>
                    <p:spTgt spid="27"/>
                  </p:tgtEl>
                </p:cond>
              </p:nextCondLst>
            </p:seq>
            <p:video>
              <p:cMediaNode vol="80000">
                <p:cTn id="15"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C736F-139A-3889-3A2E-0D01E9208536}"/>
            </a:ext>
          </a:extLst>
        </p:cNvPr>
        <p:cNvGrpSpPr/>
        <p:nvPr/>
      </p:nvGrpSpPr>
      <p:grpSpPr>
        <a:xfrm>
          <a:off x="0" y="0"/>
          <a:ext cx="0" cy="0"/>
          <a:chOff x="0" y="0"/>
          <a:chExt cx="0" cy="0"/>
        </a:xfrm>
      </p:grpSpPr>
      <p:grpSp>
        <p:nvGrpSpPr>
          <p:cNvPr id="37" name="1. mushrooms">
            <a:extLst>
              <a:ext uri="{FF2B5EF4-FFF2-40B4-BE49-F238E27FC236}">
                <a16:creationId xmlns:a16="http://schemas.microsoft.com/office/drawing/2014/main" id="{B170A5A3-E270-2A96-496D-36A5FDC36BAC}"/>
              </a:ext>
            </a:extLst>
          </p:cNvPr>
          <p:cNvGrpSpPr/>
          <p:nvPr/>
        </p:nvGrpSpPr>
        <p:grpSpPr>
          <a:xfrm>
            <a:off x="2292241" y="1298360"/>
            <a:ext cx="7772399" cy="4472454"/>
            <a:chOff x="2396060" y="1775848"/>
            <a:chExt cx="7772399" cy="4472454"/>
          </a:xfrm>
        </p:grpSpPr>
        <p:pic>
          <p:nvPicPr>
            <p:cNvPr id="38" name="Picture 37">
              <a:extLst>
                <a:ext uri="{FF2B5EF4-FFF2-40B4-BE49-F238E27FC236}">
                  <a16:creationId xmlns:a16="http://schemas.microsoft.com/office/drawing/2014/main" id="{659EEFE9-5280-94F2-BA78-DFD21B1E18A8}"/>
                </a:ext>
              </a:extLst>
            </p:cNvPr>
            <p:cNvPicPr>
              <a:picLocks noChangeAspect="1"/>
            </p:cNvPicPr>
            <p:nvPr/>
          </p:nvPicPr>
          <p:blipFill>
            <a:blip r:embed="rId3"/>
            <a:srcRect/>
            <a:stretch/>
          </p:blipFill>
          <p:spPr>
            <a:xfrm>
              <a:off x="2396060" y="1775848"/>
              <a:ext cx="7772399" cy="4472454"/>
            </a:xfrm>
            <a:prstGeom prst="rect">
              <a:avLst/>
            </a:prstGeom>
          </p:spPr>
        </p:pic>
        <p:sp>
          <p:nvSpPr>
            <p:cNvPr id="39" name="TextBox 38">
              <a:extLst>
                <a:ext uri="{FF2B5EF4-FFF2-40B4-BE49-F238E27FC236}">
                  <a16:creationId xmlns:a16="http://schemas.microsoft.com/office/drawing/2014/main" id="{9CC6EB41-4087-3BAA-E207-234CF8B95556}"/>
                </a:ext>
              </a:extLst>
            </p:cNvPr>
            <p:cNvSpPr txBox="1"/>
            <p:nvPr/>
          </p:nvSpPr>
          <p:spPr>
            <a:xfrm>
              <a:off x="6264715" y="2373860"/>
              <a:ext cx="3146612" cy="3283271"/>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1. Substrate</a:t>
              </a:r>
            </a:p>
            <a:p>
              <a:pPr>
                <a:lnSpc>
                  <a:spcPts val="2200"/>
                </a:lnSpc>
                <a:spcAft>
                  <a:spcPts val="600"/>
                </a:spcAft>
              </a:pPr>
              <a:r>
                <a:rPr lang="en-AU" sz="1600" dirty="0">
                  <a:solidFill>
                    <a:srgbClr val="414141"/>
                  </a:solidFill>
                  <a:latin typeface="Montserrat" pitchFamily="2" charset="77"/>
                </a:rPr>
                <a:t>The farmer prepares the compost called </a:t>
              </a:r>
              <a:r>
                <a:rPr lang="en-AU" sz="1600" b="1" dirty="0">
                  <a:solidFill>
                    <a:srgbClr val="414141"/>
                  </a:solidFill>
                  <a:latin typeface="Montserrat" pitchFamily="2" charset="77"/>
                </a:rPr>
                <a:t>substrate</a:t>
              </a:r>
              <a:r>
                <a:rPr lang="en-AU" sz="1600" dirty="0">
                  <a:solidFill>
                    <a:srgbClr val="414141"/>
                  </a:solidFill>
                  <a:latin typeface="Montserrat" pitchFamily="2" charset="77"/>
                </a:rPr>
                <a:t> to grow the mushrooms. They mix things like straw and chicken litter together and load it into special tunnels for it to start composting. Substrate is the food source for the Agaricus bisporus mushroom</a:t>
              </a:r>
              <a:endParaRPr lang="en-US" sz="1600" dirty="0">
                <a:solidFill>
                  <a:srgbClr val="414141"/>
                </a:solidFill>
              </a:endParaRPr>
            </a:p>
          </p:txBody>
        </p:sp>
        <p:pic>
          <p:nvPicPr>
            <p:cNvPr id="40" name="Picture 39">
              <a:extLst>
                <a:ext uri="{FF2B5EF4-FFF2-40B4-BE49-F238E27FC236}">
                  <a16:creationId xmlns:a16="http://schemas.microsoft.com/office/drawing/2014/main" id="{87CA134C-87AB-27C3-6AC1-7BF63F030F96}"/>
                </a:ext>
              </a:extLst>
            </p:cNvPr>
            <p:cNvPicPr>
              <a:picLocks noChangeAspect="1"/>
            </p:cNvPicPr>
            <p:nvPr/>
          </p:nvPicPr>
          <p:blipFill>
            <a:blip r:embed="rId4"/>
            <a:srcRect/>
            <a:stretch/>
          </p:blipFill>
          <p:spPr>
            <a:xfrm>
              <a:off x="3287566" y="2578326"/>
              <a:ext cx="2700811" cy="2864166"/>
            </a:xfrm>
            <a:prstGeom prst="rect">
              <a:avLst/>
            </a:prstGeom>
          </p:spPr>
        </p:pic>
      </p:grpSp>
      <p:grpSp>
        <p:nvGrpSpPr>
          <p:cNvPr id="36" name="2. spores">
            <a:extLst>
              <a:ext uri="{FF2B5EF4-FFF2-40B4-BE49-F238E27FC236}">
                <a16:creationId xmlns:a16="http://schemas.microsoft.com/office/drawing/2014/main" id="{8A2BF855-FBB4-A220-538D-9119909BF3C4}"/>
              </a:ext>
            </a:extLst>
          </p:cNvPr>
          <p:cNvGrpSpPr/>
          <p:nvPr/>
        </p:nvGrpSpPr>
        <p:grpSpPr>
          <a:xfrm>
            <a:off x="2292241" y="1298360"/>
            <a:ext cx="7772399" cy="4472454"/>
            <a:chOff x="2396060" y="1775848"/>
            <a:chExt cx="7772399" cy="4472454"/>
          </a:xfrm>
        </p:grpSpPr>
        <p:pic>
          <p:nvPicPr>
            <p:cNvPr id="21" name="Picture 20">
              <a:extLst>
                <a:ext uri="{FF2B5EF4-FFF2-40B4-BE49-F238E27FC236}">
                  <a16:creationId xmlns:a16="http://schemas.microsoft.com/office/drawing/2014/main" id="{CE13B575-7981-0A9C-B71C-BC4AA622305B}"/>
                </a:ext>
              </a:extLst>
            </p:cNvPr>
            <p:cNvPicPr>
              <a:picLocks noChangeAspect="1"/>
            </p:cNvPicPr>
            <p:nvPr/>
          </p:nvPicPr>
          <p:blipFill>
            <a:blip r:embed="rId3"/>
            <a:srcRect/>
            <a:stretch/>
          </p:blipFill>
          <p:spPr>
            <a:xfrm>
              <a:off x="2396060" y="1775848"/>
              <a:ext cx="7772399" cy="4472454"/>
            </a:xfrm>
            <a:prstGeom prst="rect">
              <a:avLst/>
            </a:prstGeom>
          </p:spPr>
        </p:pic>
        <p:sp>
          <p:nvSpPr>
            <p:cNvPr id="25" name="TextBox 24">
              <a:extLst>
                <a:ext uri="{FF2B5EF4-FFF2-40B4-BE49-F238E27FC236}">
                  <a16:creationId xmlns:a16="http://schemas.microsoft.com/office/drawing/2014/main" id="{82C11BD7-814B-82BB-AB2B-F541DD5807C4}"/>
                </a:ext>
              </a:extLst>
            </p:cNvPr>
            <p:cNvSpPr txBox="1"/>
            <p:nvPr/>
          </p:nvSpPr>
          <p:spPr>
            <a:xfrm>
              <a:off x="6246682" y="2528931"/>
              <a:ext cx="3146612" cy="300114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2. Spawning</a:t>
              </a:r>
            </a:p>
            <a:p>
              <a:pPr rtl="0">
                <a:lnSpc>
                  <a:spcPts val="2200"/>
                </a:lnSpc>
                <a:spcAft>
                  <a:spcPts val="600"/>
                </a:spcAft>
                <a:buNone/>
              </a:pPr>
              <a:r>
                <a:rPr lang="en-AU" sz="1600" b="0" i="0" u="none" strike="noStrike" dirty="0">
                  <a:solidFill>
                    <a:srgbClr val="414141"/>
                  </a:solidFill>
                  <a:effectLst/>
                  <a:latin typeface="Montserrat" pitchFamily="2" charset="77"/>
                </a:rPr>
                <a:t>Once the compost process is finished, mushroom spawn is added. </a:t>
              </a:r>
              <a:r>
                <a:rPr lang="en-AU" sz="1600" b="1" i="0" u="none" strike="noStrike" dirty="0">
                  <a:solidFill>
                    <a:srgbClr val="414141"/>
                  </a:solidFill>
                  <a:effectLst/>
                  <a:latin typeface="Montserrat" pitchFamily="2" charset="77"/>
                </a:rPr>
                <a:t>Spawn</a:t>
              </a:r>
              <a:r>
                <a:rPr lang="en-AU" sz="1600" b="0" i="0" u="none" strike="noStrike" dirty="0">
                  <a:solidFill>
                    <a:srgbClr val="414141"/>
                  </a:solidFill>
                  <a:effectLst/>
                  <a:latin typeface="Montserrat" pitchFamily="2" charset="77"/>
                </a:rPr>
                <a:t> is a cereal grain which is coated with mycelium, to allow the mycelium to grow through the substrate. Agaricus bisporus spawn is produced commercially.</a:t>
              </a:r>
              <a:endParaRPr lang="en-US" sz="1600" dirty="0">
                <a:solidFill>
                  <a:srgbClr val="414141"/>
                </a:solidFill>
              </a:endParaRPr>
            </a:p>
          </p:txBody>
        </p:sp>
        <p:pic>
          <p:nvPicPr>
            <p:cNvPr id="29" name="Picture 28">
              <a:extLst>
                <a:ext uri="{FF2B5EF4-FFF2-40B4-BE49-F238E27FC236}">
                  <a16:creationId xmlns:a16="http://schemas.microsoft.com/office/drawing/2014/main" id="{D4DB2636-3B56-7A66-01AE-5600FD2A9F33}"/>
                </a:ext>
              </a:extLst>
            </p:cNvPr>
            <p:cNvPicPr>
              <a:picLocks noChangeAspect="1"/>
            </p:cNvPicPr>
            <p:nvPr/>
          </p:nvPicPr>
          <p:blipFill>
            <a:blip r:embed="rId5"/>
            <a:srcRect/>
            <a:stretch/>
          </p:blipFill>
          <p:spPr>
            <a:xfrm>
              <a:off x="3287566" y="2578326"/>
              <a:ext cx="2700811" cy="2864167"/>
            </a:xfrm>
            <a:prstGeom prst="rect">
              <a:avLst/>
            </a:prstGeom>
          </p:spPr>
        </p:pic>
      </p:grpSp>
      <p:grpSp>
        <p:nvGrpSpPr>
          <p:cNvPr id="45" name="3. roots">
            <a:extLst>
              <a:ext uri="{FF2B5EF4-FFF2-40B4-BE49-F238E27FC236}">
                <a16:creationId xmlns:a16="http://schemas.microsoft.com/office/drawing/2014/main" id="{D5A80B61-1639-B883-474A-5ECFAEEF47D4}"/>
              </a:ext>
            </a:extLst>
          </p:cNvPr>
          <p:cNvGrpSpPr/>
          <p:nvPr/>
        </p:nvGrpSpPr>
        <p:grpSpPr>
          <a:xfrm>
            <a:off x="2292241" y="1298360"/>
            <a:ext cx="7772399" cy="4472454"/>
            <a:chOff x="2396060" y="1775848"/>
            <a:chExt cx="7772399" cy="4472454"/>
          </a:xfrm>
        </p:grpSpPr>
        <p:pic>
          <p:nvPicPr>
            <p:cNvPr id="46" name="Picture 45">
              <a:extLst>
                <a:ext uri="{FF2B5EF4-FFF2-40B4-BE49-F238E27FC236}">
                  <a16:creationId xmlns:a16="http://schemas.microsoft.com/office/drawing/2014/main" id="{598DC6E3-E46C-C7CF-FBA4-748CADD4B12C}"/>
                </a:ext>
              </a:extLst>
            </p:cNvPr>
            <p:cNvPicPr>
              <a:picLocks noChangeAspect="1"/>
            </p:cNvPicPr>
            <p:nvPr/>
          </p:nvPicPr>
          <p:blipFill>
            <a:blip r:embed="rId3"/>
            <a:srcRect/>
            <a:stretch/>
          </p:blipFill>
          <p:spPr>
            <a:xfrm>
              <a:off x="2396060" y="1775848"/>
              <a:ext cx="7772399" cy="4472454"/>
            </a:xfrm>
            <a:prstGeom prst="rect">
              <a:avLst/>
            </a:prstGeom>
          </p:spPr>
        </p:pic>
        <p:sp>
          <p:nvSpPr>
            <p:cNvPr id="47" name="TextBox 46">
              <a:extLst>
                <a:ext uri="{FF2B5EF4-FFF2-40B4-BE49-F238E27FC236}">
                  <a16:creationId xmlns:a16="http://schemas.microsoft.com/office/drawing/2014/main" id="{A2CD91E0-069D-6CFB-D3AE-C04BC9800563}"/>
                </a:ext>
              </a:extLst>
            </p:cNvPr>
            <p:cNvSpPr txBox="1"/>
            <p:nvPr/>
          </p:nvSpPr>
          <p:spPr>
            <a:xfrm>
              <a:off x="6147101" y="2736040"/>
              <a:ext cx="3381839" cy="2714205"/>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3. Indoor growing rooms</a:t>
              </a:r>
            </a:p>
            <a:p>
              <a:pPr rtl="0">
                <a:lnSpc>
                  <a:spcPts val="2200"/>
                </a:lnSpc>
                <a:spcAft>
                  <a:spcPts val="600"/>
                </a:spcAft>
                <a:buNone/>
              </a:pPr>
              <a:r>
                <a:rPr lang="en-AU" sz="1600" b="0" i="0" u="none" strike="noStrike" dirty="0">
                  <a:solidFill>
                    <a:srgbClr val="414141"/>
                  </a:solidFill>
                  <a:effectLst/>
                  <a:latin typeface="Montserrat" pitchFamily="2" charset="77"/>
                </a:rPr>
                <a:t>Farmers use </a:t>
              </a:r>
              <a:r>
                <a:rPr lang="en-AU" sz="1600" b="1" i="0" u="none" strike="noStrike" dirty="0">
                  <a:solidFill>
                    <a:srgbClr val="414141"/>
                  </a:solidFill>
                  <a:effectLst/>
                  <a:latin typeface="Montserrat" pitchFamily="2" charset="77"/>
                </a:rPr>
                <a:t>indoor growing rooms </a:t>
              </a:r>
              <a:r>
                <a:rPr lang="en-AU" sz="1600" b="0" i="0" u="none" strike="noStrike" dirty="0">
                  <a:solidFill>
                    <a:srgbClr val="414141"/>
                  </a:solidFill>
                  <a:effectLst/>
                  <a:latin typeface="Montserrat" pitchFamily="2" charset="77"/>
                </a:rPr>
                <a:t>with carefully controlled temperature and humidity, air flow and watering techniques to grow the mushrooms. They load the substrate onto long metal shelves, stacked up like bunk beds.</a:t>
              </a:r>
            </a:p>
          </p:txBody>
        </p:sp>
        <p:pic>
          <p:nvPicPr>
            <p:cNvPr id="48" name="Picture 47">
              <a:extLst>
                <a:ext uri="{FF2B5EF4-FFF2-40B4-BE49-F238E27FC236}">
                  <a16:creationId xmlns:a16="http://schemas.microsoft.com/office/drawing/2014/main" id="{64A52B29-E304-8DBD-8E85-C8E6A8955821}"/>
                </a:ext>
              </a:extLst>
            </p:cNvPr>
            <p:cNvPicPr>
              <a:picLocks noChangeAspect="1"/>
            </p:cNvPicPr>
            <p:nvPr/>
          </p:nvPicPr>
          <p:blipFill>
            <a:blip r:embed="rId6"/>
            <a:srcRect/>
            <a:stretch/>
          </p:blipFill>
          <p:spPr>
            <a:xfrm>
              <a:off x="3297836" y="2589217"/>
              <a:ext cx="2680272" cy="2842385"/>
            </a:xfrm>
            <a:prstGeom prst="rect">
              <a:avLst/>
            </a:prstGeom>
          </p:spPr>
        </p:pic>
      </p:grpSp>
      <p:grpSp>
        <p:nvGrpSpPr>
          <p:cNvPr id="49" name="4. pin">
            <a:extLst>
              <a:ext uri="{FF2B5EF4-FFF2-40B4-BE49-F238E27FC236}">
                <a16:creationId xmlns:a16="http://schemas.microsoft.com/office/drawing/2014/main" id="{AC216E93-04F5-EAC2-505D-DF98ED3E711A}"/>
              </a:ext>
            </a:extLst>
          </p:cNvPr>
          <p:cNvGrpSpPr/>
          <p:nvPr/>
        </p:nvGrpSpPr>
        <p:grpSpPr>
          <a:xfrm>
            <a:off x="2292241" y="1298360"/>
            <a:ext cx="7772399" cy="4472454"/>
            <a:chOff x="2396060" y="1775848"/>
            <a:chExt cx="7772399" cy="4472454"/>
          </a:xfrm>
        </p:grpSpPr>
        <p:pic>
          <p:nvPicPr>
            <p:cNvPr id="50" name="Picture 49">
              <a:extLst>
                <a:ext uri="{FF2B5EF4-FFF2-40B4-BE49-F238E27FC236}">
                  <a16:creationId xmlns:a16="http://schemas.microsoft.com/office/drawing/2014/main" id="{A4514007-0254-0267-460E-52966F652DB6}"/>
                </a:ext>
              </a:extLst>
            </p:cNvPr>
            <p:cNvPicPr>
              <a:picLocks noChangeAspect="1"/>
            </p:cNvPicPr>
            <p:nvPr/>
          </p:nvPicPr>
          <p:blipFill>
            <a:blip r:embed="rId3"/>
            <a:srcRect/>
            <a:stretch/>
          </p:blipFill>
          <p:spPr>
            <a:xfrm>
              <a:off x="2396060" y="1775848"/>
              <a:ext cx="7772399" cy="4472454"/>
            </a:xfrm>
            <a:prstGeom prst="rect">
              <a:avLst/>
            </a:prstGeom>
          </p:spPr>
        </p:pic>
        <p:sp>
          <p:nvSpPr>
            <p:cNvPr id="51" name="TextBox 50">
              <a:extLst>
                <a:ext uri="{FF2B5EF4-FFF2-40B4-BE49-F238E27FC236}">
                  <a16:creationId xmlns:a16="http://schemas.microsoft.com/office/drawing/2014/main" id="{8557189C-8B3E-3EBD-AA04-4E4FBC96C6A5}"/>
                </a:ext>
              </a:extLst>
            </p:cNvPr>
            <p:cNvSpPr txBox="1"/>
            <p:nvPr/>
          </p:nvSpPr>
          <p:spPr>
            <a:xfrm>
              <a:off x="6271404" y="3095592"/>
              <a:ext cx="3204243" cy="1867819"/>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4. Casing</a:t>
              </a:r>
            </a:p>
            <a:p>
              <a:pPr rtl="0">
                <a:lnSpc>
                  <a:spcPts val="2200"/>
                </a:lnSpc>
                <a:spcAft>
                  <a:spcPts val="600"/>
                </a:spcAft>
                <a:buNone/>
              </a:pPr>
              <a:r>
                <a:rPr lang="en-AU" sz="1600" b="0" i="0" u="none" strike="noStrike" dirty="0">
                  <a:solidFill>
                    <a:srgbClr val="414141"/>
                  </a:solidFill>
                  <a:effectLst/>
                  <a:latin typeface="Montserrat" pitchFamily="2" charset="77"/>
                </a:rPr>
                <a:t>The substrate is then covered with a layer of </a:t>
              </a:r>
              <a:r>
                <a:rPr lang="en-AU" sz="1600" b="1" i="0" u="none" strike="noStrike" dirty="0">
                  <a:solidFill>
                    <a:srgbClr val="414141"/>
                  </a:solidFill>
                  <a:effectLst/>
                  <a:latin typeface="Montserrat" pitchFamily="2" charset="77"/>
                </a:rPr>
                <a:t>casing soil</a:t>
              </a:r>
              <a:r>
                <a:rPr lang="en-AU" sz="1600" b="0" i="0" u="none" strike="noStrike" dirty="0">
                  <a:solidFill>
                    <a:srgbClr val="414141"/>
                  </a:solidFill>
                  <a:effectLst/>
                  <a:latin typeface="Montserrat" pitchFamily="2" charset="77"/>
                </a:rPr>
                <a:t>. Casing soil is very important. Without this, the mushrooms will not grow.</a:t>
              </a:r>
            </a:p>
          </p:txBody>
        </p:sp>
        <p:pic>
          <p:nvPicPr>
            <p:cNvPr id="52" name="Picture 51">
              <a:extLst>
                <a:ext uri="{FF2B5EF4-FFF2-40B4-BE49-F238E27FC236}">
                  <a16:creationId xmlns:a16="http://schemas.microsoft.com/office/drawing/2014/main" id="{F70428C8-8EF2-FCCF-AFB4-718CC9A59824}"/>
                </a:ext>
              </a:extLst>
            </p:cNvPr>
            <p:cNvPicPr>
              <a:picLocks noChangeAspect="1"/>
            </p:cNvPicPr>
            <p:nvPr/>
          </p:nvPicPr>
          <p:blipFill>
            <a:blip r:embed="rId7"/>
            <a:srcRect/>
            <a:stretch/>
          </p:blipFill>
          <p:spPr>
            <a:xfrm>
              <a:off x="3297836" y="2589217"/>
              <a:ext cx="2680271" cy="2842385"/>
            </a:xfrm>
            <a:prstGeom prst="rect">
              <a:avLst/>
            </a:prstGeom>
          </p:spPr>
        </p:pic>
      </p:grpSp>
      <p:grpSp>
        <p:nvGrpSpPr>
          <p:cNvPr id="53" name="5. button">
            <a:extLst>
              <a:ext uri="{FF2B5EF4-FFF2-40B4-BE49-F238E27FC236}">
                <a16:creationId xmlns:a16="http://schemas.microsoft.com/office/drawing/2014/main" id="{0F205F5E-7D49-4757-AFAE-C919A1DB06EE}"/>
              </a:ext>
            </a:extLst>
          </p:cNvPr>
          <p:cNvGrpSpPr/>
          <p:nvPr/>
        </p:nvGrpSpPr>
        <p:grpSpPr>
          <a:xfrm>
            <a:off x="2292241" y="1298360"/>
            <a:ext cx="7772399" cy="4472454"/>
            <a:chOff x="2396060" y="1775848"/>
            <a:chExt cx="7772399" cy="4472454"/>
          </a:xfrm>
        </p:grpSpPr>
        <p:pic>
          <p:nvPicPr>
            <p:cNvPr id="54" name="Picture 53">
              <a:extLst>
                <a:ext uri="{FF2B5EF4-FFF2-40B4-BE49-F238E27FC236}">
                  <a16:creationId xmlns:a16="http://schemas.microsoft.com/office/drawing/2014/main" id="{A1C4F9B8-D4E9-5FDF-1033-C9C9D461B24E}"/>
                </a:ext>
              </a:extLst>
            </p:cNvPr>
            <p:cNvPicPr>
              <a:picLocks noChangeAspect="1"/>
            </p:cNvPicPr>
            <p:nvPr/>
          </p:nvPicPr>
          <p:blipFill>
            <a:blip r:embed="rId3"/>
            <a:srcRect/>
            <a:stretch/>
          </p:blipFill>
          <p:spPr>
            <a:xfrm>
              <a:off x="2396060" y="1775848"/>
              <a:ext cx="7772399" cy="4472454"/>
            </a:xfrm>
            <a:prstGeom prst="rect">
              <a:avLst/>
            </a:prstGeom>
          </p:spPr>
        </p:pic>
        <p:sp>
          <p:nvSpPr>
            <p:cNvPr id="55" name="TextBox 54">
              <a:extLst>
                <a:ext uri="{FF2B5EF4-FFF2-40B4-BE49-F238E27FC236}">
                  <a16:creationId xmlns:a16="http://schemas.microsoft.com/office/drawing/2014/main" id="{D630F3C0-55DD-5DFF-376E-10783DE71429}"/>
                </a:ext>
              </a:extLst>
            </p:cNvPr>
            <p:cNvSpPr txBox="1"/>
            <p:nvPr/>
          </p:nvSpPr>
          <p:spPr>
            <a:xfrm>
              <a:off x="6282260" y="2512242"/>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5. Mycelium forms</a:t>
              </a:r>
            </a:p>
            <a:p>
              <a:pPr rtl="0">
                <a:lnSpc>
                  <a:spcPts val="2200"/>
                </a:lnSpc>
                <a:spcAft>
                  <a:spcPts val="600"/>
                </a:spcAft>
                <a:buNone/>
              </a:pPr>
              <a:r>
                <a:rPr lang="en-AU" sz="1600" b="0" i="0" u="none" strike="noStrike" dirty="0">
                  <a:solidFill>
                    <a:srgbClr val="414141"/>
                  </a:solidFill>
                  <a:effectLst/>
                  <a:latin typeface="Montserrat" pitchFamily="2" charset="77"/>
                </a:rPr>
                <a:t>The </a:t>
              </a:r>
              <a:r>
                <a:rPr lang="en-AU" sz="1600" b="1" i="0" u="none" strike="noStrike" dirty="0">
                  <a:solidFill>
                    <a:srgbClr val="414141"/>
                  </a:solidFill>
                  <a:effectLst/>
                  <a:latin typeface="Montserrat" pitchFamily="2" charset="77"/>
                </a:rPr>
                <a:t>mycelium</a:t>
              </a:r>
              <a:r>
                <a:rPr lang="en-AU" sz="1600" b="0" i="0" u="none" strike="noStrike" dirty="0">
                  <a:solidFill>
                    <a:srgbClr val="414141"/>
                  </a:solidFill>
                  <a:effectLst/>
                  <a:latin typeface="Montserrat" pitchFamily="2" charset="77"/>
                </a:rPr>
                <a:t> then begins to grow and spread. These are tiny, thread-like parts of a mushroom that grow underground or inside something else, like roots. Mycelium is the living organism, which forms into a mushroom.</a:t>
              </a:r>
            </a:p>
          </p:txBody>
        </p:sp>
        <p:pic>
          <p:nvPicPr>
            <p:cNvPr id="56" name="Picture 55">
              <a:extLst>
                <a:ext uri="{FF2B5EF4-FFF2-40B4-BE49-F238E27FC236}">
                  <a16:creationId xmlns:a16="http://schemas.microsoft.com/office/drawing/2014/main" id="{8EA95DEB-204D-439A-4900-1928066EC061}"/>
                </a:ext>
              </a:extLst>
            </p:cNvPr>
            <p:cNvPicPr>
              <a:picLocks noChangeAspect="1"/>
            </p:cNvPicPr>
            <p:nvPr/>
          </p:nvPicPr>
          <p:blipFill>
            <a:blip r:embed="rId8"/>
            <a:srcRect/>
            <a:stretch/>
          </p:blipFill>
          <p:spPr>
            <a:xfrm>
              <a:off x="3297836" y="2589217"/>
              <a:ext cx="2680271" cy="2842385"/>
            </a:xfrm>
            <a:prstGeom prst="rect">
              <a:avLst/>
            </a:prstGeom>
          </p:spPr>
        </p:pic>
      </p:grpSp>
      <p:grpSp>
        <p:nvGrpSpPr>
          <p:cNvPr id="2" name="6. pining">
            <a:extLst>
              <a:ext uri="{FF2B5EF4-FFF2-40B4-BE49-F238E27FC236}">
                <a16:creationId xmlns:a16="http://schemas.microsoft.com/office/drawing/2014/main" id="{A387C937-058E-49B8-99B4-C433825468A6}"/>
              </a:ext>
            </a:extLst>
          </p:cNvPr>
          <p:cNvGrpSpPr/>
          <p:nvPr/>
        </p:nvGrpSpPr>
        <p:grpSpPr>
          <a:xfrm>
            <a:off x="2292241" y="1298360"/>
            <a:ext cx="7772399" cy="4472454"/>
            <a:chOff x="2396060" y="1775848"/>
            <a:chExt cx="7772399" cy="4472454"/>
          </a:xfrm>
        </p:grpSpPr>
        <p:pic>
          <p:nvPicPr>
            <p:cNvPr id="3" name="Picture 2">
              <a:extLst>
                <a:ext uri="{FF2B5EF4-FFF2-40B4-BE49-F238E27FC236}">
                  <a16:creationId xmlns:a16="http://schemas.microsoft.com/office/drawing/2014/main" id="{15ED7F58-A3DD-CC90-6302-A119A0A6CF4A}"/>
                </a:ext>
              </a:extLst>
            </p:cNvPr>
            <p:cNvPicPr>
              <a:picLocks noChangeAspect="1"/>
            </p:cNvPicPr>
            <p:nvPr/>
          </p:nvPicPr>
          <p:blipFill>
            <a:blip r:embed="rId3"/>
            <a:srcRect/>
            <a:stretch/>
          </p:blipFill>
          <p:spPr>
            <a:xfrm>
              <a:off x="2396060" y="1775848"/>
              <a:ext cx="7772399" cy="4472454"/>
            </a:xfrm>
            <a:prstGeom prst="rect">
              <a:avLst/>
            </a:prstGeom>
          </p:spPr>
        </p:pic>
        <p:sp>
          <p:nvSpPr>
            <p:cNvPr id="4" name="TextBox 3">
              <a:extLst>
                <a:ext uri="{FF2B5EF4-FFF2-40B4-BE49-F238E27FC236}">
                  <a16:creationId xmlns:a16="http://schemas.microsoft.com/office/drawing/2014/main" id="{20F4FD7E-26ED-EB09-F971-6099FC880647}"/>
                </a:ext>
              </a:extLst>
            </p:cNvPr>
            <p:cNvSpPr txBox="1"/>
            <p:nvPr/>
          </p:nvSpPr>
          <p:spPr>
            <a:xfrm>
              <a:off x="6282260" y="2512242"/>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6. Pinning</a:t>
              </a:r>
            </a:p>
            <a:p>
              <a:pPr rtl="0">
                <a:lnSpc>
                  <a:spcPts val="2200"/>
                </a:lnSpc>
                <a:spcAft>
                  <a:spcPts val="600"/>
                </a:spcAft>
                <a:buNone/>
              </a:pPr>
              <a:r>
                <a:rPr lang="en-US" sz="1600" b="0" i="0" u="none" strike="noStrike" dirty="0">
                  <a:solidFill>
                    <a:srgbClr val="414141"/>
                  </a:solidFill>
                  <a:effectLst/>
                  <a:latin typeface="Montserrat" pitchFamily="2" charset="77"/>
                </a:rPr>
                <a:t>After about 2 weeks the mycelium in the casing layer begins to form tiny mushroom fruiting bodies, known as </a:t>
              </a:r>
              <a:r>
                <a:rPr lang="en-US" sz="1600" b="1" i="0" u="none" strike="noStrike" dirty="0">
                  <a:solidFill>
                    <a:srgbClr val="414141"/>
                  </a:solidFill>
                  <a:effectLst/>
                  <a:latin typeface="Montserrat" pitchFamily="2" charset="77"/>
                </a:rPr>
                <a:t>pins</a:t>
              </a:r>
              <a:r>
                <a:rPr lang="en-US" sz="1600" b="0" i="0" u="none" strike="noStrike" dirty="0">
                  <a:solidFill>
                    <a:srgbClr val="414141"/>
                  </a:solidFill>
                  <a:effectLst/>
                  <a:latin typeface="Montserrat" pitchFamily="2" charset="77"/>
                </a:rPr>
                <a:t>. The pins look like small, white blobs or ‘pinheads’ and will eventually grow into full-sized mushrooms.</a:t>
              </a:r>
              <a:endParaRPr lang="en-AU" sz="1600" b="0" i="0" u="none" strike="noStrike" dirty="0">
                <a:solidFill>
                  <a:srgbClr val="414141"/>
                </a:solidFill>
                <a:effectLst/>
                <a:latin typeface="Montserrat" pitchFamily="2" charset="77"/>
              </a:endParaRPr>
            </a:p>
          </p:txBody>
        </p:sp>
        <p:pic>
          <p:nvPicPr>
            <p:cNvPr id="5" name="Picture 4">
              <a:extLst>
                <a:ext uri="{FF2B5EF4-FFF2-40B4-BE49-F238E27FC236}">
                  <a16:creationId xmlns:a16="http://schemas.microsoft.com/office/drawing/2014/main" id="{9E8C94C7-D7EC-E0C2-744F-AFC04D9B2EEE}"/>
                </a:ext>
              </a:extLst>
            </p:cNvPr>
            <p:cNvPicPr>
              <a:picLocks noChangeAspect="1"/>
            </p:cNvPicPr>
            <p:nvPr/>
          </p:nvPicPr>
          <p:blipFill>
            <a:blip r:embed="rId9"/>
            <a:srcRect/>
            <a:stretch/>
          </p:blipFill>
          <p:spPr>
            <a:xfrm>
              <a:off x="3297836" y="2589217"/>
              <a:ext cx="2680271" cy="2842385"/>
            </a:xfrm>
            <a:prstGeom prst="rect">
              <a:avLst/>
            </a:prstGeom>
          </p:spPr>
        </p:pic>
      </p:grpSp>
      <p:grpSp>
        <p:nvGrpSpPr>
          <p:cNvPr id="6" name="7. harvesting">
            <a:extLst>
              <a:ext uri="{FF2B5EF4-FFF2-40B4-BE49-F238E27FC236}">
                <a16:creationId xmlns:a16="http://schemas.microsoft.com/office/drawing/2014/main" id="{36896674-602B-4AB5-D095-A60408B3BD6C}"/>
              </a:ext>
            </a:extLst>
          </p:cNvPr>
          <p:cNvGrpSpPr/>
          <p:nvPr/>
        </p:nvGrpSpPr>
        <p:grpSpPr>
          <a:xfrm>
            <a:off x="2292241" y="1298360"/>
            <a:ext cx="7772399" cy="4472454"/>
            <a:chOff x="2396060" y="1775848"/>
            <a:chExt cx="7772399" cy="4472454"/>
          </a:xfrm>
        </p:grpSpPr>
        <p:pic>
          <p:nvPicPr>
            <p:cNvPr id="7" name="Picture 6">
              <a:extLst>
                <a:ext uri="{FF2B5EF4-FFF2-40B4-BE49-F238E27FC236}">
                  <a16:creationId xmlns:a16="http://schemas.microsoft.com/office/drawing/2014/main" id="{83B34DFA-2BE2-D532-EB0E-42D070508E06}"/>
                </a:ext>
              </a:extLst>
            </p:cNvPr>
            <p:cNvPicPr>
              <a:picLocks noChangeAspect="1"/>
            </p:cNvPicPr>
            <p:nvPr/>
          </p:nvPicPr>
          <p:blipFill>
            <a:blip r:embed="rId3"/>
            <a:srcRect/>
            <a:stretch/>
          </p:blipFill>
          <p:spPr>
            <a:xfrm>
              <a:off x="2396060" y="1775848"/>
              <a:ext cx="7772399" cy="4472454"/>
            </a:xfrm>
            <a:prstGeom prst="rect">
              <a:avLst/>
            </a:prstGeom>
          </p:spPr>
        </p:pic>
        <p:sp>
          <p:nvSpPr>
            <p:cNvPr id="8" name="TextBox 7">
              <a:extLst>
                <a:ext uri="{FF2B5EF4-FFF2-40B4-BE49-F238E27FC236}">
                  <a16:creationId xmlns:a16="http://schemas.microsoft.com/office/drawing/2014/main" id="{7B111629-047C-68C3-09BA-B1D202C9C120}"/>
                </a:ext>
              </a:extLst>
            </p:cNvPr>
            <p:cNvSpPr txBox="1"/>
            <p:nvPr/>
          </p:nvSpPr>
          <p:spPr>
            <a:xfrm>
              <a:off x="6270002" y="2553096"/>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7. Harvesting</a:t>
              </a:r>
            </a:p>
            <a:p>
              <a:pPr rtl="0">
                <a:lnSpc>
                  <a:spcPts val="2200"/>
                </a:lnSpc>
                <a:spcAft>
                  <a:spcPts val="600"/>
                </a:spcAft>
                <a:buNone/>
              </a:pPr>
              <a:r>
                <a:rPr lang="en-US" sz="1600" b="0" i="0" u="none" strike="noStrike" dirty="0">
                  <a:solidFill>
                    <a:srgbClr val="414141"/>
                  </a:solidFill>
                  <a:effectLst/>
                  <a:latin typeface="Montserrat" pitchFamily="2" charset="77"/>
                </a:rPr>
                <a:t>After a few days, the pins form into mushrooms - baby buttons, then cups, then flats. The mushrooms are harvested every day. The mushrooms grow in cycles called a 'Flush'. There are three 'flushes' in one mushroom crop.</a:t>
              </a:r>
              <a:endParaRPr lang="en-AU" sz="1600" b="0" i="0" u="none" strike="noStrike" dirty="0">
                <a:solidFill>
                  <a:srgbClr val="414141"/>
                </a:solidFill>
                <a:effectLst/>
                <a:latin typeface="Montserrat" pitchFamily="2" charset="77"/>
              </a:endParaRPr>
            </a:p>
          </p:txBody>
        </p:sp>
        <p:pic>
          <p:nvPicPr>
            <p:cNvPr id="10" name="Picture 9">
              <a:extLst>
                <a:ext uri="{FF2B5EF4-FFF2-40B4-BE49-F238E27FC236}">
                  <a16:creationId xmlns:a16="http://schemas.microsoft.com/office/drawing/2014/main" id="{F7B4B772-1F84-B90B-4B8A-9BB9D888B84E}"/>
                </a:ext>
              </a:extLst>
            </p:cNvPr>
            <p:cNvPicPr>
              <a:picLocks noChangeAspect="1"/>
            </p:cNvPicPr>
            <p:nvPr/>
          </p:nvPicPr>
          <p:blipFill>
            <a:blip r:embed="rId10"/>
            <a:srcRect/>
            <a:stretch/>
          </p:blipFill>
          <p:spPr>
            <a:xfrm>
              <a:off x="3297836" y="2589217"/>
              <a:ext cx="2680271" cy="2842385"/>
            </a:xfrm>
            <a:prstGeom prst="rect">
              <a:avLst/>
            </a:prstGeom>
          </p:spPr>
        </p:pic>
      </p:grpSp>
      <p:grpSp>
        <p:nvGrpSpPr>
          <p:cNvPr id="57" name="menu">
            <a:extLst>
              <a:ext uri="{FF2B5EF4-FFF2-40B4-BE49-F238E27FC236}">
                <a16:creationId xmlns:a16="http://schemas.microsoft.com/office/drawing/2014/main" id="{EB091247-64A3-F368-09A0-8F6E1928CC7C}"/>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26973B59-17A2-63CA-872F-216A21685FC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D010BBB2-7868-9D9B-784C-3FD24D4DF5CF}"/>
                </a:ext>
              </a:extLst>
            </p:cNvPr>
            <p:cNvPicPr>
              <a:picLocks noChangeAspect="1"/>
            </p:cNvPicPr>
            <p:nvPr/>
          </p:nvPicPr>
          <p:blipFill>
            <a:blip r:embed="rId11"/>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A3D1F812-33BB-B015-4ADC-F447B09D5897}"/>
                </a:ext>
              </a:extLst>
            </p:cNvPr>
            <p:cNvPicPr>
              <a:picLocks noChangeAspect="1"/>
            </p:cNvPicPr>
            <p:nvPr/>
          </p:nvPicPr>
          <p:blipFill>
            <a:blip r:embed="rId11"/>
            <a:srcRect/>
            <a:stretch/>
          </p:blipFill>
          <p:spPr>
            <a:xfrm rot="10800000">
              <a:off x="204687" y="2434554"/>
              <a:ext cx="154441" cy="106747"/>
            </a:xfrm>
            <a:prstGeom prst="rect">
              <a:avLst/>
            </a:prstGeom>
          </p:spPr>
        </p:pic>
      </p:grpSp>
      <p:pic>
        <p:nvPicPr>
          <p:cNvPr id="20" name="bt1" descr="A red arrow in a white circle&#10;&#10;AI-generated content may be incorrect.">
            <a:extLst>
              <a:ext uri="{FF2B5EF4-FFF2-40B4-BE49-F238E27FC236}">
                <a16:creationId xmlns:a16="http://schemas.microsoft.com/office/drawing/2014/main" id="{8252721D-9116-179A-11F0-1D049E413FE4}"/>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2" name="bt2" descr="A red arrow in a white circle&#10;&#10;AI-generated content may be incorrect.">
            <a:extLst>
              <a:ext uri="{FF2B5EF4-FFF2-40B4-BE49-F238E27FC236}">
                <a16:creationId xmlns:a16="http://schemas.microsoft.com/office/drawing/2014/main" id="{29FCDA03-8C70-143B-6A13-0B13B709C548}"/>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4" name="bt3" descr="A red arrow in a white circle&#10;&#10;AI-generated content may be incorrect.">
            <a:extLst>
              <a:ext uri="{FF2B5EF4-FFF2-40B4-BE49-F238E27FC236}">
                <a16:creationId xmlns:a16="http://schemas.microsoft.com/office/drawing/2014/main" id="{9FE4F88A-0C3D-D223-577F-CC3EA60AD91C}"/>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6" name="bt4" descr="A red arrow in a white circle&#10;&#10;AI-generated content may be incorrect.">
            <a:extLst>
              <a:ext uri="{FF2B5EF4-FFF2-40B4-BE49-F238E27FC236}">
                <a16:creationId xmlns:a16="http://schemas.microsoft.com/office/drawing/2014/main" id="{F29A2E4C-FD20-0C22-6D72-4E1A3B81FF76}"/>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11" name="bt5" descr="A red arrow in a white circle&#10;&#10;AI-generated content may be incorrect.">
            <a:extLst>
              <a:ext uri="{FF2B5EF4-FFF2-40B4-BE49-F238E27FC236}">
                <a16:creationId xmlns:a16="http://schemas.microsoft.com/office/drawing/2014/main" id="{164CEDA3-4AB0-37C1-EE29-ADD3786D4BCF}"/>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12" name="bt6" descr="A red arrow in a white circle&#10;&#10;AI-generated content may be incorrect.">
            <a:extLst>
              <a:ext uri="{FF2B5EF4-FFF2-40B4-BE49-F238E27FC236}">
                <a16:creationId xmlns:a16="http://schemas.microsoft.com/office/drawing/2014/main" id="{1061F9AD-690E-1D77-3665-B68E4C6FF270}"/>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7" name="bt7" descr="A red arrow in a white circle&#10;&#10;AI-generated content may be incorrect.">
            <a:extLst>
              <a:ext uri="{FF2B5EF4-FFF2-40B4-BE49-F238E27FC236}">
                <a16:creationId xmlns:a16="http://schemas.microsoft.com/office/drawing/2014/main" id="{3C1BC49B-3E00-6F9E-C07C-A025A89D39B4}"/>
              </a:ext>
            </a:extLst>
          </p:cNvPr>
          <p:cNvPicPr>
            <a:picLocks noChangeAspect="1"/>
          </p:cNvPicPr>
          <p:nvPr/>
        </p:nvPicPr>
        <p:blipFill>
          <a:blip r:embed="rId12"/>
          <a:stretch>
            <a:fillRect/>
          </a:stretch>
        </p:blipFill>
        <p:spPr>
          <a:xfrm rot="5400000">
            <a:off x="1669122" y="3310624"/>
            <a:ext cx="516610" cy="516610"/>
          </a:xfrm>
          <a:prstGeom prst="rect">
            <a:avLst/>
          </a:prstGeom>
        </p:spPr>
      </p:pic>
      <p:sp>
        <p:nvSpPr>
          <p:cNvPr id="9" name="Title 1">
            <a:extLst>
              <a:ext uri="{FF2B5EF4-FFF2-40B4-BE49-F238E27FC236}">
                <a16:creationId xmlns:a16="http://schemas.microsoft.com/office/drawing/2014/main" id="{2187711C-9B66-DF92-EC09-3206E3B3CB13}"/>
              </a:ext>
            </a:extLst>
          </p:cNvPr>
          <p:cNvSpPr txBox="1">
            <a:spLocks/>
          </p:cNvSpPr>
          <p:nvPr/>
        </p:nvSpPr>
        <p:spPr>
          <a:xfrm>
            <a:off x="341109"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The Steps to Mushroom Farming</a:t>
            </a:r>
          </a:p>
        </p:txBody>
      </p:sp>
    </p:spTree>
    <p:extLst>
      <p:ext uri="{BB962C8B-B14F-4D97-AF65-F5344CB8AC3E}">
        <p14:creationId xmlns:p14="http://schemas.microsoft.com/office/powerpoint/2010/main" val="97324283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16" restart="whenNotActive" fill="hold" evtFilter="cancelBubble" nodeType="interactiveSeq">
                <p:stCondLst>
                  <p:cond evt="onClick" delay="0">
                    <p:tgtEl>
                      <p:spTgt spid="24"/>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23" restart="whenNotActive" fill="hold" evtFilter="cancelBubble" nodeType="interactiveSeq">
                <p:stCondLst>
                  <p:cond evt="onClick" delay="0">
                    <p:tgtEl>
                      <p:spTgt spid="26"/>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30" restart="whenNotActive" fill="hold" evtFilter="cancelBubble" nodeType="interactiveSeq">
                <p:stCondLst>
                  <p:cond evt="onClick" delay="0">
                    <p:tgtEl>
                      <p:spTgt spid="11"/>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1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2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24"/>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26"/>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20"/>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2"/>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56" restart="whenNotActive" fill="hold" evtFilter="cancelBubble" nodeType="interactiveSeq">
                <p:stCondLst>
                  <p:cond evt="onClick" delay="0">
                    <p:tgtEl>
                      <p:spTgt spid="27"/>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withEffect">
                                  <p:stCondLst>
                                    <p:cond delay="0"/>
                                  </p:stCondLst>
                                  <p:childTnLst>
                                    <p:set>
                                      <p:cBhvr>
                                        <p:cTn id="60" dur="1" fill="hold">
                                          <p:stCondLst>
                                            <p:cond delay="0"/>
                                          </p:stCondLst>
                                        </p:cTn>
                                        <p:tgtEl>
                                          <p:spTgt spid="27"/>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36"/>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45"/>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49"/>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53"/>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2"/>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6"/>
                                        </p:tgtEl>
                                        <p:attrNameLst>
                                          <p:attrName>style.visibility</p:attrName>
                                        </p:attrNameLst>
                                      </p:cBhvr>
                                      <p:to>
                                        <p:strVal val="hidden"/>
                                      </p:to>
                                    </p:set>
                                  </p:childTnLst>
                                </p:cTn>
                              </p:par>
                              <p:par>
                                <p:cTn id="73" presetID="1" presetClass="entr" presetSubtype="0" fill="hold" nodeType="withEffect">
                                  <p:stCondLst>
                                    <p:cond delay="0"/>
                                  </p:stCondLst>
                                  <p:childTnLst>
                                    <p:set>
                                      <p:cBhvr>
                                        <p:cTn id="74"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E2A22-BFCC-38A4-C2CB-0A9BEF9FC33A}"/>
            </a:ext>
          </a:extLst>
        </p:cNvPr>
        <p:cNvGrpSpPr/>
        <p:nvPr/>
      </p:nvGrpSpPr>
      <p:grpSpPr>
        <a:xfrm>
          <a:off x="0" y="0"/>
          <a:ext cx="0" cy="0"/>
          <a:chOff x="0" y="0"/>
          <a:chExt cx="0" cy="0"/>
        </a:xfrm>
      </p:grpSpPr>
      <p:sp>
        <p:nvSpPr>
          <p:cNvPr id="15" name="Triangle 14">
            <a:extLst>
              <a:ext uri="{FF2B5EF4-FFF2-40B4-BE49-F238E27FC236}">
                <a16:creationId xmlns:a16="http://schemas.microsoft.com/office/drawing/2014/main" id="{31D8F942-1A42-7C04-3485-7390E6990296}"/>
              </a:ext>
            </a:extLst>
          </p:cNvPr>
          <p:cNvSpPr/>
          <p:nvPr/>
        </p:nvSpPr>
        <p:spPr>
          <a:xfrm rot="5400000">
            <a:off x="7702864" y="2665940"/>
            <a:ext cx="688205" cy="593280"/>
          </a:xfrm>
          <a:prstGeom prst="triangle">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6" name="menu">
            <a:extLst>
              <a:ext uri="{FF2B5EF4-FFF2-40B4-BE49-F238E27FC236}">
                <a16:creationId xmlns:a16="http://schemas.microsoft.com/office/drawing/2014/main" id="{5C3D94DD-8F21-BA53-0D8F-6F645D0004CF}"/>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FD69D342-6B07-FEAA-E2E3-61E54C0FADFB}"/>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0CECA4E4-3CF4-68EE-7A8D-8FBDFA7A6CB6}"/>
                </a:ext>
              </a:extLst>
            </p:cNvPr>
            <p:cNvPicPr>
              <a:picLocks noChangeAspect="1"/>
            </p:cNvPicPr>
            <p:nvPr/>
          </p:nvPicPr>
          <p:blipFill>
            <a:blip r:embed="rId3"/>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C1575BA9-40C8-6470-F6E1-53E473C6F57F}"/>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3" name="Title 1">
            <a:extLst>
              <a:ext uri="{FF2B5EF4-FFF2-40B4-BE49-F238E27FC236}">
                <a16:creationId xmlns:a16="http://schemas.microsoft.com/office/drawing/2014/main" id="{02A3A927-0535-734B-9A92-042F4DFAD685}"/>
              </a:ext>
            </a:extLst>
          </p:cNvPr>
          <p:cNvSpPr txBox="1">
            <a:spLocks/>
          </p:cNvSpPr>
          <p:nvPr/>
        </p:nvSpPr>
        <p:spPr>
          <a:xfrm>
            <a:off x="1918915" y="352331"/>
            <a:ext cx="8354170"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Mushroom Production</a:t>
            </a:r>
          </a:p>
        </p:txBody>
      </p:sp>
      <p:sp>
        <p:nvSpPr>
          <p:cNvPr id="6" name="Triangle 5">
            <a:extLst>
              <a:ext uri="{FF2B5EF4-FFF2-40B4-BE49-F238E27FC236}">
                <a16:creationId xmlns:a16="http://schemas.microsoft.com/office/drawing/2014/main" id="{55F5980C-4C14-DF44-457A-08FB7EFD6D0A}"/>
              </a:ext>
            </a:extLst>
          </p:cNvPr>
          <p:cNvSpPr/>
          <p:nvPr/>
        </p:nvSpPr>
        <p:spPr>
          <a:xfrm rot="5400000">
            <a:off x="2950559" y="2665937"/>
            <a:ext cx="688205" cy="593280"/>
          </a:xfrm>
          <a:prstGeom prst="triangle">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4">
            <a:extLst>
              <a:ext uri="{FF2B5EF4-FFF2-40B4-BE49-F238E27FC236}">
                <a16:creationId xmlns:a16="http://schemas.microsoft.com/office/drawing/2014/main" id="{24862323-0131-AA17-F6AF-649B3284D830}"/>
              </a:ext>
            </a:extLst>
          </p:cNvPr>
          <p:cNvSpPr/>
          <p:nvPr/>
        </p:nvSpPr>
        <p:spPr>
          <a:xfrm>
            <a:off x="514194" y="2028982"/>
            <a:ext cx="2652353" cy="1650220"/>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400" dirty="0">
              <a:solidFill>
                <a:schemeClr val="bg1"/>
              </a:solidFill>
              <a:latin typeface="Montserrat" pitchFamily="2" charset="77"/>
            </a:endParaRPr>
          </a:p>
          <a:p>
            <a:pPr fontAlgn="base">
              <a:spcBef>
                <a:spcPts val="600"/>
              </a:spcBef>
            </a:pPr>
            <a:r>
              <a:rPr lang="en-AU" sz="1400" dirty="0">
                <a:solidFill>
                  <a:schemeClr val="bg1"/>
                </a:solidFill>
                <a:latin typeface="Montserrat" pitchFamily="2" charset="77"/>
              </a:rPr>
              <a:t>Watch your group’s video about one of the key procedures managed in mushroom farming.</a:t>
            </a:r>
          </a:p>
        </p:txBody>
      </p:sp>
      <p:sp>
        <p:nvSpPr>
          <p:cNvPr id="2" name="TextBox 1">
            <a:extLst>
              <a:ext uri="{FF2B5EF4-FFF2-40B4-BE49-F238E27FC236}">
                <a16:creationId xmlns:a16="http://schemas.microsoft.com/office/drawing/2014/main" id="{CE6160FB-3921-41D7-9CF1-28A0B48203E3}"/>
              </a:ext>
            </a:extLst>
          </p:cNvPr>
          <p:cNvSpPr txBox="1"/>
          <p:nvPr/>
        </p:nvSpPr>
        <p:spPr>
          <a:xfrm>
            <a:off x="717899" y="949139"/>
            <a:ext cx="10756202" cy="723275"/>
          </a:xfrm>
          <a:prstGeom prst="rect">
            <a:avLst/>
          </a:prstGeom>
          <a:noFill/>
        </p:spPr>
        <p:txBody>
          <a:bodyPr wrap="square">
            <a:spAutoFit/>
          </a:bodyPr>
          <a:lstStyle/>
          <a:p>
            <a:pPr algn="ctr" rtl="0" fontAlgn="base">
              <a:spcAft>
                <a:spcPts val="600"/>
              </a:spcAft>
            </a:pPr>
            <a:r>
              <a:rPr lang="en-AU" sz="1800" b="0" i="0" u="none" strike="noStrike" dirty="0">
                <a:solidFill>
                  <a:schemeClr val="bg1"/>
                </a:solidFill>
                <a:effectLst/>
                <a:latin typeface="Montserrat" pitchFamily="2" charset="77"/>
              </a:rPr>
              <a:t>What are the three key elements managed in mushroom farming?</a:t>
            </a:r>
          </a:p>
          <a:p>
            <a:pPr algn="ctr" rtl="0" fontAlgn="base">
              <a:spcAft>
                <a:spcPts val="600"/>
              </a:spcAft>
            </a:pPr>
            <a:r>
              <a:rPr lang="en-AU" sz="1800" b="0" i="0" u="none" strike="noStrike" dirty="0">
                <a:solidFill>
                  <a:schemeClr val="bg1"/>
                </a:solidFill>
                <a:effectLst/>
                <a:latin typeface="Montserrat" pitchFamily="2" charset="77"/>
              </a:rPr>
              <a:t>How and why do growers monitor this? </a:t>
            </a:r>
          </a:p>
        </p:txBody>
      </p:sp>
      <p:sp>
        <p:nvSpPr>
          <p:cNvPr id="4" name="Oval 3">
            <a:extLst>
              <a:ext uri="{FF2B5EF4-FFF2-40B4-BE49-F238E27FC236}">
                <a16:creationId xmlns:a16="http://schemas.microsoft.com/office/drawing/2014/main" id="{705E6CE2-088E-7DA8-2300-9E5AD6C7AED1}"/>
              </a:ext>
            </a:extLst>
          </p:cNvPr>
          <p:cNvSpPr/>
          <p:nvPr/>
        </p:nvSpPr>
        <p:spPr>
          <a:xfrm>
            <a:off x="1552637" y="1767805"/>
            <a:ext cx="532738" cy="532738"/>
          </a:xfrm>
          <a:prstGeom prst="ellipse">
            <a:avLst/>
          </a:prstGeom>
          <a:solidFill>
            <a:srgbClr val="F5463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1</a:t>
            </a:r>
          </a:p>
        </p:txBody>
      </p:sp>
      <p:sp>
        <p:nvSpPr>
          <p:cNvPr id="8" name="4">
            <a:extLst>
              <a:ext uri="{FF2B5EF4-FFF2-40B4-BE49-F238E27FC236}">
                <a16:creationId xmlns:a16="http://schemas.microsoft.com/office/drawing/2014/main" id="{472A522B-4742-A2AD-9DF9-D715D1F8ED62}"/>
              </a:ext>
            </a:extLst>
          </p:cNvPr>
          <p:cNvSpPr/>
          <p:nvPr/>
        </p:nvSpPr>
        <p:spPr>
          <a:xfrm>
            <a:off x="3706556" y="2028981"/>
            <a:ext cx="4303102" cy="1650220"/>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400" dirty="0">
              <a:solidFill>
                <a:schemeClr val="bg1"/>
              </a:solidFill>
              <a:latin typeface="Montserrat" pitchFamily="2" charset="77"/>
            </a:endParaRPr>
          </a:p>
          <a:p>
            <a:pPr fontAlgn="base">
              <a:spcBef>
                <a:spcPts val="600"/>
              </a:spcBef>
            </a:pPr>
            <a:r>
              <a:rPr lang="en-AU" sz="1400" dirty="0">
                <a:solidFill>
                  <a:schemeClr val="bg1"/>
                </a:solidFill>
                <a:latin typeface="Montserrat" pitchFamily="2" charset="77"/>
              </a:rPr>
              <a:t>Take notes and write down at least 2 - 3 important facts or ideas about:</a:t>
            </a:r>
          </a:p>
          <a:p>
            <a:pPr marL="285750" indent="-285750" fontAlgn="base">
              <a:spcBef>
                <a:spcPts val="600"/>
              </a:spcBef>
              <a:buFont typeface="Arial" panose="020B0604020202020204" pitchFamily="34" charset="0"/>
              <a:buChar char="•"/>
            </a:pPr>
            <a:r>
              <a:rPr lang="en-AU" sz="1400" dirty="0">
                <a:solidFill>
                  <a:schemeClr val="bg1"/>
                </a:solidFill>
                <a:latin typeface="Montserrat" pitchFamily="2" charset="77"/>
              </a:rPr>
              <a:t>This stage of mushroom production</a:t>
            </a:r>
          </a:p>
          <a:p>
            <a:pPr marL="285750" indent="-285750" fontAlgn="base">
              <a:spcBef>
                <a:spcPts val="600"/>
              </a:spcBef>
              <a:buFont typeface="Arial" panose="020B0604020202020204" pitchFamily="34" charset="0"/>
              <a:buChar char="•"/>
            </a:pPr>
            <a:r>
              <a:rPr lang="en-AU" sz="1400" dirty="0">
                <a:solidFill>
                  <a:schemeClr val="bg1"/>
                </a:solidFill>
                <a:latin typeface="Montserrat" pitchFamily="2" charset="77"/>
              </a:rPr>
              <a:t>How and why growers monitor this. </a:t>
            </a:r>
          </a:p>
        </p:txBody>
      </p:sp>
      <p:sp>
        <p:nvSpPr>
          <p:cNvPr id="9" name="Oval 8">
            <a:extLst>
              <a:ext uri="{FF2B5EF4-FFF2-40B4-BE49-F238E27FC236}">
                <a16:creationId xmlns:a16="http://schemas.microsoft.com/office/drawing/2014/main" id="{0A7858A0-4301-2487-6B26-1A8C641C4B70}"/>
              </a:ext>
            </a:extLst>
          </p:cNvPr>
          <p:cNvSpPr/>
          <p:nvPr/>
        </p:nvSpPr>
        <p:spPr>
          <a:xfrm>
            <a:off x="5529285" y="1767804"/>
            <a:ext cx="532738" cy="532738"/>
          </a:xfrm>
          <a:prstGeom prst="ellipse">
            <a:avLst/>
          </a:prstGeom>
          <a:solidFill>
            <a:srgbClr val="F5463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2</a:t>
            </a:r>
          </a:p>
        </p:txBody>
      </p:sp>
      <p:sp>
        <p:nvSpPr>
          <p:cNvPr id="10" name="4">
            <a:extLst>
              <a:ext uri="{FF2B5EF4-FFF2-40B4-BE49-F238E27FC236}">
                <a16:creationId xmlns:a16="http://schemas.microsoft.com/office/drawing/2014/main" id="{90A85C2F-DA44-4CAC-A63C-5DA4E9BB040D}"/>
              </a:ext>
            </a:extLst>
          </p:cNvPr>
          <p:cNvSpPr/>
          <p:nvPr/>
        </p:nvSpPr>
        <p:spPr>
          <a:xfrm>
            <a:off x="8510946" y="2028980"/>
            <a:ext cx="2652354" cy="1650221"/>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400" dirty="0">
              <a:solidFill>
                <a:schemeClr val="bg1"/>
              </a:solidFill>
              <a:latin typeface="Montserrat" pitchFamily="2" charset="77"/>
            </a:endParaRPr>
          </a:p>
          <a:p>
            <a:pPr fontAlgn="base">
              <a:spcBef>
                <a:spcPts val="600"/>
              </a:spcBef>
            </a:pPr>
            <a:r>
              <a:rPr lang="en-AU" sz="1400" dirty="0">
                <a:solidFill>
                  <a:schemeClr val="bg1"/>
                </a:solidFill>
                <a:latin typeface="Montserrat" pitchFamily="2" charset="77"/>
              </a:rPr>
              <a:t>Report back to the class about your findings.</a:t>
            </a:r>
          </a:p>
        </p:txBody>
      </p:sp>
      <p:sp>
        <p:nvSpPr>
          <p:cNvPr id="11" name="Oval 10">
            <a:extLst>
              <a:ext uri="{FF2B5EF4-FFF2-40B4-BE49-F238E27FC236}">
                <a16:creationId xmlns:a16="http://schemas.microsoft.com/office/drawing/2014/main" id="{C24E6BBE-7EE6-E496-A3D1-313C61041C2F}"/>
              </a:ext>
            </a:extLst>
          </p:cNvPr>
          <p:cNvSpPr/>
          <p:nvPr/>
        </p:nvSpPr>
        <p:spPr>
          <a:xfrm>
            <a:off x="9566018" y="1767804"/>
            <a:ext cx="532738" cy="532738"/>
          </a:xfrm>
          <a:prstGeom prst="ellipse">
            <a:avLst/>
          </a:prstGeom>
          <a:solidFill>
            <a:srgbClr val="F5463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3</a:t>
            </a:r>
          </a:p>
        </p:txBody>
      </p:sp>
      <p:sp>
        <p:nvSpPr>
          <p:cNvPr id="7" name="number">
            <a:extLst>
              <a:ext uri="{FF2B5EF4-FFF2-40B4-BE49-F238E27FC236}">
                <a16:creationId xmlns:a16="http://schemas.microsoft.com/office/drawing/2014/main" id="{DF48A4D3-62B6-C744-8A78-CABA240FAACD}"/>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19</a:t>
            </a:fld>
            <a:endParaRPr lang="en" sz="2000" b="1" dirty="0">
              <a:solidFill>
                <a:srgbClr val="B83529"/>
              </a:solidFill>
              <a:latin typeface="Sztosfixed" pitchFamily="2" charset="77"/>
              <a:ea typeface="Sztosfixed" pitchFamily="2" charset="77"/>
              <a:cs typeface="Sztosfixed" pitchFamily="2" charset="77"/>
            </a:endParaRPr>
          </a:p>
        </p:txBody>
      </p:sp>
      <p:graphicFrame>
        <p:nvGraphicFramePr>
          <p:cNvPr id="14" name="Table 13">
            <a:extLst>
              <a:ext uri="{FF2B5EF4-FFF2-40B4-BE49-F238E27FC236}">
                <a16:creationId xmlns:a16="http://schemas.microsoft.com/office/drawing/2014/main" id="{C4CFCAD1-7405-18C2-922C-390814CB940A}"/>
              </a:ext>
            </a:extLst>
          </p:cNvPr>
          <p:cNvGraphicFramePr>
            <a:graphicFrameLocks noGrp="1"/>
          </p:cNvGraphicFramePr>
          <p:nvPr>
            <p:extLst>
              <p:ext uri="{D42A27DB-BD31-4B8C-83A1-F6EECF244321}">
                <p14:modId xmlns:p14="http://schemas.microsoft.com/office/powerpoint/2010/main" val="399800162"/>
              </p:ext>
            </p:extLst>
          </p:nvPr>
        </p:nvGraphicFramePr>
        <p:xfrm>
          <a:off x="1731654" y="4035767"/>
          <a:ext cx="8127999" cy="2436374"/>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8824508"/>
                    </a:ext>
                  </a:extLst>
                </a:gridCol>
                <a:gridCol w="2709333">
                  <a:extLst>
                    <a:ext uri="{9D8B030D-6E8A-4147-A177-3AD203B41FA5}">
                      <a16:colId xmlns:a16="http://schemas.microsoft.com/office/drawing/2014/main" val="464510214"/>
                    </a:ext>
                  </a:extLst>
                </a:gridCol>
                <a:gridCol w="2709333">
                  <a:extLst>
                    <a:ext uri="{9D8B030D-6E8A-4147-A177-3AD203B41FA5}">
                      <a16:colId xmlns:a16="http://schemas.microsoft.com/office/drawing/2014/main" val="1568155254"/>
                    </a:ext>
                  </a:extLst>
                </a:gridCol>
              </a:tblGrid>
              <a:tr h="420917">
                <a:tc>
                  <a:txBody>
                    <a:bodyPr/>
                    <a:lstStyle/>
                    <a:p>
                      <a:pPr algn="ctr"/>
                      <a:r>
                        <a:rPr lang="en-US" sz="1600" b="1" i="0" dirty="0">
                          <a:latin typeface="Sztosfixed" pitchFamily="2" charset="77"/>
                          <a:ea typeface="Sztosfixed" pitchFamily="2" charset="77"/>
                          <a:cs typeface="Sztosfixed" pitchFamily="2" charset="77"/>
                        </a:rPr>
                        <a:t>Group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2242"/>
                    </a:solidFill>
                  </a:tcPr>
                </a:tc>
                <a:tc>
                  <a:txBody>
                    <a:bodyPr/>
                    <a:lstStyle/>
                    <a:p>
                      <a:pPr algn="ctr"/>
                      <a:r>
                        <a:rPr lang="en-US" sz="1600" b="1" i="0" dirty="0">
                          <a:latin typeface="Sztosfixed" pitchFamily="2" charset="77"/>
                          <a:ea typeface="Sztosfixed" pitchFamily="2" charset="77"/>
                          <a:cs typeface="Sztosfixed" pitchFamily="2" charset="77"/>
                        </a:rPr>
                        <a:t>Group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2242"/>
                    </a:solidFill>
                  </a:tcPr>
                </a:tc>
                <a:tc>
                  <a:txBody>
                    <a:bodyPr/>
                    <a:lstStyle/>
                    <a:p>
                      <a:pPr algn="ctr"/>
                      <a:r>
                        <a:rPr lang="en-US" sz="1600" b="1" i="0" dirty="0">
                          <a:latin typeface="Sztosfixed" pitchFamily="2" charset="77"/>
                          <a:ea typeface="Sztosfixed" pitchFamily="2" charset="77"/>
                          <a:cs typeface="Sztosfixed" pitchFamily="2" charset="77"/>
                        </a:rPr>
                        <a:t>Group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2242"/>
                    </a:solidFill>
                  </a:tcPr>
                </a:tc>
                <a:extLst>
                  <a:ext uri="{0D108BD9-81ED-4DB2-BD59-A6C34878D82A}">
                    <a16:rowId xmlns:a16="http://schemas.microsoft.com/office/drawing/2014/main" val="895625078"/>
                  </a:ext>
                </a:extLst>
              </a:tr>
              <a:tr h="417600">
                <a:tc>
                  <a:txBody>
                    <a:bodyPr/>
                    <a:lstStyle/>
                    <a:p>
                      <a:pPr algn="ctr"/>
                      <a:r>
                        <a:rPr lang="en-AU" sz="1400" b="0" i="0" u="none" strike="noStrike" kern="1200" dirty="0">
                          <a:solidFill>
                            <a:schemeClr val="dk1"/>
                          </a:solidFill>
                          <a:effectLst/>
                          <a:latin typeface="Montserrat" pitchFamily="2" charset="77"/>
                          <a:ea typeface="SZTOS MEDIUM" pitchFamily="2" charset="77"/>
                          <a:cs typeface="SZTOS MEDIUM" pitchFamily="2" charset="77"/>
                        </a:rPr>
                        <a:t>Making compost (substrate)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tc>
                  <a:txBody>
                    <a:bodyPr/>
                    <a:lstStyle/>
                    <a:p>
                      <a:pPr algn="ctr"/>
                      <a:r>
                        <a:rPr lang="en-AU" sz="1400" b="0" i="0" u="none" strike="noStrike" kern="1200" dirty="0">
                          <a:solidFill>
                            <a:schemeClr val="dk1"/>
                          </a:solidFill>
                          <a:effectLst/>
                          <a:latin typeface="Montserrat" pitchFamily="2" charset="77"/>
                          <a:ea typeface="SZTOS MEDIUM" pitchFamily="2" charset="77"/>
                          <a:cs typeface="SZTOS MEDIUM" pitchFamily="2" charset="77"/>
                        </a:rPr>
                        <a:t>Growing and picking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tc>
                  <a:txBody>
                    <a:bodyPr/>
                    <a:lstStyle/>
                    <a:p>
                      <a:pPr algn="ctr"/>
                      <a:r>
                        <a:rPr lang="en-AU" sz="1400" b="0" i="0" u="none" strike="noStrike" kern="1200" dirty="0">
                          <a:solidFill>
                            <a:schemeClr val="dk1"/>
                          </a:solidFill>
                          <a:effectLst/>
                          <a:latin typeface="Montserrat" pitchFamily="2" charset="77"/>
                          <a:ea typeface="SZTOS MEDIUM" pitchFamily="2" charset="77"/>
                          <a:cs typeface="SZTOS MEDIUM" pitchFamily="2" charset="77"/>
                        </a:rPr>
                        <a:t>Packing and transporting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extLst>
                  <a:ext uri="{0D108BD9-81ED-4DB2-BD59-A6C34878D82A}">
                    <a16:rowId xmlns:a16="http://schemas.microsoft.com/office/drawing/2014/main" val="3409397049"/>
                  </a:ext>
                </a:extLst>
              </a:tr>
              <a:tr h="1597857">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6473958"/>
                  </a:ext>
                </a:extLst>
              </a:tr>
            </a:tbl>
          </a:graphicData>
        </a:graphic>
      </p:graphicFrame>
      <p:pic>
        <p:nvPicPr>
          <p:cNvPr id="22" name="Picture 21" descr="A qr code on a white background&#10;&#10;AI-generated content may be incorrect.">
            <a:extLst>
              <a:ext uri="{FF2B5EF4-FFF2-40B4-BE49-F238E27FC236}">
                <a16:creationId xmlns:a16="http://schemas.microsoft.com/office/drawing/2014/main" id="{52F88D70-CACF-1340-0ABF-08647D347467}"/>
              </a:ext>
            </a:extLst>
          </p:cNvPr>
          <p:cNvPicPr>
            <a:picLocks noChangeAspect="1"/>
          </p:cNvPicPr>
          <p:nvPr/>
        </p:nvPicPr>
        <p:blipFill>
          <a:blip r:embed="rId4"/>
          <a:stretch>
            <a:fillRect/>
          </a:stretch>
        </p:blipFill>
        <p:spPr>
          <a:xfrm>
            <a:off x="2470022" y="5024375"/>
            <a:ext cx="1277465" cy="1277462"/>
          </a:xfrm>
          <a:prstGeom prst="rect">
            <a:avLst/>
          </a:prstGeom>
        </p:spPr>
      </p:pic>
      <p:pic>
        <p:nvPicPr>
          <p:cNvPr id="23" name="Picture 22">
            <a:extLst>
              <a:ext uri="{FF2B5EF4-FFF2-40B4-BE49-F238E27FC236}">
                <a16:creationId xmlns:a16="http://schemas.microsoft.com/office/drawing/2014/main" id="{A6A188CF-2C74-32C6-6257-E90F476C1722}"/>
              </a:ext>
            </a:extLst>
          </p:cNvPr>
          <p:cNvPicPr>
            <a:picLocks noChangeAspect="1"/>
          </p:cNvPicPr>
          <p:nvPr/>
        </p:nvPicPr>
        <p:blipFill>
          <a:blip r:embed="rId5"/>
          <a:srcRect/>
          <a:stretch/>
        </p:blipFill>
        <p:spPr>
          <a:xfrm>
            <a:off x="5253075" y="5033038"/>
            <a:ext cx="1265277" cy="1265274"/>
          </a:xfrm>
          <a:prstGeom prst="rect">
            <a:avLst/>
          </a:prstGeom>
        </p:spPr>
      </p:pic>
      <p:pic>
        <p:nvPicPr>
          <p:cNvPr id="24" name="Picture 23">
            <a:extLst>
              <a:ext uri="{FF2B5EF4-FFF2-40B4-BE49-F238E27FC236}">
                <a16:creationId xmlns:a16="http://schemas.microsoft.com/office/drawing/2014/main" id="{AD257ABF-6CD3-9823-8541-0892CEE3F563}"/>
              </a:ext>
            </a:extLst>
          </p:cNvPr>
          <p:cNvPicPr>
            <a:picLocks noChangeAspect="1"/>
          </p:cNvPicPr>
          <p:nvPr/>
        </p:nvPicPr>
        <p:blipFill>
          <a:blip r:embed="rId6"/>
          <a:srcRect/>
          <a:stretch/>
        </p:blipFill>
        <p:spPr>
          <a:xfrm>
            <a:off x="7898178" y="5047731"/>
            <a:ext cx="1248545" cy="1244603"/>
          </a:xfrm>
          <a:prstGeom prst="rect">
            <a:avLst/>
          </a:prstGeom>
        </p:spPr>
      </p:pic>
    </p:spTree>
    <p:extLst>
      <p:ext uri="{BB962C8B-B14F-4D97-AF65-F5344CB8AC3E}">
        <p14:creationId xmlns:p14="http://schemas.microsoft.com/office/powerpoint/2010/main" val="876784402"/>
      </p:ext>
    </p:extLst>
  </p:cSld>
  <p:clrMapOvr>
    <a:masterClrMapping/>
  </p:clrMapOvr>
  <p:transition spd="slow" advClick="0">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DDA6E7-5E68-E112-09BE-A1495B318780}"/>
              </a:ext>
            </a:extLst>
          </p:cNvPr>
          <p:cNvSpPr txBox="1">
            <a:spLocks/>
          </p:cNvSpPr>
          <p:nvPr/>
        </p:nvSpPr>
        <p:spPr>
          <a:xfrm>
            <a:off x="2921541" y="452682"/>
            <a:ext cx="6348919" cy="5951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9B2242"/>
                </a:solidFill>
                <a:latin typeface="Sztosfixed" pitchFamily="2" charset="77"/>
                <a:ea typeface="Sztosfixed" pitchFamily="2" charset="77"/>
                <a:cs typeface="Sztosfixed" pitchFamily="2" charset="77"/>
              </a:rPr>
              <a:t>Contents</a:t>
            </a:r>
          </a:p>
        </p:txBody>
      </p:sp>
      <p:sp>
        <p:nvSpPr>
          <p:cNvPr id="5" name="Title 1">
            <a:extLst>
              <a:ext uri="{FF2B5EF4-FFF2-40B4-BE49-F238E27FC236}">
                <a16:creationId xmlns:a16="http://schemas.microsoft.com/office/drawing/2014/main" id="{57A87D05-C3C4-7478-8203-7D325BA8AAB3}"/>
              </a:ext>
            </a:extLst>
          </p:cNvPr>
          <p:cNvSpPr txBox="1">
            <a:spLocks/>
          </p:cNvSpPr>
          <p:nvPr/>
        </p:nvSpPr>
        <p:spPr>
          <a:xfrm>
            <a:off x="819475" y="1351321"/>
            <a:ext cx="7665304" cy="327616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1: </a:t>
            </a:r>
            <a:r>
              <a:rPr lang="en-US" sz="2400" dirty="0">
                <a:solidFill>
                  <a:srgbClr val="704D42"/>
                </a:solidFill>
                <a:latin typeface="SZTOS MEDIUM" pitchFamily="2" charset="77"/>
                <a:ea typeface="SZTOS MEDIUM" pitchFamily="2" charset="77"/>
                <a:cs typeface="SZTOS MEDIUM" pitchFamily="2" charset="77"/>
              </a:rPr>
              <a:t>Mushrooms are Fun-guys</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2: </a:t>
            </a:r>
            <a:r>
              <a:rPr lang="en-US" sz="2400" dirty="0">
                <a:solidFill>
                  <a:srgbClr val="704D42"/>
                </a:solidFill>
                <a:latin typeface="SZTOS MEDIUM" pitchFamily="2" charset="77"/>
                <a:ea typeface="SZTOS MEDIUM" pitchFamily="2" charset="77"/>
                <a:cs typeface="SZTOS MEDIUM" pitchFamily="2" charset="77"/>
              </a:rPr>
              <a:t>Let’s Visit a Mushroom Farm</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3: </a:t>
            </a:r>
            <a:r>
              <a:rPr lang="en-US" sz="2400" dirty="0">
                <a:solidFill>
                  <a:srgbClr val="704D42"/>
                </a:solidFill>
                <a:latin typeface="SZTOS MEDIUM" pitchFamily="2" charset="77"/>
                <a:ea typeface="SZTOS MEDIUM" pitchFamily="2" charset="77"/>
                <a:cs typeface="SZTOS MEDIUM" pitchFamily="2" charset="77"/>
              </a:rPr>
              <a:t>There’s Mush-room for Sustainability</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4: </a:t>
            </a:r>
            <a:r>
              <a:rPr lang="en-US" sz="2400" dirty="0">
                <a:solidFill>
                  <a:srgbClr val="704D42"/>
                </a:solidFill>
                <a:latin typeface="SZTOS MEDIUM" pitchFamily="2" charset="77"/>
                <a:ea typeface="SZTOS MEDIUM" pitchFamily="2" charset="77"/>
                <a:cs typeface="SZTOS MEDIUM" pitchFamily="2" charset="77"/>
              </a:rPr>
              <a:t>Mushrooms are a Superfood</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5: </a:t>
            </a:r>
            <a:r>
              <a:rPr lang="en-US" sz="2400" dirty="0">
                <a:solidFill>
                  <a:srgbClr val="704D42"/>
                </a:solidFill>
                <a:latin typeface="SZTOS MEDIUM" pitchFamily="2" charset="77"/>
                <a:ea typeface="SZTOS MEDIUM" pitchFamily="2" charset="77"/>
                <a:cs typeface="SZTOS MEDIUM" pitchFamily="2" charset="77"/>
              </a:rPr>
              <a:t>Mini Mushroom Chefs</a:t>
            </a:r>
          </a:p>
        </p:txBody>
      </p:sp>
      <p:sp>
        <p:nvSpPr>
          <p:cNvPr id="9" name="Google Shape;151;p10">
            <a:extLst>
              <a:ext uri="{FF2B5EF4-FFF2-40B4-BE49-F238E27FC236}">
                <a16:creationId xmlns:a16="http://schemas.microsoft.com/office/drawing/2014/main" id="{E35ED263-891B-4F1B-131B-4FA6DE998F4C}"/>
              </a:ext>
            </a:extLst>
          </p:cNvPr>
          <p:cNvSpPr txBox="1">
            <a:spLocks/>
          </p:cNvSpPr>
          <p:nvPr/>
        </p:nvSpPr>
        <p:spPr>
          <a:xfrm>
            <a:off x="11292731" y="6280427"/>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a:t>
            </a:fld>
            <a:endParaRPr lang="en" sz="2000" b="1">
              <a:solidFill>
                <a:schemeClr val="bg1"/>
              </a:solidFill>
              <a:latin typeface="Sztosfixed" pitchFamily="2" charset="77"/>
              <a:ea typeface="Sztosfixed" pitchFamily="2" charset="77"/>
              <a:cs typeface="Sztosfixed" pitchFamily="2" charset="77"/>
            </a:endParaRPr>
          </a:p>
        </p:txBody>
      </p:sp>
      <p:grpSp>
        <p:nvGrpSpPr>
          <p:cNvPr id="3" name="Group 2">
            <a:extLst>
              <a:ext uri="{FF2B5EF4-FFF2-40B4-BE49-F238E27FC236}">
                <a16:creationId xmlns:a16="http://schemas.microsoft.com/office/drawing/2014/main" id="{FEE8D7FA-9731-09D4-2FF1-CBE4279D08A0}"/>
              </a:ext>
            </a:extLst>
          </p:cNvPr>
          <p:cNvGrpSpPr/>
          <p:nvPr/>
        </p:nvGrpSpPr>
        <p:grpSpPr>
          <a:xfrm>
            <a:off x="3625633" y="5017654"/>
            <a:ext cx="4582670" cy="1387665"/>
            <a:chOff x="7732037" y="2171694"/>
            <a:chExt cx="4582670" cy="1387665"/>
          </a:xfrm>
        </p:grpSpPr>
        <p:grpSp>
          <p:nvGrpSpPr>
            <p:cNvPr id="6" name="Group 5">
              <a:extLst>
                <a:ext uri="{FF2B5EF4-FFF2-40B4-BE49-F238E27FC236}">
                  <a16:creationId xmlns:a16="http://schemas.microsoft.com/office/drawing/2014/main" id="{1B17B7EE-AE4F-12B2-B59C-0D71E7E996A1}"/>
                </a:ext>
              </a:extLst>
            </p:cNvPr>
            <p:cNvGrpSpPr/>
            <p:nvPr/>
          </p:nvGrpSpPr>
          <p:grpSpPr>
            <a:xfrm>
              <a:off x="7732037" y="2171694"/>
              <a:ext cx="4364267" cy="1387665"/>
              <a:chOff x="7533564" y="4642021"/>
              <a:chExt cx="4364267" cy="1387665"/>
            </a:xfrm>
          </p:grpSpPr>
          <p:pic>
            <p:nvPicPr>
              <p:cNvPr id="8" name="Picture 7" descr="A red rectangular object with black border&#10;&#10;AI-generated content may be incorrect.">
                <a:extLst>
                  <a:ext uri="{FF2B5EF4-FFF2-40B4-BE49-F238E27FC236}">
                    <a16:creationId xmlns:a16="http://schemas.microsoft.com/office/drawing/2014/main" id="{1A9F8F3F-8B02-7A8C-AFA5-2E7669386D1C}"/>
                  </a:ext>
                </a:extLst>
              </p:cNvPr>
              <p:cNvPicPr>
                <a:picLocks noChangeAspect="1"/>
              </p:cNvPicPr>
              <p:nvPr/>
            </p:nvPicPr>
            <p:blipFill>
              <a:blip r:embed="rId3"/>
              <a:stretch>
                <a:fillRect/>
              </a:stretch>
            </p:blipFill>
            <p:spPr>
              <a:xfrm>
                <a:off x="7533564" y="4642021"/>
                <a:ext cx="4364267" cy="1387665"/>
              </a:xfrm>
              <a:prstGeom prst="rect">
                <a:avLst/>
              </a:prstGeom>
            </p:spPr>
          </p:pic>
          <p:sp>
            <p:nvSpPr>
              <p:cNvPr id="12" name="TextBox 11">
                <a:extLst>
                  <a:ext uri="{FF2B5EF4-FFF2-40B4-BE49-F238E27FC236}">
                    <a16:creationId xmlns:a16="http://schemas.microsoft.com/office/drawing/2014/main" id="{83BF345F-E7CE-1DEC-6F7F-5CA986253F29}"/>
                  </a:ext>
                </a:extLst>
              </p:cNvPr>
              <p:cNvSpPr txBox="1"/>
              <p:nvPr/>
            </p:nvSpPr>
            <p:spPr>
              <a:xfrm>
                <a:off x="7938244" y="4945490"/>
                <a:ext cx="3554906" cy="923330"/>
              </a:xfrm>
              <a:prstGeom prst="rect">
                <a:avLst/>
              </a:prstGeom>
              <a:noFill/>
            </p:spPr>
            <p:txBody>
              <a:bodyPr wrap="square" rtlCol="0">
                <a:spAutoFit/>
              </a:bodyPr>
              <a:lstStyle/>
              <a:p>
                <a:pPr algn="ctr"/>
                <a:r>
                  <a:rPr lang="en-US" dirty="0">
                    <a:solidFill>
                      <a:schemeClr val="bg1"/>
                    </a:solidFill>
                    <a:latin typeface="Sztosfixed" pitchFamily="2" charset="77"/>
                    <a:ea typeface="Sztosfixed" pitchFamily="2" charset="77"/>
                    <a:cs typeface="Sztosfixed" pitchFamily="2" charset="77"/>
                  </a:rPr>
                  <a:t>Click on the link to complete the pre student survey with your class.</a:t>
                </a:r>
              </a:p>
            </p:txBody>
          </p:sp>
        </p:grpSp>
        <p:sp>
          <p:nvSpPr>
            <p:cNvPr id="7" name="Triangle 12">
              <a:extLst>
                <a:ext uri="{FF2B5EF4-FFF2-40B4-BE49-F238E27FC236}">
                  <a16:creationId xmlns:a16="http://schemas.microsoft.com/office/drawing/2014/main" id="{41F4D049-8EF0-8AB0-8F13-2BBF5C3D1822}"/>
                </a:ext>
              </a:extLst>
            </p:cNvPr>
            <p:cNvSpPr/>
            <p:nvPr/>
          </p:nvSpPr>
          <p:spPr>
            <a:xfrm rot="3573961">
              <a:off x="11673964" y="228838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Rounded Corners 13">
            <a:hlinkClick r:id="rId4"/>
            <a:extLst>
              <a:ext uri="{FF2B5EF4-FFF2-40B4-BE49-F238E27FC236}">
                <a16:creationId xmlns:a16="http://schemas.microsoft.com/office/drawing/2014/main" id="{2C300DDE-59F7-10EE-7324-0189A4309011}"/>
              </a:ext>
            </a:extLst>
          </p:cNvPr>
          <p:cNvSpPr/>
          <p:nvPr/>
        </p:nvSpPr>
        <p:spPr>
          <a:xfrm>
            <a:off x="524837" y="5782788"/>
            <a:ext cx="2463800"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Student survey</a:t>
            </a:r>
            <a:endParaRPr lang="en-AU" dirty="0">
              <a:solidFill>
                <a:srgbClr val="9B2242"/>
              </a:solidFill>
            </a:endParaRPr>
          </a:p>
        </p:txBody>
      </p:sp>
      <p:grpSp>
        <p:nvGrpSpPr>
          <p:cNvPr id="2" name="menu">
            <a:extLst>
              <a:ext uri="{FF2B5EF4-FFF2-40B4-BE49-F238E27FC236}">
                <a16:creationId xmlns:a16="http://schemas.microsoft.com/office/drawing/2014/main" id="{FCFA4829-3A6B-1121-AAAE-9AD35656D61B}"/>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E7B5D6AA-6396-666D-AE92-BA05E921480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A75C28BF-4441-145C-8695-0A0029F3CE0A}"/>
                </a:ext>
              </a:extLst>
            </p:cNvPr>
            <p:cNvPicPr>
              <a:picLocks noChangeAspect="1"/>
            </p:cNvPicPr>
            <p:nvPr/>
          </p:nvPicPr>
          <p:blipFill>
            <a:blip r:embed="rId5"/>
            <a:srcRect/>
            <a:stretch/>
          </p:blipFill>
          <p:spPr>
            <a:xfrm>
              <a:off x="204687" y="2740767"/>
              <a:ext cx="154441" cy="106747"/>
            </a:xfrm>
            <a:prstGeom prst="rect">
              <a:avLst/>
            </a:prstGeom>
          </p:spPr>
        </p:pic>
        <p:pic>
          <p:nvPicPr>
            <p:cNvPr id="15" name="a4">
              <a:hlinkClick r:id="" action="ppaction://hlinkshowjump?jump=previousslide"/>
              <a:extLst>
                <a:ext uri="{FF2B5EF4-FFF2-40B4-BE49-F238E27FC236}">
                  <a16:creationId xmlns:a16="http://schemas.microsoft.com/office/drawing/2014/main" id="{094B1127-2525-E0C5-AE30-37AFB8A08469}"/>
                </a:ext>
              </a:extLst>
            </p:cNvPr>
            <p:cNvPicPr>
              <a:picLocks noChangeAspect="1"/>
            </p:cNvPicPr>
            <p:nvPr/>
          </p:nvPicPr>
          <p:blipFill>
            <a:blip r:embed="rId5"/>
            <a:srcRect/>
            <a:stretch/>
          </p:blipFill>
          <p:spPr>
            <a:xfrm rot="10800000">
              <a:off x="204687" y="2434554"/>
              <a:ext cx="154441" cy="106747"/>
            </a:xfrm>
            <a:prstGeom prst="rect">
              <a:avLst/>
            </a:prstGeom>
          </p:spPr>
        </p:pic>
      </p:grpSp>
      <p:sp>
        <p:nvSpPr>
          <p:cNvPr id="18" name="Oval 17">
            <a:extLst>
              <a:ext uri="{FF2B5EF4-FFF2-40B4-BE49-F238E27FC236}">
                <a16:creationId xmlns:a16="http://schemas.microsoft.com/office/drawing/2014/main" id="{96FFC704-02FE-8AA4-1780-F9DF18E4A4E8}"/>
              </a:ext>
            </a:extLst>
          </p:cNvPr>
          <p:cNvSpPr/>
          <p:nvPr/>
        </p:nvSpPr>
        <p:spPr>
          <a:xfrm>
            <a:off x="8856970" y="6083627"/>
            <a:ext cx="1803331" cy="39360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Picture 16">
            <a:extLst>
              <a:ext uri="{FF2B5EF4-FFF2-40B4-BE49-F238E27FC236}">
                <a16:creationId xmlns:a16="http://schemas.microsoft.com/office/drawing/2014/main" id="{0CA2500C-3C7E-69D9-FCD2-2FA3762319EB}"/>
              </a:ext>
            </a:extLst>
          </p:cNvPr>
          <p:cNvPicPr>
            <a:picLocks noChangeAspect="1"/>
          </p:cNvPicPr>
          <p:nvPr/>
        </p:nvPicPr>
        <p:blipFill>
          <a:blip r:embed="rId6"/>
          <a:srcRect l="18731" t="7044" r="14475" b="8616"/>
          <a:stretch>
            <a:fillRect/>
          </a:stretch>
        </p:blipFill>
        <p:spPr>
          <a:xfrm flipH="1">
            <a:off x="8128841" y="2908697"/>
            <a:ext cx="3024948" cy="3437579"/>
          </a:xfrm>
          <a:prstGeom prst="rect">
            <a:avLst/>
          </a:prstGeom>
        </p:spPr>
      </p:pic>
    </p:spTree>
    <p:extLst>
      <p:ext uri="{BB962C8B-B14F-4D97-AF65-F5344CB8AC3E}">
        <p14:creationId xmlns:p14="http://schemas.microsoft.com/office/powerpoint/2010/main" val="3582667612"/>
      </p:ext>
    </p:extLst>
  </p:cSld>
  <p:clrMapOvr>
    <a:masterClrMapping/>
  </p:clrMapOvr>
  <p:transition spd="slow" advClick="0">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D3357-93AB-8EEC-31D3-9E5EBA885E26}"/>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F9EC36A1-A93B-C5F1-E6BC-2A57993509FC}"/>
              </a:ext>
            </a:extLst>
          </p:cNvPr>
          <p:cNvSpPr/>
          <p:nvPr/>
        </p:nvSpPr>
        <p:spPr>
          <a:xfrm>
            <a:off x="909322" y="6504745"/>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A cartoon of a mushroom holding a box of mushrooms&#10;&#10;AI-generated content may be incorrect.">
            <a:extLst>
              <a:ext uri="{FF2B5EF4-FFF2-40B4-BE49-F238E27FC236}">
                <a16:creationId xmlns:a16="http://schemas.microsoft.com/office/drawing/2014/main" id="{23CF5F0F-AEDD-B57E-D0E0-42984978A8D8}"/>
              </a:ext>
            </a:extLst>
          </p:cNvPr>
          <p:cNvPicPr>
            <a:picLocks noChangeAspect="1"/>
          </p:cNvPicPr>
          <p:nvPr/>
        </p:nvPicPr>
        <p:blipFill>
          <a:blip r:embed="rId3"/>
          <a:stretch>
            <a:fillRect/>
          </a:stretch>
        </p:blipFill>
        <p:spPr>
          <a:xfrm>
            <a:off x="-475464" y="3063872"/>
            <a:ext cx="4215697" cy="3794127"/>
          </a:xfrm>
          <a:prstGeom prst="rect">
            <a:avLst/>
          </a:prstGeom>
        </p:spPr>
      </p:pic>
      <p:sp>
        <p:nvSpPr>
          <p:cNvPr id="6" name="Title 1">
            <a:extLst>
              <a:ext uri="{FF2B5EF4-FFF2-40B4-BE49-F238E27FC236}">
                <a16:creationId xmlns:a16="http://schemas.microsoft.com/office/drawing/2014/main" id="{194FA085-AD59-75BB-06CA-AAD1D189CBED}"/>
              </a:ext>
            </a:extLst>
          </p:cNvPr>
          <p:cNvSpPr txBox="1">
            <a:spLocks/>
          </p:cNvSpPr>
          <p:nvPr/>
        </p:nvSpPr>
        <p:spPr>
          <a:xfrm>
            <a:off x="1163541"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Farm to Plate</a:t>
            </a:r>
          </a:p>
        </p:txBody>
      </p:sp>
      <p:grpSp>
        <p:nvGrpSpPr>
          <p:cNvPr id="15" name="menu">
            <a:extLst>
              <a:ext uri="{FF2B5EF4-FFF2-40B4-BE49-F238E27FC236}">
                <a16:creationId xmlns:a16="http://schemas.microsoft.com/office/drawing/2014/main" id="{13CBBE10-7A99-8EA2-1988-46C8EA32DA5C}"/>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19BA708E-FE68-CFE4-715B-D1CFC6975B8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1BB574B6-B209-E2C0-10DC-3C45EF6B4FBC}"/>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94E95476-3DDB-7A28-290A-9D9121058190}"/>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27" name="bt">
            <a:extLst>
              <a:ext uri="{FF2B5EF4-FFF2-40B4-BE49-F238E27FC236}">
                <a16:creationId xmlns:a16="http://schemas.microsoft.com/office/drawing/2014/main" id="{CE022377-02A3-03F2-BCDA-0470C50B3C22}"/>
              </a:ext>
            </a:extLst>
          </p:cNvPr>
          <p:cNvPicPr>
            <a:picLocks noChangeAspect="1"/>
          </p:cNvPicPr>
          <p:nvPr/>
        </p:nvPicPr>
        <p:blipFill>
          <a:blip r:embed="rId5"/>
          <a:srcRect/>
          <a:stretch/>
        </p:blipFill>
        <p:spPr>
          <a:xfrm>
            <a:off x="2303192" y="3428999"/>
            <a:ext cx="420159" cy="422786"/>
          </a:xfrm>
          <a:prstGeom prst="rect">
            <a:avLst/>
          </a:prstGeom>
        </p:spPr>
      </p:pic>
      <p:grpSp>
        <p:nvGrpSpPr>
          <p:cNvPr id="23" name="pop up">
            <a:extLst>
              <a:ext uri="{FF2B5EF4-FFF2-40B4-BE49-F238E27FC236}">
                <a16:creationId xmlns:a16="http://schemas.microsoft.com/office/drawing/2014/main" id="{4C297615-3602-1420-A4CA-339D3C5BE13E}"/>
              </a:ext>
            </a:extLst>
          </p:cNvPr>
          <p:cNvGrpSpPr/>
          <p:nvPr/>
        </p:nvGrpSpPr>
        <p:grpSpPr>
          <a:xfrm>
            <a:off x="257364" y="1125419"/>
            <a:ext cx="2534126" cy="2303580"/>
            <a:chOff x="8813678" y="1682700"/>
            <a:chExt cx="2534126" cy="2303580"/>
          </a:xfrm>
        </p:grpSpPr>
        <p:sp>
          <p:nvSpPr>
            <p:cNvPr id="24" name="Triangle 12">
              <a:extLst>
                <a:ext uri="{FF2B5EF4-FFF2-40B4-BE49-F238E27FC236}">
                  <a16:creationId xmlns:a16="http://schemas.microsoft.com/office/drawing/2014/main" id="{A3E2EA46-8E79-0776-0023-7CD9F87D0431}"/>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A red oval with black background&#10;&#10;AI-generated content may be incorrect.">
              <a:extLst>
                <a:ext uri="{FF2B5EF4-FFF2-40B4-BE49-F238E27FC236}">
                  <a16:creationId xmlns:a16="http://schemas.microsoft.com/office/drawing/2014/main" id="{798EAB1A-0DCB-2DFE-7744-7C5AAD00D896}"/>
                </a:ext>
              </a:extLst>
            </p:cNvPr>
            <p:cNvPicPr>
              <a:picLocks noChangeAspect="1"/>
            </p:cNvPicPr>
            <p:nvPr/>
          </p:nvPicPr>
          <p:blipFill>
            <a:blip r:embed="rId6"/>
            <a:stretch>
              <a:fillRect/>
            </a:stretch>
          </p:blipFill>
          <p:spPr>
            <a:xfrm rot="591577">
              <a:off x="8813678" y="1682700"/>
              <a:ext cx="2534126" cy="2238044"/>
            </a:xfrm>
            <a:prstGeom prst="rect">
              <a:avLst/>
            </a:prstGeom>
          </p:spPr>
        </p:pic>
        <p:sp>
          <p:nvSpPr>
            <p:cNvPr id="26" name="TextBox 25">
              <a:extLst>
                <a:ext uri="{FF2B5EF4-FFF2-40B4-BE49-F238E27FC236}">
                  <a16:creationId xmlns:a16="http://schemas.microsoft.com/office/drawing/2014/main" id="{36610404-D3F5-98EC-838C-012D39FA1B6D}"/>
                </a:ext>
              </a:extLst>
            </p:cNvPr>
            <p:cNvSpPr txBox="1"/>
            <p:nvPr/>
          </p:nvSpPr>
          <p:spPr>
            <a:xfrm>
              <a:off x="9011075" y="1991500"/>
              <a:ext cx="2049096" cy="1620444"/>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What are the messages around technology in agriculture?</a:t>
              </a:r>
            </a:p>
          </p:txBody>
        </p:sp>
      </p:grpSp>
      <p:pic>
        <p:nvPicPr>
          <p:cNvPr id="2" name="Online Media 1" descr="Australia for Agriculture 4.0">
            <a:hlinkClick r:id="" action="ppaction://media"/>
            <a:extLst>
              <a:ext uri="{FF2B5EF4-FFF2-40B4-BE49-F238E27FC236}">
                <a16:creationId xmlns:a16="http://schemas.microsoft.com/office/drawing/2014/main" id="{1CF41AD2-1201-4934-0083-DE854DAA1FE1}"/>
              </a:ext>
            </a:extLst>
          </p:cNvPr>
          <p:cNvPicPr>
            <a:picLocks noRot="1" noChangeAspect="1"/>
          </p:cNvPicPr>
          <p:nvPr>
            <a:videoFile r:link="rId1"/>
          </p:nvPr>
        </p:nvPicPr>
        <p:blipFill>
          <a:blip r:embed="rId7"/>
          <a:stretch>
            <a:fillRect/>
          </a:stretch>
        </p:blipFill>
        <p:spPr>
          <a:xfrm>
            <a:off x="3109418" y="1434219"/>
            <a:ext cx="8216618" cy="4642389"/>
          </a:xfrm>
          <a:prstGeom prst="rect">
            <a:avLst/>
          </a:prstGeom>
        </p:spPr>
      </p:pic>
    </p:spTree>
    <p:extLst>
      <p:ext uri="{BB962C8B-B14F-4D97-AF65-F5344CB8AC3E}">
        <p14:creationId xmlns:p14="http://schemas.microsoft.com/office/powerpoint/2010/main" val="1047496115"/>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par>
                                <p:cTn id="12" presetID="8" presetClass="emph" presetSubtype="0" fill="hold" nodeType="withEffect">
                                  <p:stCondLst>
                                    <p:cond delay="0"/>
                                  </p:stCondLst>
                                  <p:childTnLst>
                                    <p:animRot by="2700000">
                                      <p:cBhvr>
                                        <p:cTn id="13" dur="250" fill="hold"/>
                                        <p:tgtEl>
                                          <p:spTgt spid="27"/>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23"/>
                                        </p:tgtEl>
                                        <p:attrNameLst>
                                          <p:attrName>style.visibility</p:attrName>
                                        </p:attrNameLst>
                                      </p:cBhvr>
                                      <p:to>
                                        <p:strVal val="hidden"/>
                                      </p:to>
                                    </p:set>
                                  </p:childTnLst>
                                </p:cTn>
                              </p:par>
                              <p:par>
                                <p:cTn id="18" presetID="8" presetClass="emph" presetSubtype="0" fill="hold" nodeType="withEffect">
                                  <p:stCondLst>
                                    <p:cond delay="0"/>
                                  </p:stCondLst>
                                  <p:childTnLst>
                                    <p:animRot by="-2700000">
                                      <p:cBhvr>
                                        <p:cTn id="19" dur="250" fill="hold"/>
                                        <p:tgtEl>
                                          <p:spTgt spid="27"/>
                                        </p:tgtEl>
                                        <p:attrNameLst>
                                          <p:attrName>r</p:attrName>
                                        </p:attrNameLst>
                                      </p:cBhvr>
                                    </p:animRot>
                                  </p:childTnLst>
                                </p:cTn>
                              </p:par>
                            </p:childTnLst>
                          </p:cTn>
                        </p:par>
                      </p:childTnLst>
                    </p:cTn>
                  </p:par>
                </p:childTnLst>
              </p:cTn>
              <p:nextCondLst>
                <p:cond evt="onClick" delay="0">
                  <p:tgtEl>
                    <p:spTgt spid="27"/>
                  </p:tgtEl>
                </p:cond>
              </p:nextCondLst>
            </p:seq>
            <p:video>
              <p:cMediaNode vol="80000">
                <p:cTn id="20" fill="hold" display="0">
                  <p:stCondLst>
                    <p:cond delay="indefinite"/>
                  </p:stCondLst>
                </p:cTn>
                <p:tgtEl>
                  <p:spTgt spid="2"/>
                </p:tgtEl>
              </p:cMediaNode>
            </p:video>
            <p:seq concurrent="1" nextAc="seek">
              <p:cTn id="21" restart="whenNotActive" fill="hold" evtFilter="cancelBubble" nodeType="interactiveSeq">
                <p:stCondLst>
                  <p:cond evt="onClick" delay="0">
                    <p:tgtEl>
                      <p:spTgt spid="2"/>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448A5-A51C-3317-B9A9-E0DC535D3F6D}"/>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7ECA8483-9575-F899-FE4C-1675480E01FF}"/>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21</a:t>
            </a:fld>
            <a:endParaRPr lang="en" sz="2000" b="1" dirty="0">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009A0481-F0D5-7F39-878D-CEC33416502D}"/>
              </a:ext>
            </a:extLst>
          </p:cNvPr>
          <p:cNvSpPr txBox="1">
            <a:spLocks/>
          </p:cNvSpPr>
          <p:nvPr/>
        </p:nvSpPr>
        <p:spPr>
          <a:xfrm>
            <a:off x="3246821"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C3031DAE-B1C6-B2F1-9810-AECF5FB6D730}"/>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A2088AD8-BC0A-3AE9-16CE-5B70DCDA0BE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B2BEAA61-1B46-D594-A2BE-8C2243C0F02B}"/>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F85ACE66-4126-C5C1-FC4E-2F981FF6AC81}"/>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8D172D0C-0CEB-FE42-408D-67EAD4C42A26}"/>
              </a:ext>
            </a:extLst>
          </p:cNvPr>
          <p:cNvPicPr>
            <a:picLocks noChangeAspect="1"/>
          </p:cNvPicPr>
          <p:nvPr/>
        </p:nvPicPr>
        <p:blipFill>
          <a:blip r:embed="rId3"/>
          <a:srcRect/>
          <a:stretch/>
        </p:blipFill>
        <p:spPr>
          <a:xfrm>
            <a:off x="511681" y="1126266"/>
            <a:ext cx="7335641" cy="5189901"/>
          </a:xfrm>
          <a:prstGeom prst="rect">
            <a:avLst/>
          </a:prstGeom>
        </p:spPr>
      </p:pic>
      <p:sp>
        <p:nvSpPr>
          <p:cNvPr id="3" name="Oval 2">
            <a:extLst>
              <a:ext uri="{FF2B5EF4-FFF2-40B4-BE49-F238E27FC236}">
                <a16:creationId xmlns:a16="http://schemas.microsoft.com/office/drawing/2014/main" id="{32466022-524C-1249-35FE-0B881D90B04F}"/>
              </a:ext>
            </a:extLst>
          </p:cNvPr>
          <p:cNvSpPr/>
          <p:nvPr/>
        </p:nvSpPr>
        <p:spPr>
          <a:xfrm>
            <a:off x="9034286" y="4888744"/>
            <a:ext cx="1427107" cy="29248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Cartoon mushroom with green eyes&#10;&#10;AI-generated content may be incorrect.">
            <a:extLst>
              <a:ext uri="{FF2B5EF4-FFF2-40B4-BE49-F238E27FC236}">
                <a16:creationId xmlns:a16="http://schemas.microsoft.com/office/drawing/2014/main" id="{CAC816E0-D3B5-9B16-BEC0-C520C92094FC}"/>
              </a:ext>
            </a:extLst>
          </p:cNvPr>
          <p:cNvPicPr>
            <a:picLocks noChangeAspect="1"/>
          </p:cNvPicPr>
          <p:nvPr/>
        </p:nvPicPr>
        <p:blipFill>
          <a:blip r:embed="rId4"/>
          <a:stretch>
            <a:fillRect/>
          </a:stretch>
        </p:blipFill>
        <p:spPr>
          <a:xfrm>
            <a:off x="7905863" y="1896532"/>
            <a:ext cx="3758622" cy="3382760"/>
          </a:xfrm>
          <a:prstGeom prst="rect">
            <a:avLst/>
          </a:prstGeom>
        </p:spPr>
      </p:pic>
    </p:spTree>
    <p:extLst>
      <p:ext uri="{BB962C8B-B14F-4D97-AF65-F5344CB8AC3E}">
        <p14:creationId xmlns:p14="http://schemas.microsoft.com/office/powerpoint/2010/main" val="3660930070"/>
      </p:ext>
    </p:extLst>
  </p:cSld>
  <p:clrMapOvr>
    <a:masterClrMapping/>
  </p:clrMapOvr>
  <p:transition spd="slow" advClick="0">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5">
            <a:extLst>
              <a:ext uri="{FF2B5EF4-FFF2-40B4-BE49-F238E27FC236}">
                <a16:creationId xmlns:a16="http://schemas.microsoft.com/office/drawing/2014/main" id="{2968DC36-9889-A870-AA43-EC302D3C7C4B}"/>
              </a:ext>
            </a:extLst>
          </p:cNvPr>
          <p:cNvSpPr/>
          <p:nvPr/>
        </p:nvSpPr>
        <p:spPr>
          <a:xfrm>
            <a:off x="6229762" y="3595911"/>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600" dirty="0">
                <a:solidFill>
                  <a:srgbClr val="414141"/>
                </a:solidFill>
                <a:latin typeface="Montserrat" pitchFamily="2" charset="77"/>
                <a:ea typeface="Sztosfixed" pitchFamily="2" charset="77"/>
                <a:cs typeface="Sztosfixed" pitchFamily="2" charset="77"/>
              </a:rPr>
              <a:t>To use products again instead of throwing them away.</a:t>
            </a:r>
          </a:p>
        </p:txBody>
      </p:sp>
      <p:sp>
        <p:nvSpPr>
          <p:cNvPr id="18" name="4">
            <a:extLst>
              <a:ext uri="{FF2B5EF4-FFF2-40B4-BE49-F238E27FC236}">
                <a16:creationId xmlns:a16="http://schemas.microsoft.com/office/drawing/2014/main" id="{D8F0A221-880D-18B9-28B3-A7E8DFD7B7FF}"/>
              </a:ext>
            </a:extLst>
          </p:cNvPr>
          <p:cNvSpPr/>
          <p:nvPr/>
        </p:nvSpPr>
        <p:spPr>
          <a:xfrm>
            <a:off x="2733921" y="3595911"/>
            <a:ext cx="3224827"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600" dirty="0">
                <a:solidFill>
                  <a:srgbClr val="414141"/>
                </a:solidFill>
                <a:latin typeface="Montserrat" pitchFamily="2" charset="77"/>
                <a:ea typeface="Sztosfixed" pitchFamily="2" charset="77"/>
                <a:cs typeface="Sztosfixed" pitchFamily="2" charset="77"/>
              </a:rPr>
              <a:t>Return resources back to nature e.g. composting food scraps to grow new plants.</a:t>
            </a:r>
          </a:p>
        </p:txBody>
      </p:sp>
      <p:sp>
        <p:nvSpPr>
          <p:cNvPr id="19" name="3">
            <a:extLst>
              <a:ext uri="{FF2B5EF4-FFF2-40B4-BE49-F238E27FC236}">
                <a16:creationId xmlns:a16="http://schemas.microsoft.com/office/drawing/2014/main" id="{ACF5600F-F525-6A60-C1FD-08EBFE0CD4B5}"/>
              </a:ext>
            </a:extLst>
          </p:cNvPr>
          <p:cNvSpPr/>
          <p:nvPr/>
        </p:nvSpPr>
        <p:spPr>
          <a:xfrm>
            <a:off x="7978265" y="1814248"/>
            <a:ext cx="32242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600" dirty="0">
                <a:solidFill>
                  <a:srgbClr val="414141"/>
                </a:solidFill>
                <a:latin typeface="Montserrat" pitchFamily="2" charset="77"/>
                <a:ea typeface="Sztosfixed" pitchFamily="2" charset="77"/>
                <a:cs typeface="Sztosfixed" pitchFamily="2" charset="77"/>
              </a:rPr>
              <a:t>To use fewer resources in the first place.</a:t>
            </a:r>
          </a:p>
        </p:txBody>
      </p:sp>
      <p:sp>
        <p:nvSpPr>
          <p:cNvPr id="20" name="2">
            <a:extLst>
              <a:ext uri="{FF2B5EF4-FFF2-40B4-BE49-F238E27FC236}">
                <a16:creationId xmlns:a16="http://schemas.microsoft.com/office/drawing/2014/main" id="{F775B68C-D4C5-06BC-C3D4-E540BCBE1DE9}"/>
              </a:ext>
            </a:extLst>
          </p:cNvPr>
          <p:cNvSpPr/>
          <p:nvPr/>
        </p:nvSpPr>
        <p:spPr>
          <a:xfrm>
            <a:off x="4483006" y="1814248"/>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600" dirty="0">
                <a:solidFill>
                  <a:srgbClr val="414141"/>
                </a:solidFill>
                <a:latin typeface="Montserrat" pitchFamily="2" charset="77"/>
                <a:ea typeface="Sztosfixed" pitchFamily="2" charset="77"/>
                <a:cs typeface="Sztosfixed" pitchFamily="2" charset="77"/>
              </a:rPr>
              <a:t>Turn waste into new materials.</a:t>
            </a:r>
          </a:p>
        </p:txBody>
      </p:sp>
      <p:sp>
        <p:nvSpPr>
          <p:cNvPr id="21" name="1">
            <a:extLst>
              <a:ext uri="{FF2B5EF4-FFF2-40B4-BE49-F238E27FC236}">
                <a16:creationId xmlns:a16="http://schemas.microsoft.com/office/drawing/2014/main" id="{C123D137-07DF-6AFC-D91C-FA2D612B32C9}"/>
              </a:ext>
            </a:extLst>
          </p:cNvPr>
          <p:cNvSpPr/>
          <p:nvPr/>
        </p:nvSpPr>
        <p:spPr>
          <a:xfrm>
            <a:off x="987165" y="1814248"/>
            <a:ext cx="3224827"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600" dirty="0">
                <a:solidFill>
                  <a:srgbClr val="414141"/>
                </a:solidFill>
                <a:latin typeface="Montserrat" pitchFamily="2" charset="77"/>
                <a:ea typeface="Sztosfixed" pitchFamily="2" charset="77"/>
                <a:cs typeface="Sztosfixed" pitchFamily="2" charset="77"/>
              </a:rPr>
              <a:t>Is a food that is good for us and the planet.</a:t>
            </a:r>
          </a:p>
        </p:txBody>
      </p:sp>
      <p:sp>
        <p:nvSpPr>
          <p:cNvPr id="22" name="gut">
            <a:extLst>
              <a:ext uri="{FF2B5EF4-FFF2-40B4-BE49-F238E27FC236}">
                <a16:creationId xmlns:a16="http://schemas.microsoft.com/office/drawing/2014/main" id="{FE16B3EE-E188-DD83-DE7F-E761B603A542}"/>
              </a:ext>
            </a:extLst>
          </p:cNvPr>
          <p:cNvSpPr/>
          <p:nvPr/>
        </p:nvSpPr>
        <p:spPr>
          <a:xfrm>
            <a:off x="6230343" y="359591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Reuse</a:t>
            </a:r>
          </a:p>
        </p:txBody>
      </p:sp>
      <p:sp>
        <p:nvSpPr>
          <p:cNvPr id="23" name="fibre">
            <a:extLst>
              <a:ext uri="{FF2B5EF4-FFF2-40B4-BE49-F238E27FC236}">
                <a16:creationId xmlns:a16="http://schemas.microsoft.com/office/drawing/2014/main" id="{F05EB81F-4520-D324-E8DF-D07F9777BF53}"/>
              </a:ext>
            </a:extLst>
          </p:cNvPr>
          <p:cNvSpPr/>
          <p:nvPr/>
        </p:nvSpPr>
        <p:spPr>
          <a:xfrm>
            <a:off x="2734502" y="3595911"/>
            <a:ext cx="3224827"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Regenerate</a:t>
            </a:r>
          </a:p>
        </p:txBody>
      </p:sp>
      <p:sp>
        <p:nvSpPr>
          <p:cNvPr id="24" name="expose">
            <a:extLst>
              <a:ext uri="{FF2B5EF4-FFF2-40B4-BE49-F238E27FC236}">
                <a16:creationId xmlns:a16="http://schemas.microsoft.com/office/drawing/2014/main" id="{93D7A92D-8BA8-87EF-6775-41D000BE4AAC}"/>
              </a:ext>
            </a:extLst>
          </p:cNvPr>
          <p:cNvSpPr/>
          <p:nvPr/>
        </p:nvSpPr>
        <p:spPr>
          <a:xfrm>
            <a:off x="7978846" y="1814248"/>
            <a:ext cx="32242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Reduce</a:t>
            </a:r>
          </a:p>
        </p:txBody>
      </p:sp>
      <p:sp>
        <p:nvSpPr>
          <p:cNvPr id="25" name="digest">
            <a:extLst>
              <a:ext uri="{FF2B5EF4-FFF2-40B4-BE49-F238E27FC236}">
                <a16:creationId xmlns:a16="http://schemas.microsoft.com/office/drawing/2014/main" id="{04038883-68E8-0B83-FAF4-28AD8CC3C1E1}"/>
              </a:ext>
            </a:extLst>
          </p:cNvPr>
          <p:cNvSpPr/>
          <p:nvPr/>
        </p:nvSpPr>
        <p:spPr>
          <a:xfrm>
            <a:off x="4483587" y="1814248"/>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Recycle</a:t>
            </a:r>
          </a:p>
        </p:txBody>
      </p:sp>
      <p:sp>
        <p:nvSpPr>
          <p:cNvPr id="26" name="antiox">
            <a:extLst>
              <a:ext uri="{FF2B5EF4-FFF2-40B4-BE49-F238E27FC236}">
                <a16:creationId xmlns:a16="http://schemas.microsoft.com/office/drawing/2014/main" id="{771F3125-AC68-1976-A37C-991972058EB1}"/>
              </a:ext>
            </a:extLst>
          </p:cNvPr>
          <p:cNvSpPr/>
          <p:nvPr/>
        </p:nvSpPr>
        <p:spPr>
          <a:xfrm>
            <a:off x="987746" y="1814248"/>
            <a:ext cx="3224827"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Future food</a:t>
            </a:r>
          </a:p>
        </p:txBody>
      </p:sp>
      <p:sp>
        <p:nvSpPr>
          <p:cNvPr id="6" name="Title 1">
            <a:extLst>
              <a:ext uri="{FF2B5EF4-FFF2-40B4-BE49-F238E27FC236}">
                <a16:creationId xmlns:a16="http://schemas.microsoft.com/office/drawing/2014/main" id="{8AE58C38-807C-2E35-D66F-8758A9A8DB02}"/>
              </a:ext>
            </a:extLst>
          </p:cNvPr>
          <p:cNvSpPr txBox="1">
            <a:spLocks/>
          </p:cNvSpPr>
          <p:nvPr/>
        </p:nvSpPr>
        <p:spPr>
          <a:xfrm>
            <a:off x="1568324" y="352331"/>
            <a:ext cx="9173593" cy="5112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9" name="menu">
            <a:extLst>
              <a:ext uri="{FF2B5EF4-FFF2-40B4-BE49-F238E27FC236}">
                <a16:creationId xmlns:a16="http://schemas.microsoft.com/office/drawing/2014/main" id="{2D542600-BA94-53BE-FE7A-055B9CA993A2}"/>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34AD0B81-4746-E7AB-431E-BDB6C02E023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75DAE658-93B1-846E-16CB-DBD062018B1C}"/>
                </a:ext>
              </a:extLst>
            </p:cNvPr>
            <p:cNvPicPr>
              <a:picLocks noChangeAspect="1"/>
            </p:cNvPicPr>
            <p:nvPr/>
          </p:nvPicPr>
          <p:blipFill>
            <a:blip r:embed="rId2"/>
            <a:srcRect/>
            <a:stretch/>
          </p:blipFill>
          <p:spPr>
            <a:xfrm>
              <a:off x="204687" y="2740767"/>
              <a:ext cx="154441" cy="106747"/>
            </a:xfrm>
            <a:prstGeom prst="rect">
              <a:avLst/>
            </a:prstGeom>
          </p:spPr>
        </p:pic>
        <p:pic>
          <p:nvPicPr>
            <p:cNvPr id="12" name="a4">
              <a:hlinkClick r:id="" action="ppaction://hlinkshowjump?jump=previousslide"/>
              <a:extLst>
                <a:ext uri="{FF2B5EF4-FFF2-40B4-BE49-F238E27FC236}">
                  <a16:creationId xmlns:a16="http://schemas.microsoft.com/office/drawing/2014/main" id="{8041A3BC-5893-1A93-28D6-345060059C05}"/>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2C38451B-A0BB-597C-F38A-9DCB315C7D82}"/>
              </a:ext>
            </a:extLst>
          </p:cNvPr>
          <p:cNvGrpSpPr/>
          <p:nvPr/>
        </p:nvGrpSpPr>
        <p:grpSpPr>
          <a:xfrm>
            <a:off x="8094157" y="5845762"/>
            <a:ext cx="2497643" cy="577699"/>
            <a:chOff x="8094157" y="5845762"/>
            <a:chExt cx="2497643" cy="577699"/>
          </a:xfrm>
        </p:grpSpPr>
        <p:sp>
          <p:nvSpPr>
            <p:cNvPr id="14" name="Rectangle: Rounded Corners 13">
              <a:extLst>
                <a:ext uri="{FF2B5EF4-FFF2-40B4-BE49-F238E27FC236}">
                  <a16:creationId xmlns:a16="http://schemas.microsoft.com/office/drawing/2014/main" id="{4B99FA88-9FBE-845F-90A9-1FAEDF5F6DAD}"/>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5" name="button button">
              <a:extLst>
                <a:ext uri="{FF2B5EF4-FFF2-40B4-BE49-F238E27FC236}">
                  <a16:creationId xmlns:a16="http://schemas.microsoft.com/office/drawing/2014/main" id="{1FDF3EB0-3E33-2697-163F-6BD1034FEB56}"/>
                </a:ext>
              </a:extLst>
            </p:cNvPr>
            <p:cNvPicPr>
              <a:picLocks noChangeAspect="1"/>
            </p:cNvPicPr>
            <p:nvPr/>
          </p:nvPicPr>
          <p:blipFill>
            <a:blip r:embed="rId3"/>
            <a:srcRect/>
            <a:stretch/>
          </p:blipFill>
          <p:spPr>
            <a:xfrm>
              <a:off x="8094157" y="5845762"/>
              <a:ext cx="572350" cy="577699"/>
            </a:xfrm>
            <a:prstGeom prst="rect">
              <a:avLst/>
            </a:prstGeom>
          </p:spPr>
        </p:pic>
      </p:grpSp>
      <p:sp>
        <p:nvSpPr>
          <p:cNvPr id="2" name="number">
            <a:extLst>
              <a:ext uri="{FF2B5EF4-FFF2-40B4-BE49-F238E27FC236}">
                <a16:creationId xmlns:a16="http://schemas.microsoft.com/office/drawing/2014/main" id="{3173FE57-C69D-A5C7-6C22-8A69C20C63A8}"/>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22</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797470029"/>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5"/>
                                        </p:tgtEl>
                                      </p:cBhvr>
                                    </p:animEffect>
                                    <p:set>
                                      <p:cBhvr>
                                        <p:cTn id="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4"/>
                                        </p:tgtEl>
                                      </p:cBhvr>
                                    </p:animEffect>
                                    <p:set>
                                      <p:cBhvr>
                                        <p:cTn id="1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3"/>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2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6"/>
                                        </p:tgtEl>
                                      </p:cBhvr>
                                    </p:animEffect>
                                    <p:set>
                                      <p:cBhvr>
                                        <p:cTn id="31"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2" restart="whenNotActive" fill="hold" evtFilter="cancelBubble" nodeType="interactiveSeq">
                <p:stCondLst>
                  <p:cond evt="onClick" delay="0">
                    <p:tgtEl>
                      <p:spTgt spid="20"/>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childTnLst>
              </p:cTn>
              <p:nextCondLst>
                <p:cond evt="onClick" delay="0">
                  <p:tgtEl>
                    <p:spTgt spid="20"/>
                  </p:tgtEl>
                </p:cond>
              </p:nextCondLst>
            </p:seq>
            <p:seq concurrent="1" nextAc="seek">
              <p:cTn id="38" restart="whenNotActive" fill="hold" evtFilter="cancelBubble" nodeType="interactiveSeq">
                <p:stCondLst>
                  <p:cond evt="onClick" delay="0">
                    <p:tgtEl>
                      <p:spTgt spid="19"/>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childTnLst>
                          </p:cTn>
                        </p:par>
                      </p:childTnLst>
                    </p:cTn>
                  </p:par>
                </p:childTnLst>
              </p:cTn>
              <p:nextCondLst>
                <p:cond evt="onClick" delay="0">
                  <p:tgtEl>
                    <p:spTgt spid="19"/>
                  </p:tgtEl>
                </p:cond>
              </p:nextCondLst>
            </p:seq>
            <p:seq concurrent="1" nextAc="seek">
              <p:cTn id="44" restart="whenNotActive" fill="hold" evtFilter="cancelBubble" nodeType="interactiveSeq">
                <p:stCondLst>
                  <p:cond evt="onClick" delay="0">
                    <p:tgtEl>
                      <p:spTgt spid="1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childTnLst>
                          </p:cTn>
                        </p:par>
                      </p:childTnLst>
                    </p:cTn>
                  </p:par>
                </p:childTnLst>
              </p:cTn>
              <p:nextCondLst>
                <p:cond evt="onClick" delay="0">
                  <p:tgtEl>
                    <p:spTgt spid="18"/>
                  </p:tgtEl>
                </p:cond>
              </p:nextCondLst>
            </p:seq>
            <p:seq concurrent="1" nextAc="seek">
              <p:cTn id="50" restart="whenNotActive" fill="hold" evtFilter="cancelBubble" nodeType="interactiveSeq">
                <p:stCondLst>
                  <p:cond evt="onClick" delay="0">
                    <p:tgtEl>
                      <p:spTgt spid="17"/>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childTnLst>
              </p:cTn>
              <p:nextCondLst>
                <p:cond evt="onClick" delay="0">
                  <p:tgtEl>
                    <p:spTgt spid="17"/>
                  </p:tgtEl>
                </p:cond>
              </p:nextCondLst>
            </p:seq>
            <p:seq concurrent="1" nextAc="seek">
              <p:cTn id="56" restart="whenNotActive" fill="hold" evtFilter="cancelBubble" nodeType="interactiveSeq">
                <p:stCondLst>
                  <p:cond evt="onClick" delay="0">
                    <p:tgtEl>
                      <p:spTgt spid="21"/>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childTnLst>
                          </p:cTn>
                        </p:par>
                      </p:childTnLst>
                    </p:cTn>
                  </p:par>
                </p:childTnLst>
              </p:cTn>
              <p:nextCondLst>
                <p:cond evt="onClick" delay="0">
                  <p:tgtEl>
                    <p:spTgt spid="21"/>
                  </p:tgtEl>
                </p:cond>
              </p:nextCondLst>
            </p:seq>
          </p:childTnLst>
        </p:cTn>
      </p:par>
    </p:tnLst>
    <p:bldLst>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8BC84-E45C-56F3-54F6-753E8C99A53F}"/>
              </a:ext>
            </a:extLst>
          </p:cNvPr>
          <p:cNvSpPr txBox="1">
            <a:spLocks/>
          </p:cNvSpPr>
          <p:nvPr/>
        </p:nvSpPr>
        <p:spPr>
          <a:xfrm>
            <a:off x="1610020" y="352330"/>
            <a:ext cx="8971960"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Food Security</a:t>
            </a:r>
          </a:p>
        </p:txBody>
      </p:sp>
      <p:sp>
        <p:nvSpPr>
          <p:cNvPr id="8" name="Google Shape;151;p10">
            <a:extLst>
              <a:ext uri="{FF2B5EF4-FFF2-40B4-BE49-F238E27FC236}">
                <a16:creationId xmlns:a16="http://schemas.microsoft.com/office/drawing/2014/main" id="{18B917A0-030E-669E-B5DD-8BAA33755510}"/>
              </a:ext>
            </a:extLst>
          </p:cNvPr>
          <p:cNvSpPr txBox="1">
            <a:spLocks/>
          </p:cNvSpPr>
          <p:nvPr/>
        </p:nvSpPr>
        <p:spPr>
          <a:xfrm>
            <a:off x="11013141" y="6318135"/>
            <a:ext cx="82829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23</a:t>
            </a:fld>
            <a:endParaRPr lang="en" sz="2000" b="1" dirty="0">
              <a:solidFill>
                <a:schemeClr val="bg1"/>
              </a:solidFill>
              <a:latin typeface="Sztosfixed" pitchFamily="2" charset="77"/>
              <a:ea typeface="Sztosfixed" pitchFamily="2" charset="77"/>
              <a:cs typeface="Sztosfixed" pitchFamily="2" charset="77"/>
            </a:endParaRPr>
          </a:p>
        </p:txBody>
      </p:sp>
      <p:grpSp>
        <p:nvGrpSpPr>
          <p:cNvPr id="16" name="menu">
            <a:extLst>
              <a:ext uri="{FF2B5EF4-FFF2-40B4-BE49-F238E27FC236}">
                <a16:creationId xmlns:a16="http://schemas.microsoft.com/office/drawing/2014/main" id="{D6EB6615-F8BB-688F-1CB6-1239BF533C14}"/>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B119012D-0967-909D-C3AC-49D217E1AD1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02B6777B-C497-B387-53C9-C4E035FF08D1}"/>
                </a:ext>
              </a:extLst>
            </p:cNvPr>
            <p:cNvPicPr>
              <a:picLocks noChangeAspect="1"/>
            </p:cNvPicPr>
            <p:nvPr/>
          </p:nvPicPr>
          <p:blipFill>
            <a:blip r:embed="rId2"/>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1095074A-5955-DF2E-54E4-F94F7C5552CA}"/>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0" name="TextBox 19">
            <a:extLst>
              <a:ext uri="{FF2B5EF4-FFF2-40B4-BE49-F238E27FC236}">
                <a16:creationId xmlns:a16="http://schemas.microsoft.com/office/drawing/2014/main" id="{0F5FE02A-2DF0-9697-8B6B-41E08F66622E}"/>
              </a:ext>
            </a:extLst>
          </p:cNvPr>
          <p:cNvSpPr txBox="1"/>
          <p:nvPr/>
        </p:nvSpPr>
        <p:spPr>
          <a:xfrm>
            <a:off x="717899" y="1026370"/>
            <a:ext cx="10756202" cy="369332"/>
          </a:xfrm>
          <a:prstGeom prst="rect">
            <a:avLst/>
          </a:prstGeom>
          <a:noFill/>
        </p:spPr>
        <p:txBody>
          <a:bodyPr wrap="square">
            <a:spAutoFit/>
          </a:bodyPr>
          <a:lstStyle/>
          <a:p>
            <a:pPr algn="ctr" rtl="0" fontAlgn="base">
              <a:spcAft>
                <a:spcPts val="600"/>
              </a:spcAft>
            </a:pPr>
            <a:r>
              <a:rPr lang="en-AU" sz="1800" u="none" strike="noStrike" dirty="0">
                <a:solidFill>
                  <a:srgbClr val="414141"/>
                </a:solidFill>
                <a:effectLst/>
                <a:latin typeface="SZTOS MEDIUM" pitchFamily="2" charset="77"/>
                <a:ea typeface="SZTOS MEDIUM" pitchFamily="2" charset="77"/>
                <a:cs typeface="SZTOS MEDIUM" pitchFamily="2" charset="77"/>
              </a:rPr>
              <a:t>What do you think the term ‘Food security’ means?</a:t>
            </a:r>
          </a:p>
        </p:txBody>
      </p:sp>
      <p:pic>
        <p:nvPicPr>
          <p:cNvPr id="3" name="Picture 2" descr="Cartoon mushroom with a doctor coat and an apple&#10;&#10;AI-generated content may be incorrect.">
            <a:extLst>
              <a:ext uri="{FF2B5EF4-FFF2-40B4-BE49-F238E27FC236}">
                <a16:creationId xmlns:a16="http://schemas.microsoft.com/office/drawing/2014/main" id="{5BF1BB70-C575-F9EE-C518-5A801FC11F21}"/>
              </a:ext>
            </a:extLst>
          </p:cNvPr>
          <p:cNvPicPr>
            <a:picLocks noChangeAspect="1"/>
          </p:cNvPicPr>
          <p:nvPr/>
        </p:nvPicPr>
        <p:blipFill>
          <a:blip r:embed="rId3"/>
          <a:srcRect l="3863" t="6958" r="19097" b="22319"/>
          <a:stretch>
            <a:fillRect/>
          </a:stretch>
        </p:blipFill>
        <p:spPr>
          <a:xfrm flipH="1">
            <a:off x="4179" y="2819878"/>
            <a:ext cx="4887550" cy="4038122"/>
          </a:xfrm>
          <a:prstGeom prst="rect">
            <a:avLst/>
          </a:prstGeom>
        </p:spPr>
      </p:pic>
      <p:grpSp>
        <p:nvGrpSpPr>
          <p:cNvPr id="4" name="pop up">
            <a:extLst>
              <a:ext uri="{FF2B5EF4-FFF2-40B4-BE49-F238E27FC236}">
                <a16:creationId xmlns:a16="http://schemas.microsoft.com/office/drawing/2014/main" id="{9BB9638C-35C3-F255-13A8-D8E327818D5D}"/>
              </a:ext>
            </a:extLst>
          </p:cNvPr>
          <p:cNvGrpSpPr/>
          <p:nvPr/>
        </p:nvGrpSpPr>
        <p:grpSpPr>
          <a:xfrm rot="849536">
            <a:off x="4764320" y="1716616"/>
            <a:ext cx="4607510" cy="3873602"/>
            <a:chOff x="7960494" y="2402418"/>
            <a:chExt cx="2295939" cy="1930230"/>
          </a:xfrm>
        </p:grpSpPr>
        <p:pic>
          <p:nvPicPr>
            <p:cNvPr id="7" name="Picture 6">
              <a:extLst>
                <a:ext uri="{FF2B5EF4-FFF2-40B4-BE49-F238E27FC236}">
                  <a16:creationId xmlns:a16="http://schemas.microsoft.com/office/drawing/2014/main" id="{51E1B113-7E75-6BD7-8406-CDFC760A286E}"/>
                </a:ext>
              </a:extLst>
            </p:cNvPr>
            <p:cNvPicPr>
              <a:picLocks noChangeAspect="1"/>
            </p:cNvPicPr>
            <p:nvPr/>
          </p:nvPicPr>
          <p:blipFill>
            <a:blip r:embed="rId4"/>
            <a:srcRect/>
            <a:stretch/>
          </p:blipFill>
          <p:spPr>
            <a:xfrm rot="20799773" flipH="1">
              <a:off x="7960494" y="2402418"/>
              <a:ext cx="2295939" cy="1733082"/>
            </a:xfrm>
            <a:prstGeom prst="rect">
              <a:avLst/>
            </a:prstGeom>
          </p:spPr>
        </p:pic>
        <p:sp>
          <p:nvSpPr>
            <p:cNvPr id="9" name="Triangle 8">
              <a:extLst>
                <a:ext uri="{FF2B5EF4-FFF2-40B4-BE49-F238E27FC236}">
                  <a16:creationId xmlns:a16="http://schemas.microsoft.com/office/drawing/2014/main" id="{8DFAE195-DA54-20CF-AE9B-D74237A31BAA}"/>
                </a:ext>
              </a:extLst>
            </p:cNvPr>
            <p:cNvSpPr/>
            <p:nvPr/>
          </p:nvSpPr>
          <p:spPr>
            <a:xfrm rot="12804409">
              <a:off x="8156922" y="3964084"/>
              <a:ext cx="427535" cy="368564"/>
            </a:xfrm>
            <a:prstGeom prst="triangl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6E04798C-CABC-95C4-06C8-3539091930F3}"/>
                </a:ext>
              </a:extLst>
            </p:cNvPr>
            <p:cNvSpPr txBox="1"/>
            <p:nvPr/>
          </p:nvSpPr>
          <p:spPr>
            <a:xfrm rot="20750464">
              <a:off x="8279428" y="2533988"/>
              <a:ext cx="1730853" cy="1451580"/>
            </a:xfrm>
            <a:prstGeom prst="rect">
              <a:avLst/>
            </a:prstGeom>
            <a:noFill/>
          </p:spPr>
          <p:txBody>
            <a:bodyPr wrap="square" rtlCol="0">
              <a:spAutoFit/>
            </a:bodyPr>
            <a:lstStyle/>
            <a:p>
              <a:pPr algn="ctr">
                <a:lnSpc>
                  <a:spcPts val="2360"/>
                </a:lnSpc>
                <a:spcAft>
                  <a:spcPts val="600"/>
                </a:spcAft>
              </a:pPr>
              <a:r>
                <a:rPr lang="en-AU" b="1" dirty="0">
                  <a:solidFill>
                    <a:srgbClr val="9B2242"/>
                  </a:solidFill>
                  <a:latin typeface="Montserrat" pitchFamily="2" charset="77"/>
                </a:rPr>
                <a:t>Food security </a:t>
              </a:r>
              <a:r>
                <a:rPr lang="en-AU" dirty="0">
                  <a:solidFill>
                    <a:srgbClr val="414141"/>
                  </a:solidFill>
                  <a:latin typeface="Montserrat" pitchFamily="2" charset="77"/>
                </a:rPr>
                <a:t>exists when all people at all times have </a:t>
              </a:r>
              <a:r>
                <a:rPr lang="en-AU" b="1" dirty="0">
                  <a:solidFill>
                    <a:srgbClr val="9B2242"/>
                  </a:solidFill>
                  <a:latin typeface="Montserrat" pitchFamily="2" charset="77"/>
                </a:rPr>
                <a:t>physical</a:t>
              </a:r>
              <a:r>
                <a:rPr lang="en-AU" dirty="0">
                  <a:solidFill>
                    <a:srgbClr val="414141"/>
                  </a:solidFill>
                  <a:latin typeface="Montserrat" pitchFamily="2" charset="77"/>
                </a:rPr>
                <a:t> and </a:t>
              </a:r>
              <a:r>
                <a:rPr lang="en-AU" b="1" dirty="0">
                  <a:solidFill>
                    <a:srgbClr val="9B2242"/>
                  </a:solidFill>
                  <a:latin typeface="Montserrat" pitchFamily="2" charset="77"/>
                </a:rPr>
                <a:t>economic access</a:t>
              </a:r>
              <a:r>
                <a:rPr lang="en-AU" dirty="0">
                  <a:solidFill>
                    <a:srgbClr val="414141"/>
                  </a:solidFill>
                  <a:latin typeface="Montserrat" pitchFamily="2" charset="77"/>
                </a:rPr>
                <a:t> to </a:t>
              </a:r>
              <a:r>
                <a:rPr lang="en-AU" b="1" dirty="0">
                  <a:solidFill>
                    <a:srgbClr val="9B2242"/>
                  </a:solidFill>
                  <a:latin typeface="Montserrat" pitchFamily="2" charset="77"/>
                </a:rPr>
                <a:t>sufficient</a:t>
              </a:r>
              <a:r>
                <a:rPr lang="en-AU" dirty="0">
                  <a:solidFill>
                    <a:srgbClr val="414141"/>
                  </a:solidFill>
                  <a:latin typeface="Montserrat" pitchFamily="2" charset="77"/>
                </a:rPr>
                <a:t>, </a:t>
              </a:r>
              <a:r>
                <a:rPr lang="en-AU" b="1" dirty="0">
                  <a:solidFill>
                    <a:srgbClr val="9B2242"/>
                  </a:solidFill>
                  <a:latin typeface="Montserrat" pitchFamily="2" charset="77"/>
                </a:rPr>
                <a:t>safe</a:t>
              </a:r>
              <a:r>
                <a:rPr lang="en-AU" dirty="0">
                  <a:solidFill>
                    <a:srgbClr val="414141"/>
                  </a:solidFill>
                  <a:latin typeface="Montserrat" pitchFamily="2" charset="77"/>
                </a:rPr>
                <a:t> and </a:t>
              </a:r>
              <a:r>
                <a:rPr lang="en-AU" b="1" dirty="0">
                  <a:solidFill>
                    <a:srgbClr val="9B2242"/>
                  </a:solidFill>
                  <a:latin typeface="Montserrat" pitchFamily="2" charset="77"/>
                </a:rPr>
                <a:t>nutritious</a:t>
              </a:r>
              <a:r>
                <a:rPr lang="en-AU" dirty="0">
                  <a:solidFill>
                    <a:srgbClr val="414141"/>
                  </a:solidFill>
                  <a:latin typeface="Montserrat" pitchFamily="2" charset="77"/>
                </a:rPr>
                <a:t> food to met their </a:t>
              </a:r>
              <a:r>
                <a:rPr lang="en-AU" b="1" dirty="0">
                  <a:solidFill>
                    <a:srgbClr val="9B2242"/>
                  </a:solidFill>
                  <a:latin typeface="Montserrat" pitchFamily="2" charset="77"/>
                </a:rPr>
                <a:t>dietary needs</a:t>
              </a:r>
              <a:r>
                <a:rPr lang="en-AU" dirty="0">
                  <a:solidFill>
                    <a:srgbClr val="414141"/>
                  </a:solidFill>
                  <a:latin typeface="Montserrat" pitchFamily="2" charset="77"/>
                </a:rPr>
                <a:t> and </a:t>
              </a:r>
              <a:r>
                <a:rPr lang="en-AU" b="1" dirty="0">
                  <a:solidFill>
                    <a:srgbClr val="9B2242"/>
                  </a:solidFill>
                  <a:latin typeface="Montserrat" pitchFamily="2" charset="77"/>
                </a:rPr>
                <a:t>food preferences</a:t>
              </a:r>
              <a:r>
                <a:rPr lang="en-AU" dirty="0">
                  <a:solidFill>
                    <a:srgbClr val="9B2242"/>
                  </a:solidFill>
                  <a:latin typeface="Montserrat" pitchFamily="2" charset="77"/>
                </a:rPr>
                <a:t> </a:t>
              </a:r>
              <a:r>
                <a:rPr lang="en-AU" dirty="0">
                  <a:solidFill>
                    <a:srgbClr val="414141"/>
                  </a:solidFill>
                  <a:latin typeface="Montserrat" pitchFamily="2" charset="77"/>
                </a:rPr>
                <a:t>for an </a:t>
              </a:r>
              <a:r>
                <a:rPr lang="en-AU" b="1" dirty="0">
                  <a:solidFill>
                    <a:srgbClr val="9B2242"/>
                  </a:solidFill>
                  <a:latin typeface="Montserrat" pitchFamily="2" charset="77"/>
                </a:rPr>
                <a:t>active</a:t>
              </a:r>
              <a:r>
                <a:rPr lang="en-AU" dirty="0">
                  <a:solidFill>
                    <a:srgbClr val="414141"/>
                  </a:solidFill>
                  <a:latin typeface="Montserrat" pitchFamily="2" charset="77"/>
                </a:rPr>
                <a:t> and </a:t>
              </a:r>
              <a:r>
                <a:rPr lang="en-AU" b="1" dirty="0">
                  <a:solidFill>
                    <a:srgbClr val="9B2242"/>
                  </a:solidFill>
                  <a:latin typeface="Montserrat" pitchFamily="2" charset="77"/>
                </a:rPr>
                <a:t>healthy</a:t>
              </a:r>
              <a:r>
                <a:rPr lang="en-AU" dirty="0">
                  <a:solidFill>
                    <a:srgbClr val="414141"/>
                  </a:solidFill>
                  <a:latin typeface="Montserrat" pitchFamily="2" charset="77"/>
                </a:rPr>
                <a:t> life</a:t>
              </a:r>
            </a:p>
            <a:p>
              <a:pPr algn="ctr">
                <a:lnSpc>
                  <a:spcPts val="2360"/>
                </a:lnSpc>
                <a:spcAft>
                  <a:spcPts val="600"/>
                </a:spcAft>
              </a:pPr>
              <a:r>
                <a:rPr lang="en-AU" sz="1100" i="1" dirty="0">
                  <a:solidFill>
                    <a:srgbClr val="9B2242"/>
                  </a:solidFill>
                  <a:latin typeface="Montserrat" pitchFamily="2" charset="77"/>
                </a:rPr>
                <a:t>(reference: The United Nations)</a:t>
              </a:r>
              <a:endParaRPr lang="en-AU" sz="1100" dirty="0">
                <a:solidFill>
                  <a:srgbClr val="9B2242"/>
                </a:solidFill>
                <a:latin typeface="Montserrat" pitchFamily="2" charset="77"/>
                <a:ea typeface="Sztosfixed" pitchFamily="2" charset="77"/>
                <a:cs typeface="Sztosfixed" pitchFamily="2" charset="77"/>
              </a:endParaRPr>
            </a:p>
          </p:txBody>
        </p:sp>
      </p:grpSp>
      <p:pic>
        <p:nvPicPr>
          <p:cNvPr id="11" name="bt">
            <a:extLst>
              <a:ext uri="{FF2B5EF4-FFF2-40B4-BE49-F238E27FC236}">
                <a16:creationId xmlns:a16="http://schemas.microsoft.com/office/drawing/2014/main" id="{DEF6B730-3540-CE5E-1278-E0B5F842237D}"/>
              </a:ext>
            </a:extLst>
          </p:cNvPr>
          <p:cNvPicPr>
            <a:picLocks noChangeAspect="1"/>
          </p:cNvPicPr>
          <p:nvPr/>
        </p:nvPicPr>
        <p:blipFill>
          <a:blip r:embed="rId5"/>
          <a:srcRect/>
          <a:stretch/>
        </p:blipFill>
        <p:spPr>
          <a:xfrm>
            <a:off x="3840596" y="2448932"/>
            <a:ext cx="420159" cy="422786"/>
          </a:xfrm>
          <a:prstGeom prst="rect">
            <a:avLst/>
          </a:prstGeom>
        </p:spPr>
      </p:pic>
    </p:spTree>
    <p:extLst>
      <p:ext uri="{BB962C8B-B14F-4D97-AF65-F5344CB8AC3E}">
        <p14:creationId xmlns:p14="http://schemas.microsoft.com/office/powerpoint/2010/main" val="190675583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8" presetClass="emph" presetSubtype="0" fill="hold" nodeType="withEffect">
                                  <p:stCondLst>
                                    <p:cond delay="0"/>
                                  </p:stCondLst>
                                  <p:childTnLst>
                                    <p:animRot by="2700000">
                                      <p:cBhvr>
                                        <p:cTn id="8" dur="250" fill="hold"/>
                                        <p:tgtEl>
                                          <p:spTgt spid="11"/>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4"/>
                                        </p:tgtEl>
                                        <p:attrNameLst>
                                          <p:attrName>style.visibility</p:attrName>
                                        </p:attrNameLst>
                                      </p:cBhvr>
                                      <p:to>
                                        <p:strVal val="hidden"/>
                                      </p:to>
                                    </p:set>
                                  </p:childTnLst>
                                </p:cTn>
                              </p:par>
                              <p:par>
                                <p:cTn id="13" presetID="8" presetClass="emph" presetSubtype="0" fill="hold" nodeType="withEffect">
                                  <p:stCondLst>
                                    <p:cond delay="0"/>
                                  </p:stCondLst>
                                  <p:childTnLst>
                                    <p:animRot by="-2700000">
                                      <p:cBhvr>
                                        <p:cTn id="14" dur="250" fill="hold"/>
                                        <p:tgtEl>
                                          <p:spTgt spid="11"/>
                                        </p:tgtEl>
                                        <p:attrNameLst>
                                          <p:attrName>r</p:attrName>
                                        </p:attrNameLst>
                                      </p:cBhvr>
                                    </p:animRot>
                                  </p:childTnLst>
                                </p:cTn>
                              </p:par>
                            </p:childTnLst>
                          </p:cTn>
                        </p:par>
                      </p:childTnLst>
                    </p:cTn>
                  </p:par>
                </p:childTnLst>
              </p:cTn>
              <p:nextCondLst>
                <p:cond evt="onClick" delay="0">
                  <p:tgtEl>
                    <p:spTgt spid="11"/>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B09BD-5BB5-375F-14A9-A59B4BD6B5D5}"/>
            </a:ext>
          </a:extLst>
        </p:cNvPr>
        <p:cNvGrpSpPr/>
        <p:nvPr/>
      </p:nvGrpSpPr>
      <p:grpSpPr>
        <a:xfrm>
          <a:off x="0" y="0"/>
          <a:ext cx="0" cy="0"/>
          <a:chOff x="0" y="0"/>
          <a:chExt cx="0" cy="0"/>
        </a:xfrm>
      </p:grpSpPr>
      <p:sp>
        <p:nvSpPr>
          <p:cNvPr id="7" name="Oval 6">
            <a:extLst>
              <a:ext uri="{FF2B5EF4-FFF2-40B4-BE49-F238E27FC236}">
                <a16:creationId xmlns:a16="http://schemas.microsoft.com/office/drawing/2014/main" id="{47549ECF-FAD1-AD22-0CB8-D6BA49E17DB4}"/>
              </a:ext>
            </a:extLst>
          </p:cNvPr>
          <p:cNvSpPr/>
          <p:nvPr/>
        </p:nvSpPr>
        <p:spPr>
          <a:xfrm>
            <a:off x="9375021" y="6449874"/>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a:extLst>
              <a:ext uri="{FF2B5EF4-FFF2-40B4-BE49-F238E27FC236}">
                <a16:creationId xmlns:a16="http://schemas.microsoft.com/office/drawing/2014/main" id="{0B41BB08-3134-4B11-C2D6-DA028B7FBB16}"/>
              </a:ext>
            </a:extLst>
          </p:cNvPr>
          <p:cNvPicPr>
            <a:picLocks noChangeAspect="1"/>
          </p:cNvPicPr>
          <p:nvPr/>
        </p:nvPicPr>
        <p:blipFill>
          <a:blip r:embed="rId3"/>
          <a:srcRect l="10233" r="10233"/>
          <a:stretch/>
        </p:blipFill>
        <p:spPr>
          <a:xfrm>
            <a:off x="8648902" y="3252459"/>
            <a:ext cx="3156058" cy="3576150"/>
          </a:xfrm>
          <a:prstGeom prst="rect">
            <a:avLst/>
          </a:prstGeom>
        </p:spPr>
      </p:pic>
      <p:sp>
        <p:nvSpPr>
          <p:cNvPr id="6" name="Title 1">
            <a:extLst>
              <a:ext uri="{FF2B5EF4-FFF2-40B4-BE49-F238E27FC236}">
                <a16:creationId xmlns:a16="http://schemas.microsoft.com/office/drawing/2014/main" id="{3F19DE0A-3CCF-850C-9E2D-EDAA6A84FB15}"/>
              </a:ext>
            </a:extLst>
          </p:cNvPr>
          <p:cNvSpPr txBox="1">
            <a:spLocks/>
          </p:cNvSpPr>
          <p:nvPr/>
        </p:nvSpPr>
        <p:spPr>
          <a:xfrm>
            <a:off x="1163541"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Farm to Plate</a:t>
            </a:r>
          </a:p>
        </p:txBody>
      </p:sp>
      <p:grpSp>
        <p:nvGrpSpPr>
          <p:cNvPr id="15" name="menu">
            <a:extLst>
              <a:ext uri="{FF2B5EF4-FFF2-40B4-BE49-F238E27FC236}">
                <a16:creationId xmlns:a16="http://schemas.microsoft.com/office/drawing/2014/main" id="{10EE20C0-AE45-EE67-6DC5-5ACAD19D3900}"/>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232D389E-AD4D-6E35-F7DB-0765215AD8E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EB6CB529-82AA-EEAA-77FA-289890323EA6}"/>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C342FEB7-EDAD-9635-2943-8ACCECFDC4E9}"/>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27" name="bt">
            <a:extLst>
              <a:ext uri="{FF2B5EF4-FFF2-40B4-BE49-F238E27FC236}">
                <a16:creationId xmlns:a16="http://schemas.microsoft.com/office/drawing/2014/main" id="{CE39ABCE-51D2-ACE0-122F-223E7129195D}"/>
              </a:ext>
            </a:extLst>
          </p:cNvPr>
          <p:cNvPicPr>
            <a:picLocks noChangeAspect="1"/>
          </p:cNvPicPr>
          <p:nvPr/>
        </p:nvPicPr>
        <p:blipFill>
          <a:blip r:embed="rId5"/>
          <a:srcRect/>
          <a:stretch/>
        </p:blipFill>
        <p:spPr>
          <a:xfrm>
            <a:off x="10676413" y="3612697"/>
            <a:ext cx="420159" cy="422786"/>
          </a:xfrm>
          <a:prstGeom prst="rect">
            <a:avLst/>
          </a:prstGeom>
        </p:spPr>
      </p:pic>
      <p:grpSp>
        <p:nvGrpSpPr>
          <p:cNvPr id="23" name="pop up">
            <a:extLst>
              <a:ext uri="{FF2B5EF4-FFF2-40B4-BE49-F238E27FC236}">
                <a16:creationId xmlns:a16="http://schemas.microsoft.com/office/drawing/2014/main" id="{08CFBD86-DE7B-2F71-E8A1-FDC9609140AB}"/>
              </a:ext>
            </a:extLst>
          </p:cNvPr>
          <p:cNvGrpSpPr/>
          <p:nvPr/>
        </p:nvGrpSpPr>
        <p:grpSpPr>
          <a:xfrm>
            <a:off x="9050995" y="1305201"/>
            <a:ext cx="2324348" cy="2210946"/>
            <a:chOff x="8918567" y="1775334"/>
            <a:chExt cx="2324348" cy="2210946"/>
          </a:xfrm>
        </p:grpSpPr>
        <p:sp>
          <p:nvSpPr>
            <p:cNvPr id="24" name="Triangle 12">
              <a:extLst>
                <a:ext uri="{FF2B5EF4-FFF2-40B4-BE49-F238E27FC236}">
                  <a16:creationId xmlns:a16="http://schemas.microsoft.com/office/drawing/2014/main" id="{4DAA3536-D61B-62F0-A3E5-99A96A330F6D}"/>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A red oval with black background&#10;&#10;AI-generated content may be incorrect.">
              <a:extLst>
                <a:ext uri="{FF2B5EF4-FFF2-40B4-BE49-F238E27FC236}">
                  <a16:creationId xmlns:a16="http://schemas.microsoft.com/office/drawing/2014/main" id="{5C278A06-1019-F9F0-647A-A1288911A522}"/>
                </a:ext>
              </a:extLst>
            </p:cNvPr>
            <p:cNvPicPr>
              <a:picLocks noChangeAspect="1"/>
            </p:cNvPicPr>
            <p:nvPr/>
          </p:nvPicPr>
          <p:blipFill>
            <a:blip r:embed="rId6"/>
            <a:stretch>
              <a:fillRect/>
            </a:stretch>
          </p:blipFill>
          <p:spPr>
            <a:xfrm rot="591577">
              <a:off x="8918567" y="1775334"/>
              <a:ext cx="2324348" cy="2052776"/>
            </a:xfrm>
            <a:prstGeom prst="rect">
              <a:avLst/>
            </a:prstGeom>
          </p:spPr>
        </p:pic>
        <p:sp>
          <p:nvSpPr>
            <p:cNvPr id="26" name="TextBox 25">
              <a:extLst>
                <a:ext uri="{FF2B5EF4-FFF2-40B4-BE49-F238E27FC236}">
                  <a16:creationId xmlns:a16="http://schemas.microsoft.com/office/drawing/2014/main" id="{332E02BD-3456-A3C9-B7F1-2502EFBF7604}"/>
                </a:ext>
              </a:extLst>
            </p:cNvPr>
            <p:cNvSpPr txBox="1"/>
            <p:nvPr/>
          </p:nvSpPr>
          <p:spPr>
            <a:xfrm>
              <a:off x="9043251" y="2029184"/>
              <a:ext cx="2049096" cy="1312667"/>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What challenges do we face around food security?</a:t>
              </a:r>
            </a:p>
          </p:txBody>
        </p:sp>
      </p:grpSp>
      <p:pic>
        <p:nvPicPr>
          <p:cNvPr id="3" name="Online Media 2" descr="14  Introduction to Food Security">
            <a:hlinkClick r:id="" action="ppaction://media"/>
            <a:extLst>
              <a:ext uri="{FF2B5EF4-FFF2-40B4-BE49-F238E27FC236}">
                <a16:creationId xmlns:a16="http://schemas.microsoft.com/office/drawing/2014/main" id="{80566ECC-BFB8-8500-F484-9B0314A4C893}"/>
              </a:ext>
            </a:extLst>
          </p:cNvPr>
          <p:cNvPicPr>
            <a:picLocks noRot="1" noChangeAspect="1"/>
          </p:cNvPicPr>
          <p:nvPr>
            <a:videoFile r:link="rId1"/>
          </p:nvPr>
        </p:nvPicPr>
        <p:blipFill>
          <a:blip r:embed="rId7"/>
          <a:stretch>
            <a:fillRect/>
          </a:stretch>
        </p:blipFill>
        <p:spPr>
          <a:xfrm>
            <a:off x="387040" y="1305201"/>
            <a:ext cx="8463086" cy="4781644"/>
          </a:xfrm>
          <a:prstGeom prst="rect">
            <a:avLst/>
          </a:prstGeom>
        </p:spPr>
      </p:pic>
      <p:sp>
        <p:nvSpPr>
          <p:cNvPr id="10" name="Google Shape;151;p10">
            <a:extLst>
              <a:ext uri="{FF2B5EF4-FFF2-40B4-BE49-F238E27FC236}">
                <a16:creationId xmlns:a16="http://schemas.microsoft.com/office/drawing/2014/main" id="{7525779E-1CC0-38DB-7B16-111DA50A34A4}"/>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24</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640287620"/>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par>
                                <p:cTn id="12" presetID="8" presetClass="emph" presetSubtype="0" fill="hold" nodeType="withEffect">
                                  <p:stCondLst>
                                    <p:cond delay="0"/>
                                  </p:stCondLst>
                                  <p:childTnLst>
                                    <p:animRot by="2700000">
                                      <p:cBhvr>
                                        <p:cTn id="13" dur="250" fill="hold"/>
                                        <p:tgtEl>
                                          <p:spTgt spid="27"/>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23"/>
                                        </p:tgtEl>
                                        <p:attrNameLst>
                                          <p:attrName>style.visibility</p:attrName>
                                        </p:attrNameLst>
                                      </p:cBhvr>
                                      <p:to>
                                        <p:strVal val="hidden"/>
                                      </p:to>
                                    </p:set>
                                  </p:childTnLst>
                                </p:cTn>
                              </p:par>
                              <p:par>
                                <p:cTn id="18" presetID="8" presetClass="emph" presetSubtype="0" fill="hold" nodeType="withEffect">
                                  <p:stCondLst>
                                    <p:cond delay="0"/>
                                  </p:stCondLst>
                                  <p:childTnLst>
                                    <p:animRot by="-2700000">
                                      <p:cBhvr>
                                        <p:cTn id="19" dur="250" fill="hold"/>
                                        <p:tgtEl>
                                          <p:spTgt spid="27"/>
                                        </p:tgtEl>
                                        <p:attrNameLst>
                                          <p:attrName>r</p:attrName>
                                        </p:attrNameLst>
                                      </p:cBhvr>
                                    </p:animRot>
                                  </p:childTnLst>
                                </p:cTn>
                              </p:par>
                            </p:childTnLst>
                          </p:cTn>
                        </p:par>
                      </p:childTnLst>
                    </p:cTn>
                  </p:par>
                </p:childTnLst>
              </p:cTn>
              <p:nextCondLst>
                <p:cond evt="onClick" delay="0">
                  <p:tgtEl>
                    <p:spTgt spid="27"/>
                  </p:tgtEl>
                </p:cond>
              </p:nextCondLst>
            </p:seq>
            <p:video>
              <p:cMediaNode vol="80000">
                <p:cTn id="20" fill="hold" display="0">
                  <p:stCondLst>
                    <p:cond delay="indefinite"/>
                  </p:stCondLst>
                </p:cTn>
                <p:tgtEl>
                  <p:spTgt spid="3"/>
                </p:tgtEl>
              </p:cMediaNode>
            </p:video>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8ADA2-846F-7271-0B41-13980D8D57B0}"/>
            </a:ext>
          </a:extLst>
        </p:cNvPr>
        <p:cNvGrpSpPr/>
        <p:nvPr/>
      </p:nvGrpSpPr>
      <p:grpSpPr>
        <a:xfrm>
          <a:off x="0" y="0"/>
          <a:ext cx="0" cy="0"/>
          <a:chOff x="0" y="0"/>
          <a:chExt cx="0" cy="0"/>
        </a:xfrm>
      </p:grpSpPr>
      <p:sp>
        <p:nvSpPr>
          <p:cNvPr id="5" name="Oval 4">
            <a:extLst>
              <a:ext uri="{FF2B5EF4-FFF2-40B4-BE49-F238E27FC236}">
                <a16:creationId xmlns:a16="http://schemas.microsoft.com/office/drawing/2014/main" id="{AE8A4878-524D-BD09-74B5-99C2B7067307}"/>
              </a:ext>
            </a:extLst>
          </p:cNvPr>
          <p:cNvSpPr/>
          <p:nvPr/>
        </p:nvSpPr>
        <p:spPr>
          <a:xfrm>
            <a:off x="700818" y="6103927"/>
            <a:ext cx="2177849" cy="411008"/>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Google Shape;151;p10">
            <a:extLst>
              <a:ext uri="{FF2B5EF4-FFF2-40B4-BE49-F238E27FC236}">
                <a16:creationId xmlns:a16="http://schemas.microsoft.com/office/drawing/2014/main" id="{B2343A4B-EF27-A834-E7EE-6052F339751F}"/>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25</a:t>
            </a:fld>
            <a:endParaRPr lang="en" sz="2000" b="1" dirty="0">
              <a:solidFill>
                <a:schemeClr val="bg1"/>
              </a:solidFill>
              <a:latin typeface="Sztosfixed" pitchFamily="2" charset="77"/>
              <a:ea typeface="Sztosfixed" pitchFamily="2" charset="77"/>
              <a:cs typeface="Sztosfixed" pitchFamily="2" charset="77"/>
            </a:endParaRPr>
          </a:p>
        </p:txBody>
      </p:sp>
      <p:pic>
        <p:nvPicPr>
          <p:cNvPr id="4" name="Picture 3">
            <a:extLst>
              <a:ext uri="{FF2B5EF4-FFF2-40B4-BE49-F238E27FC236}">
                <a16:creationId xmlns:a16="http://schemas.microsoft.com/office/drawing/2014/main" id="{CC2FD50A-31FD-EE98-ECC8-774430D9A707}"/>
              </a:ext>
            </a:extLst>
          </p:cNvPr>
          <p:cNvPicPr>
            <a:picLocks noChangeAspect="1"/>
          </p:cNvPicPr>
          <p:nvPr/>
        </p:nvPicPr>
        <p:blipFill>
          <a:blip r:embed="rId2"/>
          <a:srcRect/>
          <a:stretch/>
        </p:blipFill>
        <p:spPr>
          <a:xfrm>
            <a:off x="3937666" y="1128234"/>
            <a:ext cx="7335641" cy="5189900"/>
          </a:xfrm>
          <a:prstGeom prst="rect">
            <a:avLst/>
          </a:prstGeom>
        </p:spPr>
      </p:pic>
      <p:sp>
        <p:nvSpPr>
          <p:cNvPr id="9" name="Title 1">
            <a:extLst>
              <a:ext uri="{FF2B5EF4-FFF2-40B4-BE49-F238E27FC236}">
                <a16:creationId xmlns:a16="http://schemas.microsoft.com/office/drawing/2014/main" id="{B698E021-CCF9-77F9-CF98-C2D7417287BA}"/>
              </a:ext>
            </a:extLst>
          </p:cNvPr>
          <p:cNvSpPr txBox="1">
            <a:spLocks/>
          </p:cNvSpPr>
          <p:nvPr/>
        </p:nvSpPr>
        <p:spPr>
          <a:xfrm>
            <a:off x="3759200" y="352331"/>
            <a:ext cx="4673600" cy="485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80A8FD60-5B35-34EC-EEB4-D5718B5EF309}"/>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E334EEAC-AA34-8272-61C2-434E8834DA1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2DE4671A-5DCD-9BC4-3AAE-9200B2F3BAF7}"/>
                </a:ext>
              </a:extLst>
            </p:cNvPr>
            <p:cNvPicPr>
              <a:picLocks noChangeAspect="1"/>
            </p:cNvPicPr>
            <p:nvPr/>
          </p:nvPicPr>
          <p:blipFill>
            <a:blip r:embed="rId3"/>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782424F7-DA5D-524C-4FF4-102FFF8421E6}"/>
                </a:ext>
              </a:extLst>
            </p:cNvPr>
            <p:cNvPicPr>
              <a:picLocks noChangeAspect="1"/>
            </p:cNvPicPr>
            <p:nvPr/>
          </p:nvPicPr>
          <p:blipFill>
            <a:blip r:embed="rId3"/>
            <a:srcRect/>
            <a:stretch/>
          </p:blipFill>
          <p:spPr>
            <a:xfrm rot="10800000">
              <a:off x="204687" y="2434554"/>
              <a:ext cx="154441" cy="106747"/>
            </a:xfrm>
            <a:prstGeom prst="rect">
              <a:avLst/>
            </a:prstGeom>
          </p:spPr>
        </p:pic>
      </p:grpSp>
      <p:pic>
        <p:nvPicPr>
          <p:cNvPr id="3" name="Picture 2" descr="Cartoon character with a mushroom and a cane&#10;&#10;AI-generated content may be incorrect.">
            <a:extLst>
              <a:ext uri="{FF2B5EF4-FFF2-40B4-BE49-F238E27FC236}">
                <a16:creationId xmlns:a16="http://schemas.microsoft.com/office/drawing/2014/main" id="{DF420A67-72E2-1AF9-3850-C5C184E1083D}"/>
              </a:ext>
            </a:extLst>
          </p:cNvPr>
          <p:cNvPicPr>
            <a:picLocks noChangeAspect="1"/>
          </p:cNvPicPr>
          <p:nvPr/>
        </p:nvPicPr>
        <p:blipFill>
          <a:blip r:embed="rId4"/>
          <a:srcRect l="16972"/>
          <a:stretch>
            <a:fillRect/>
          </a:stretch>
        </p:blipFill>
        <p:spPr>
          <a:xfrm>
            <a:off x="-1" y="1874520"/>
            <a:ext cx="4597401" cy="4983480"/>
          </a:xfrm>
          <a:prstGeom prst="rect">
            <a:avLst/>
          </a:prstGeom>
        </p:spPr>
      </p:pic>
    </p:spTree>
    <p:extLst>
      <p:ext uri="{BB962C8B-B14F-4D97-AF65-F5344CB8AC3E}">
        <p14:creationId xmlns:p14="http://schemas.microsoft.com/office/powerpoint/2010/main" val="2971179563"/>
      </p:ext>
    </p:extLst>
  </p:cSld>
  <p:clrMapOvr>
    <a:masterClrMapping/>
  </p:clrMapOvr>
  <p:transition spd="slow" advClick="0">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Oval 37">
            <a:extLst>
              <a:ext uri="{FF2B5EF4-FFF2-40B4-BE49-F238E27FC236}">
                <a16:creationId xmlns:a16="http://schemas.microsoft.com/office/drawing/2014/main" id="{23BBBCE0-EF58-7D58-CE38-5BAD06266277}"/>
              </a:ext>
            </a:extLst>
          </p:cNvPr>
          <p:cNvSpPr/>
          <p:nvPr/>
        </p:nvSpPr>
        <p:spPr>
          <a:xfrm>
            <a:off x="8922716" y="6417735"/>
            <a:ext cx="1796084" cy="354827"/>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CE526F6A-ADDB-03E9-67A3-9B9F56A82463}"/>
              </a:ext>
            </a:extLst>
          </p:cNvPr>
          <p:cNvSpPr txBox="1">
            <a:spLocks/>
          </p:cNvSpPr>
          <p:nvPr/>
        </p:nvSpPr>
        <p:spPr>
          <a:xfrm>
            <a:off x="759759" y="352331"/>
            <a:ext cx="10287000" cy="5166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9B2242"/>
                </a:solidFill>
                <a:latin typeface="Sztosfixed" pitchFamily="2" charset="77"/>
                <a:ea typeface="Sztosfixed" pitchFamily="2" charset="77"/>
                <a:cs typeface="Sztosfixed" pitchFamily="2" charset="77"/>
              </a:rPr>
              <a:t>Sustainable Food Production</a:t>
            </a:r>
          </a:p>
        </p:txBody>
      </p:sp>
      <p:grpSp>
        <p:nvGrpSpPr>
          <p:cNvPr id="56" name="menu">
            <a:extLst>
              <a:ext uri="{FF2B5EF4-FFF2-40B4-BE49-F238E27FC236}">
                <a16:creationId xmlns:a16="http://schemas.microsoft.com/office/drawing/2014/main" id="{95B494C3-47A1-0233-AE3D-27056B9577E2}"/>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F35B25F2-6704-988D-61AD-A334A7A75C3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762BFD87-1191-277C-8327-36A7AA663560}"/>
                </a:ext>
              </a:extLst>
            </p:cNvPr>
            <p:cNvPicPr>
              <a:picLocks noChangeAspect="1"/>
            </p:cNvPicPr>
            <p:nvPr/>
          </p:nvPicPr>
          <p:blipFill>
            <a:blip r:embed="rId3"/>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6C7C5838-8E02-BC43-C19E-701422F8F605}"/>
                </a:ext>
              </a:extLst>
            </p:cNvPr>
            <p:cNvPicPr>
              <a:picLocks noChangeAspect="1"/>
            </p:cNvPicPr>
            <p:nvPr/>
          </p:nvPicPr>
          <p:blipFill>
            <a:blip r:embed="rId3"/>
            <a:srcRect/>
            <a:stretch/>
          </p:blipFill>
          <p:spPr>
            <a:xfrm rot="10800000">
              <a:off x="204687" y="2434554"/>
              <a:ext cx="154441" cy="106747"/>
            </a:xfrm>
            <a:prstGeom prst="rect">
              <a:avLst/>
            </a:prstGeom>
          </p:spPr>
        </p:pic>
      </p:grpSp>
      <p:pic>
        <p:nvPicPr>
          <p:cNvPr id="71" name="Picture 70" descr="A cartoon mushroom wearing goggles and a lab coat holding a flask&#10;&#10;AI-generated content may be incorrect.">
            <a:extLst>
              <a:ext uri="{FF2B5EF4-FFF2-40B4-BE49-F238E27FC236}">
                <a16:creationId xmlns:a16="http://schemas.microsoft.com/office/drawing/2014/main" id="{A460C90D-43F9-2FBB-CFB0-3F4C3BA1A916}"/>
              </a:ext>
            </a:extLst>
          </p:cNvPr>
          <p:cNvPicPr>
            <a:picLocks noChangeAspect="1"/>
          </p:cNvPicPr>
          <p:nvPr/>
        </p:nvPicPr>
        <p:blipFill>
          <a:blip r:embed="rId4"/>
          <a:srcRect l="14909" t="5146" r="10032" b="3487"/>
          <a:stretch>
            <a:fillRect/>
          </a:stretch>
        </p:blipFill>
        <p:spPr>
          <a:xfrm>
            <a:off x="8256471" y="3135511"/>
            <a:ext cx="3397937" cy="3722489"/>
          </a:xfrm>
          <a:prstGeom prst="rect">
            <a:avLst/>
          </a:prstGeom>
        </p:spPr>
      </p:pic>
      <p:sp>
        <p:nvSpPr>
          <p:cNvPr id="72" name="TextBox 71">
            <a:extLst>
              <a:ext uri="{FF2B5EF4-FFF2-40B4-BE49-F238E27FC236}">
                <a16:creationId xmlns:a16="http://schemas.microsoft.com/office/drawing/2014/main" id="{3F15DC06-026D-712A-8E2F-65CB48EFAC3E}"/>
              </a:ext>
            </a:extLst>
          </p:cNvPr>
          <p:cNvSpPr txBox="1"/>
          <p:nvPr/>
        </p:nvSpPr>
        <p:spPr>
          <a:xfrm>
            <a:off x="759758" y="949139"/>
            <a:ext cx="11174877" cy="1015663"/>
          </a:xfrm>
          <a:prstGeom prst="rect">
            <a:avLst/>
          </a:prstGeom>
          <a:noFill/>
        </p:spPr>
        <p:txBody>
          <a:bodyPr wrap="square">
            <a:spAutoFit/>
          </a:bodyPr>
          <a:lstStyle/>
          <a:p>
            <a:pPr rtl="0" fontAlgn="base">
              <a:spcAft>
                <a:spcPts val="1200"/>
              </a:spcAft>
            </a:pPr>
            <a:r>
              <a:rPr lang="en-AU" sz="1800" b="0" i="0" u="none" strike="noStrike" dirty="0">
                <a:solidFill>
                  <a:srgbClr val="414141"/>
                </a:solidFill>
                <a:effectLst/>
                <a:latin typeface="SZTOS MEDIUM" pitchFamily="2" charset="77"/>
                <a:ea typeface="SZTOS MEDIUM" pitchFamily="2" charset="77"/>
                <a:cs typeface="SZTOS MEDIUM" pitchFamily="2" charset="77"/>
              </a:rPr>
              <a:t>Why do we need sustainable food production?</a:t>
            </a:r>
          </a:p>
          <a:p>
            <a:pPr rtl="0" fontAlgn="base">
              <a:spcAft>
                <a:spcPts val="1200"/>
              </a:spcAft>
            </a:pPr>
            <a:r>
              <a:rPr lang="en-AU" sz="1600" b="0" i="0" u="none" strike="noStrike" dirty="0">
                <a:solidFill>
                  <a:srgbClr val="414141"/>
                </a:solidFill>
                <a:effectLst/>
                <a:latin typeface="Montserrat" pitchFamily="2" charset="77"/>
              </a:rPr>
              <a:t>Sustainable food production means caring for the Earth while still growing all the food we need. We need it to protect our planet for the future!</a:t>
            </a:r>
          </a:p>
        </p:txBody>
      </p:sp>
      <p:sp>
        <p:nvSpPr>
          <p:cNvPr id="3" name="1">
            <a:extLst>
              <a:ext uri="{FF2B5EF4-FFF2-40B4-BE49-F238E27FC236}">
                <a16:creationId xmlns:a16="http://schemas.microsoft.com/office/drawing/2014/main" id="{EDDCEC5F-B5E4-C972-DA3E-3232C5BF9A71}"/>
              </a:ext>
            </a:extLst>
          </p:cNvPr>
          <p:cNvSpPr/>
          <p:nvPr/>
        </p:nvSpPr>
        <p:spPr>
          <a:xfrm>
            <a:off x="763619" y="2160157"/>
            <a:ext cx="7212623" cy="3748704"/>
          </a:xfrm>
          <a:prstGeom prst="roundRect">
            <a:avLst>
              <a:gd name="adj" fmla="val 108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spcAft>
                <a:spcPts val="600"/>
              </a:spcAft>
            </a:pPr>
            <a:r>
              <a:rPr lang="en-AU" dirty="0">
                <a:solidFill>
                  <a:srgbClr val="9B2242"/>
                </a:solidFill>
                <a:latin typeface="SZTOS MEDIUM" pitchFamily="2" charset="77"/>
                <a:ea typeface="SZTOS MEDIUM" pitchFamily="2" charset="77"/>
                <a:cs typeface="SZTOS MEDIUM" pitchFamily="2" charset="77"/>
              </a:rPr>
              <a:t>Protecting our Planet:</a:t>
            </a:r>
          </a:p>
          <a:p>
            <a:pPr>
              <a:spcAft>
                <a:spcPts val="600"/>
              </a:spcAft>
            </a:pPr>
            <a:r>
              <a:rPr lang="en-AU" sz="1600" dirty="0">
                <a:solidFill>
                  <a:srgbClr val="414141"/>
                </a:solidFill>
                <a:latin typeface="Montserrat" pitchFamily="2" charset="77"/>
              </a:rPr>
              <a:t>Sustainable farming helps protect the Earth</a:t>
            </a:r>
          </a:p>
          <a:p>
            <a:pPr marL="285750" indent="-285750">
              <a:spcAft>
                <a:spcPts val="600"/>
              </a:spcAft>
              <a:buFont typeface="Arial" panose="020B0604020202020204" pitchFamily="34" charset="0"/>
              <a:buChar char="•"/>
            </a:pPr>
            <a:r>
              <a:rPr lang="en-AU" sz="1600" b="1" dirty="0">
                <a:solidFill>
                  <a:srgbClr val="414141"/>
                </a:solidFill>
                <a:latin typeface="Montserrat" pitchFamily="2" charset="77"/>
              </a:rPr>
              <a:t>Saving our soil</a:t>
            </a:r>
            <a:r>
              <a:rPr lang="en-AU" sz="1600" dirty="0">
                <a:solidFill>
                  <a:srgbClr val="414141"/>
                </a:solidFill>
                <a:latin typeface="Montserrat" pitchFamily="2" charset="77"/>
              </a:rPr>
              <a:t>: Sustainable farmers keep the soil healthy and full of nutrients. This means the soil can keep growing food for many generations, not just a few years.</a:t>
            </a:r>
          </a:p>
          <a:p>
            <a:pPr marL="285750" indent="-285750">
              <a:spcAft>
                <a:spcPts val="600"/>
              </a:spcAft>
              <a:buFont typeface="Arial" panose="020B0604020202020204" pitchFamily="34" charset="0"/>
              <a:buChar char="•"/>
            </a:pPr>
            <a:r>
              <a:rPr lang="en-AU" sz="1600" b="1" dirty="0">
                <a:solidFill>
                  <a:srgbClr val="414141"/>
                </a:solidFill>
                <a:latin typeface="Montserrat" pitchFamily="2" charset="77"/>
              </a:rPr>
              <a:t>Helping the climate</a:t>
            </a:r>
            <a:r>
              <a:rPr lang="en-AU" sz="1600" dirty="0">
                <a:solidFill>
                  <a:srgbClr val="414141"/>
                </a:solidFill>
                <a:latin typeface="Montserrat" pitchFamily="2" charset="77"/>
              </a:rPr>
              <a:t>: Farming uses a lot of energy. Sustainable methods use less energy and cut down on gases that cause the planet to get too hot. They also help save important forests!</a:t>
            </a:r>
          </a:p>
          <a:p>
            <a:pPr marL="285750" indent="-285750">
              <a:spcAft>
                <a:spcPts val="600"/>
              </a:spcAft>
              <a:buFont typeface="Arial" panose="020B0604020202020204" pitchFamily="34" charset="0"/>
              <a:buChar char="•"/>
            </a:pPr>
            <a:r>
              <a:rPr lang="en-AU" sz="1600" b="1" dirty="0">
                <a:solidFill>
                  <a:srgbClr val="414141"/>
                </a:solidFill>
                <a:latin typeface="Montserrat" pitchFamily="2" charset="77"/>
              </a:rPr>
              <a:t>Wasting less water</a:t>
            </a:r>
            <a:r>
              <a:rPr lang="en-AU" sz="1600" dirty="0">
                <a:solidFill>
                  <a:srgbClr val="414141"/>
                </a:solidFill>
                <a:latin typeface="Montserrat" pitchFamily="2" charset="77"/>
              </a:rPr>
              <a:t>: Sustainable farms are smart about using less water and making sure they don't pollute our rivers and oceans.</a:t>
            </a:r>
          </a:p>
        </p:txBody>
      </p:sp>
      <p:sp>
        <p:nvSpPr>
          <p:cNvPr id="4" name="2">
            <a:extLst>
              <a:ext uri="{FF2B5EF4-FFF2-40B4-BE49-F238E27FC236}">
                <a16:creationId xmlns:a16="http://schemas.microsoft.com/office/drawing/2014/main" id="{81290924-808F-81FA-8558-C5A8E067B556}"/>
              </a:ext>
            </a:extLst>
          </p:cNvPr>
          <p:cNvSpPr/>
          <p:nvPr/>
        </p:nvSpPr>
        <p:spPr>
          <a:xfrm>
            <a:off x="763619" y="2160157"/>
            <a:ext cx="7212623" cy="3748704"/>
          </a:xfrm>
          <a:prstGeom prst="roundRect">
            <a:avLst>
              <a:gd name="adj" fmla="val 108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spcAft>
                <a:spcPts val="600"/>
              </a:spcAft>
            </a:pPr>
            <a:r>
              <a:rPr lang="en-AU" dirty="0">
                <a:solidFill>
                  <a:srgbClr val="9B2242"/>
                </a:solidFill>
                <a:latin typeface="SZTOS MEDIUM" pitchFamily="2" charset="77"/>
                <a:ea typeface="SZTOS MEDIUM" pitchFamily="2" charset="77"/>
                <a:cs typeface="SZTOS MEDIUM" pitchFamily="2" charset="77"/>
              </a:rPr>
              <a:t>Enough Food for Everyone:</a:t>
            </a:r>
          </a:p>
          <a:p>
            <a:pPr>
              <a:spcAft>
                <a:spcPts val="600"/>
              </a:spcAft>
            </a:pPr>
            <a:r>
              <a:rPr lang="en-AU" sz="1600" dirty="0">
                <a:solidFill>
                  <a:srgbClr val="414141"/>
                </a:solidFill>
                <a:latin typeface="Montserrat" pitchFamily="2" charset="77"/>
              </a:rPr>
              <a:t>We need to make sure every person has healthy food, even as the world's population grows.</a:t>
            </a:r>
          </a:p>
          <a:p>
            <a:pPr marL="285750" indent="-285750">
              <a:spcAft>
                <a:spcPts val="600"/>
              </a:spcAft>
              <a:buFont typeface="Arial" panose="020B0604020202020204" pitchFamily="34" charset="0"/>
              <a:buChar char="•"/>
            </a:pPr>
            <a:r>
              <a:rPr lang="en-AU" sz="1600" b="1" dirty="0">
                <a:solidFill>
                  <a:srgbClr val="414141"/>
                </a:solidFill>
                <a:latin typeface="Montserrat" pitchFamily="2" charset="77"/>
              </a:rPr>
              <a:t>Food for the future: </a:t>
            </a:r>
            <a:r>
              <a:rPr lang="en-AU" sz="1600" dirty="0">
                <a:solidFill>
                  <a:srgbClr val="414141"/>
                </a:solidFill>
                <a:latin typeface="Montserrat" pitchFamily="2" charset="77"/>
              </a:rPr>
              <a:t>Sustainable farming is all about long-term thinking. It makes sure we don't use up all the Earth's natural resources today, so there will still be plenty for your children and their children.</a:t>
            </a:r>
          </a:p>
          <a:p>
            <a:pPr marL="285750" indent="-285750">
              <a:spcAft>
                <a:spcPts val="600"/>
              </a:spcAft>
              <a:buFont typeface="Arial" panose="020B0604020202020204" pitchFamily="34" charset="0"/>
              <a:buChar char="•"/>
            </a:pPr>
            <a:r>
              <a:rPr lang="en-AU" sz="1600" b="1" dirty="0">
                <a:solidFill>
                  <a:srgbClr val="414141"/>
                </a:solidFill>
                <a:latin typeface="Montserrat" pitchFamily="2" charset="77"/>
              </a:rPr>
              <a:t>Healthier food: </a:t>
            </a:r>
            <a:r>
              <a:rPr lang="en-AU" sz="1600" dirty="0">
                <a:solidFill>
                  <a:srgbClr val="414141"/>
                </a:solidFill>
                <a:latin typeface="Montserrat" pitchFamily="2" charset="77"/>
              </a:rPr>
              <a:t>These methods often produce a bigger variety of crops and help keep our food more nutritious and healthy.</a:t>
            </a:r>
          </a:p>
        </p:txBody>
      </p:sp>
      <p:sp>
        <p:nvSpPr>
          <p:cNvPr id="5" name="3">
            <a:extLst>
              <a:ext uri="{FF2B5EF4-FFF2-40B4-BE49-F238E27FC236}">
                <a16:creationId xmlns:a16="http://schemas.microsoft.com/office/drawing/2014/main" id="{A6A57325-198F-66A2-919D-532FF517B8BA}"/>
              </a:ext>
            </a:extLst>
          </p:cNvPr>
          <p:cNvSpPr/>
          <p:nvPr/>
        </p:nvSpPr>
        <p:spPr>
          <a:xfrm>
            <a:off x="763619" y="2160157"/>
            <a:ext cx="7212623" cy="3748704"/>
          </a:xfrm>
          <a:prstGeom prst="roundRect">
            <a:avLst>
              <a:gd name="adj" fmla="val 1085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spcAft>
                <a:spcPts val="600"/>
              </a:spcAft>
            </a:pPr>
            <a:r>
              <a:rPr lang="en-AU" dirty="0">
                <a:solidFill>
                  <a:srgbClr val="9B2242"/>
                </a:solidFill>
                <a:latin typeface="SZTOS MEDIUM" pitchFamily="2" charset="77"/>
                <a:ea typeface="SZTOS MEDIUM" pitchFamily="2" charset="77"/>
                <a:cs typeface="SZTOS MEDIUM" pitchFamily="2" charset="77"/>
              </a:rPr>
              <a:t>Helping farmers and animals:</a:t>
            </a:r>
          </a:p>
          <a:p>
            <a:pPr>
              <a:spcAft>
                <a:spcPts val="600"/>
              </a:spcAft>
            </a:pPr>
            <a:r>
              <a:rPr lang="en-AU" dirty="0">
                <a:solidFill>
                  <a:srgbClr val="414141"/>
                </a:solidFill>
                <a:latin typeface="Montserrat" pitchFamily="2" charset="77"/>
              </a:rPr>
              <a:t>Sustainable food production is also about fairness:</a:t>
            </a:r>
          </a:p>
          <a:p>
            <a:pPr marL="285750" indent="-285750">
              <a:spcAft>
                <a:spcPts val="600"/>
              </a:spcAft>
              <a:buFont typeface="Arial" panose="020B0604020202020204" pitchFamily="34" charset="0"/>
              <a:buChar char="•"/>
            </a:pPr>
            <a:r>
              <a:rPr lang="en-AU" b="1" dirty="0">
                <a:solidFill>
                  <a:srgbClr val="414141"/>
                </a:solidFill>
                <a:latin typeface="Montserrat" pitchFamily="2" charset="77"/>
              </a:rPr>
              <a:t>Happier animals: </a:t>
            </a:r>
            <a:r>
              <a:rPr lang="en-AU" dirty="0">
                <a:solidFill>
                  <a:srgbClr val="414141"/>
                </a:solidFill>
                <a:latin typeface="Montserrat" pitchFamily="2" charset="77"/>
              </a:rPr>
              <a:t>It includes practices that ensure farm animals are raised in better, more natural conditions.</a:t>
            </a:r>
          </a:p>
        </p:txBody>
      </p:sp>
      <p:pic>
        <p:nvPicPr>
          <p:cNvPr id="11" name="bt1" descr="A red arrow in a white circle&#10;&#10;AI-generated content may be incorrect.">
            <a:extLst>
              <a:ext uri="{FF2B5EF4-FFF2-40B4-BE49-F238E27FC236}">
                <a16:creationId xmlns:a16="http://schemas.microsoft.com/office/drawing/2014/main" id="{5F3D4D2B-CB19-0607-6570-9884CBD9B197}"/>
              </a:ext>
            </a:extLst>
          </p:cNvPr>
          <p:cNvPicPr>
            <a:picLocks noChangeAspect="1"/>
          </p:cNvPicPr>
          <p:nvPr/>
        </p:nvPicPr>
        <p:blipFill>
          <a:blip r:embed="rId5"/>
          <a:stretch>
            <a:fillRect/>
          </a:stretch>
        </p:blipFill>
        <p:spPr>
          <a:xfrm>
            <a:off x="4111625" y="5989059"/>
            <a:ext cx="516610" cy="516610"/>
          </a:xfrm>
          <a:prstGeom prst="rect">
            <a:avLst/>
          </a:prstGeom>
        </p:spPr>
      </p:pic>
      <p:pic>
        <p:nvPicPr>
          <p:cNvPr id="12" name="bt2" descr="A red arrow in a white circle&#10;&#10;AI-generated content may be incorrect.">
            <a:extLst>
              <a:ext uri="{FF2B5EF4-FFF2-40B4-BE49-F238E27FC236}">
                <a16:creationId xmlns:a16="http://schemas.microsoft.com/office/drawing/2014/main" id="{77346A25-70BE-C979-882F-7C3C445D84C7}"/>
              </a:ext>
            </a:extLst>
          </p:cNvPr>
          <p:cNvPicPr>
            <a:picLocks noChangeAspect="1"/>
          </p:cNvPicPr>
          <p:nvPr/>
        </p:nvPicPr>
        <p:blipFill>
          <a:blip r:embed="rId5"/>
          <a:stretch>
            <a:fillRect/>
          </a:stretch>
        </p:blipFill>
        <p:spPr>
          <a:xfrm>
            <a:off x="4111625" y="5989059"/>
            <a:ext cx="516610" cy="516610"/>
          </a:xfrm>
          <a:prstGeom prst="rect">
            <a:avLst/>
          </a:prstGeom>
        </p:spPr>
      </p:pic>
      <p:pic>
        <p:nvPicPr>
          <p:cNvPr id="13" name="bt3" descr="A red arrow in a white circle&#10;&#10;AI-generated content may be incorrect.">
            <a:extLst>
              <a:ext uri="{FF2B5EF4-FFF2-40B4-BE49-F238E27FC236}">
                <a16:creationId xmlns:a16="http://schemas.microsoft.com/office/drawing/2014/main" id="{9A62AEEF-0E3F-D440-15BC-C51402B420C7}"/>
              </a:ext>
            </a:extLst>
          </p:cNvPr>
          <p:cNvPicPr>
            <a:picLocks noChangeAspect="1"/>
          </p:cNvPicPr>
          <p:nvPr/>
        </p:nvPicPr>
        <p:blipFill>
          <a:blip r:embed="rId5"/>
          <a:stretch>
            <a:fillRect/>
          </a:stretch>
        </p:blipFill>
        <p:spPr>
          <a:xfrm>
            <a:off x="4111625" y="5989059"/>
            <a:ext cx="516610" cy="516610"/>
          </a:xfrm>
          <a:prstGeom prst="rect">
            <a:avLst/>
          </a:prstGeom>
        </p:spPr>
      </p:pic>
      <p:grpSp>
        <p:nvGrpSpPr>
          <p:cNvPr id="80" name="pop up" hidden="1">
            <a:extLst>
              <a:ext uri="{FF2B5EF4-FFF2-40B4-BE49-F238E27FC236}">
                <a16:creationId xmlns:a16="http://schemas.microsoft.com/office/drawing/2014/main" id="{F762EE06-4B26-EE62-1A73-92CFC3BB4FB2}"/>
              </a:ext>
            </a:extLst>
          </p:cNvPr>
          <p:cNvGrpSpPr/>
          <p:nvPr/>
        </p:nvGrpSpPr>
        <p:grpSpPr>
          <a:xfrm>
            <a:off x="6945252" y="1934052"/>
            <a:ext cx="4389136" cy="1631306"/>
            <a:chOff x="9266129" y="1927248"/>
            <a:chExt cx="4389136" cy="1631306"/>
          </a:xfrm>
        </p:grpSpPr>
        <p:pic>
          <p:nvPicPr>
            <p:cNvPr id="82" name="Picture 81">
              <a:extLst>
                <a:ext uri="{FF2B5EF4-FFF2-40B4-BE49-F238E27FC236}">
                  <a16:creationId xmlns:a16="http://schemas.microsoft.com/office/drawing/2014/main" id="{431E8F18-8FFC-A998-1A18-2D22708426EB}"/>
                </a:ext>
              </a:extLst>
            </p:cNvPr>
            <p:cNvPicPr>
              <a:picLocks noChangeAspect="1"/>
            </p:cNvPicPr>
            <p:nvPr/>
          </p:nvPicPr>
          <p:blipFill>
            <a:blip r:embed="rId6"/>
            <a:srcRect/>
            <a:stretch/>
          </p:blipFill>
          <p:spPr>
            <a:xfrm>
              <a:off x="9266129" y="1927248"/>
              <a:ext cx="4389136" cy="1325064"/>
            </a:xfrm>
            <a:prstGeom prst="rect">
              <a:avLst/>
            </a:prstGeom>
          </p:spPr>
        </p:pic>
        <p:sp>
          <p:nvSpPr>
            <p:cNvPr id="83" name="TextBox 82">
              <a:extLst>
                <a:ext uri="{FF2B5EF4-FFF2-40B4-BE49-F238E27FC236}">
                  <a16:creationId xmlns:a16="http://schemas.microsoft.com/office/drawing/2014/main" id="{073580FE-919B-38B1-6AC2-311159C17BDB}"/>
                </a:ext>
              </a:extLst>
            </p:cNvPr>
            <p:cNvSpPr txBox="1"/>
            <p:nvPr/>
          </p:nvSpPr>
          <p:spPr>
            <a:xfrm>
              <a:off x="9611893" y="2127337"/>
              <a:ext cx="3893545" cy="1002775"/>
            </a:xfrm>
            <a:prstGeom prst="rect">
              <a:avLst/>
            </a:prstGeom>
            <a:noFill/>
          </p:spPr>
          <p:txBody>
            <a:bodyPr wrap="square" rtlCol="0">
              <a:spAutoFit/>
            </a:bodyPr>
            <a:lstStyle/>
            <a:p>
              <a:pPr>
                <a:lnSpc>
                  <a:spcPts val="2400"/>
                </a:lnSpc>
              </a:pPr>
              <a:r>
                <a:rPr lang="en-AU" sz="1600" dirty="0">
                  <a:solidFill>
                    <a:schemeClr val="bg1"/>
                  </a:solidFill>
                  <a:latin typeface="Sztosfixed" pitchFamily="2" charset="77"/>
                  <a:ea typeface="Sztosfixed" pitchFamily="2" charset="77"/>
                  <a:cs typeface="Sztosfixed" pitchFamily="2" charset="77"/>
                </a:rPr>
                <a:t>What can you do to help? What sustainable practices do you follow at home, or would like to follow?</a:t>
              </a:r>
              <a:endParaRPr lang="en-US" sz="1600" dirty="0">
                <a:solidFill>
                  <a:schemeClr val="bg1"/>
                </a:solidFill>
                <a:latin typeface="Montserrat" pitchFamily="2" charset="77"/>
                <a:ea typeface="Sztosfixed" pitchFamily="2" charset="77"/>
                <a:cs typeface="Sztosfixed" pitchFamily="2" charset="77"/>
              </a:endParaRPr>
            </a:p>
          </p:txBody>
        </p:sp>
        <p:sp>
          <p:nvSpPr>
            <p:cNvPr id="81" name="Triangle 12">
              <a:extLst>
                <a:ext uri="{FF2B5EF4-FFF2-40B4-BE49-F238E27FC236}">
                  <a16:creationId xmlns:a16="http://schemas.microsoft.com/office/drawing/2014/main" id="{36A12E48-7144-08A6-8DDD-AF43BAD5252E}"/>
                </a:ext>
              </a:extLst>
            </p:cNvPr>
            <p:cNvSpPr/>
            <p:nvPr/>
          </p:nvSpPr>
          <p:spPr>
            <a:xfrm rot="10610355">
              <a:off x="12112441" y="3143083"/>
              <a:ext cx="481947" cy="415471"/>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bt">
            <a:extLst>
              <a:ext uri="{FF2B5EF4-FFF2-40B4-BE49-F238E27FC236}">
                <a16:creationId xmlns:a16="http://schemas.microsoft.com/office/drawing/2014/main" id="{73BDF906-C010-8894-F885-0F79D8812D95}"/>
              </a:ext>
            </a:extLst>
          </p:cNvPr>
          <p:cNvPicPr>
            <a:picLocks noChangeAspect="1"/>
          </p:cNvPicPr>
          <p:nvPr/>
        </p:nvPicPr>
        <p:blipFill>
          <a:blip r:embed="rId7"/>
          <a:srcRect/>
          <a:stretch/>
        </p:blipFill>
        <p:spPr>
          <a:xfrm>
            <a:off x="8682326" y="3612697"/>
            <a:ext cx="420159" cy="422786"/>
          </a:xfrm>
          <a:prstGeom prst="rect">
            <a:avLst/>
          </a:prstGeom>
        </p:spPr>
      </p:pic>
      <p:grpSp>
        <p:nvGrpSpPr>
          <p:cNvPr id="7" name="pop up">
            <a:extLst>
              <a:ext uri="{FF2B5EF4-FFF2-40B4-BE49-F238E27FC236}">
                <a16:creationId xmlns:a16="http://schemas.microsoft.com/office/drawing/2014/main" id="{AF74E045-4070-6949-A970-180832B89FB1}"/>
              </a:ext>
            </a:extLst>
          </p:cNvPr>
          <p:cNvGrpSpPr/>
          <p:nvPr/>
        </p:nvGrpSpPr>
        <p:grpSpPr>
          <a:xfrm>
            <a:off x="7157210" y="1843268"/>
            <a:ext cx="4129872" cy="1755346"/>
            <a:chOff x="7273911" y="2190361"/>
            <a:chExt cx="4129872" cy="1755346"/>
          </a:xfrm>
        </p:grpSpPr>
        <p:sp>
          <p:nvSpPr>
            <p:cNvPr id="8" name="Triangle 12">
              <a:extLst>
                <a:ext uri="{FF2B5EF4-FFF2-40B4-BE49-F238E27FC236}">
                  <a16:creationId xmlns:a16="http://schemas.microsoft.com/office/drawing/2014/main" id="{B2E5097C-B27E-6E8A-E775-92EEC4657E38}"/>
                </a:ext>
              </a:extLst>
            </p:cNvPr>
            <p:cNvSpPr/>
            <p:nvPr/>
          </p:nvSpPr>
          <p:spPr>
            <a:xfrm rot="9900000">
              <a:off x="10177296" y="3352427"/>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68C352AB-37C4-7501-3A40-46712CF64331}"/>
                </a:ext>
              </a:extLst>
            </p:cNvPr>
            <p:cNvPicPr>
              <a:picLocks noChangeAspect="1"/>
            </p:cNvPicPr>
            <p:nvPr/>
          </p:nvPicPr>
          <p:blipFill>
            <a:blip r:embed="rId6"/>
            <a:srcRect/>
            <a:stretch/>
          </p:blipFill>
          <p:spPr>
            <a:xfrm>
              <a:off x="7273911" y="2190361"/>
              <a:ext cx="4129872" cy="1415986"/>
            </a:xfrm>
            <a:prstGeom prst="rect">
              <a:avLst/>
            </a:prstGeom>
          </p:spPr>
        </p:pic>
        <p:sp>
          <p:nvSpPr>
            <p:cNvPr id="10" name="TextBox 9">
              <a:extLst>
                <a:ext uri="{FF2B5EF4-FFF2-40B4-BE49-F238E27FC236}">
                  <a16:creationId xmlns:a16="http://schemas.microsoft.com/office/drawing/2014/main" id="{F4AE74FF-2774-1775-9B3F-DF3745BA878A}"/>
                </a:ext>
              </a:extLst>
            </p:cNvPr>
            <p:cNvSpPr txBox="1"/>
            <p:nvPr/>
          </p:nvSpPr>
          <p:spPr>
            <a:xfrm>
              <a:off x="7347339" y="2396843"/>
              <a:ext cx="3893545" cy="997517"/>
            </a:xfrm>
            <a:prstGeom prst="rect">
              <a:avLst/>
            </a:prstGeom>
            <a:noFill/>
          </p:spPr>
          <p:txBody>
            <a:bodyPr wrap="square" rtlCol="0">
              <a:spAutoFit/>
            </a:bodyPr>
            <a:lstStyle/>
            <a:p>
              <a:pPr algn="ctr">
                <a:lnSpc>
                  <a:spcPts val="2400"/>
                </a:lnSpc>
              </a:pPr>
              <a:r>
                <a:rPr lang="en-US" sz="1600" dirty="0">
                  <a:solidFill>
                    <a:schemeClr val="bg1"/>
                  </a:solidFill>
                  <a:latin typeface="Sztosfixed" pitchFamily="2" charset="77"/>
                  <a:ea typeface="Sztosfixed" pitchFamily="2" charset="77"/>
                  <a:cs typeface="Sztosfixed" pitchFamily="2" charset="77"/>
                </a:rPr>
                <a:t>What can you do to help? What sustainable practices do you follow at home, or would like to follow?</a:t>
              </a:r>
            </a:p>
          </p:txBody>
        </p:sp>
      </p:grpSp>
    </p:spTree>
    <p:extLst>
      <p:ext uri="{BB962C8B-B14F-4D97-AF65-F5344CB8AC3E}">
        <p14:creationId xmlns:p14="http://schemas.microsoft.com/office/powerpoint/2010/main" val="35707998"/>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bg/>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bg/>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13"/>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1" nodeType="withEffect">
                                  <p:stCondLst>
                                    <p:cond delay="0"/>
                                  </p:stCondLst>
                                  <p:childTnLst>
                                    <p:set>
                                      <p:cBhvr>
                                        <p:cTn id="43" dur="1" fill="hold">
                                          <p:stCondLst>
                                            <p:cond delay="0"/>
                                          </p:stCondLst>
                                        </p:cTn>
                                        <p:tgtEl>
                                          <p:spTgt spid="4">
                                            <p:txEl>
                                              <p:pRg st="0" end="0"/>
                                            </p:txEl>
                                          </p:spTgt>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4">
                                            <p:txEl>
                                              <p:pRg st="1" end="1"/>
                                            </p:txEl>
                                          </p:spTgt>
                                        </p:tgtEl>
                                        <p:attrNameLst>
                                          <p:attrName>style.visibility</p:attrName>
                                        </p:attrNameLst>
                                      </p:cBhvr>
                                      <p:to>
                                        <p:strVal val="hidden"/>
                                      </p:to>
                                    </p:set>
                                  </p:childTnLst>
                                </p:cTn>
                              </p:par>
                              <p:par>
                                <p:cTn id="46" presetID="1" presetClass="exit" presetSubtype="0" fill="hold" grpId="1" nodeType="withEffect">
                                  <p:stCondLst>
                                    <p:cond delay="0"/>
                                  </p:stCondLst>
                                  <p:childTnLst>
                                    <p:set>
                                      <p:cBhvr>
                                        <p:cTn id="47" dur="1" fill="hold">
                                          <p:stCondLst>
                                            <p:cond delay="0"/>
                                          </p:stCondLst>
                                        </p:cTn>
                                        <p:tgtEl>
                                          <p:spTgt spid="4">
                                            <p:txEl>
                                              <p:pRg st="2" end="2"/>
                                            </p:txEl>
                                          </p:spTgt>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4">
                                            <p:txEl>
                                              <p:pRg st="3" end="3"/>
                                            </p:txEl>
                                          </p:spTgt>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4">
                                            <p:bg/>
                                          </p:spTgt>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2"/>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5">
                                            <p:txEl>
                                              <p:pRg st="0" end="0"/>
                                            </p:txEl>
                                          </p:spTgt>
                                        </p:tgtEl>
                                        <p:attrNameLst>
                                          <p:attrName>style.visibility</p:attrName>
                                        </p:attrNameLst>
                                      </p:cBhvr>
                                      <p:to>
                                        <p:strVal val="hidden"/>
                                      </p:to>
                                    </p:set>
                                  </p:childTnLst>
                                </p:cTn>
                              </p:par>
                              <p:par>
                                <p:cTn id="56" presetID="1" presetClass="exit" presetSubtype="0" fill="hold" grpId="1" nodeType="withEffect">
                                  <p:stCondLst>
                                    <p:cond delay="0"/>
                                  </p:stCondLst>
                                  <p:childTnLst>
                                    <p:set>
                                      <p:cBhvr>
                                        <p:cTn id="57" dur="1" fill="hold">
                                          <p:stCondLst>
                                            <p:cond delay="0"/>
                                          </p:stCondLst>
                                        </p:cTn>
                                        <p:tgtEl>
                                          <p:spTgt spid="5">
                                            <p:txEl>
                                              <p:pRg st="1" end="1"/>
                                            </p:txEl>
                                          </p:spTgt>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5">
                                            <p:txEl>
                                              <p:pRg st="2" end="2"/>
                                            </p:txEl>
                                          </p:spTgt>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5">
                                            <p:bg/>
                                          </p:spTgt>
                                        </p:tgtEl>
                                        <p:attrNameLst>
                                          <p:attrName>style.visibility</p:attrName>
                                        </p:attrNameLst>
                                      </p:cBhvr>
                                      <p:to>
                                        <p:strVal val="hidden"/>
                                      </p:to>
                                    </p:set>
                                  </p:childTnLst>
                                </p:cTn>
                              </p:par>
                              <p:par>
                                <p:cTn id="62" presetID="1" presetClass="exit" presetSubtype="0" fill="hold" nodeType="withEffect">
                                  <p:stCondLst>
                                    <p:cond delay="0"/>
                                  </p:stCondLst>
                                  <p:childTnLst>
                                    <p:set>
                                      <p:cBhvr>
                                        <p:cTn id="6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64" restart="whenNotActive" fill="hold" evtFilter="cancelBubble" nodeType="interactiveSeq">
                <p:stCondLst>
                  <p:cond evt="onClick" delay="0">
                    <p:tgtEl>
                      <p:spTgt spid="6"/>
                    </p:tgtEl>
                  </p:cond>
                </p:stCondLst>
                <p:endSync evt="end" delay="0">
                  <p:rtn val="all"/>
                </p:endSync>
                <p:childTnLst>
                  <p:par>
                    <p:cTn id="65" fill="hold">
                      <p:stCondLst>
                        <p:cond delay="0"/>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
                                        </p:tgtEl>
                                        <p:attrNameLst>
                                          <p:attrName>style.visibility</p:attrName>
                                        </p:attrNameLst>
                                      </p:cBhvr>
                                      <p:to>
                                        <p:strVal val="visible"/>
                                      </p:to>
                                    </p:set>
                                  </p:childTnLst>
                                </p:cTn>
                              </p:par>
                              <p:par>
                                <p:cTn id="69" presetID="8" presetClass="emph" presetSubtype="0" fill="hold" nodeType="withEffect">
                                  <p:stCondLst>
                                    <p:cond delay="0"/>
                                  </p:stCondLst>
                                  <p:childTnLst>
                                    <p:animRot by="2700000">
                                      <p:cBhvr>
                                        <p:cTn id="70" dur="250" fill="hold"/>
                                        <p:tgtEl>
                                          <p:spTgt spid="6"/>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nodeType="clickEffect">
                                  <p:stCondLst>
                                    <p:cond delay="0"/>
                                  </p:stCondLst>
                                  <p:childTnLst>
                                    <p:set>
                                      <p:cBhvr>
                                        <p:cTn id="74" dur="1" fill="hold">
                                          <p:stCondLst>
                                            <p:cond delay="0"/>
                                          </p:stCondLst>
                                        </p:cTn>
                                        <p:tgtEl>
                                          <p:spTgt spid="7"/>
                                        </p:tgtEl>
                                        <p:attrNameLst>
                                          <p:attrName>style.visibility</p:attrName>
                                        </p:attrNameLst>
                                      </p:cBhvr>
                                      <p:to>
                                        <p:strVal val="hidden"/>
                                      </p:to>
                                    </p:set>
                                  </p:childTnLst>
                                </p:cTn>
                              </p:par>
                              <p:par>
                                <p:cTn id="75" presetID="8" presetClass="emph" presetSubtype="0" fill="hold" nodeType="withEffect">
                                  <p:stCondLst>
                                    <p:cond delay="0"/>
                                  </p:stCondLst>
                                  <p:childTnLst>
                                    <p:animRot by="-2700000">
                                      <p:cBhvr>
                                        <p:cTn id="76" dur="250" fill="hold"/>
                                        <p:tgtEl>
                                          <p:spTgt spid="6"/>
                                        </p:tgtEl>
                                        <p:attrNameLst>
                                          <p:attrName>r</p:attrName>
                                        </p:attrNameLst>
                                      </p:cBhvr>
                                    </p:animRot>
                                  </p:childTnLst>
                                </p:cTn>
                              </p:par>
                            </p:childTnLst>
                          </p:cTn>
                        </p:par>
                      </p:childTnLst>
                    </p:cTn>
                  </p:par>
                </p:childTnLst>
              </p:cTn>
              <p:nextCondLst>
                <p:cond evt="onClick" delay="0">
                  <p:tgtEl>
                    <p:spTgt spid="6"/>
                  </p:tgtEl>
                </p:cond>
              </p:nextCondLst>
            </p:seq>
          </p:childTnLst>
        </p:cTn>
      </p:par>
    </p:tnLst>
    <p:bldLst>
      <p:bldP spid="4" grpId="0" build="p" animBg="1"/>
      <p:bldP spid="4" grpId="1" build="allAtOnce" animBg="1"/>
      <p:bldP spid="5" grpId="0" build="p" animBg="1"/>
      <p:bldP spid="5" grpId="1" build="allAtOnce"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7534F0-C498-8F1E-C312-282C7C7CED80}"/>
              </a:ext>
            </a:extLst>
          </p:cNvPr>
          <p:cNvPicPr>
            <a:picLocks noChangeAspect="1"/>
          </p:cNvPicPr>
          <p:nvPr/>
        </p:nvPicPr>
        <p:blipFill>
          <a:blip r:embed="rId2"/>
          <a:srcRect/>
          <a:stretch/>
        </p:blipFill>
        <p:spPr>
          <a:xfrm>
            <a:off x="1024442" y="1305095"/>
            <a:ext cx="5161467" cy="5084084"/>
          </a:xfrm>
          <a:prstGeom prst="rect">
            <a:avLst/>
          </a:prstGeom>
        </p:spPr>
      </p:pic>
      <p:sp>
        <p:nvSpPr>
          <p:cNvPr id="4" name="Title 1">
            <a:extLst>
              <a:ext uri="{FF2B5EF4-FFF2-40B4-BE49-F238E27FC236}">
                <a16:creationId xmlns:a16="http://schemas.microsoft.com/office/drawing/2014/main" id="{02628DED-4BAF-11A4-DC7D-C346F6D576DD}"/>
              </a:ext>
            </a:extLst>
          </p:cNvPr>
          <p:cNvSpPr txBox="1">
            <a:spLocks/>
          </p:cNvSpPr>
          <p:nvPr/>
        </p:nvSpPr>
        <p:spPr>
          <a:xfrm>
            <a:off x="1163541"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Circular Economy</a:t>
            </a:r>
          </a:p>
        </p:txBody>
      </p:sp>
      <p:pic>
        <p:nvPicPr>
          <p:cNvPr id="6" name="Picture 5" descr="Cartoon mushroom with a large mushroom&#10;&#10;AI-generated content may be incorrect.">
            <a:extLst>
              <a:ext uri="{FF2B5EF4-FFF2-40B4-BE49-F238E27FC236}">
                <a16:creationId xmlns:a16="http://schemas.microsoft.com/office/drawing/2014/main" id="{5C3F239F-0BE7-A5A3-DAC3-7A6950BDE922}"/>
              </a:ext>
            </a:extLst>
          </p:cNvPr>
          <p:cNvPicPr>
            <a:picLocks noChangeAspect="1"/>
          </p:cNvPicPr>
          <p:nvPr/>
        </p:nvPicPr>
        <p:blipFill>
          <a:blip r:embed="rId3"/>
          <a:srcRect t="-11059" r="15284" b="27650"/>
          <a:stretch>
            <a:fillRect/>
          </a:stretch>
        </p:blipFill>
        <p:spPr>
          <a:xfrm>
            <a:off x="7437071" y="2643900"/>
            <a:ext cx="4754929" cy="4214100"/>
          </a:xfrm>
          <a:prstGeom prst="rect">
            <a:avLst/>
          </a:prstGeom>
        </p:spPr>
      </p:pic>
      <p:sp>
        <p:nvSpPr>
          <p:cNvPr id="7" name="Triangle 6">
            <a:extLst>
              <a:ext uri="{FF2B5EF4-FFF2-40B4-BE49-F238E27FC236}">
                <a16:creationId xmlns:a16="http://schemas.microsoft.com/office/drawing/2014/main" id="{02F4E296-7AF4-1E67-9F0F-E079DFEEF0BF}"/>
              </a:ext>
            </a:extLst>
          </p:cNvPr>
          <p:cNvSpPr/>
          <p:nvPr/>
        </p:nvSpPr>
        <p:spPr>
          <a:xfrm rot="10800000">
            <a:off x="9534735" y="398628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5">
            <a:extLst>
              <a:ext uri="{FF2B5EF4-FFF2-40B4-BE49-F238E27FC236}">
                <a16:creationId xmlns:a16="http://schemas.microsoft.com/office/drawing/2014/main" id="{D3846869-F144-2DD6-2B4D-FFCC76D50F5E}"/>
              </a:ext>
            </a:extLst>
          </p:cNvPr>
          <p:cNvSpPr/>
          <p:nvPr/>
        </p:nvSpPr>
        <p:spPr>
          <a:xfrm>
            <a:off x="7041041" y="1622347"/>
            <a:ext cx="4175695" cy="262002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endParaRPr lang="en-US" dirty="0">
              <a:solidFill>
                <a:schemeClr val="bg1"/>
              </a:solidFill>
              <a:latin typeface="Montserrat" pitchFamily="2" charset="77"/>
            </a:endParaRPr>
          </a:p>
        </p:txBody>
      </p:sp>
      <p:sp>
        <p:nvSpPr>
          <p:cNvPr id="10" name="TextBox 9">
            <a:extLst>
              <a:ext uri="{FF2B5EF4-FFF2-40B4-BE49-F238E27FC236}">
                <a16:creationId xmlns:a16="http://schemas.microsoft.com/office/drawing/2014/main" id="{CAD5B2D4-8755-AB89-DBAB-6B742C4968D5}"/>
              </a:ext>
            </a:extLst>
          </p:cNvPr>
          <p:cNvSpPr txBox="1"/>
          <p:nvPr/>
        </p:nvSpPr>
        <p:spPr>
          <a:xfrm>
            <a:off x="13047133" y="2540000"/>
            <a:ext cx="231154" cy="369332"/>
          </a:xfrm>
          <a:prstGeom prst="rect">
            <a:avLst/>
          </a:prstGeom>
          <a:noFill/>
        </p:spPr>
        <p:txBody>
          <a:bodyPr wrap="none" rtlCol="0">
            <a:spAutoFit/>
          </a:bodyPr>
          <a:lstStyle/>
          <a:p>
            <a:r>
              <a:rPr lang="en-US" dirty="0"/>
              <a:t> </a:t>
            </a:r>
          </a:p>
        </p:txBody>
      </p:sp>
      <p:sp>
        <p:nvSpPr>
          <p:cNvPr id="12" name="TextBox 11">
            <a:extLst>
              <a:ext uri="{FF2B5EF4-FFF2-40B4-BE49-F238E27FC236}">
                <a16:creationId xmlns:a16="http://schemas.microsoft.com/office/drawing/2014/main" id="{40018A05-F68F-4BB2-F4FC-A7EC1454E9A0}"/>
              </a:ext>
            </a:extLst>
          </p:cNvPr>
          <p:cNvSpPr txBox="1"/>
          <p:nvPr/>
        </p:nvSpPr>
        <p:spPr>
          <a:xfrm>
            <a:off x="7179732" y="1729113"/>
            <a:ext cx="3988349" cy="2406493"/>
          </a:xfrm>
          <a:prstGeom prst="rect">
            <a:avLst/>
          </a:prstGeom>
          <a:noFill/>
        </p:spPr>
        <p:txBody>
          <a:bodyPr wrap="square">
            <a:spAutoFit/>
          </a:bodyPr>
          <a:lstStyle/>
          <a:p>
            <a:pPr fontAlgn="base">
              <a:lnSpc>
                <a:spcPts val="2200"/>
              </a:lnSpc>
              <a:spcAft>
                <a:spcPts val="600"/>
              </a:spcAft>
            </a:pPr>
            <a:r>
              <a:rPr lang="en-US" sz="1600" dirty="0">
                <a:solidFill>
                  <a:schemeClr val="bg1"/>
                </a:solidFill>
                <a:latin typeface="Montserrat" pitchFamily="2" charset="77"/>
              </a:rPr>
              <a:t>A circular economy is a system where we try not to waste things. Instead, we reduce what we use, reuse items again, recycle materials, and return resources to nature so they can grow back.</a:t>
            </a:r>
          </a:p>
          <a:p>
            <a:pPr fontAlgn="base">
              <a:lnSpc>
                <a:spcPts val="2200"/>
              </a:lnSpc>
              <a:spcAft>
                <a:spcPts val="600"/>
              </a:spcAft>
            </a:pPr>
            <a:r>
              <a:rPr lang="en-US" sz="1600" dirty="0">
                <a:solidFill>
                  <a:schemeClr val="bg1"/>
                </a:solidFill>
                <a:latin typeface="Montserrat" pitchFamily="2" charset="77"/>
              </a:rPr>
              <a:t>How does a circular economy benefit our planet?</a:t>
            </a:r>
          </a:p>
        </p:txBody>
      </p:sp>
      <p:grpSp>
        <p:nvGrpSpPr>
          <p:cNvPr id="13" name="menu">
            <a:extLst>
              <a:ext uri="{FF2B5EF4-FFF2-40B4-BE49-F238E27FC236}">
                <a16:creationId xmlns:a16="http://schemas.microsoft.com/office/drawing/2014/main" id="{C4E4D088-7512-8791-F933-38C0FB12EE8E}"/>
              </a:ext>
            </a:extLst>
          </p:cNvPr>
          <p:cNvGrpSpPr/>
          <p:nvPr/>
        </p:nvGrpSpPr>
        <p:grpSpPr>
          <a:xfrm>
            <a:off x="11474101" y="2871719"/>
            <a:ext cx="460535" cy="1114561"/>
            <a:chOff x="151927" y="2325786"/>
            <a:chExt cx="260682" cy="630889"/>
          </a:xfrm>
        </p:grpSpPr>
        <p:sp>
          <p:nvSpPr>
            <p:cNvPr id="14" name="Rectangle: Rounded Corners 63">
              <a:extLst>
                <a:ext uri="{FF2B5EF4-FFF2-40B4-BE49-F238E27FC236}">
                  <a16:creationId xmlns:a16="http://schemas.microsoft.com/office/drawing/2014/main" id="{F789D3A4-F089-DC70-4C55-21E0FAF3CE8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5" name="a4">
              <a:hlinkClick r:id="" action="ppaction://hlinkshowjump?jump=nextslide"/>
              <a:extLst>
                <a:ext uri="{FF2B5EF4-FFF2-40B4-BE49-F238E27FC236}">
                  <a16:creationId xmlns:a16="http://schemas.microsoft.com/office/drawing/2014/main" id="{9D68B492-0614-21D6-6E8C-C236AC60EFD4}"/>
                </a:ext>
              </a:extLst>
            </p:cNvPr>
            <p:cNvPicPr>
              <a:picLocks noChangeAspect="1"/>
            </p:cNvPicPr>
            <p:nvPr/>
          </p:nvPicPr>
          <p:blipFill>
            <a:blip r:embed="rId4"/>
            <a:srcRect/>
            <a:stretch/>
          </p:blipFill>
          <p:spPr>
            <a:xfrm>
              <a:off x="204687" y="2740767"/>
              <a:ext cx="154441" cy="106747"/>
            </a:xfrm>
            <a:prstGeom prst="rect">
              <a:avLst/>
            </a:prstGeom>
          </p:spPr>
        </p:pic>
        <p:pic>
          <p:nvPicPr>
            <p:cNvPr id="16" name="a4">
              <a:hlinkClick r:id="" action="ppaction://hlinkshowjump?jump=previousslide"/>
              <a:extLst>
                <a:ext uri="{FF2B5EF4-FFF2-40B4-BE49-F238E27FC236}">
                  <a16:creationId xmlns:a16="http://schemas.microsoft.com/office/drawing/2014/main" id="{8EB4A67B-94CF-C926-FB34-AE1342A4F3F6}"/>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21" name="Rounded Rectangle 20">
            <a:extLst>
              <a:ext uri="{FF2B5EF4-FFF2-40B4-BE49-F238E27FC236}">
                <a16:creationId xmlns:a16="http://schemas.microsoft.com/office/drawing/2014/main" id="{023C62F1-14FA-DC20-68B3-FC751277BC54}"/>
              </a:ext>
            </a:extLst>
          </p:cNvPr>
          <p:cNvSpPr/>
          <p:nvPr/>
        </p:nvSpPr>
        <p:spPr>
          <a:xfrm>
            <a:off x="4719272" y="6002312"/>
            <a:ext cx="1862666" cy="503358"/>
          </a:xfrm>
          <a:prstGeom prst="roundRect">
            <a:avLst>
              <a:gd name="adj" fmla="val 50000"/>
            </a:avLst>
          </a:prstGeom>
          <a:solidFill>
            <a:srgbClr val="8E7E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SZTOS MEDIUM" pitchFamily="2" charset="77"/>
                <a:ea typeface="SZTOS MEDIUM" pitchFamily="2" charset="77"/>
                <a:cs typeface="SZTOS MEDIUM" pitchFamily="2" charset="77"/>
              </a:rPr>
              <a:t>Recycle</a:t>
            </a:r>
          </a:p>
        </p:txBody>
      </p:sp>
      <p:sp>
        <p:nvSpPr>
          <p:cNvPr id="22" name="Rounded Rectangle 21">
            <a:extLst>
              <a:ext uri="{FF2B5EF4-FFF2-40B4-BE49-F238E27FC236}">
                <a16:creationId xmlns:a16="http://schemas.microsoft.com/office/drawing/2014/main" id="{FECFAFBE-B43F-D9B2-816A-904A89AA66B6}"/>
              </a:ext>
            </a:extLst>
          </p:cNvPr>
          <p:cNvSpPr/>
          <p:nvPr/>
        </p:nvSpPr>
        <p:spPr>
          <a:xfrm>
            <a:off x="4719272" y="1277912"/>
            <a:ext cx="1862666" cy="503358"/>
          </a:xfrm>
          <a:prstGeom prst="roundRect">
            <a:avLst>
              <a:gd name="adj" fmla="val 50000"/>
            </a:avLst>
          </a:prstGeom>
          <a:solidFill>
            <a:srgbClr val="F54636"/>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SZTOS MEDIUM" pitchFamily="2" charset="77"/>
                <a:ea typeface="SZTOS MEDIUM" pitchFamily="2" charset="77"/>
                <a:cs typeface="SZTOS MEDIUM" pitchFamily="2" charset="77"/>
              </a:rPr>
              <a:t>Reuse</a:t>
            </a:r>
          </a:p>
        </p:txBody>
      </p:sp>
      <p:sp>
        <p:nvSpPr>
          <p:cNvPr id="23" name="Rounded Rectangle 22">
            <a:extLst>
              <a:ext uri="{FF2B5EF4-FFF2-40B4-BE49-F238E27FC236}">
                <a16:creationId xmlns:a16="http://schemas.microsoft.com/office/drawing/2014/main" id="{3397DA94-9443-88CD-F1FC-3C26BF0DA206}"/>
              </a:ext>
            </a:extLst>
          </p:cNvPr>
          <p:cNvSpPr/>
          <p:nvPr/>
        </p:nvSpPr>
        <p:spPr>
          <a:xfrm>
            <a:off x="706072" y="6002312"/>
            <a:ext cx="1960927" cy="503358"/>
          </a:xfrm>
          <a:prstGeom prst="roundRect">
            <a:avLst>
              <a:gd name="adj" fmla="val 50000"/>
            </a:avLst>
          </a:prstGeom>
          <a:solidFill>
            <a:srgbClr val="5EBDA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SZTOS MEDIUM" pitchFamily="2" charset="77"/>
                <a:ea typeface="SZTOS MEDIUM" pitchFamily="2" charset="77"/>
                <a:cs typeface="SZTOS MEDIUM" pitchFamily="2" charset="77"/>
              </a:rPr>
              <a:t>Regenerate</a:t>
            </a:r>
          </a:p>
        </p:txBody>
      </p:sp>
      <p:sp>
        <p:nvSpPr>
          <p:cNvPr id="24" name="Rounded Rectangle 23">
            <a:extLst>
              <a:ext uri="{FF2B5EF4-FFF2-40B4-BE49-F238E27FC236}">
                <a16:creationId xmlns:a16="http://schemas.microsoft.com/office/drawing/2014/main" id="{AC2A3F63-ACF2-03E5-6381-96D2B56AF61E}"/>
              </a:ext>
            </a:extLst>
          </p:cNvPr>
          <p:cNvSpPr/>
          <p:nvPr/>
        </p:nvSpPr>
        <p:spPr>
          <a:xfrm>
            <a:off x="706073" y="1277912"/>
            <a:ext cx="1862666" cy="503358"/>
          </a:xfrm>
          <a:prstGeom prst="roundRect">
            <a:avLst>
              <a:gd name="adj" fmla="val 50000"/>
            </a:avLst>
          </a:prstGeom>
          <a:solidFill>
            <a:srgbClr val="F0A53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latin typeface="SZTOS MEDIUM" pitchFamily="2" charset="77"/>
                <a:ea typeface="SZTOS MEDIUM" pitchFamily="2" charset="77"/>
                <a:cs typeface="SZTOS MEDIUM" pitchFamily="2" charset="77"/>
              </a:rPr>
              <a:t>Reduce</a:t>
            </a:r>
          </a:p>
        </p:txBody>
      </p:sp>
    </p:spTree>
    <p:extLst>
      <p:ext uri="{BB962C8B-B14F-4D97-AF65-F5344CB8AC3E}">
        <p14:creationId xmlns:p14="http://schemas.microsoft.com/office/powerpoint/2010/main" val="7656507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BC663-FD7E-478D-DA45-7AC52227C468}"/>
            </a:ext>
          </a:extLst>
        </p:cNvPr>
        <p:cNvGrpSpPr/>
        <p:nvPr/>
      </p:nvGrpSpPr>
      <p:grpSpPr>
        <a:xfrm>
          <a:off x="0" y="0"/>
          <a:ext cx="0" cy="0"/>
          <a:chOff x="0" y="0"/>
          <a:chExt cx="0" cy="0"/>
        </a:xfrm>
      </p:grpSpPr>
      <p:pic>
        <p:nvPicPr>
          <p:cNvPr id="35" name="Picture 34" descr="Cartoon mushroom with a large mushroom&#10;&#10;AI-generated content may be incorrect.">
            <a:extLst>
              <a:ext uri="{FF2B5EF4-FFF2-40B4-BE49-F238E27FC236}">
                <a16:creationId xmlns:a16="http://schemas.microsoft.com/office/drawing/2014/main" id="{FBB9BCD6-8B17-28A2-0FE0-6213E6D28077}"/>
              </a:ext>
            </a:extLst>
          </p:cNvPr>
          <p:cNvPicPr>
            <a:picLocks noChangeAspect="1"/>
          </p:cNvPicPr>
          <p:nvPr/>
        </p:nvPicPr>
        <p:blipFill>
          <a:blip r:embed="rId3"/>
          <a:srcRect t="-11059" r="15284" b="27650"/>
          <a:stretch>
            <a:fillRect/>
          </a:stretch>
        </p:blipFill>
        <p:spPr>
          <a:xfrm>
            <a:off x="7437071" y="2643900"/>
            <a:ext cx="4754929" cy="4214100"/>
          </a:xfrm>
          <a:prstGeom prst="rect">
            <a:avLst/>
          </a:prstGeom>
        </p:spPr>
      </p:pic>
      <p:pic>
        <p:nvPicPr>
          <p:cNvPr id="3" name="Picture 2">
            <a:extLst>
              <a:ext uri="{FF2B5EF4-FFF2-40B4-BE49-F238E27FC236}">
                <a16:creationId xmlns:a16="http://schemas.microsoft.com/office/drawing/2014/main" id="{CA750D8A-1DE2-ACA2-846A-FE456CBB1D9A}"/>
              </a:ext>
            </a:extLst>
          </p:cNvPr>
          <p:cNvPicPr>
            <a:picLocks noChangeAspect="1"/>
          </p:cNvPicPr>
          <p:nvPr/>
        </p:nvPicPr>
        <p:blipFill>
          <a:blip r:embed="rId4"/>
          <a:srcRect/>
          <a:stretch/>
        </p:blipFill>
        <p:spPr>
          <a:xfrm>
            <a:off x="1969060" y="1181023"/>
            <a:ext cx="4801506" cy="4729518"/>
          </a:xfrm>
          <a:prstGeom prst="rect">
            <a:avLst/>
          </a:prstGeom>
        </p:spPr>
      </p:pic>
      <p:sp>
        <p:nvSpPr>
          <p:cNvPr id="4" name="Title 1">
            <a:extLst>
              <a:ext uri="{FF2B5EF4-FFF2-40B4-BE49-F238E27FC236}">
                <a16:creationId xmlns:a16="http://schemas.microsoft.com/office/drawing/2014/main" id="{6D0EBC0B-BE8D-8789-0634-04F504A9C3D8}"/>
              </a:ext>
            </a:extLst>
          </p:cNvPr>
          <p:cNvSpPr txBox="1">
            <a:spLocks/>
          </p:cNvSpPr>
          <p:nvPr/>
        </p:nvSpPr>
        <p:spPr>
          <a:xfrm>
            <a:off x="1163541"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Circular Economy</a:t>
            </a:r>
          </a:p>
        </p:txBody>
      </p:sp>
      <p:sp>
        <p:nvSpPr>
          <p:cNvPr id="7" name="Triangle 6">
            <a:extLst>
              <a:ext uri="{FF2B5EF4-FFF2-40B4-BE49-F238E27FC236}">
                <a16:creationId xmlns:a16="http://schemas.microsoft.com/office/drawing/2014/main" id="{ECC0D4FD-298A-EF02-FA5A-3F2339DB236A}"/>
              </a:ext>
            </a:extLst>
          </p:cNvPr>
          <p:cNvSpPr/>
          <p:nvPr/>
        </p:nvSpPr>
        <p:spPr>
          <a:xfrm rot="10800000">
            <a:off x="9534735" y="4293453"/>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5">
            <a:extLst>
              <a:ext uri="{FF2B5EF4-FFF2-40B4-BE49-F238E27FC236}">
                <a16:creationId xmlns:a16="http://schemas.microsoft.com/office/drawing/2014/main" id="{6AB8739B-7E51-FFD6-FEB7-51EF36D13766}"/>
              </a:ext>
            </a:extLst>
          </p:cNvPr>
          <p:cNvSpPr/>
          <p:nvPr/>
        </p:nvSpPr>
        <p:spPr>
          <a:xfrm>
            <a:off x="8568267" y="1413933"/>
            <a:ext cx="2648470" cy="3148479"/>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endParaRPr lang="en-US" dirty="0">
              <a:solidFill>
                <a:schemeClr val="bg1"/>
              </a:solidFill>
              <a:latin typeface="Montserrat" pitchFamily="2" charset="77"/>
            </a:endParaRPr>
          </a:p>
        </p:txBody>
      </p:sp>
      <p:sp>
        <p:nvSpPr>
          <p:cNvPr id="10" name="TextBox 9">
            <a:extLst>
              <a:ext uri="{FF2B5EF4-FFF2-40B4-BE49-F238E27FC236}">
                <a16:creationId xmlns:a16="http://schemas.microsoft.com/office/drawing/2014/main" id="{D83D75F8-A7F4-D005-F563-42CD3A341090}"/>
              </a:ext>
            </a:extLst>
          </p:cNvPr>
          <p:cNvSpPr txBox="1"/>
          <p:nvPr/>
        </p:nvSpPr>
        <p:spPr>
          <a:xfrm>
            <a:off x="13047133" y="2540000"/>
            <a:ext cx="231154" cy="369332"/>
          </a:xfrm>
          <a:prstGeom prst="rect">
            <a:avLst/>
          </a:prstGeom>
          <a:noFill/>
        </p:spPr>
        <p:txBody>
          <a:bodyPr wrap="none" rtlCol="0">
            <a:spAutoFit/>
          </a:bodyPr>
          <a:lstStyle/>
          <a:p>
            <a:r>
              <a:rPr lang="en-US" dirty="0"/>
              <a:t> </a:t>
            </a:r>
          </a:p>
        </p:txBody>
      </p:sp>
      <p:sp>
        <p:nvSpPr>
          <p:cNvPr id="12" name="TextBox 11">
            <a:extLst>
              <a:ext uri="{FF2B5EF4-FFF2-40B4-BE49-F238E27FC236}">
                <a16:creationId xmlns:a16="http://schemas.microsoft.com/office/drawing/2014/main" id="{085B37B7-115D-E4CC-6FB8-0F4DAD3529E3}"/>
              </a:ext>
            </a:extLst>
          </p:cNvPr>
          <p:cNvSpPr txBox="1"/>
          <p:nvPr/>
        </p:nvSpPr>
        <p:spPr>
          <a:xfrm>
            <a:off x="8732471" y="1534145"/>
            <a:ext cx="2435610" cy="2893806"/>
          </a:xfrm>
          <a:prstGeom prst="rect">
            <a:avLst/>
          </a:prstGeom>
          <a:noFill/>
        </p:spPr>
        <p:txBody>
          <a:bodyPr wrap="square">
            <a:spAutoFit/>
          </a:bodyPr>
          <a:lstStyle/>
          <a:p>
            <a:pPr fontAlgn="base">
              <a:lnSpc>
                <a:spcPts val="2200"/>
              </a:lnSpc>
              <a:spcAft>
                <a:spcPts val="600"/>
              </a:spcAft>
            </a:pPr>
            <a:r>
              <a:rPr lang="en-US" sz="1600" b="1" dirty="0">
                <a:solidFill>
                  <a:schemeClr val="bg1"/>
                </a:solidFill>
                <a:latin typeface="Montserrat" pitchFamily="2" charset="77"/>
              </a:rPr>
              <a:t>Circular agriculture</a:t>
            </a:r>
            <a:r>
              <a:rPr lang="en-US" sz="1600" dirty="0">
                <a:solidFill>
                  <a:schemeClr val="bg1"/>
                </a:solidFill>
                <a:latin typeface="Montserrat" pitchFamily="2" charset="77"/>
              </a:rPr>
              <a:t>, also known as a circular farming, is a way of farming that focuses on </a:t>
            </a:r>
            <a:r>
              <a:rPr lang="en-US" sz="1600" b="1" dirty="0">
                <a:solidFill>
                  <a:schemeClr val="bg1"/>
                </a:solidFill>
                <a:latin typeface="Montserrat" pitchFamily="2" charset="77"/>
              </a:rPr>
              <a:t>reducing</a:t>
            </a:r>
            <a:r>
              <a:rPr lang="en-US" sz="1600" dirty="0">
                <a:solidFill>
                  <a:schemeClr val="bg1"/>
                </a:solidFill>
                <a:latin typeface="Montserrat" pitchFamily="2" charset="77"/>
              </a:rPr>
              <a:t> waste, reusing resources, </a:t>
            </a:r>
            <a:r>
              <a:rPr lang="en-US" sz="1600" b="1" dirty="0">
                <a:solidFill>
                  <a:schemeClr val="bg1"/>
                </a:solidFill>
                <a:latin typeface="Montserrat" pitchFamily="2" charset="77"/>
              </a:rPr>
              <a:t>recycling</a:t>
            </a:r>
            <a:r>
              <a:rPr lang="en-US" sz="1600" dirty="0">
                <a:solidFill>
                  <a:schemeClr val="bg1"/>
                </a:solidFill>
                <a:latin typeface="Montserrat" pitchFamily="2" charset="77"/>
              </a:rPr>
              <a:t> materials and </a:t>
            </a:r>
            <a:r>
              <a:rPr lang="en-US" sz="1600" b="1" dirty="0">
                <a:solidFill>
                  <a:schemeClr val="bg1"/>
                </a:solidFill>
                <a:latin typeface="Montserrat" pitchFamily="2" charset="77"/>
              </a:rPr>
              <a:t>regenerating</a:t>
            </a:r>
            <a:r>
              <a:rPr lang="en-US" sz="1600" dirty="0">
                <a:solidFill>
                  <a:schemeClr val="bg1"/>
                </a:solidFill>
                <a:latin typeface="Montserrat" pitchFamily="2" charset="77"/>
              </a:rPr>
              <a:t> the environment.</a:t>
            </a:r>
          </a:p>
        </p:txBody>
      </p:sp>
      <p:grpSp>
        <p:nvGrpSpPr>
          <p:cNvPr id="13" name="menu">
            <a:extLst>
              <a:ext uri="{FF2B5EF4-FFF2-40B4-BE49-F238E27FC236}">
                <a16:creationId xmlns:a16="http://schemas.microsoft.com/office/drawing/2014/main" id="{F67AA8A6-2A80-91A3-6353-0304A5522EA9}"/>
              </a:ext>
            </a:extLst>
          </p:cNvPr>
          <p:cNvGrpSpPr/>
          <p:nvPr/>
        </p:nvGrpSpPr>
        <p:grpSpPr>
          <a:xfrm>
            <a:off x="11474101" y="2871719"/>
            <a:ext cx="460535" cy="1114561"/>
            <a:chOff x="151927" y="2325786"/>
            <a:chExt cx="260682" cy="630889"/>
          </a:xfrm>
        </p:grpSpPr>
        <p:sp>
          <p:nvSpPr>
            <p:cNvPr id="14" name="Rectangle: Rounded Corners 63">
              <a:extLst>
                <a:ext uri="{FF2B5EF4-FFF2-40B4-BE49-F238E27FC236}">
                  <a16:creationId xmlns:a16="http://schemas.microsoft.com/office/drawing/2014/main" id="{FD0FCB99-3CF4-259C-F280-63E83461525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5" name="a4">
              <a:hlinkClick r:id="" action="ppaction://hlinkshowjump?jump=nextslide"/>
              <a:extLst>
                <a:ext uri="{FF2B5EF4-FFF2-40B4-BE49-F238E27FC236}">
                  <a16:creationId xmlns:a16="http://schemas.microsoft.com/office/drawing/2014/main" id="{FDC281C4-1692-0562-A8C0-4A70B824B2A8}"/>
                </a:ext>
              </a:extLst>
            </p:cNvPr>
            <p:cNvPicPr>
              <a:picLocks noChangeAspect="1"/>
            </p:cNvPicPr>
            <p:nvPr/>
          </p:nvPicPr>
          <p:blipFill>
            <a:blip r:embed="rId5"/>
            <a:srcRect/>
            <a:stretch/>
          </p:blipFill>
          <p:spPr>
            <a:xfrm>
              <a:off x="204687" y="2740767"/>
              <a:ext cx="154441" cy="106747"/>
            </a:xfrm>
            <a:prstGeom prst="rect">
              <a:avLst/>
            </a:prstGeom>
          </p:spPr>
        </p:pic>
        <p:pic>
          <p:nvPicPr>
            <p:cNvPr id="16" name="a4">
              <a:hlinkClick r:id="" action="ppaction://hlinkshowjump?jump=previousslide"/>
              <a:extLst>
                <a:ext uri="{FF2B5EF4-FFF2-40B4-BE49-F238E27FC236}">
                  <a16:creationId xmlns:a16="http://schemas.microsoft.com/office/drawing/2014/main" id="{61A29C5C-E06D-7D98-DD5F-52F89C7C37F2}"/>
                </a:ext>
              </a:extLst>
            </p:cNvPr>
            <p:cNvPicPr>
              <a:picLocks noChangeAspect="1"/>
            </p:cNvPicPr>
            <p:nvPr/>
          </p:nvPicPr>
          <p:blipFill>
            <a:blip r:embed="rId5"/>
            <a:srcRect/>
            <a:stretch/>
          </p:blipFill>
          <p:spPr>
            <a:xfrm rot="10800000">
              <a:off x="204687" y="2434554"/>
              <a:ext cx="154441" cy="106747"/>
            </a:xfrm>
            <a:prstGeom prst="rect">
              <a:avLst/>
            </a:prstGeom>
          </p:spPr>
        </p:pic>
      </p:grpSp>
      <p:sp>
        <p:nvSpPr>
          <p:cNvPr id="5" name="TextBox 4">
            <a:extLst>
              <a:ext uri="{FF2B5EF4-FFF2-40B4-BE49-F238E27FC236}">
                <a16:creationId xmlns:a16="http://schemas.microsoft.com/office/drawing/2014/main" id="{1BE781AD-8069-E034-DAE0-220B4B8EA31B}"/>
              </a:ext>
            </a:extLst>
          </p:cNvPr>
          <p:cNvSpPr txBox="1"/>
          <p:nvPr/>
        </p:nvSpPr>
        <p:spPr>
          <a:xfrm>
            <a:off x="242547" y="6097183"/>
            <a:ext cx="10222940" cy="338554"/>
          </a:xfrm>
          <a:prstGeom prst="rect">
            <a:avLst/>
          </a:prstGeom>
          <a:noFill/>
        </p:spPr>
        <p:txBody>
          <a:bodyPr wrap="square">
            <a:spAutoFit/>
          </a:bodyPr>
          <a:lstStyle/>
          <a:p>
            <a:r>
              <a:rPr lang="en-AU" sz="1600" b="0" i="0" u="none" strike="noStrike" dirty="0">
                <a:solidFill>
                  <a:schemeClr val="bg1"/>
                </a:solidFill>
                <a:effectLst/>
                <a:latin typeface="SZTOS MEDIUM" pitchFamily="2" charset="77"/>
                <a:ea typeface="SZTOS MEDIUM" pitchFamily="2" charset="77"/>
                <a:cs typeface="SZTOS MEDIUM" pitchFamily="2" charset="77"/>
              </a:rPr>
              <a:t>Circular agriculture helps to keep the farm healthy and uses resources wisely.</a:t>
            </a:r>
            <a:endParaRPr lang="en-US" sz="1600" dirty="0">
              <a:solidFill>
                <a:schemeClr val="bg1"/>
              </a:solidFill>
              <a:latin typeface="SZTOS MEDIUM" pitchFamily="2" charset="77"/>
              <a:ea typeface="SZTOS MEDIUM" pitchFamily="2" charset="77"/>
              <a:cs typeface="SZTOS MEDIUM" pitchFamily="2" charset="77"/>
            </a:endParaRPr>
          </a:p>
        </p:txBody>
      </p:sp>
      <p:sp>
        <p:nvSpPr>
          <p:cNvPr id="27" name="red">
            <a:extLst>
              <a:ext uri="{FF2B5EF4-FFF2-40B4-BE49-F238E27FC236}">
                <a16:creationId xmlns:a16="http://schemas.microsoft.com/office/drawing/2014/main" id="{A31649AB-1BD9-C6AA-A914-4EAC2942D141}"/>
              </a:ext>
            </a:extLst>
          </p:cNvPr>
          <p:cNvSpPr/>
          <p:nvPr/>
        </p:nvSpPr>
        <p:spPr>
          <a:xfrm>
            <a:off x="5922281" y="1181023"/>
            <a:ext cx="2378138" cy="1392124"/>
          </a:xfrm>
          <a:prstGeom prst="roundRect">
            <a:avLst>
              <a:gd name="adj" fmla="val 9833"/>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b="1" dirty="0">
                <a:solidFill>
                  <a:schemeClr val="bg1"/>
                </a:solidFill>
                <a:latin typeface="Montserrat" pitchFamily="2" charset="77"/>
              </a:rPr>
              <a:t>Reuse</a:t>
            </a:r>
            <a:r>
              <a:rPr lang="en-AU" sz="1050" dirty="0">
                <a:solidFill>
                  <a:schemeClr val="bg1"/>
                </a:solidFill>
                <a:latin typeface="Montserrat" pitchFamily="2" charset="77"/>
              </a:rPr>
              <a:t>: Things that might normally be thrown away are used again. For example, old straw or poultry litter from other farms can be used to make compost (substrate) to help grow mushrooms. </a:t>
            </a:r>
            <a:endParaRPr lang="en-US" sz="1050" dirty="0">
              <a:solidFill>
                <a:schemeClr val="bg1"/>
              </a:solidFill>
            </a:endParaRPr>
          </a:p>
        </p:txBody>
      </p:sp>
      <p:sp>
        <p:nvSpPr>
          <p:cNvPr id="28" name="orange">
            <a:extLst>
              <a:ext uri="{FF2B5EF4-FFF2-40B4-BE49-F238E27FC236}">
                <a16:creationId xmlns:a16="http://schemas.microsoft.com/office/drawing/2014/main" id="{32DB14FF-67B6-FC6F-DCF7-4689A6696A7A}"/>
              </a:ext>
            </a:extLst>
          </p:cNvPr>
          <p:cNvSpPr/>
          <p:nvPr/>
        </p:nvSpPr>
        <p:spPr>
          <a:xfrm>
            <a:off x="299436" y="1181023"/>
            <a:ext cx="2435611" cy="1392125"/>
          </a:xfrm>
          <a:prstGeom prst="roundRect">
            <a:avLst>
              <a:gd name="adj" fmla="val 9404"/>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b="1" dirty="0">
                <a:solidFill>
                  <a:schemeClr val="bg1"/>
                </a:solidFill>
                <a:latin typeface="Montserrat" pitchFamily="2" charset="77"/>
              </a:rPr>
              <a:t>Reduce</a:t>
            </a:r>
            <a:r>
              <a:rPr lang="en-AU" sz="1050" dirty="0">
                <a:solidFill>
                  <a:schemeClr val="bg1"/>
                </a:solidFill>
                <a:latin typeface="Montserrat" pitchFamily="2" charset="77"/>
              </a:rPr>
              <a:t>: Farmers try to use less of everything. Mushroom farms use solar power and vertical farming to reduce energy and space. This includes less land use for growing food. </a:t>
            </a:r>
            <a:endParaRPr lang="en-US" sz="1050" dirty="0">
              <a:solidFill>
                <a:schemeClr val="bg1"/>
              </a:solidFill>
            </a:endParaRPr>
          </a:p>
        </p:txBody>
      </p:sp>
      <p:sp>
        <p:nvSpPr>
          <p:cNvPr id="29" name="purple">
            <a:extLst>
              <a:ext uri="{FF2B5EF4-FFF2-40B4-BE49-F238E27FC236}">
                <a16:creationId xmlns:a16="http://schemas.microsoft.com/office/drawing/2014/main" id="{39F04A47-EC8C-8F11-11C1-9EDB99A44E1C}"/>
              </a:ext>
            </a:extLst>
          </p:cNvPr>
          <p:cNvSpPr/>
          <p:nvPr/>
        </p:nvSpPr>
        <p:spPr>
          <a:xfrm>
            <a:off x="5922282" y="3986280"/>
            <a:ext cx="2378138" cy="1592786"/>
          </a:xfrm>
          <a:prstGeom prst="roundRect">
            <a:avLst>
              <a:gd name="adj" fmla="val 10288"/>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b="1" dirty="0">
                <a:solidFill>
                  <a:schemeClr val="bg1"/>
                </a:solidFill>
                <a:latin typeface="Montserrat" pitchFamily="2" charset="77"/>
              </a:rPr>
              <a:t>Recycle</a:t>
            </a:r>
            <a:r>
              <a:rPr lang="en-AU" sz="1050" dirty="0">
                <a:solidFill>
                  <a:schemeClr val="bg1"/>
                </a:solidFill>
                <a:latin typeface="Montserrat" pitchFamily="2" charset="77"/>
              </a:rPr>
              <a:t>: Materials are turned into something new. On a mushroom farm, the used compost can be collected and recycled to grow even more food. Wastewater is recycled and used in compost.</a:t>
            </a:r>
            <a:endParaRPr lang="en-US" sz="1050" dirty="0">
              <a:solidFill>
                <a:schemeClr val="bg1"/>
              </a:solidFill>
            </a:endParaRPr>
          </a:p>
        </p:txBody>
      </p:sp>
      <p:sp>
        <p:nvSpPr>
          <p:cNvPr id="30" name="green">
            <a:extLst>
              <a:ext uri="{FF2B5EF4-FFF2-40B4-BE49-F238E27FC236}">
                <a16:creationId xmlns:a16="http://schemas.microsoft.com/office/drawing/2014/main" id="{0B811D70-FE42-D319-1B43-3A4FB0F7FBB4}"/>
              </a:ext>
            </a:extLst>
          </p:cNvPr>
          <p:cNvSpPr/>
          <p:nvPr/>
        </p:nvSpPr>
        <p:spPr>
          <a:xfrm>
            <a:off x="299437" y="3986280"/>
            <a:ext cx="2435610" cy="1834637"/>
          </a:xfrm>
          <a:prstGeom prst="roundRect">
            <a:avLst>
              <a:gd name="adj" fmla="val 8360"/>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b="1" dirty="0">
                <a:solidFill>
                  <a:schemeClr val="bg1"/>
                </a:solidFill>
                <a:latin typeface="Montserrat" pitchFamily="2" charset="77"/>
              </a:rPr>
              <a:t>Regenerate</a:t>
            </a:r>
            <a:r>
              <a:rPr lang="en-AU" sz="1050" dirty="0">
                <a:solidFill>
                  <a:schemeClr val="bg1"/>
                </a:solidFill>
                <a:latin typeface="Montserrat" pitchFamily="2" charset="77"/>
              </a:rPr>
              <a:t>: This means making the environment healthier. For example, returning nutrients to the soil to keep it healthy for plants to grow. Mushroom farmers send nutrient-rich used compost to other farms, to grow more food. </a:t>
            </a:r>
            <a:endParaRPr lang="en-US" sz="1050" dirty="0">
              <a:solidFill>
                <a:schemeClr val="bg1"/>
              </a:solidFill>
            </a:endParaRPr>
          </a:p>
        </p:txBody>
      </p:sp>
      <p:pic>
        <p:nvPicPr>
          <p:cNvPr id="31" name="r">
            <a:extLst>
              <a:ext uri="{FF2B5EF4-FFF2-40B4-BE49-F238E27FC236}">
                <a16:creationId xmlns:a16="http://schemas.microsoft.com/office/drawing/2014/main" id="{1EDB71EC-10D8-14BF-1449-B1360D5EEDBD}"/>
              </a:ext>
            </a:extLst>
          </p:cNvPr>
          <p:cNvPicPr>
            <a:picLocks noChangeAspect="1"/>
          </p:cNvPicPr>
          <p:nvPr/>
        </p:nvPicPr>
        <p:blipFill>
          <a:blip r:embed="rId6"/>
          <a:srcRect/>
          <a:stretch/>
        </p:blipFill>
        <p:spPr>
          <a:xfrm>
            <a:off x="6360844" y="2690570"/>
            <a:ext cx="502931" cy="502931"/>
          </a:xfrm>
          <a:prstGeom prst="rect">
            <a:avLst/>
          </a:prstGeom>
        </p:spPr>
      </p:pic>
      <p:pic>
        <p:nvPicPr>
          <p:cNvPr id="32" name="g">
            <a:extLst>
              <a:ext uri="{FF2B5EF4-FFF2-40B4-BE49-F238E27FC236}">
                <a16:creationId xmlns:a16="http://schemas.microsoft.com/office/drawing/2014/main" id="{67CC3F27-41D3-21D1-7006-661BE0EAF533}"/>
              </a:ext>
            </a:extLst>
          </p:cNvPr>
          <p:cNvPicPr>
            <a:picLocks noChangeAspect="1"/>
          </p:cNvPicPr>
          <p:nvPr/>
        </p:nvPicPr>
        <p:blipFill>
          <a:blip r:embed="rId7"/>
          <a:srcRect/>
          <a:stretch/>
        </p:blipFill>
        <p:spPr>
          <a:xfrm>
            <a:off x="1623112" y="3375169"/>
            <a:ext cx="502931" cy="502931"/>
          </a:xfrm>
          <a:prstGeom prst="rect">
            <a:avLst/>
          </a:prstGeom>
        </p:spPr>
      </p:pic>
      <p:pic>
        <p:nvPicPr>
          <p:cNvPr id="33" name="p">
            <a:extLst>
              <a:ext uri="{FF2B5EF4-FFF2-40B4-BE49-F238E27FC236}">
                <a16:creationId xmlns:a16="http://schemas.microsoft.com/office/drawing/2014/main" id="{335E22EF-3846-A872-1CCF-02283658E358}"/>
              </a:ext>
            </a:extLst>
          </p:cNvPr>
          <p:cNvPicPr>
            <a:picLocks noChangeAspect="1"/>
          </p:cNvPicPr>
          <p:nvPr/>
        </p:nvPicPr>
        <p:blipFill>
          <a:blip r:embed="rId8"/>
          <a:srcRect/>
          <a:stretch/>
        </p:blipFill>
        <p:spPr>
          <a:xfrm>
            <a:off x="4687967" y="5513528"/>
            <a:ext cx="502931" cy="502931"/>
          </a:xfrm>
          <a:prstGeom prst="rect">
            <a:avLst/>
          </a:prstGeom>
        </p:spPr>
      </p:pic>
      <p:pic>
        <p:nvPicPr>
          <p:cNvPr id="34" name="o">
            <a:extLst>
              <a:ext uri="{FF2B5EF4-FFF2-40B4-BE49-F238E27FC236}">
                <a16:creationId xmlns:a16="http://schemas.microsoft.com/office/drawing/2014/main" id="{9FAC57D9-CEF0-4F56-1576-E5DF2EA28D3C}"/>
              </a:ext>
            </a:extLst>
          </p:cNvPr>
          <p:cNvPicPr>
            <a:picLocks noChangeAspect="1"/>
          </p:cNvPicPr>
          <p:nvPr/>
        </p:nvPicPr>
        <p:blipFill>
          <a:blip r:embed="rId9"/>
          <a:srcRect/>
          <a:stretch/>
        </p:blipFill>
        <p:spPr>
          <a:xfrm>
            <a:off x="2899251" y="1257844"/>
            <a:ext cx="502931" cy="502931"/>
          </a:xfrm>
          <a:prstGeom prst="rect">
            <a:avLst/>
          </a:prstGeom>
        </p:spPr>
      </p:pic>
      <p:sp>
        <p:nvSpPr>
          <p:cNvPr id="2" name="TextBox 1">
            <a:extLst>
              <a:ext uri="{FF2B5EF4-FFF2-40B4-BE49-F238E27FC236}">
                <a16:creationId xmlns:a16="http://schemas.microsoft.com/office/drawing/2014/main" id="{187C21AE-E473-AF4D-F8F5-C5C4B1CA219C}"/>
              </a:ext>
            </a:extLst>
          </p:cNvPr>
          <p:cNvSpPr txBox="1"/>
          <p:nvPr/>
        </p:nvSpPr>
        <p:spPr>
          <a:xfrm>
            <a:off x="242547" y="6435737"/>
            <a:ext cx="10222940" cy="276999"/>
          </a:xfrm>
          <a:prstGeom prst="rect">
            <a:avLst/>
          </a:prstGeom>
          <a:noFill/>
        </p:spPr>
        <p:txBody>
          <a:bodyPr wrap="square">
            <a:spAutoFit/>
          </a:bodyPr>
          <a:lstStyle/>
          <a:p>
            <a:r>
              <a:rPr lang="en-US" sz="1200" dirty="0">
                <a:solidFill>
                  <a:schemeClr val="bg1"/>
                </a:solidFill>
                <a:latin typeface="Montserrat" pitchFamily="2" charset="77"/>
              </a:rPr>
              <a:t>Video coming soon - Contact: schools@amga.asn.au</a:t>
            </a:r>
          </a:p>
        </p:txBody>
      </p:sp>
    </p:spTree>
    <p:extLst>
      <p:ext uri="{BB962C8B-B14F-4D97-AF65-F5344CB8AC3E}">
        <p14:creationId xmlns:p14="http://schemas.microsoft.com/office/powerpoint/2010/main" val="5844182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8" presetClass="emph" presetSubtype="0" fill="hold" nodeType="withEffect">
                                  <p:stCondLst>
                                    <p:cond delay="0"/>
                                  </p:stCondLst>
                                  <p:childTnLst>
                                    <p:animRot by="2700000">
                                      <p:cBhvr>
                                        <p:cTn id="9" dur="250" fill="hold"/>
                                        <p:tgtEl>
                                          <p:spTgt spid="31"/>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27"/>
                                        </p:tgtEl>
                                      </p:cBhvr>
                                    </p:animEffect>
                                    <p:set>
                                      <p:cBhvr>
                                        <p:cTn id="14" dur="1" fill="hold">
                                          <p:stCondLst>
                                            <p:cond delay="499"/>
                                          </p:stCondLst>
                                        </p:cTn>
                                        <p:tgtEl>
                                          <p:spTgt spid="27"/>
                                        </p:tgtEl>
                                        <p:attrNameLst>
                                          <p:attrName>style.visibility</p:attrName>
                                        </p:attrNameLst>
                                      </p:cBhvr>
                                      <p:to>
                                        <p:strVal val="hidden"/>
                                      </p:to>
                                    </p:set>
                                  </p:childTnLst>
                                </p:cTn>
                              </p:par>
                              <p:par>
                                <p:cTn id="15" presetID="8" presetClass="emph" presetSubtype="0" fill="hold" nodeType="withEffect">
                                  <p:stCondLst>
                                    <p:cond delay="0"/>
                                  </p:stCondLst>
                                  <p:childTnLst>
                                    <p:animRot by="-2700000">
                                      <p:cBhvr>
                                        <p:cTn id="16" dur="250" fill="hold"/>
                                        <p:tgtEl>
                                          <p:spTgt spid="31"/>
                                        </p:tgtEl>
                                        <p:attrNameLst>
                                          <p:attrName>r</p:attrName>
                                        </p:attrNameLst>
                                      </p:cBhvr>
                                    </p:animRot>
                                  </p:childTnLst>
                                </p:cTn>
                              </p:par>
                            </p:childTnLst>
                          </p:cTn>
                        </p:par>
                      </p:childTnLst>
                    </p:cTn>
                  </p:par>
                </p:childTnLst>
              </p:cTn>
              <p:nextCondLst>
                <p:cond evt="onClick" delay="0">
                  <p:tgtEl>
                    <p:spTgt spid="31"/>
                  </p:tgtEl>
                </p:cond>
              </p:nextCondLst>
            </p:seq>
            <p:seq concurrent="1" nextAc="seek">
              <p:cTn id="17" restart="whenNotActive" fill="hold" evtFilter="cancelBubble" nodeType="interactiveSeq">
                <p:stCondLst>
                  <p:cond evt="onClick" delay="0">
                    <p:tgtEl>
                      <p:spTgt spid="32"/>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par>
                                <p:cTn id="23" presetID="8" presetClass="emph" presetSubtype="0" fill="hold" nodeType="withEffect">
                                  <p:stCondLst>
                                    <p:cond delay="0"/>
                                  </p:stCondLst>
                                  <p:childTnLst>
                                    <p:animRot by="2700000">
                                      <p:cBhvr>
                                        <p:cTn id="24" dur="250" fill="hold"/>
                                        <p:tgtEl>
                                          <p:spTgt spid="32"/>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30"/>
                                        </p:tgtEl>
                                      </p:cBhvr>
                                    </p:animEffect>
                                    <p:set>
                                      <p:cBhvr>
                                        <p:cTn id="29" dur="1" fill="hold">
                                          <p:stCondLst>
                                            <p:cond delay="499"/>
                                          </p:stCondLst>
                                        </p:cTn>
                                        <p:tgtEl>
                                          <p:spTgt spid="30"/>
                                        </p:tgtEl>
                                        <p:attrNameLst>
                                          <p:attrName>style.visibility</p:attrName>
                                        </p:attrNameLst>
                                      </p:cBhvr>
                                      <p:to>
                                        <p:strVal val="hidden"/>
                                      </p:to>
                                    </p:set>
                                  </p:childTnLst>
                                </p:cTn>
                              </p:par>
                              <p:par>
                                <p:cTn id="30" presetID="8" presetClass="emph" presetSubtype="0" fill="hold" nodeType="withEffect">
                                  <p:stCondLst>
                                    <p:cond delay="0"/>
                                  </p:stCondLst>
                                  <p:childTnLst>
                                    <p:animRot by="-2700000">
                                      <p:cBhvr>
                                        <p:cTn id="31" dur="250" fill="hold"/>
                                        <p:tgtEl>
                                          <p:spTgt spid="32"/>
                                        </p:tgtEl>
                                        <p:attrNameLst>
                                          <p:attrName>r</p:attrName>
                                        </p:attrNameLst>
                                      </p:cBhvr>
                                    </p:animRot>
                                  </p:childTnLst>
                                </p:cTn>
                              </p:par>
                            </p:childTnLst>
                          </p:cTn>
                        </p:par>
                      </p:childTnLst>
                    </p:cTn>
                  </p:par>
                </p:childTnLst>
              </p:cTn>
              <p:nextCondLst>
                <p:cond evt="onClick" delay="0">
                  <p:tgtEl>
                    <p:spTgt spid="32"/>
                  </p:tgtEl>
                </p:cond>
              </p:nextCondLst>
            </p:seq>
            <p:seq concurrent="1" nextAc="seek">
              <p:cTn id="32" restart="whenNotActive" fill="hold" evtFilter="cancelBubble" nodeType="interactiveSeq">
                <p:stCondLst>
                  <p:cond evt="onClick" delay="0">
                    <p:tgtEl>
                      <p:spTgt spid="33"/>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par>
                                <p:cTn id="38" presetID="8" presetClass="emph" presetSubtype="0" fill="hold" nodeType="withEffect">
                                  <p:stCondLst>
                                    <p:cond delay="0"/>
                                  </p:stCondLst>
                                  <p:childTnLst>
                                    <p:animRot by="2700000">
                                      <p:cBhvr>
                                        <p:cTn id="39" dur="250" fill="hold"/>
                                        <p:tgtEl>
                                          <p:spTgt spid="33"/>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29"/>
                                        </p:tgtEl>
                                      </p:cBhvr>
                                    </p:animEffect>
                                    <p:set>
                                      <p:cBhvr>
                                        <p:cTn id="44" dur="1" fill="hold">
                                          <p:stCondLst>
                                            <p:cond delay="499"/>
                                          </p:stCondLst>
                                        </p:cTn>
                                        <p:tgtEl>
                                          <p:spTgt spid="29"/>
                                        </p:tgtEl>
                                        <p:attrNameLst>
                                          <p:attrName>style.visibility</p:attrName>
                                        </p:attrNameLst>
                                      </p:cBhvr>
                                      <p:to>
                                        <p:strVal val="hidden"/>
                                      </p:to>
                                    </p:set>
                                  </p:childTnLst>
                                </p:cTn>
                              </p:par>
                              <p:par>
                                <p:cTn id="45" presetID="8" presetClass="emph" presetSubtype="0" fill="hold" nodeType="withEffect">
                                  <p:stCondLst>
                                    <p:cond delay="0"/>
                                  </p:stCondLst>
                                  <p:childTnLst>
                                    <p:animRot by="-2700000">
                                      <p:cBhvr>
                                        <p:cTn id="46" dur="250" fill="hold"/>
                                        <p:tgtEl>
                                          <p:spTgt spid="33"/>
                                        </p:tgtEl>
                                        <p:attrNameLst>
                                          <p:attrName>r</p:attrName>
                                        </p:attrNameLst>
                                      </p:cBhvr>
                                    </p:animRot>
                                  </p:childTnLst>
                                </p:cTn>
                              </p:par>
                            </p:childTnLst>
                          </p:cTn>
                        </p:par>
                      </p:childTnLst>
                    </p:cTn>
                  </p:par>
                </p:childTnLst>
              </p:cTn>
              <p:nextCondLst>
                <p:cond evt="onClick" delay="0">
                  <p:tgtEl>
                    <p:spTgt spid="33"/>
                  </p:tgtEl>
                </p:cond>
              </p:nextCondLst>
            </p:seq>
            <p:seq concurrent="1" nextAc="seek">
              <p:cTn id="47" restart="whenNotActive" fill="hold" evtFilter="cancelBubble" nodeType="interactiveSeq">
                <p:stCondLst>
                  <p:cond evt="onClick" delay="0">
                    <p:tgtEl>
                      <p:spTgt spid="34"/>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par>
                                <p:cTn id="53" presetID="8" presetClass="emph" presetSubtype="0" fill="hold" nodeType="withEffect">
                                  <p:stCondLst>
                                    <p:cond delay="0"/>
                                  </p:stCondLst>
                                  <p:childTnLst>
                                    <p:animRot by="2700000">
                                      <p:cBhvr>
                                        <p:cTn id="54" dur="250" fill="hold"/>
                                        <p:tgtEl>
                                          <p:spTgt spid="34"/>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28"/>
                                        </p:tgtEl>
                                      </p:cBhvr>
                                    </p:animEffect>
                                    <p:set>
                                      <p:cBhvr>
                                        <p:cTn id="59" dur="1" fill="hold">
                                          <p:stCondLst>
                                            <p:cond delay="499"/>
                                          </p:stCondLst>
                                        </p:cTn>
                                        <p:tgtEl>
                                          <p:spTgt spid="28"/>
                                        </p:tgtEl>
                                        <p:attrNameLst>
                                          <p:attrName>style.visibility</p:attrName>
                                        </p:attrNameLst>
                                      </p:cBhvr>
                                      <p:to>
                                        <p:strVal val="hidden"/>
                                      </p:to>
                                    </p:set>
                                  </p:childTnLst>
                                </p:cTn>
                              </p:par>
                              <p:par>
                                <p:cTn id="60" presetID="8" presetClass="emph" presetSubtype="0" fill="hold" nodeType="withEffect">
                                  <p:stCondLst>
                                    <p:cond delay="0"/>
                                  </p:stCondLst>
                                  <p:childTnLst>
                                    <p:animRot by="-2700000">
                                      <p:cBhvr>
                                        <p:cTn id="61" dur="250" fill="hold"/>
                                        <p:tgtEl>
                                          <p:spTgt spid="34"/>
                                        </p:tgtEl>
                                        <p:attrNameLst>
                                          <p:attrName>r</p:attrName>
                                        </p:attrNameLst>
                                      </p:cBhvr>
                                    </p:animRot>
                                  </p:childTnLst>
                                </p:cTn>
                              </p:par>
                            </p:childTnLst>
                          </p:cTn>
                        </p:par>
                      </p:childTnLst>
                    </p:cTn>
                  </p:par>
                </p:childTnLst>
              </p:cTn>
              <p:nextCondLst>
                <p:cond evt="onClick" delay="0">
                  <p:tgtEl>
                    <p:spTgt spid="34"/>
                  </p:tgtEl>
                </p:cond>
              </p:nextCondLst>
            </p:seq>
          </p:childTnLst>
        </p:cTn>
      </p:par>
    </p:tnLst>
    <p:bldLst>
      <p:bldP spid="27" grpId="0" animBg="1"/>
      <p:bldP spid="27" grpId="1" animBg="1"/>
      <p:bldP spid="28" grpId="0" animBg="1"/>
      <p:bldP spid="28" grpId="1" animBg="1"/>
      <p:bldP spid="29" grpId="0" animBg="1"/>
      <p:bldP spid="29" grpId="1" animBg="1"/>
      <p:bldP spid="30" grpId="0" animBg="1"/>
      <p:bldP spid="30"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889D5-8414-54C9-5C37-489BAA5017A3}"/>
            </a:ext>
          </a:extLst>
        </p:cNvPr>
        <p:cNvGrpSpPr/>
        <p:nvPr/>
      </p:nvGrpSpPr>
      <p:grpSpPr>
        <a:xfrm>
          <a:off x="0" y="0"/>
          <a:ext cx="0" cy="0"/>
          <a:chOff x="0" y="0"/>
          <a:chExt cx="0" cy="0"/>
        </a:xfrm>
      </p:grpSpPr>
      <p:sp>
        <p:nvSpPr>
          <p:cNvPr id="2" name="6">
            <a:extLst>
              <a:ext uri="{FF2B5EF4-FFF2-40B4-BE49-F238E27FC236}">
                <a16:creationId xmlns:a16="http://schemas.microsoft.com/office/drawing/2014/main" id="{7612A1AF-6A38-D01E-2168-D12A1B6FCD63}"/>
              </a:ext>
            </a:extLst>
          </p:cNvPr>
          <p:cNvSpPr/>
          <p:nvPr/>
        </p:nvSpPr>
        <p:spPr>
          <a:xfrm>
            <a:off x="7978265" y="3595911"/>
            <a:ext cx="32242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Having a happy and healthy tummy.</a:t>
            </a:r>
          </a:p>
        </p:txBody>
      </p:sp>
      <p:sp>
        <p:nvSpPr>
          <p:cNvPr id="6" name="5">
            <a:extLst>
              <a:ext uri="{FF2B5EF4-FFF2-40B4-BE49-F238E27FC236}">
                <a16:creationId xmlns:a16="http://schemas.microsoft.com/office/drawing/2014/main" id="{C72C7D57-A111-572E-38D4-4911B29324D7}"/>
              </a:ext>
            </a:extLst>
          </p:cNvPr>
          <p:cNvSpPr/>
          <p:nvPr/>
        </p:nvSpPr>
        <p:spPr>
          <a:xfrm>
            <a:off x="4483006" y="3595911"/>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A part of plant food that helps our tummies work well.</a:t>
            </a:r>
          </a:p>
        </p:txBody>
      </p:sp>
      <p:sp>
        <p:nvSpPr>
          <p:cNvPr id="4" name="4">
            <a:extLst>
              <a:ext uri="{FF2B5EF4-FFF2-40B4-BE49-F238E27FC236}">
                <a16:creationId xmlns:a16="http://schemas.microsoft.com/office/drawing/2014/main" id="{643E4428-FB4E-213B-079F-EF34D6C0A6DD}"/>
              </a:ext>
            </a:extLst>
          </p:cNvPr>
          <p:cNvSpPr/>
          <p:nvPr/>
        </p:nvSpPr>
        <p:spPr>
          <a:xfrm>
            <a:off x="987165" y="3595911"/>
            <a:ext cx="3224827"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A special antioxidant found mostly in mushrooms that helps protect our cells from damage. It can also keep our brain healthy, helping us think clearly and stay focused.</a:t>
            </a:r>
          </a:p>
        </p:txBody>
      </p:sp>
      <p:sp>
        <p:nvSpPr>
          <p:cNvPr id="3" name="3">
            <a:extLst>
              <a:ext uri="{FF2B5EF4-FFF2-40B4-BE49-F238E27FC236}">
                <a16:creationId xmlns:a16="http://schemas.microsoft.com/office/drawing/2014/main" id="{AB989EDB-CCA3-4B9C-6A6C-ACFCF2E06EF5}"/>
              </a:ext>
            </a:extLst>
          </p:cNvPr>
          <p:cNvSpPr/>
          <p:nvPr/>
        </p:nvSpPr>
        <p:spPr>
          <a:xfrm>
            <a:off x="7978265" y="1814248"/>
            <a:ext cx="32242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How our bodies break down food so we can get energy and grow.</a:t>
            </a:r>
          </a:p>
        </p:txBody>
      </p:sp>
      <p:sp>
        <p:nvSpPr>
          <p:cNvPr id="7" name="2">
            <a:extLst>
              <a:ext uri="{FF2B5EF4-FFF2-40B4-BE49-F238E27FC236}">
                <a16:creationId xmlns:a16="http://schemas.microsoft.com/office/drawing/2014/main" id="{814FA9E0-2588-1CFE-5FA8-E00FA7C7D8F9}"/>
              </a:ext>
            </a:extLst>
          </p:cNvPr>
          <p:cNvSpPr/>
          <p:nvPr/>
        </p:nvSpPr>
        <p:spPr>
          <a:xfrm>
            <a:off x="4483006" y="1814248"/>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Is found inside the mushroom's cells and acts as a </a:t>
            </a:r>
            <a:r>
              <a:rPr lang="en-US" sz="1400" dirty="0" err="1">
                <a:solidFill>
                  <a:srgbClr val="414141"/>
                </a:solidFill>
                <a:latin typeface="Montserrat" pitchFamily="2" charset="77"/>
                <a:ea typeface="Sztosfixed" pitchFamily="2" charset="77"/>
                <a:cs typeface="Sztosfixed" pitchFamily="2" charset="77"/>
              </a:rPr>
              <a:t>fibre</a:t>
            </a:r>
            <a:r>
              <a:rPr lang="en-US" sz="1400" dirty="0">
                <a:solidFill>
                  <a:srgbClr val="414141"/>
                </a:solidFill>
                <a:latin typeface="Montserrat" pitchFamily="2" charset="77"/>
                <a:ea typeface="Sztosfixed" pitchFamily="2" charset="77"/>
                <a:cs typeface="Sztosfixed" pitchFamily="2" charset="77"/>
              </a:rPr>
              <a:t> when we eat mushrooms.</a:t>
            </a:r>
          </a:p>
        </p:txBody>
      </p:sp>
      <p:sp>
        <p:nvSpPr>
          <p:cNvPr id="5" name="1">
            <a:extLst>
              <a:ext uri="{FF2B5EF4-FFF2-40B4-BE49-F238E27FC236}">
                <a16:creationId xmlns:a16="http://schemas.microsoft.com/office/drawing/2014/main" id="{EF0100ED-13F3-87E9-1BAF-8680BD183607}"/>
              </a:ext>
            </a:extLst>
          </p:cNvPr>
          <p:cNvSpPr/>
          <p:nvPr/>
        </p:nvSpPr>
        <p:spPr>
          <a:xfrm>
            <a:off x="987165" y="1814248"/>
            <a:ext cx="3224827"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Special helpers in food that keep our bodies healthy and strong.</a:t>
            </a:r>
          </a:p>
        </p:txBody>
      </p:sp>
      <p:sp>
        <p:nvSpPr>
          <p:cNvPr id="9" name="immune">
            <a:extLst>
              <a:ext uri="{FF2B5EF4-FFF2-40B4-BE49-F238E27FC236}">
                <a16:creationId xmlns:a16="http://schemas.microsoft.com/office/drawing/2014/main" id="{351FBF9C-8EE2-AC7B-71C5-CED431B5AFA4}"/>
              </a:ext>
            </a:extLst>
          </p:cNvPr>
          <p:cNvSpPr/>
          <p:nvPr/>
        </p:nvSpPr>
        <p:spPr>
          <a:xfrm>
            <a:off x="7978846" y="3595911"/>
            <a:ext cx="32242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Gut health</a:t>
            </a:r>
          </a:p>
        </p:txBody>
      </p:sp>
      <p:sp>
        <p:nvSpPr>
          <p:cNvPr id="16" name="gut">
            <a:extLst>
              <a:ext uri="{FF2B5EF4-FFF2-40B4-BE49-F238E27FC236}">
                <a16:creationId xmlns:a16="http://schemas.microsoft.com/office/drawing/2014/main" id="{B71DEAE5-0383-5C59-E92E-0401D5F6A6F4}"/>
              </a:ext>
            </a:extLst>
          </p:cNvPr>
          <p:cNvSpPr/>
          <p:nvPr/>
        </p:nvSpPr>
        <p:spPr>
          <a:xfrm>
            <a:off x="4483587" y="359591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Sztosfixed" pitchFamily="2" charset="77"/>
                <a:ea typeface="Sztosfixed" pitchFamily="2" charset="77"/>
                <a:cs typeface="Sztosfixed" pitchFamily="2" charset="77"/>
              </a:rPr>
              <a:t>Fibre</a:t>
            </a:r>
            <a:endParaRPr lang="en-US" sz="2400" b="1" dirty="0">
              <a:solidFill>
                <a:schemeClr val="bg1"/>
              </a:solidFill>
              <a:latin typeface="Sztosfixed" pitchFamily="2" charset="77"/>
              <a:ea typeface="Sztosfixed" pitchFamily="2" charset="77"/>
              <a:cs typeface="Sztosfixed" pitchFamily="2" charset="77"/>
            </a:endParaRPr>
          </a:p>
        </p:txBody>
      </p:sp>
      <p:sp>
        <p:nvSpPr>
          <p:cNvPr id="10" name="expose">
            <a:extLst>
              <a:ext uri="{FF2B5EF4-FFF2-40B4-BE49-F238E27FC236}">
                <a16:creationId xmlns:a16="http://schemas.microsoft.com/office/drawing/2014/main" id="{BE7DF512-28F9-8AD7-3EBE-0CA5682EDBC8}"/>
              </a:ext>
            </a:extLst>
          </p:cNvPr>
          <p:cNvSpPr/>
          <p:nvPr/>
        </p:nvSpPr>
        <p:spPr>
          <a:xfrm>
            <a:off x="7978846" y="1814248"/>
            <a:ext cx="32242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Digestion</a:t>
            </a:r>
          </a:p>
        </p:txBody>
      </p:sp>
      <p:sp>
        <p:nvSpPr>
          <p:cNvPr id="17" name="digest">
            <a:extLst>
              <a:ext uri="{FF2B5EF4-FFF2-40B4-BE49-F238E27FC236}">
                <a16:creationId xmlns:a16="http://schemas.microsoft.com/office/drawing/2014/main" id="{1E4AD8F0-735B-AA96-EBE2-2EAC6B9F1083}"/>
              </a:ext>
            </a:extLst>
          </p:cNvPr>
          <p:cNvSpPr/>
          <p:nvPr/>
        </p:nvSpPr>
        <p:spPr>
          <a:xfrm>
            <a:off x="4483587" y="1814248"/>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Chitin</a:t>
            </a:r>
          </a:p>
        </p:txBody>
      </p:sp>
      <p:sp>
        <p:nvSpPr>
          <p:cNvPr id="14" name="antiox">
            <a:extLst>
              <a:ext uri="{FF2B5EF4-FFF2-40B4-BE49-F238E27FC236}">
                <a16:creationId xmlns:a16="http://schemas.microsoft.com/office/drawing/2014/main" id="{8D77716A-4E52-01F4-999B-8730730AD30D}"/>
              </a:ext>
            </a:extLst>
          </p:cNvPr>
          <p:cNvSpPr/>
          <p:nvPr/>
        </p:nvSpPr>
        <p:spPr>
          <a:xfrm>
            <a:off x="987746" y="1814248"/>
            <a:ext cx="3224827"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Antioxidants</a:t>
            </a:r>
          </a:p>
        </p:txBody>
      </p:sp>
      <p:sp>
        <p:nvSpPr>
          <p:cNvPr id="11" name="fibre">
            <a:extLst>
              <a:ext uri="{FF2B5EF4-FFF2-40B4-BE49-F238E27FC236}">
                <a16:creationId xmlns:a16="http://schemas.microsoft.com/office/drawing/2014/main" id="{83E31724-5B5D-4950-EBA5-69444757CABB}"/>
              </a:ext>
            </a:extLst>
          </p:cNvPr>
          <p:cNvSpPr/>
          <p:nvPr/>
        </p:nvSpPr>
        <p:spPr>
          <a:xfrm>
            <a:off x="987746" y="3595911"/>
            <a:ext cx="3224827"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Ergothioneine</a:t>
            </a:r>
          </a:p>
        </p:txBody>
      </p:sp>
      <p:sp>
        <p:nvSpPr>
          <p:cNvPr id="12" name="Title 1">
            <a:extLst>
              <a:ext uri="{FF2B5EF4-FFF2-40B4-BE49-F238E27FC236}">
                <a16:creationId xmlns:a16="http://schemas.microsoft.com/office/drawing/2014/main" id="{421414F5-96CC-2DEA-AF4F-D069A74D2FD6}"/>
              </a:ext>
            </a:extLst>
          </p:cNvPr>
          <p:cNvSpPr txBox="1">
            <a:spLocks/>
          </p:cNvSpPr>
          <p:nvPr/>
        </p:nvSpPr>
        <p:spPr>
          <a:xfrm>
            <a:off x="3805620" y="352331"/>
            <a:ext cx="4580760" cy="5620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0" name="menu">
            <a:extLst>
              <a:ext uri="{FF2B5EF4-FFF2-40B4-BE49-F238E27FC236}">
                <a16:creationId xmlns:a16="http://schemas.microsoft.com/office/drawing/2014/main" id="{6DDC9FB3-389E-2583-C628-952C6E367C28}"/>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653186B4-24AD-A7ED-185D-FA119A5BBEB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2" name="a4">
              <a:hlinkClick r:id="" action="ppaction://hlinkshowjump?jump=nextslide"/>
              <a:extLst>
                <a:ext uri="{FF2B5EF4-FFF2-40B4-BE49-F238E27FC236}">
                  <a16:creationId xmlns:a16="http://schemas.microsoft.com/office/drawing/2014/main" id="{E7CB12D5-15EA-7E44-E3D1-0C486AB5427A}"/>
                </a:ext>
              </a:extLst>
            </p:cNvPr>
            <p:cNvPicPr>
              <a:picLocks noChangeAspect="1"/>
            </p:cNvPicPr>
            <p:nvPr/>
          </p:nvPicPr>
          <p:blipFill>
            <a:blip r:embed="rId2"/>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01E0381F-1DB2-FB08-CAFE-2F3CEC04DBA2}"/>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8A87159B-2567-E34F-F5BA-44D2F1514258}"/>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579C4E48-2FA8-F6EB-6698-AA5DE4A8F96A}"/>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B7B090C0-F689-121D-47C4-76FE9197EAEC}"/>
                </a:ext>
              </a:extLst>
            </p:cNvPr>
            <p:cNvPicPr>
              <a:picLocks noChangeAspect="1"/>
            </p:cNvPicPr>
            <p:nvPr/>
          </p:nvPicPr>
          <p:blipFill>
            <a:blip r:embed="rId3"/>
            <a:srcRect/>
            <a:stretch/>
          </p:blipFill>
          <p:spPr>
            <a:xfrm>
              <a:off x="8094157" y="5845762"/>
              <a:ext cx="572350" cy="577699"/>
            </a:xfrm>
            <a:prstGeom prst="rect">
              <a:avLst/>
            </a:prstGeom>
          </p:spPr>
        </p:pic>
      </p:grpSp>
      <p:sp>
        <p:nvSpPr>
          <p:cNvPr id="15" name="number">
            <a:extLst>
              <a:ext uri="{FF2B5EF4-FFF2-40B4-BE49-F238E27FC236}">
                <a16:creationId xmlns:a16="http://schemas.microsoft.com/office/drawing/2014/main" id="{30748B70-D97E-4BB9-B360-1364DF44FAB4}"/>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29</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67374844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2"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2"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2"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2"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seq concurrent="1" nextAc="seek">
              <p:cTn id="62" restart="whenNotActive" fill="hold" evtFilter="cancelBubble" nodeType="interactiveSeq">
                <p:stCondLst>
                  <p:cond evt="onClick" delay="0">
                    <p:tgtEl>
                      <p:spTgt spid="2"/>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2"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childTnLst>
                    </p:cTn>
                  </p:par>
                </p:childTnLst>
              </p:cTn>
              <p:nextCondLst>
                <p:cond evt="onClick" delay="0">
                  <p:tgtEl>
                    <p:spTgt spid="2"/>
                  </p:tgtEl>
                </p:cond>
              </p:nextCondLst>
            </p:seq>
            <p:seq concurrent="1" nextAc="seek">
              <p:cTn id="68" restart="whenNotActive" fill="hold" evtFilter="cancelBubble" nodeType="interactiveSeq">
                <p:stCondLst>
                  <p:cond evt="onClick" delay="0">
                    <p:tgtEl>
                      <p:spTgt spid="5"/>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2"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500"/>
                                        <p:tgtEl>
                                          <p:spTgt spid="14"/>
                                        </p:tgtEl>
                                      </p:cBhvr>
                                    </p:animEffect>
                                  </p:childTnLst>
                                </p:cTn>
                              </p:par>
                            </p:childTnLst>
                          </p:cTn>
                        </p:par>
                      </p:childTnLst>
                    </p:cTn>
                  </p:par>
                </p:childTnLst>
              </p:cTn>
              <p:nextCondLst>
                <p:cond evt="onClick" delay="0">
                  <p:tgtEl>
                    <p:spTgt spid="5"/>
                  </p:tgtEl>
                </p:cond>
              </p:nextCondLst>
            </p:seq>
          </p:childTnLst>
        </p:cTn>
      </p:par>
    </p:tnLst>
    <p:bldLst>
      <p:bldP spid="9" grpId="1" animBg="1"/>
      <p:bldP spid="9" grpId="2" animBg="1"/>
      <p:bldP spid="16" grpId="1" animBg="1"/>
      <p:bldP spid="16" grpId="2" animBg="1"/>
      <p:bldP spid="10" grpId="1" animBg="1"/>
      <p:bldP spid="10" grpId="2" animBg="1"/>
      <p:bldP spid="17" grpId="1" animBg="1"/>
      <p:bldP spid="17" grpId="2" animBg="1"/>
      <p:bldP spid="14" grpId="1" animBg="1"/>
      <p:bldP spid="14" grpId="2" animBg="1"/>
      <p:bldP spid="11" grpId="1" animBg="1"/>
      <p:bldP spid="11"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ycelium_b">
            <a:extLst>
              <a:ext uri="{FF2B5EF4-FFF2-40B4-BE49-F238E27FC236}">
                <a16:creationId xmlns:a16="http://schemas.microsoft.com/office/drawing/2014/main" id="{26EC16F7-0123-7F61-B10F-ABB0D8B54A95}"/>
              </a:ext>
            </a:extLst>
          </p:cNvPr>
          <p:cNvSpPr/>
          <p:nvPr/>
        </p:nvSpPr>
        <p:spPr>
          <a:xfrm>
            <a:off x="7977391" y="3086864"/>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special group of living things that includes mushrooms. They are not plants or animals.</a:t>
            </a:r>
          </a:p>
        </p:txBody>
      </p:sp>
      <p:sp>
        <p:nvSpPr>
          <p:cNvPr id="2" name="mushroom_b">
            <a:extLst>
              <a:ext uri="{FF2B5EF4-FFF2-40B4-BE49-F238E27FC236}">
                <a16:creationId xmlns:a16="http://schemas.microsoft.com/office/drawing/2014/main" id="{CB37D4E3-2D51-BF59-6209-855B3FBC9157}"/>
              </a:ext>
            </a:extLst>
          </p:cNvPr>
          <p:cNvSpPr/>
          <p:nvPr/>
        </p:nvSpPr>
        <p:spPr>
          <a:xfrm>
            <a:off x="2713908" y="4868527"/>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 The thin layers under the cap where spores are made.</a:t>
            </a:r>
          </a:p>
        </p:txBody>
      </p:sp>
      <p:sp>
        <p:nvSpPr>
          <p:cNvPr id="3" name="Foraying_b">
            <a:extLst>
              <a:ext uri="{FF2B5EF4-FFF2-40B4-BE49-F238E27FC236}">
                <a16:creationId xmlns:a16="http://schemas.microsoft.com/office/drawing/2014/main" id="{A0AD6E6E-D578-8CDB-D06C-573525483123}"/>
              </a:ext>
            </a:extLst>
          </p:cNvPr>
          <p:cNvSpPr/>
          <p:nvPr/>
        </p:nvSpPr>
        <p:spPr>
          <a:xfrm>
            <a:off x="7977972" y="1305201"/>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Something that is safe to eat.</a:t>
            </a:r>
          </a:p>
        </p:txBody>
      </p:sp>
      <p:sp>
        <p:nvSpPr>
          <p:cNvPr id="4" name="fungi_b">
            <a:extLst>
              <a:ext uri="{FF2B5EF4-FFF2-40B4-BE49-F238E27FC236}">
                <a16:creationId xmlns:a16="http://schemas.microsoft.com/office/drawing/2014/main" id="{5A5DFC5E-4D3B-F2C0-F08B-931C2B9FE70C}"/>
              </a:ext>
            </a:extLst>
          </p:cNvPr>
          <p:cNvSpPr/>
          <p:nvPr/>
        </p:nvSpPr>
        <p:spPr>
          <a:xfrm>
            <a:off x="987458" y="3086864"/>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To look for food, especially in the wild.</a:t>
            </a:r>
          </a:p>
        </p:txBody>
      </p:sp>
      <p:sp>
        <p:nvSpPr>
          <p:cNvPr id="5" name="cap_b">
            <a:extLst>
              <a:ext uri="{FF2B5EF4-FFF2-40B4-BE49-F238E27FC236}">
                <a16:creationId xmlns:a16="http://schemas.microsoft.com/office/drawing/2014/main" id="{90D7DBCB-5DDC-8711-A17C-29157E51745D}"/>
              </a:ext>
            </a:extLst>
          </p:cNvPr>
          <p:cNvSpPr/>
          <p:nvPr/>
        </p:nvSpPr>
        <p:spPr>
          <a:xfrm>
            <a:off x="987458" y="1305201"/>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top of the mushroom.</a:t>
            </a:r>
          </a:p>
        </p:txBody>
      </p:sp>
      <p:sp>
        <p:nvSpPr>
          <p:cNvPr id="6" name="gills_b">
            <a:extLst>
              <a:ext uri="{FF2B5EF4-FFF2-40B4-BE49-F238E27FC236}">
                <a16:creationId xmlns:a16="http://schemas.microsoft.com/office/drawing/2014/main" id="{16E8757E-C711-4F8F-99A3-5D4453FA60C2}"/>
              </a:ext>
            </a:extLst>
          </p:cNvPr>
          <p:cNvSpPr/>
          <p:nvPr/>
        </p:nvSpPr>
        <p:spPr>
          <a:xfrm>
            <a:off x="4483006" y="3086864"/>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To look for mushrooms, but not eat or touch them.</a:t>
            </a:r>
          </a:p>
        </p:txBody>
      </p:sp>
      <p:sp>
        <p:nvSpPr>
          <p:cNvPr id="7" name="forage_b">
            <a:extLst>
              <a:ext uri="{FF2B5EF4-FFF2-40B4-BE49-F238E27FC236}">
                <a16:creationId xmlns:a16="http://schemas.microsoft.com/office/drawing/2014/main" id="{43645AB9-0524-2DF8-F8DA-FFE7F20003EF}"/>
              </a:ext>
            </a:extLst>
          </p:cNvPr>
          <p:cNvSpPr/>
          <p:nvPr/>
        </p:nvSpPr>
        <p:spPr>
          <a:xfrm>
            <a:off x="4483006" y="1305201"/>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An ecosystem is made up of all the living and nonliving things in an area.</a:t>
            </a:r>
          </a:p>
        </p:txBody>
      </p:sp>
      <p:sp>
        <p:nvSpPr>
          <p:cNvPr id="15" name="mushroom_b">
            <a:extLst>
              <a:ext uri="{FF2B5EF4-FFF2-40B4-BE49-F238E27FC236}">
                <a16:creationId xmlns:a16="http://schemas.microsoft.com/office/drawing/2014/main" id="{64E659F9-D806-0B2A-BCED-7930162FBBA7}"/>
              </a:ext>
            </a:extLst>
          </p:cNvPr>
          <p:cNvSpPr/>
          <p:nvPr/>
        </p:nvSpPr>
        <p:spPr>
          <a:xfrm>
            <a:off x="6252104" y="4868527"/>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200" dirty="0">
                <a:solidFill>
                  <a:srgbClr val="414141"/>
                </a:solidFill>
                <a:latin typeface="Montserrat" pitchFamily="2" charset="77"/>
                <a:ea typeface="Sztosfixed" pitchFamily="2" charset="77"/>
                <a:cs typeface="Sztosfixed" pitchFamily="2" charset="77"/>
              </a:rPr>
              <a:t>Hyphae are the feathery, hair-like threads that branch out, and form the large network called a mycelium. Each hyphae help the mushroom get food by releasing enzymes to break it down and absorb the nutrients.</a:t>
            </a:r>
          </a:p>
        </p:txBody>
      </p:sp>
      <p:sp>
        <p:nvSpPr>
          <p:cNvPr id="18" name="Mycelium">
            <a:extLst>
              <a:ext uri="{FF2B5EF4-FFF2-40B4-BE49-F238E27FC236}">
                <a16:creationId xmlns:a16="http://schemas.microsoft.com/office/drawing/2014/main" id="{1CF68B20-D55F-0D74-8BC9-63350F654917}"/>
              </a:ext>
            </a:extLst>
          </p:cNvPr>
          <p:cNvSpPr/>
          <p:nvPr/>
        </p:nvSpPr>
        <p:spPr>
          <a:xfrm>
            <a:off x="7977972"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Fungi</a:t>
            </a:r>
          </a:p>
        </p:txBody>
      </p:sp>
      <p:sp>
        <p:nvSpPr>
          <p:cNvPr id="9" name="Mushroom">
            <a:extLst>
              <a:ext uri="{FF2B5EF4-FFF2-40B4-BE49-F238E27FC236}">
                <a16:creationId xmlns:a16="http://schemas.microsoft.com/office/drawing/2014/main" id="{1DCED948-E45E-D13A-ACF3-7907E6754CC7}"/>
              </a:ext>
            </a:extLst>
          </p:cNvPr>
          <p:cNvSpPr/>
          <p:nvPr/>
        </p:nvSpPr>
        <p:spPr>
          <a:xfrm>
            <a:off x="2714489" y="4868527"/>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Gills</a:t>
            </a:r>
          </a:p>
        </p:txBody>
      </p:sp>
      <p:sp>
        <p:nvSpPr>
          <p:cNvPr id="16" name="Gills">
            <a:extLst>
              <a:ext uri="{FF2B5EF4-FFF2-40B4-BE49-F238E27FC236}">
                <a16:creationId xmlns:a16="http://schemas.microsoft.com/office/drawing/2014/main" id="{B8366C80-3D24-DF82-5EAE-C1E92370C274}"/>
              </a:ext>
            </a:extLst>
          </p:cNvPr>
          <p:cNvSpPr/>
          <p:nvPr/>
        </p:nvSpPr>
        <p:spPr>
          <a:xfrm>
            <a:off x="4483587"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Foraying</a:t>
            </a:r>
          </a:p>
        </p:txBody>
      </p:sp>
      <p:sp>
        <p:nvSpPr>
          <p:cNvPr id="11" name="Fungi">
            <a:extLst>
              <a:ext uri="{FF2B5EF4-FFF2-40B4-BE49-F238E27FC236}">
                <a16:creationId xmlns:a16="http://schemas.microsoft.com/office/drawing/2014/main" id="{E8A8B49B-01C0-8505-88CF-492F4A7E245E}"/>
              </a:ext>
            </a:extLst>
          </p:cNvPr>
          <p:cNvSpPr/>
          <p:nvPr/>
        </p:nvSpPr>
        <p:spPr>
          <a:xfrm>
            <a:off x="987458"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Forage</a:t>
            </a:r>
          </a:p>
        </p:txBody>
      </p:sp>
      <p:sp>
        <p:nvSpPr>
          <p:cNvPr id="10" name="Foraying">
            <a:extLst>
              <a:ext uri="{FF2B5EF4-FFF2-40B4-BE49-F238E27FC236}">
                <a16:creationId xmlns:a16="http://schemas.microsoft.com/office/drawing/2014/main" id="{50C47EA0-82F2-0E23-C631-C8F35EE73D3A}"/>
              </a:ext>
            </a:extLst>
          </p:cNvPr>
          <p:cNvSpPr/>
          <p:nvPr/>
        </p:nvSpPr>
        <p:spPr>
          <a:xfrm>
            <a:off x="7978553"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Edible</a:t>
            </a:r>
          </a:p>
        </p:txBody>
      </p:sp>
      <p:sp>
        <p:nvSpPr>
          <p:cNvPr id="17" name="Forage">
            <a:extLst>
              <a:ext uri="{FF2B5EF4-FFF2-40B4-BE49-F238E27FC236}">
                <a16:creationId xmlns:a16="http://schemas.microsoft.com/office/drawing/2014/main" id="{15A01FB4-B686-25D1-5A93-DDD40CC2267B}"/>
              </a:ext>
            </a:extLst>
          </p:cNvPr>
          <p:cNvSpPr/>
          <p:nvPr/>
        </p:nvSpPr>
        <p:spPr>
          <a:xfrm>
            <a:off x="4483587"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Ecosystem</a:t>
            </a:r>
          </a:p>
        </p:txBody>
      </p:sp>
      <p:sp>
        <p:nvSpPr>
          <p:cNvPr id="14" name="cap">
            <a:extLst>
              <a:ext uri="{FF2B5EF4-FFF2-40B4-BE49-F238E27FC236}">
                <a16:creationId xmlns:a16="http://schemas.microsoft.com/office/drawing/2014/main" id="{A0397F11-5629-2206-D285-06F531AE3AFC}"/>
              </a:ext>
            </a:extLst>
          </p:cNvPr>
          <p:cNvSpPr/>
          <p:nvPr/>
        </p:nvSpPr>
        <p:spPr>
          <a:xfrm>
            <a:off x="987458"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Cap</a:t>
            </a:r>
          </a:p>
        </p:txBody>
      </p:sp>
      <p:grpSp>
        <p:nvGrpSpPr>
          <p:cNvPr id="20" name="menu">
            <a:extLst>
              <a:ext uri="{FF2B5EF4-FFF2-40B4-BE49-F238E27FC236}">
                <a16:creationId xmlns:a16="http://schemas.microsoft.com/office/drawing/2014/main" id="{550D90B2-2931-5125-6CF3-E0B4FD4DB9CF}"/>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7956F8A6-3AEE-2769-521E-00613265DD28}"/>
                </a:ext>
              </a:extLst>
            </p:cNvPr>
            <p:cNvSpPr/>
            <p:nvPr/>
          </p:nvSpPr>
          <p:spPr>
            <a:xfrm rot="10800000">
              <a:off x="151927" y="2325786"/>
              <a:ext cx="260682" cy="630889"/>
            </a:xfrm>
            <a:prstGeom prst="roundRect">
              <a:avLst>
                <a:gd name="adj" fmla="val 50000"/>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4" name="a4">
              <a:hlinkClick r:id="" action="ppaction://hlinkshowjump?jump=nextslide"/>
              <a:extLst>
                <a:ext uri="{FF2B5EF4-FFF2-40B4-BE49-F238E27FC236}">
                  <a16:creationId xmlns:a16="http://schemas.microsoft.com/office/drawing/2014/main" id="{C46BA303-1773-F227-44EF-26D2FAD5B88E}"/>
                </a:ext>
              </a:extLst>
            </p:cNvPr>
            <p:cNvPicPr>
              <a:picLocks noChangeAspect="1"/>
            </p:cNvPicPr>
            <p:nvPr/>
          </p:nvPicPr>
          <p:blipFill>
            <a:blip r:embed="rId3"/>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E50C707C-5DF8-EEB2-5EFB-17DA0AF4F56A}"/>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12" name="Title 1">
            <a:extLst>
              <a:ext uri="{FF2B5EF4-FFF2-40B4-BE49-F238E27FC236}">
                <a16:creationId xmlns:a16="http://schemas.microsoft.com/office/drawing/2014/main" id="{BA67A5B6-E5DB-E27F-D465-56B62AD8F4F0}"/>
              </a:ext>
            </a:extLst>
          </p:cNvPr>
          <p:cNvSpPr txBox="1">
            <a:spLocks/>
          </p:cNvSpPr>
          <p:nvPr/>
        </p:nvSpPr>
        <p:spPr>
          <a:xfrm>
            <a:off x="4326321" y="352331"/>
            <a:ext cx="3539358" cy="4985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number">
            <a:extLst>
              <a:ext uri="{FF2B5EF4-FFF2-40B4-BE49-F238E27FC236}">
                <a16:creationId xmlns:a16="http://schemas.microsoft.com/office/drawing/2014/main" id="{C86CCB6F-2A56-A88F-B52E-7A9E295BA687}"/>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3</a:t>
            </a:fld>
            <a:endParaRPr lang="en" sz="2000" b="1" dirty="0">
              <a:solidFill>
                <a:srgbClr val="B83529"/>
              </a:solidFill>
              <a:latin typeface="Sztosfixed" pitchFamily="2" charset="77"/>
              <a:ea typeface="Sztosfixed" pitchFamily="2" charset="77"/>
              <a:cs typeface="Sztosfixed" pitchFamily="2" charset="77"/>
            </a:endParaRPr>
          </a:p>
        </p:txBody>
      </p:sp>
      <p:grpSp>
        <p:nvGrpSpPr>
          <p:cNvPr id="29" name="hint">
            <a:extLst>
              <a:ext uri="{FF2B5EF4-FFF2-40B4-BE49-F238E27FC236}">
                <a16:creationId xmlns:a16="http://schemas.microsoft.com/office/drawing/2014/main" id="{5DA08A41-040C-010B-8AE8-3BA9A0DEE454}"/>
              </a:ext>
            </a:extLst>
          </p:cNvPr>
          <p:cNvGrpSpPr/>
          <p:nvPr/>
        </p:nvGrpSpPr>
        <p:grpSpPr>
          <a:xfrm>
            <a:off x="879326" y="352331"/>
            <a:ext cx="2497643" cy="577699"/>
            <a:chOff x="8094157" y="5845762"/>
            <a:chExt cx="2497643" cy="577699"/>
          </a:xfrm>
        </p:grpSpPr>
        <p:sp>
          <p:nvSpPr>
            <p:cNvPr id="28" name="Rectangle: Rounded Corners 27">
              <a:extLst>
                <a:ext uri="{FF2B5EF4-FFF2-40B4-BE49-F238E27FC236}">
                  <a16:creationId xmlns:a16="http://schemas.microsoft.com/office/drawing/2014/main" id="{19CB69A2-B46C-08AF-2596-3633F22FE767}"/>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7" name="button button">
              <a:extLst>
                <a:ext uri="{FF2B5EF4-FFF2-40B4-BE49-F238E27FC236}">
                  <a16:creationId xmlns:a16="http://schemas.microsoft.com/office/drawing/2014/main" id="{D201AA9A-25A5-52C9-F333-8ABC0315347E}"/>
                </a:ext>
              </a:extLst>
            </p:cNvPr>
            <p:cNvPicPr>
              <a:picLocks noChangeAspect="1"/>
            </p:cNvPicPr>
            <p:nvPr/>
          </p:nvPicPr>
          <p:blipFill>
            <a:blip r:embed="rId4"/>
            <a:srcRect/>
            <a:stretch/>
          </p:blipFill>
          <p:spPr>
            <a:xfrm>
              <a:off x="8094157" y="5845762"/>
              <a:ext cx="572350" cy="577699"/>
            </a:xfrm>
            <a:prstGeom prst="rect">
              <a:avLst/>
            </a:prstGeom>
          </p:spPr>
        </p:pic>
      </p:grpSp>
      <p:sp>
        <p:nvSpPr>
          <p:cNvPr id="13" name="Mushroom">
            <a:extLst>
              <a:ext uri="{FF2B5EF4-FFF2-40B4-BE49-F238E27FC236}">
                <a16:creationId xmlns:a16="http://schemas.microsoft.com/office/drawing/2014/main" id="{8F2E45A2-557A-7546-A206-4D9D3DF00D78}"/>
              </a:ext>
            </a:extLst>
          </p:cNvPr>
          <p:cNvSpPr/>
          <p:nvPr/>
        </p:nvSpPr>
        <p:spPr>
          <a:xfrm>
            <a:off x="6252685" y="4868527"/>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Hyphae</a:t>
            </a:r>
          </a:p>
        </p:txBody>
      </p:sp>
    </p:spTree>
    <p:extLst>
      <p:ext uri="{BB962C8B-B14F-4D97-AF65-F5344CB8AC3E}">
        <p14:creationId xmlns:p14="http://schemas.microsoft.com/office/powerpoint/2010/main" val="6730088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4" restart="whenNotActive" fill="hold" evtFilter="cancelBubble" nodeType="interactiveSeq">
                <p:stCondLst>
                  <p:cond evt="onClick" delay="0">
                    <p:tgtEl>
                      <p:spTgt spid="5"/>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childTnLst>
              </p:cTn>
              <p:nextCondLst>
                <p:cond evt="onClick" delay="0">
                  <p:tgtEl>
                    <p:spTgt spid="3"/>
                  </p:tgtEl>
                </p:cond>
              </p:nextCondLst>
            </p:seq>
            <p:seq concurrent="1" nextAc="seek">
              <p:cTn id="56" restart="whenNotActive" fill="hold" evtFilter="cancelBubble" nodeType="interactiveSeq">
                <p:stCondLst>
                  <p:cond evt="onClick" delay="0">
                    <p:tgtEl>
                      <p:spTgt spid="4"/>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childTnLst>
              </p:cTn>
              <p:nextCondLst>
                <p:cond evt="onClick" delay="0">
                  <p:tgtEl>
                    <p:spTgt spid="4"/>
                  </p:tgtEl>
                </p:cond>
              </p:nextCondLst>
            </p:seq>
            <p:seq concurrent="1" nextAc="seek">
              <p:cTn id="62" restart="whenNotActive" fill="hold" evtFilter="cancelBubble" nodeType="interactiveSeq">
                <p:stCondLst>
                  <p:cond evt="onClick" delay="0">
                    <p:tgtEl>
                      <p:spTgt spid="6"/>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1"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8"/>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childTnLst>
                    </p:cTn>
                  </p:par>
                </p:childTnLst>
              </p:cTn>
              <p:nextCondLst>
                <p:cond evt="onClick" delay="0">
                  <p:tgtEl>
                    <p:spTgt spid="8"/>
                  </p:tgtEl>
                </p:cond>
              </p:nextCondLst>
            </p:seq>
            <p:seq concurrent="1" nextAc="seek">
              <p:cTn id="74" restart="whenNotActive" fill="hold" evtFilter="cancelBubble" nodeType="interactiveSeq">
                <p:stCondLst>
                  <p:cond evt="onClick" delay="0">
                    <p:tgtEl>
                      <p:spTgt spid="7"/>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grpId="1"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childTnLst>
              </p:cTn>
              <p:nextCondLst>
                <p:cond evt="onClick" delay="0">
                  <p:tgtEl>
                    <p:spTgt spid="7"/>
                  </p:tgtEl>
                </p:cond>
              </p:nextCondLst>
            </p:seq>
            <p:seq concurrent="1" nextAc="seek">
              <p:cTn id="80" restart="whenNotActive" fill="hold" evtFilter="cancelBubble" nodeType="interactiveSeq">
                <p:stCondLst>
                  <p:cond evt="onClick" delay="0">
                    <p:tgtEl>
                      <p:spTgt spid="2"/>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1" nodeType="click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fade">
                                      <p:cBhvr>
                                        <p:cTn id="85" dur="500"/>
                                        <p:tgtEl>
                                          <p:spTgt spid="9"/>
                                        </p:tgtEl>
                                      </p:cBhvr>
                                    </p:animEffect>
                                  </p:childTnLst>
                                </p:cTn>
                              </p:par>
                            </p:childTnLst>
                          </p:cTn>
                        </p:par>
                      </p:childTnLst>
                    </p:cTn>
                  </p:par>
                </p:childTnLst>
              </p:cTn>
              <p:nextCondLst>
                <p:cond evt="onClick" delay="0">
                  <p:tgtEl>
                    <p:spTgt spid="2"/>
                  </p:tgtEl>
                </p:cond>
              </p:nextCondLst>
            </p:seq>
            <p:seq concurrent="1" nextAc="seek">
              <p:cTn id="86" restart="whenNotActive" fill="hold" evtFilter="cancelBubble" nodeType="interactiveSeq">
                <p:stCondLst>
                  <p:cond evt="onClick" delay="0">
                    <p:tgtEl>
                      <p:spTgt spid="13"/>
                    </p:tgtEl>
                  </p:cond>
                </p:stCondLst>
                <p:endSync evt="end" delay="0">
                  <p:rtn val="all"/>
                </p:endSync>
                <p:childTnLst>
                  <p:par>
                    <p:cTn id="87" fill="hold">
                      <p:stCondLst>
                        <p:cond delay="0"/>
                      </p:stCondLst>
                      <p:childTnLst>
                        <p:par>
                          <p:cTn id="88" fill="hold">
                            <p:stCondLst>
                              <p:cond delay="0"/>
                            </p:stCondLst>
                            <p:childTnLst>
                              <p:par>
                                <p:cTn id="89" presetID="10" presetClass="exit" presetSubtype="0" fill="hold" grpId="0" nodeType="clickEffect">
                                  <p:stCondLst>
                                    <p:cond delay="0"/>
                                  </p:stCondLst>
                                  <p:childTnLst>
                                    <p:animEffect transition="out" filter="fade">
                                      <p:cBhvr>
                                        <p:cTn id="90" dur="500"/>
                                        <p:tgtEl>
                                          <p:spTgt spid="13"/>
                                        </p:tgtEl>
                                      </p:cBhvr>
                                    </p:animEffect>
                                    <p:set>
                                      <p:cBhvr>
                                        <p:cTn id="91"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2" restart="whenNotActive" fill="hold" evtFilter="cancelBubble" nodeType="interactiveSeq">
                <p:stCondLst>
                  <p:cond evt="onClick" delay="0">
                    <p:tgtEl>
                      <p:spTgt spid="15"/>
                    </p:tgtEl>
                  </p:cond>
                </p:stCondLst>
                <p:endSync evt="end" delay="0">
                  <p:rtn val="all"/>
                </p:endSync>
                <p:childTnLst>
                  <p:par>
                    <p:cTn id="93" fill="hold">
                      <p:stCondLst>
                        <p:cond delay="0"/>
                      </p:stCondLst>
                      <p:childTnLst>
                        <p:par>
                          <p:cTn id="94" fill="hold">
                            <p:stCondLst>
                              <p:cond delay="0"/>
                            </p:stCondLst>
                            <p:childTnLst>
                              <p:par>
                                <p:cTn id="95" presetID="10" presetClass="entr" presetSubtype="0" fill="hold" grpId="1" nodeType="clickEffect">
                                  <p:stCondLst>
                                    <p:cond delay="0"/>
                                  </p:stCondLst>
                                  <p:childTnLst>
                                    <p:set>
                                      <p:cBhvr>
                                        <p:cTn id="96" dur="1" fill="hold">
                                          <p:stCondLst>
                                            <p:cond delay="0"/>
                                          </p:stCondLst>
                                        </p:cTn>
                                        <p:tgtEl>
                                          <p:spTgt spid="13"/>
                                        </p:tgtEl>
                                        <p:attrNameLst>
                                          <p:attrName>style.visibility</p:attrName>
                                        </p:attrNameLst>
                                      </p:cBhvr>
                                      <p:to>
                                        <p:strVal val="visible"/>
                                      </p:to>
                                    </p:set>
                                    <p:animEffect transition="in" filter="fade">
                                      <p:cBhvr>
                                        <p:cTn id="97" dur="500"/>
                                        <p:tgtEl>
                                          <p:spTgt spid="13"/>
                                        </p:tgtEl>
                                      </p:cBhvr>
                                    </p:animEffect>
                                  </p:childTnLst>
                                </p:cTn>
                              </p:par>
                            </p:childTnLst>
                          </p:cTn>
                        </p:par>
                      </p:childTnLst>
                    </p:cTn>
                  </p:par>
                </p:childTnLst>
              </p:cTn>
              <p:nextCondLst>
                <p:cond evt="onClick" delay="0">
                  <p:tgtEl>
                    <p:spTgt spid="15"/>
                  </p:tgtEl>
                </p:cond>
              </p:nextCondLst>
            </p:seq>
          </p:childTnLst>
        </p:cTn>
      </p:par>
    </p:tnLst>
    <p:bldLst>
      <p:bldP spid="18" grpId="0" animBg="1"/>
      <p:bldP spid="18" grpId="1" animBg="1"/>
      <p:bldP spid="9" grpId="0" animBg="1"/>
      <p:bldP spid="9" grpId="1" animBg="1"/>
      <p:bldP spid="16" grpId="0" animBg="1"/>
      <p:bldP spid="16" grpId="1" animBg="1"/>
      <p:bldP spid="11" grpId="0" animBg="1"/>
      <p:bldP spid="11" grpId="1" animBg="1"/>
      <p:bldP spid="10" grpId="0" animBg="1"/>
      <p:bldP spid="10" grpId="1" animBg="1"/>
      <p:bldP spid="17" grpId="0" animBg="1"/>
      <p:bldP spid="17" grpId="1" animBg="1"/>
      <p:bldP spid="14" grpId="0" animBg="1"/>
      <p:bldP spid="14" grpId="1" animBg="1"/>
      <p:bldP spid="13" grpId="0" animBg="1"/>
      <p:bldP spid="13"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412C1-4A23-6F72-8C01-A6D56003626D}"/>
            </a:ext>
          </a:extLst>
        </p:cNvPr>
        <p:cNvGrpSpPr/>
        <p:nvPr/>
      </p:nvGrpSpPr>
      <p:grpSpPr>
        <a:xfrm>
          <a:off x="0" y="0"/>
          <a:ext cx="0" cy="0"/>
          <a:chOff x="0" y="0"/>
          <a:chExt cx="0" cy="0"/>
        </a:xfrm>
      </p:grpSpPr>
      <p:sp>
        <p:nvSpPr>
          <p:cNvPr id="2" name="6">
            <a:extLst>
              <a:ext uri="{FF2B5EF4-FFF2-40B4-BE49-F238E27FC236}">
                <a16:creationId xmlns:a16="http://schemas.microsoft.com/office/drawing/2014/main" id="{E48C985A-2790-B2F6-E62E-4C68664F8081}"/>
              </a:ext>
            </a:extLst>
          </p:cNvPr>
          <p:cNvSpPr/>
          <p:nvPr/>
        </p:nvSpPr>
        <p:spPr>
          <a:xfrm>
            <a:off x="6233972" y="3595911"/>
            <a:ext cx="32242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algn="ctr"/>
            <a:r>
              <a:rPr lang="en-US" sz="1600" dirty="0">
                <a:solidFill>
                  <a:srgbClr val="414141"/>
                </a:solidFill>
                <a:latin typeface="Montserrat" pitchFamily="2" charset="77"/>
                <a:ea typeface="Sztosfixed" pitchFamily="2" charset="77"/>
                <a:cs typeface="Sztosfixed" pitchFamily="2" charset="77"/>
              </a:rPr>
              <a:t>Different kinds of helpers in food that do special jobs to keep our bodies healthy, like Vitamin D that helps make our teeth and bones strong.</a:t>
            </a:r>
          </a:p>
        </p:txBody>
      </p:sp>
      <p:sp>
        <p:nvSpPr>
          <p:cNvPr id="4" name="4">
            <a:extLst>
              <a:ext uri="{FF2B5EF4-FFF2-40B4-BE49-F238E27FC236}">
                <a16:creationId xmlns:a16="http://schemas.microsoft.com/office/drawing/2014/main" id="{9D642F62-58A3-B4E0-E72F-4B14136DCA7E}"/>
              </a:ext>
            </a:extLst>
          </p:cNvPr>
          <p:cNvSpPr/>
          <p:nvPr/>
        </p:nvSpPr>
        <p:spPr>
          <a:xfrm>
            <a:off x="2732040" y="3595911"/>
            <a:ext cx="3224827"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r>
              <a:rPr lang="en-US" sz="1600" dirty="0">
                <a:solidFill>
                  <a:srgbClr val="414141"/>
                </a:solidFill>
                <a:latin typeface="Montserrat" pitchFamily="2" charset="77"/>
                <a:ea typeface="Sztosfixed" pitchFamily="2" charset="77"/>
                <a:cs typeface="Sztosfixed" pitchFamily="2" charset="77"/>
              </a:rPr>
              <a:t>Special substances found in the food we eat. They are essential for our bodies to grow, repair themselves, stay healthy and have energy.</a:t>
            </a:r>
          </a:p>
        </p:txBody>
      </p:sp>
      <p:sp>
        <p:nvSpPr>
          <p:cNvPr id="3" name="3">
            <a:extLst>
              <a:ext uri="{FF2B5EF4-FFF2-40B4-BE49-F238E27FC236}">
                <a16:creationId xmlns:a16="http://schemas.microsoft.com/office/drawing/2014/main" id="{E0F5A2D3-A49F-8931-0836-0028E8361EE2}"/>
              </a:ext>
            </a:extLst>
          </p:cNvPr>
          <p:cNvSpPr/>
          <p:nvPr/>
        </p:nvSpPr>
        <p:spPr>
          <a:xfrm>
            <a:off x="6226718" y="1814248"/>
            <a:ext cx="32242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r>
              <a:rPr lang="en-US" sz="1600" dirty="0">
                <a:solidFill>
                  <a:srgbClr val="414141"/>
                </a:solidFill>
                <a:latin typeface="Montserrat" pitchFamily="2" charset="77"/>
                <a:ea typeface="Sztosfixed" pitchFamily="2" charset="77"/>
                <a:cs typeface="Sztosfixed" pitchFamily="2" charset="77"/>
              </a:rPr>
              <a:t>Important tiny things in food that our bodies need to stay healthy, like calcium for strong bones.</a:t>
            </a:r>
          </a:p>
        </p:txBody>
      </p:sp>
      <p:sp>
        <p:nvSpPr>
          <p:cNvPr id="7" name="2">
            <a:extLst>
              <a:ext uri="{FF2B5EF4-FFF2-40B4-BE49-F238E27FC236}">
                <a16:creationId xmlns:a16="http://schemas.microsoft.com/office/drawing/2014/main" id="{610B2FDC-914B-E191-0ED0-F3755D3C9D3A}"/>
              </a:ext>
            </a:extLst>
          </p:cNvPr>
          <p:cNvSpPr/>
          <p:nvPr/>
        </p:nvSpPr>
        <p:spPr>
          <a:xfrm>
            <a:off x="2731459" y="1814248"/>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r>
              <a:rPr lang="en-US" sz="1600" dirty="0">
                <a:solidFill>
                  <a:srgbClr val="414141"/>
                </a:solidFill>
                <a:latin typeface="Montserrat" pitchFamily="2" charset="77"/>
                <a:ea typeface="Sztosfixed" pitchFamily="2" charset="77"/>
                <a:cs typeface="Sztosfixed" pitchFamily="2" charset="77"/>
              </a:rPr>
              <a:t>Being strong and not getting sick easily because your immune system is working well.</a:t>
            </a:r>
          </a:p>
        </p:txBody>
      </p:sp>
      <p:sp>
        <p:nvSpPr>
          <p:cNvPr id="9" name="immune">
            <a:extLst>
              <a:ext uri="{FF2B5EF4-FFF2-40B4-BE49-F238E27FC236}">
                <a16:creationId xmlns:a16="http://schemas.microsoft.com/office/drawing/2014/main" id="{DC06CA96-05CA-6171-A9C2-B3467378B283}"/>
              </a:ext>
            </a:extLst>
          </p:cNvPr>
          <p:cNvSpPr/>
          <p:nvPr/>
        </p:nvSpPr>
        <p:spPr>
          <a:xfrm>
            <a:off x="6234553" y="3595911"/>
            <a:ext cx="32242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Vitamins</a:t>
            </a:r>
          </a:p>
        </p:txBody>
      </p:sp>
      <p:sp>
        <p:nvSpPr>
          <p:cNvPr id="11" name="fibre">
            <a:extLst>
              <a:ext uri="{FF2B5EF4-FFF2-40B4-BE49-F238E27FC236}">
                <a16:creationId xmlns:a16="http://schemas.microsoft.com/office/drawing/2014/main" id="{92D02F94-82F0-C850-AEA4-D5DFB46AEB86}"/>
              </a:ext>
            </a:extLst>
          </p:cNvPr>
          <p:cNvSpPr/>
          <p:nvPr/>
        </p:nvSpPr>
        <p:spPr>
          <a:xfrm>
            <a:off x="2732621" y="3595911"/>
            <a:ext cx="3224827"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Nutrients</a:t>
            </a:r>
          </a:p>
        </p:txBody>
      </p:sp>
      <p:sp>
        <p:nvSpPr>
          <p:cNvPr id="10" name="expose">
            <a:extLst>
              <a:ext uri="{FF2B5EF4-FFF2-40B4-BE49-F238E27FC236}">
                <a16:creationId xmlns:a16="http://schemas.microsoft.com/office/drawing/2014/main" id="{48013D8E-9C6A-3543-C6BA-BD4CAC4A0D18}"/>
              </a:ext>
            </a:extLst>
          </p:cNvPr>
          <p:cNvSpPr/>
          <p:nvPr/>
        </p:nvSpPr>
        <p:spPr>
          <a:xfrm>
            <a:off x="6227299" y="1814248"/>
            <a:ext cx="32242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Minerals</a:t>
            </a:r>
          </a:p>
        </p:txBody>
      </p:sp>
      <p:sp>
        <p:nvSpPr>
          <p:cNvPr id="17" name="digest">
            <a:extLst>
              <a:ext uri="{FF2B5EF4-FFF2-40B4-BE49-F238E27FC236}">
                <a16:creationId xmlns:a16="http://schemas.microsoft.com/office/drawing/2014/main" id="{D68645DB-1EAF-1965-20FA-45DE8002BA3D}"/>
              </a:ext>
            </a:extLst>
          </p:cNvPr>
          <p:cNvSpPr/>
          <p:nvPr/>
        </p:nvSpPr>
        <p:spPr>
          <a:xfrm>
            <a:off x="2732040" y="1814248"/>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Immunity</a:t>
            </a:r>
          </a:p>
        </p:txBody>
      </p:sp>
      <p:grpSp>
        <p:nvGrpSpPr>
          <p:cNvPr id="20" name="menu">
            <a:extLst>
              <a:ext uri="{FF2B5EF4-FFF2-40B4-BE49-F238E27FC236}">
                <a16:creationId xmlns:a16="http://schemas.microsoft.com/office/drawing/2014/main" id="{173EF651-66BD-D18A-2663-8154226F31BD}"/>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186F3A13-BFA0-02FD-29EC-448D5210FF9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2" name="a4">
              <a:hlinkClick r:id="" action="ppaction://hlinkshowjump?jump=nextslide"/>
              <a:extLst>
                <a:ext uri="{FF2B5EF4-FFF2-40B4-BE49-F238E27FC236}">
                  <a16:creationId xmlns:a16="http://schemas.microsoft.com/office/drawing/2014/main" id="{40BB32F0-4425-F5EC-3BC8-A6C33F7DF8EE}"/>
                </a:ext>
              </a:extLst>
            </p:cNvPr>
            <p:cNvPicPr>
              <a:picLocks noChangeAspect="1"/>
            </p:cNvPicPr>
            <p:nvPr/>
          </p:nvPicPr>
          <p:blipFill>
            <a:blip r:embed="rId2"/>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2B22A8BF-8912-BB2F-0383-C5195021E743}"/>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E559C9CE-6D93-121D-73A8-16633ABBFFE5}"/>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1336FE57-93CB-4A4F-6712-EA3FF161D36A}"/>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8936B471-851A-B11D-F284-950A0A81F76E}"/>
                </a:ext>
              </a:extLst>
            </p:cNvPr>
            <p:cNvPicPr>
              <a:picLocks noChangeAspect="1"/>
            </p:cNvPicPr>
            <p:nvPr/>
          </p:nvPicPr>
          <p:blipFill>
            <a:blip r:embed="rId3"/>
            <a:srcRect/>
            <a:stretch/>
          </p:blipFill>
          <p:spPr>
            <a:xfrm>
              <a:off x="8094157" y="5845762"/>
              <a:ext cx="572350" cy="577699"/>
            </a:xfrm>
            <a:prstGeom prst="rect">
              <a:avLst/>
            </a:prstGeom>
          </p:spPr>
        </p:pic>
      </p:grpSp>
      <p:sp>
        <p:nvSpPr>
          <p:cNvPr id="15" name="Title 1">
            <a:extLst>
              <a:ext uri="{FF2B5EF4-FFF2-40B4-BE49-F238E27FC236}">
                <a16:creationId xmlns:a16="http://schemas.microsoft.com/office/drawing/2014/main" id="{C0473653-003B-DC07-4758-4935627B1BA5}"/>
              </a:ext>
            </a:extLst>
          </p:cNvPr>
          <p:cNvSpPr txBox="1">
            <a:spLocks/>
          </p:cNvSpPr>
          <p:nvPr/>
        </p:nvSpPr>
        <p:spPr>
          <a:xfrm>
            <a:off x="3805620" y="352331"/>
            <a:ext cx="4580760" cy="5620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6" name="number">
            <a:extLst>
              <a:ext uri="{FF2B5EF4-FFF2-40B4-BE49-F238E27FC236}">
                <a16:creationId xmlns:a16="http://schemas.microsoft.com/office/drawing/2014/main" id="{2ACFA727-F205-73F1-95AA-C031BF55B1E4}"/>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30</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2595162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1"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childTnLst>
              </p:cTn>
              <p:nextCondLst>
                <p:cond evt="onClick" delay="0">
                  <p:tgtEl>
                    <p:spTgt spid="7"/>
                  </p:tgtEl>
                </p:cond>
              </p:nextCondLst>
            </p:seq>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nextCondLst>
                <p:cond evt="onClick" delay="0">
                  <p:tgtEl>
                    <p:spTgt spid="3"/>
                  </p:tgtEl>
                </p:cond>
              </p:nextCondLst>
            </p:seq>
            <p:seq concurrent="1" nextAc="seek">
              <p:cTn id="38" restart="whenNotActive" fill="hold" evtFilter="cancelBubble" nodeType="interactiveSeq">
                <p:stCondLst>
                  <p:cond evt="onClick" delay="0">
                    <p:tgtEl>
                      <p:spTgt spid="4"/>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2"/>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childTnLst>
                    </p:cTn>
                  </p:par>
                </p:childTnLst>
              </p:cTn>
              <p:nextCondLst>
                <p:cond evt="onClick" delay="0">
                  <p:tgtEl>
                    <p:spTgt spid="2"/>
                  </p:tgtEl>
                </p:cond>
              </p:nextCondLst>
            </p:seq>
          </p:childTnLst>
        </p:cTn>
      </p:par>
    </p:tnLst>
    <p:bldLst>
      <p:bldP spid="9" grpId="0" animBg="1"/>
      <p:bldP spid="9" grpId="1" animBg="1"/>
      <p:bldP spid="11" grpId="0" animBg="1"/>
      <p:bldP spid="11" grpId="1" animBg="1"/>
      <p:bldP spid="10" grpId="0" animBg="1"/>
      <p:bldP spid="10" grpId="1" animBg="1"/>
      <p:bldP spid="17" grpId="0" animBg="1"/>
      <p:bldP spid="17"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4F861-D098-C7B0-71FB-190D36CA29A0}"/>
            </a:ext>
          </a:extLst>
        </p:cNvPr>
        <p:cNvGrpSpPr/>
        <p:nvPr/>
      </p:nvGrpSpPr>
      <p:grpSpPr>
        <a:xfrm>
          <a:off x="0" y="0"/>
          <a:ext cx="0" cy="0"/>
          <a:chOff x="0" y="0"/>
          <a:chExt cx="0" cy="0"/>
        </a:xfrm>
      </p:grpSpPr>
      <p:pic>
        <p:nvPicPr>
          <p:cNvPr id="8" name="Online Media 7" descr="Vitamins and Minerals for Kids | Learn the difference and why they're important">
            <a:hlinkClick r:id="" action="ppaction://media"/>
            <a:extLst>
              <a:ext uri="{FF2B5EF4-FFF2-40B4-BE49-F238E27FC236}">
                <a16:creationId xmlns:a16="http://schemas.microsoft.com/office/drawing/2014/main" id="{EADDD3DF-4387-2331-39E1-573B12BD48B5}"/>
              </a:ext>
            </a:extLst>
          </p:cNvPr>
          <p:cNvPicPr>
            <a:picLocks noRot="1" noChangeAspect="1"/>
          </p:cNvPicPr>
          <p:nvPr>
            <a:videoFile r:link="rId1"/>
          </p:nvPr>
        </p:nvPicPr>
        <p:blipFill>
          <a:blip r:embed="rId3"/>
          <a:stretch>
            <a:fillRect/>
          </a:stretch>
        </p:blipFill>
        <p:spPr>
          <a:xfrm>
            <a:off x="688565" y="1689200"/>
            <a:ext cx="7896635" cy="4461598"/>
          </a:xfrm>
          <a:prstGeom prst="rect">
            <a:avLst/>
          </a:prstGeom>
        </p:spPr>
      </p:pic>
      <p:sp>
        <p:nvSpPr>
          <p:cNvPr id="2" name="Title 1">
            <a:extLst>
              <a:ext uri="{FF2B5EF4-FFF2-40B4-BE49-F238E27FC236}">
                <a16:creationId xmlns:a16="http://schemas.microsoft.com/office/drawing/2014/main" id="{701D6467-13E8-B860-F8B7-2F4066E8F975}"/>
              </a:ext>
            </a:extLst>
          </p:cNvPr>
          <p:cNvSpPr txBox="1">
            <a:spLocks/>
          </p:cNvSpPr>
          <p:nvPr/>
        </p:nvSpPr>
        <p:spPr>
          <a:xfrm>
            <a:off x="1610020" y="352331"/>
            <a:ext cx="897196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Vitamins and Minerals</a:t>
            </a:r>
          </a:p>
        </p:txBody>
      </p:sp>
      <p:sp>
        <p:nvSpPr>
          <p:cNvPr id="11" name="Google Shape;151;p10">
            <a:extLst>
              <a:ext uri="{FF2B5EF4-FFF2-40B4-BE49-F238E27FC236}">
                <a16:creationId xmlns:a16="http://schemas.microsoft.com/office/drawing/2014/main" id="{473849F1-A7B8-E020-C270-B6EC8277A923}"/>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31</a:t>
            </a:fld>
            <a:endParaRPr lang="en" sz="2000" b="1" dirty="0">
              <a:solidFill>
                <a:schemeClr val="bg1"/>
              </a:solidFill>
              <a:latin typeface="Sztosfixed" pitchFamily="2" charset="77"/>
              <a:ea typeface="Sztosfixed" pitchFamily="2" charset="77"/>
              <a:cs typeface="Sztosfixed" pitchFamily="2" charset="77"/>
            </a:endParaRPr>
          </a:p>
        </p:txBody>
      </p:sp>
      <p:grpSp>
        <p:nvGrpSpPr>
          <p:cNvPr id="4" name="menu">
            <a:extLst>
              <a:ext uri="{FF2B5EF4-FFF2-40B4-BE49-F238E27FC236}">
                <a16:creationId xmlns:a16="http://schemas.microsoft.com/office/drawing/2014/main" id="{E7EE5DD6-E683-D884-509A-537F8069A383}"/>
              </a:ext>
            </a:extLst>
          </p:cNvPr>
          <p:cNvGrpSpPr/>
          <p:nvPr/>
        </p:nvGrpSpPr>
        <p:grpSpPr>
          <a:xfrm>
            <a:off x="11474101" y="2871719"/>
            <a:ext cx="460535" cy="1114561"/>
            <a:chOff x="151927" y="2325786"/>
            <a:chExt cx="260682" cy="630889"/>
          </a:xfrm>
        </p:grpSpPr>
        <p:sp>
          <p:nvSpPr>
            <p:cNvPr id="5" name="Rectangle: Rounded Corners 63">
              <a:extLst>
                <a:ext uri="{FF2B5EF4-FFF2-40B4-BE49-F238E27FC236}">
                  <a16:creationId xmlns:a16="http://schemas.microsoft.com/office/drawing/2014/main" id="{94995011-81B8-4F16-13D0-E046E626187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6" name="a4">
              <a:hlinkClick r:id="" action="ppaction://hlinkshowjump?jump=nextslide"/>
              <a:extLst>
                <a:ext uri="{FF2B5EF4-FFF2-40B4-BE49-F238E27FC236}">
                  <a16:creationId xmlns:a16="http://schemas.microsoft.com/office/drawing/2014/main" id="{0EC1C211-26D0-4A5E-5F56-7FDFFE052B39}"/>
                </a:ext>
              </a:extLst>
            </p:cNvPr>
            <p:cNvPicPr>
              <a:picLocks noChangeAspect="1"/>
            </p:cNvPicPr>
            <p:nvPr/>
          </p:nvPicPr>
          <p:blipFill>
            <a:blip r:embed="rId4"/>
            <a:srcRect/>
            <a:stretch/>
          </p:blipFill>
          <p:spPr>
            <a:xfrm>
              <a:off x="204687" y="2740767"/>
              <a:ext cx="154441" cy="106747"/>
            </a:xfrm>
            <a:prstGeom prst="rect">
              <a:avLst/>
            </a:prstGeom>
          </p:spPr>
        </p:pic>
        <p:pic>
          <p:nvPicPr>
            <p:cNvPr id="7" name="a4">
              <a:hlinkClick r:id="" action="ppaction://hlinkshowjump?jump=previousslide"/>
              <a:extLst>
                <a:ext uri="{FF2B5EF4-FFF2-40B4-BE49-F238E27FC236}">
                  <a16:creationId xmlns:a16="http://schemas.microsoft.com/office/drawing/2014/main" id="{23A31478-021B-69D7-BB15-42B4DB745DA7}"/>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3" name="TextBox 2">
            <a:extLst>
              <a:ext uri="{FF2B5EF4-FFF2-40B4-BE49-F238E27FC236}">
                <a16:creationId xmlns:a16="http://schemas.microsoft.com/office/drawing/2014/main" id="{85AD7DEC-1784-A854-A49D-6BB4E76A06DB}"/>
              </a:ext>
            </a:extLst>
          </p:cNvPr>
          <p:cNvSpPr txBox="1"/>
          <p:nvPr/>
        </p:nvSpPr>
        <p:spPr>
          <a:xfrm>
            <a:off x="717899" y="1026370"/>
            <a:ext cx="10756202" cy="369332"/>
          </a:xfrm>
          <a:prstGeom prst="rect">
            <a:avLst/>
          </a:prstGeom>
          <a:noFill/>
        </p:spPr>
        <p:txBody>
          <a:bodyPr wrap="square">
            <a:spAutoFit/>
          </a:bodyPr>
          <a:lstStyle/>
          <a:p>
            <a:pPr algn="ctr" rtl="0" fontAlgn="base">
              <a:spcAft>
                <a:spcPts val="600"/>
              </a:spcAft>
            </a:pPr>
            <a:r>
              <a:rPr lang="en-AU" sz="1800" u="none" strike="noStrike" dirty="0">
                <a:solidFill>
                  <a:srgbClr val="414141"/>
                </a:solidFill>
                <a:effectLst/>
                <a:latin typeface="SZTOS MEDIUM" pitchFamily="2" charset="77"/>
                <a:ea typeface="SZTOS MEDIUM" pitchFamily="2" charset="77"/>
                <a:cs typeface="SZTOS MEDIUM" pitchFamily="2" charset="77"/>
              </a:rPr>
              <a:t>What are vitamins and minerals?</a:t>
            </a:r>
          </a:p>
        </p:txBody>
      </p:sp>
      <p:sp>
        <p:nvSpPr>
          <p:cNvPr id="9" name="4">
            <a:extLst>
              <a:ext uri="{FF2B5EF4-FFF2-40B4-BE49-F238E27FC236}">
                <a16:creationId xmlns:a16="http://schemas.microsoft.com/office/drawing/2014/main" id="{B748D6A7-95C1-7CC2-C4BA-D944DB1C4C08}"/>
              </a:ext>
            </a:extLst>
          </p:cNvPr>
          <p:cNvSpPr/>
          <p:nvPr/>
        </p:nvSpPr>
        <p:spPr>
          <a:xfrm>
            <a:off x="8796867" y="1689199"/>
            <a:ext cx="2545635" cy="4461597"/>
          </a:xfrm>
          <a:prstGeom prst="roundRect">
            <a:avLst>
              <a:gd name="adj" fmla="val 622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marL="285750" indent="-285750" fontAlgn="base">
              <a:spcAft>
                <a:spcPts val="1800"/>
              </a:spcAft>
              <a:buFont typeface="Arial" panose="020B0604020202020204" pitchFamily="34" charset="0"/>
              <a:buChar char="•"/>
            </a:pPr>
            <a:r>
              <a:rPr lang="en-AU" sz="1600" dirty="0">
                <a:solidFill>
                  <a:schemeClr val="bg1"/>
                </a:solidFill>
                <a:latin typeface="Montserrat" pitchFamily="2" charset="77"/>
              </a:rPr>
              <a:t>Vitamins are made by plants and animals. </a:t>
            </a:r>
          </a:p>
          <a:p>
            <a:pPr marL="285750" indent="-285750" fontAlgn="base">
              <a:spcAft>
                <a:spcPts val="1800"/>
              </a:spcAft>
              <a:buFont typeface="Arial" panose="020B0604020202020204" pitchFamily="34" charset="0"/>
              <a:buChar char="•"/>
            </a:pPr>
            <a:r>
              <a:rPr lang="en-AU" sz="1600" dirty="0">
                <a:solidFill>
                  <a:schemeClr val="bg1"/>
                </a:solidFill>
                <a:latin typeface="Montserrat" pitchFamily="2" charset="77"/>
              </a:rPr>
              <a:t>Minerals come from the soil and water they are absorbed by plants which are then eaten by animals.</a:t>
            </a:r>
          </a:p>
          <a:p>
            <a:pPr marL="285750" indent="-285750" fontAlgn="base">
              <a:spcAft>
                <a:spcPts val="1800"/>
              </a:spcAft>
              <a:buFont typeface="Arial" panose="020B0604020202020204" pitchFamily="34" charset="0"/>
              <a:buChar char="•"/>
            </a:pPr>
            <a:r>
              <a:rPr lang="en-AU" sz="1600" dirty="0">
                <a:solidFill>
                  <a:schemeClr val="bg1"/>
                </a:solidFill>
                <a:latin typeface="Montserrat" pitchFamily="2" charset="77"/>
              </a:rPr>
              <a:t>Vitamins and minerals are found in the food we eat.</a:t>
            </a:r>
          </a:p>
        </p:txBody>
      </p:sp>
    </p:spTree>
    <p:extLst>
      <p:ext uri="{BB962C8B-B14F-4D97-AF65-F5344CB8AC3E}">
        <p14:creationId xmlns:p14="http://schemas.microsoft.com/office/powerpoint/2010/main" val="531638011"/>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4">
            <a:extLst>
              <a:ext uri="{FF2B5EF4-FFF2-40B4-BE49-F238E27FC236}">
                <a16:creationId xmlns:a16="http://schemas.microsoft.com/office/drawing/2014/main" id="{C67198BC-712E-DF29-0FA5-5DE9DF9C0ADD}"/>
              </a:ext>
            </a:extLst>
          </p:cNvPr>
          <p:cNvSpPr/>
          <p:nvPr/>
        </p:nvSpPr>
        <p:spPr>
          <a:xfrm>
            <a:off x="8391350" y="2011009"/>
            <a:ext cx="2751669" cy="4174703"/>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400" dirty="0">
              <a:solidFill>
                <a:schemeClr val="bg1"/>
              </a:solidFill>
              <a:latin typeface="Montserrat" pitchFamily="2" charset="77"/>
            </a:endParaRPr>
          </a:p>
        </p:txBody>
      </p:sp>
      <p:sp>
        <p:nvSpPr>
          <p:cNvPr id="7" name="4">
            <a:extLst>
              <a:ext uri="{FF2B5EF4-FFF2-40B4-BE49-F238E27FC236}">
                <a16:creationId xmlns:a16="http://schemas.microsoft.com/office/drawing/2014/main" id="{0BF9DDCA-35F6-086C-C250-43812A834C73}"/>
              </a:ext>
            </a:extLst>
          </p:cNvPr>
          <p:cNvSpPr/>
          <p:nvPr/>
        </p:nvSpPr>
        <p:spPr>
          <a:xfrm>
            <a:off x="480328" y="2011009"/>
            <a:ext cx="7579940" cy="4174703"/>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400" dirty="0">
              <a:solidFill>
                <a:schemeClr val="bg1"/>
              </a:solidFill>
              <a:latin typeface="Montserrat" pitchFamily="2" charset="77"/>
            </a:endParaRPr>
          </a:p>
        </p:txBody>
      </p:sp>
      <p:sp>
        <p:nvSpPr>
          <p:cNvPr id="2" name="Title 1">
            <a:extLst>
              <a:ext uri="{FF2B5EF4-FFF2-40B4-BE49-F238E27FC236}">
                <a16:creationId xmlns:a16="http://schemas.microsoft.com/office/drawing/2014/main" id="{24238730-59C1-B67A-26CF-1A25319F48BA}"/>
              </a:ext>
            </a:extLst>
          </p:cNvPr>
          <p:cNvSpPr txBox="1">
            <a:spLocks/>
          </p:cNvSpPr>
          <p:nvPr/>
        </p:nvSpPr>
        <p:spPr>
          <a:xfrm>
            <a:off x="118533" y="352331"/>
            <a:ext cx="1015018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13 Essential Vitamins and Minerals </a:t>
            </a:r>
          </a:p>
        </p:txBody>
      </p:sp>
      <p:sp>
        <p:nvSpPr>
          <p:cNvPr id="3" name="TextBox 2">
            <a:extLst>
              <a:ext uri="{FF2B5EF4-FFF2-40B4-BE49-F238E27FC236}">
                <a16:creationId xmlns:a16="http://schemas.microsoft.com/office/drawing/2014/main" id="{86CDF7A4-EB47-868D-BB63-775C10A71363}"/>
              </a:ext>
            </a:extLst>
          </p:cNvPr>
          <p:cNvSpPr txBox="1"/>
          <p:nvPr/>
        </p:nvSpPr>
        <p:spPr>
          <a:xfrm>
            <a:off x="364066" y="1069971"/>
            <a:ext cx="10261600" cy="646331"/>
          </a:xfrm>
          <a:prstGeom prst="rect">
            <a:avLst/>
          </a:prstGeom>
          <a:noFill/>
        </p:spPr>
        <p:txBody>
          <a:bodyPr wrap="square">
            <a:spAutoFit/>
          </a:bodyPr>
          <a:lstStyle/>
          <a:p>
            <a:pPr rtl="0" fontAlgn="base">
              <a:spcAft>
                <a:spcPts val="1200"/>
              </a:spcAft>
            </a:pPr>
            <a:r>
              <a:rPr lang="en-AU" sz="1800" b="0" i="0" u="none" strike="noStrike" dirty="0">
                <a:solidFill>
                  <a:schemeClr val="bg1"/>
                </a:solidFill>
                <a:effectLst/>
                <a:latin typeface="Montserrat" pitchFamily="2" charset="77"/>
              </a:rPr>
              <a:t>Our bodies need many vitamins and minerals, but these 13 are the most important ones. They help us grow, move, heal, and stay healthy every day!</a:t>
            </a:r>
          </a:p>
        </p:txBody>
      </p:sp>
      <p:sp>
        <p:nvSpPr>
          <p:cNvPr id="5" name="TextBox 4">
            <a:extLst>
              <a:ext uri="{FF2B5EF4-FFF2-40B4-BE49-F238E27FC236}">
                <a16:creationId xmlns:a16="http://schemas.microsoft.com/office/drawing/2014/main" id="{7B5EDF60-F73B-F4A1-AAEA-D1C872D356B7}"/>
              </a:ext>
            </a:extLst>
          </p:cNvPr>
          <p:cNvSpPr txBox="1"/>
          <p:nvPr/>
        </p:nvSpPr>
        <p:spPr>
          <a:xfrm>
            <a:off x="618064" y="2186136"/>
            <a:ext cx="7340603" cy="4201150"/>
          </a:xfrm>
          <a:prstGeom prst="rect">
            <a:avLst/>
          </a:prstGeom>
          <a:noFill/>
        </p:spPr>
        <p:txBody>
          <a:bodyPr wrap="square">
            <a:spAutoFit/>
          </a:bodyPr>
          <a:lstStyle/>
          <a:p>
            <a:pPr rtl="0">
              <a:spcAft>
                <a:spcPts val="600"/>
              </a:spcAft>
              <a:buNone/>
            </a:pPr>
            <a:r>
              <a:rPr lang="en-AU" sz="1600" b="1" i="0" u="none" strike="noStrike" dirty="0">
                <a:solidFill>
                  <a:schemeClr val="bg1"/>
                </a:solidFill>
                <a:effectLst/>
                <a:latin typeface="Montserrat" pitchFamily="2" charset="77"/>
              </a:rPr>
              <a:t>Vitamins</a:t>
            </a:r>
            <a:endParaRPr lang="en-AU" sz="16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A </a:t>
            </a:r>
            <a:r>
              <a:rPr lang="en-AU" sz="1400" b="0" i="0" u="none" strike="noStrike" dirty="0">
                <a:solidFill>
                  <a:schemeClr val="bg1"/>
                </a:solidFill>
                <a:effectLst/>
                <a:latin typeface="Montserrat" pitchFamily="2" charset="77"/>
              </a:rPr>
              <a:t>– Helps you see in the dark and keeps your skin and eyes healthy.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B1 </a:t>
            </a:r>
            <a:r>
              <a:rPr lang="en-AU" sz="1400" b="0" i="0" u="none" strike="noStrike" dirty="0">
                <a:solidFill>
                  <a:schemeClr val="bg1"/>
                </a:solidFill>
                <a:effectLst/>
                <a:latin typeface="Montserrat" pitchFamily="2" charset="77"/>
              </a:rPr>
              <a:t>(Thiamine) – Helps your body turn food into energy.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B2 </a:t>
            </a:r>
            <a:r>
              <a:rPr lang="en-AU" sz="1400" b="0" i="0" u="none" strike="noStrike" dirty="0">
                <a:solidFill>
                  <a:schemeClr val="bg1"/>
                </a:solidFill>
                <a:effectLst/>
                <a:latin typeface="Montserrat" pitchFamily="2" charset="77"/>
              </a:rPr>
              <a:t>(Riboflavin) – Keeps your skin, eyes, and nerves healthy.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B3 </a:t>
            </a:r>
            <a:r>
              <a:rPr lang="en-AU" sz="1400" b="0" i="0" u="none" strike="noStrike" dirty="0">
                <a:solidFill>
                  <a:schemeClr val="bg1"/>
                </a:solidFill>
                <a:effectLst/>
                <a:latin typeface="Montserrat" pitchFamily="2" charset="77"/>
              </a:rPr>
              <a:t>(Niacin) – Gives you energy and helps keep your skin healthy.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B6 </a:t>
            </a:r>
            <a:r>
              <a:rPr lang="en-AU" sz="1400" b="0" i="0" u="none" strike="noStrike" dirty="0">
                <a:solidFill>
                  <a:schemeClr val="bg1"/>
                </a:solidFill>
                <a:effectLst/>
                <a:latin typeface="Montserrat" pitchFamily="2" charset="77"/>
              </a:rPr>
              <a:t>– Helps your body use protein and keeps your brain working well.</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B12 </a:t>
            </a:r>
            <a:r>
              <a:rPr lang="en-AU" sz="1400" b="0" i="0" u="none" strike="noStrike" dirty="0">
                <a:solidFill>
                  <a:schemeClr val="bg1"/>
                </a:solidFill>
                <a:effectLst/>
                <a:latin typeface="Montserrat" pitchFamily="2" charset="77"/>
              </a:rPr>
              <a:t>– Helps keep the body’s nerve and blood cells healthy.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C </a:t>
            </a:r>
            <a:r>
              <a:rPr lang="en-AU" sz="1400" b="0" i="0" u="none" strike="noStrike" dirty="0">
                <a:solidFill>
                  <a:schemeClr val="bg1"/>
                </a:solidFill>
                <a:effectLst/>
                <a:latin typeface="Montserrat" pitchFamily="2" charset="77"/>
              </a:rPr>
              <a:t>– Keeps your immune system strong and helps your body heal cuts and wounds.</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D </a:t>
            </a:r>
            <a:r>
              <a:rPr lang="en-AU" sz="1400" b="0" i="0" u="none" strike="noStrike" dirty="0">
                <a:solidFill>
                  <a:schemeClr val="bg1"/>
                </a:solidFill>
                <a:effectLst/>
                <a:latin typeface="Montserrat" pitchFamily="2" charset="77"/>
              </a:rPr>
              <a:t>– Helps build and maintain strong bones by helping the body absorb calcium.</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E </a:t>
            </a:r>
            <a:r>
              <a:rPr lang="en-AU" sz="1400" b="0" i="0" u="none" strike="noStrike" dirty="0">
                <a:solidFill>
                  <a:schemeClr val="bg1"/>
                </a:solidFill>
                <a:effectLst/>
                <a:latin typeface="Montserrat" pitchFamily="2" charset="77"/>
              </a:rPr>
              <a:t>– Protects your body’s cells and keeps your skin healthy.</a:t>
            </a:r>
            <a:endParaRPr lang="en-AU" sz="14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Vitamin K </a:t>
            </a:r>
            <a:r>
              <a:rPr lang="en-AU" sz="1400" b="0" i="0" u="none" strike="noStrike" dirty="0">
                <a:solidFill>
                  <a:schemeClr val="bg1"/>
                </a:solidFill>
                <a:effectLst/>
                <a:latin typeface="Montserrat" pitchFamily="2" charset="77"/>
              </a:rPr>
              <a:t>– Helps your blood to clot when you get a cut so it can heal properly.</a:t>
            </a:r>
            <a:endParaRPr lang="en-AU" sz="1400" b="0" dirty="0">
              <a:solidFill>
                <a:schemeClr val="bg1"/>
              </a:solidFill>
              <a:effectLst/>
              <a:latin typeface="Montserrat" pitchFamily="2" charset="77"/>
            </a:endParaRPr>
          </a:p>
          <a:p>
            <a:pPr>
              <a:spcAft>
                <a:spcPts val="600"/>
              </a:spcAft>
              <a:buNone/>
            </a:pPr>
            <a:br>
              <a:rPr lang="en-AU" sz="1400" dirty="0">
                <a:solidFill>
                  <a:schemeClr val="bg1"/>
                </a:solidFill>
                <a:latin typeface="Montserrat" pitchFamily="2" charset="77"/>
              </a:rPr>
            </a:br>
            <a:endParaRPr lang="en-US" sz="1400" dirty="0">
              <a:solidFill>
                <a:schemeClr val="bg1"/>
              </a:solidFill>
              <a:latin typeface="Montserrat" pitchFamily="2" charset="77"/>
            </a:endParaRPr>
          </a:p>
        </p:txBody>
      </p:sp>
      <p:sp>
        <p:nvSpPr>
          <p:cNvPr id="6" name="TextBox 5">
            <a:extLst>
              <a:ext uri="{FF2B5EF4-FFF2-40B4-BE49-F238E27FC236}">
                <a16:creationId xmlns:a16="http://schemas.microsoft.com/office/drawing/2014/main" id="{E0236E66-EF4B-380F-8B7E-4FC501DD9D3F}"/>
              </a:ext>
            </a:extLst>
          </p:cNvPr>
          <p:cNvSpPr txBox="1"/>
          <p:nvPr/>
        </p:nvSpPr>
        <p:spPr>
          <a:xfrm>
            <a:off x="8542871" y="2169090"/>
            <a:ext cx="2506136" cy="2292935"/>
          </a:xfrm>
          <a:prstGeom prst="rect">
            <a:avLst/>
          </a:prstGeom>
          <a:noFill/>
        </p:spPr>
        <p:txBody>
          <a:bodyPr wrap="square">
            <a:spAutoFit/>
          </a:bodyPr>
          <a:lstStyle/>
          <a:p>
            <a:pPr rtl="0">
              <a:spcAft>
                <a:spcPts val="600"/>
              </a:spcAft>
              <a:buNone/>
            </a:pPr>
            <a:r>
              <a:rPr lang="en-AU" sz="1600" b="1" i="0" u="none" strike="noStrike" dirty="0">
                <a:solidFill>
                  <a:schemeClr val="bg1"/>
                </a:solidFill>
                <a:effectLst/>
                <a:latin typeface="Montserrat" pitchFamily="2" charset="77"/>
              </a:rPr>
              <a:t>Minerals</a:t>
            </a:r>
            <a:endParaRPr lang="en-AU" sz="1600" b="0" dirty="0">
              <a:solidFill>
                <a:schemeClr val="bg1"/>
              </a:solidFill>
              <a:effectLst/>
              <a:latin typeface="Montserrat" pitchFamily="2" charset="77"/>
            </a:endParaRPr>
          </a:p>
          <a:p>
            <a:pPr rtl="0">
              <a:spcAft>
                <a:spcPts val="600"/>
              </a:spcAft>
              <a:buNone/>
            </a:pPr>
            <a:r>
              <a:rPr lang="en-AU" sz="1400" b="1" i="0" u="none" strike="noStrike" dirty="0">
                <a:solidFill>
                  <a:schemeClr val="bg1"/>
                </a:solidFill>
                <a:effectLst/>
                <a:latin typeface="Montserrat" pitchFamily="2" charset="77"/>
              </a:rPr>
              <a:t>Calcium</a:t>
            </a:r>
            <a:r>
              <a:rPr lang="en-AU" sz="1400" b="0" i="0" u="none" strike="noStrike" dirty="0">
                <a:solidFill>
                  <a:schemeClr val="bg1"/>
                </a:solidFill>
                <a:effectLst/>
                <a:latin typeface="Montserrat" pitchFamily="2" charset="77"/>
              </a:rPr>
              <a:t> – for strong bones and teeth.</a:t>
            </a:r>
          </a:p>
          <a:p>
            <a:pPr rtl="0">
              <a:spcAft>
                <a:spcPts val="600"/>
              </a:spcAft>
              <a:buNone/>
            </a:pPr>
            <a:r>
              <a:rPr lang="en-AU" sz="1400" b="1" i="0" u="none" strike="noStrike" dirty="0">
                <a:solidFill>
                  <a:schemeClr val="bg1"/>
                </a:solidFill>
                <a:effectLst/>
                <a:latin typeface="Montserrat" pitchFamily="2" charset="77"/>
              </a:rPr>
              <a:t>Selenium</a:t>
            </a:r>
            <a:r>
              <a:rPr lang="en-AU" sz="1400" b="0" i="0" u="none" strike="noStrike" dirty="0">
                <a:solidFill>
                  <a:schemeClr val="bg1"/>
                </a:solidFill>
                <a:effectLst/>
                <a:latin typeface="Montserrat" pitchFamily="2" charset="77"/>
              </a:rPr>
              <a:t> – helps your body make antioxidants to prevent cell damage.</a:t>
            </a:r>
          </a:p>
          <a:p>
            <a:pPr rtl="0">
              <a:spcAft>
                <a:spcPts val="600"/>
              </a:spcAft>
              <a:buNone/>
            </a:pPr>
            <a:r>
              <a:rPr lang="en-AU" sz="1400" b="1" i="0" u="none" strike="noStrike" dirty="0">
                <a:solidFill>
                  <a:schemeClr val="bg1"/>
                </a:solidFill>
                <a:effectLst/>
                <a:latin typeface="Montserrat" pitchFamily="2" charset="77"/>
              </a:rPr>
              <a:t>Zinc</a:t>
            </a:r>
            <a:r>
              <a:rPr lang="en-AU" sz="1400" b="0" i="0" u="none" strike="noStrike" dirty="0">
                <a:solidFill>
                  <a:schemeClr val="bg1"/>
                </a:solidFill>
                <a:effectLst/>
                <a:latin typeface="Montserrat" pitchFamily="2" charset="77"/>
              </a:rPr>
              <a:t> – helps the immune system fight off bacteria and viruses.</a:t>
            </a:r>
          </a:p>
        </p:txBody>
      </p:sp>
      <p:pic>
        <p:nvPicPr>
          <p:cNvPr id="9" name="Picture 8" descr="A cartoon character of a mushroom with a wand&#10;&#10;AI-generated content may be incorrect.">
            <a:extLst>
              <a:ext uri="{FF2B5EF4-FFF2-40B4-BE49-F238E27FC236}">
                <a16:creationId xmlns:a16="http://schemas.microsoft.com/office/drawing/2014/main" id="{9DB07C3D-8575-1898-6EED-5711108E4FCC}"/>
              </a:ext>
            </a:extLst>
          </p:cNvPr>
          <p:cNvPicPr>
            <a:picLocks noChangeAspect="1"/>
          </p:cNvPicPr>
          <p:nvPr/>
        </p:nvPicPr>
        <p:blipFill>
          <a:blip r:embed="rId2"/>
          <a:srcRect l="9789" t="8597" r="17440" b="22208"/>
          <a:stretch>
            <a:fillRect/>
          </a:stretch>
        </p:blipFill>
        <p:spPr>
          <a:xfrm>
            <a:off x="8648724" y="4360383"/>
            <a:ext cx="2918586" cy="2497617"/>
          </a:xfrm>
          <a:prstGeom prst="rect">
            <a:avLst/>
          </a:prstGeom>
        </p:spPr>
      </p:pic>
      <p:grpSp>
        <p:nvGrpSpPr>
          <p:cNvPr id="10" name="menu">
            <a:extLst>
              <a:ext uri="{FF2B5EF4-FFF2-40B4-BE49-F238E27FC236}">
                <a16:creationId xmlns:a16="http://schemas.microsoft.com/office/drawing/2014/main" id="{65A3EAA6-0F02-1412-3248-6DCE6449DD3E}"/>
              </a:ext>
            </a:extLst>
          </p:cNvPr>
          <p:cNvGrpSpPr/>
          <p:nvPr/>
        </p:nvGrpSpPr>
        <p:grpSpPr>
          <a:xfrm>
            <a:off x="11474101" y="2871719"/>
            <a:ext cx="460535" cy="1114561"/>
            <a:chOff x="151927" y="2325786"/>
            <a:chExt cx="260682" cy="630889"/>
          </a:xfrm>
        </p:grpSpPr>
        <p:sp>
          <p:nvSpPr>
            <p:cNvPr id="11" name="Rectangle: Rounded Corners 63">
              <a:extLst>
                <a:ext uri="{FF2B5EF4-FFF2-40B4-BE49-F238E27FC236}">
                  <a16:creationId xmlns:a16="http://schemas.microsoft.com/office/drawing/2014/main" id="{674EB3C7-CD7E-EB35-2162-BC1E11874AF5}"/>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2" name="a4">
              <a:hlinkClick r:id="" action="ppaction://hlinkshowjump?jump=nextslide"/>
              <a:extLst>
                <a:ext uri="{FF2B5EF4-FFF2-40B4-BE49-F238E27FC236}">
                  <a16:creationId xmlns:a16="http://schemas.microsoft.com/office/drawing/2014/main" id="{7276C94B-7AE8-CDE8-CD85-9F87A7790248}"/>
                </a:ext>
              </a:extLst>
            </p:cNvPr>
            <p:cNvPicPr>
              <a:picLocks noChangeAspect="1"/>
            </p:cNvPicPr>
            <p:nvPr/>
          </p:nvPicPr>
          <p:blipFill>
            <a:blip r:embed="rId3"/>
            <a:srcRect/>
            <a:stretch/>
          </p:blipFill>
          <p:spPr>
            <a:xfrm>
              <a:off x="204687" y="2740767"/>
              <a:ext cx="154441" cy="106747"/>
            </a:xfrm>
            <a:prstGeom prst="rect">
              <a:avLst/>
            </a:prstGeom>
          </p:spPr>
        </p:pic>
        <p:pic>
          <p:nvPicPr>
            <p:cNvPr id="13" name="a4">
              <a:hlinkClick r:id="" action="ppaction://hlinkshowjump?jump=previousslide"/>
              <a:extLst>
                <a:ext uri="{FF2B5EF4-FFF2-40B4-BE49-F238E27FC236}">
                  <a16:creationId xmlns:a16="http://schemas.microsoft.com/office/drawing/2014/main" id="{7CE29FFB-FEA5-D0E9-2945-821A9D8167DB}"/>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14" name="Google Shape;151;p10">
            <a:extLst>
              <a:ext uri="{FF2B5EF4-FFF2-40B4-BE49-F238E27FC236}">
                <a16:creationId xmlns:a16="http://schemas.microsoft.com/office/drawing/2014/main" id="{072CA84A-9251-FA17-D4FB-E49671862B56}"/>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32</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911030536"/>
      </p:ext>
    </p:extLst>
  </p:cSld>
  <p:clrMapOvr>
    <a:masterClrMapping/>
  </p:clrMapOvr>
  <p:transition spd="slow" advClick="0">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F73F0-3376-E3DC-0632-1813CA8890B7}"/>
            </a:ext>
          </a:extLst>
        </p:cNvPr>
        <p:cNvGrpSpPr/>
        <p:nvPr/>
      </p:nvGrpSpPr>
      <p:grpSpPr>
        <a:xfrm>
          <a:off x="0" y="0"/>
          <a:ext cx="0" cy="0"/>
          <a:chOff x="0" y="0"/>
          <a:chExt cx="0" cy="0"/>
        </a:xfrm>
      </p:grpSpPr>
      <p:pic>
        <p:nvPicPr>
          <p:cNvPr id="44" name="Picture 43" descr="Cartoon mushroom with a doctor coat and an apple&#10;&#10;AI-generated content may be incorrect.">
            <a:extLst>
              <a:ext uri="{FF2B5EF4-FFF2-40B4-BE49-F238E27FC236}">
                <a16:creationId xmlns:a16="http://schemas.microsoft.com/office/drawing/2014/main" id="{A4ABF00B-E931-CC52-AE93-190638B57B5D}"/>
              </a:ext>
            </a:extLst>
          </p:cNvPr>
          <p:cNvPicPr>
            <a:picLocks noChangeAspect="1"/>
          </p:cNvPicPr>
          <p:nvPr/>
        </p:nvPicPr>
        <p:blipFill>
          <a:blip r:embed="rId3"/>
          <a:srcRect l="3863" t="6958" r="25513" b="22319"/>
          <a:stretch>
            <a:fillRect/>
          </a:stretch>
        </p:blipFill>
        <p:spPr>
          <a:xfrm flipH="1">
            <a:off x="-1" y="2819878"/>
            <a:ext cx="4480511" cy="4038122"/>
          </a:xfrm>
          <a:prstGeom prst="rect">
            <a:avLst/>
          </a:prstGeom>
        </p:spPr>
      </p:pic>
      <p:grpSp>
        <p:nvGrpSpPr>
          <p:cNvPr id="15" name="menu">
            <a:extLst>
              <a:ext uri="{FF2B5EF4-FFF2-40B4-BE49-F238E27FC236}">
                <a16:creationId xmlns:a16="http://schemas.microsoft.com/office/drawing/2014/main" id="{99790775-A944-852A-A3C9-8D9F7B583797}"/>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266D73C9-42FC-127C-366F-C859A6BA1F5C}"/>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64CCDB07-3104-E810-63A7-6BB9383CAAD6}"/>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7068EEDD-0087-682E-A62E-4ED5F8739E33}"/>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23" name="Google Shape;151;p10">
            <a:extLst>
              <a:ext uri="{FF2B5EF4-FFF2-40B4-BE49-F238E27FC236}">
                <a16:creationId xmlns:a16="http://schemas.microsoft.com/office/drawing/2014/main" id="{D00AC76D-FD58-CD0B-9E21-9E0BEA89D70A}"/>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33</a:t>
            </a:fld>
            <a:endParaRPr lang="en" sz="2000" b="1" dirty="0">
              <a:solidFill>
                <a:schemeClr val="bg1"/>
              </a:solidFill>
              <a:latin typeface="Sztosfixed" pitchFamily="2" charset="77"/>
              <a:ea typeface="Sztosfixed" pitchFamily="2" charset="77"/>
              <a:cs typeface="Sztosfixed" pitchFamily="2" charset="77"/>
            </a:endParaRPr>
          </a:p>
        </p:txBody>
      </p:sp>
      <p:sp>
        <p:nvSpPr>
          <p:cNvPr id="3" name="Title 1">
            <a:extLst>
              <a:ext uri="{FF2B5EF4-FFF2-40B4-BE49-F238E27FC236}">
                <a16:creationId xmlns:a16="http://schemas.microsoft.com/office/drawing/2014/main" id="{388FC729-B061-4DF7-FFD2-C03F5B1FFD01}"/>
              </a:ext>
            </a:extLst>
          </p:cNvPr>
          <p:cNvSpPr txBox="1">
            <a:spLocks/>
          </p:cNvSpPr>
          <p:nvPr/>
        </p:nvSpPr>
        <p:spPr>
          <a:xfrm>
            <a:off x="1610020" y="352331"/>
            <a:ext cx="897196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Your Immune System</a:t>
            </a:r>
          </a:p>
        </p:txBody>
      </p:sp>
      <p:sp>
        <p:nvSpPr>
          <p:cNvPr id="27" name="TextBox 26">
            <a:extLst>
              <a:ext uri="{FF2B5EF4-FFF2-40B4-BE49-F238E27FC236}">
                <a16:creationId xmlns:a16="http://schemas.microsoft.com/office/drawing/2014/main" id="{C16CCB0A-0EF5-B668-241D-7604E1CD37EA}"/>
              </a:ext>
            </a:extLst>
          </p:cNvPr>
          <p:cNvSpPr txBox="1"/>
          <p:nvPr/>
        </p:nvSpPr>
        <p:spPr>
          <a:xfrm>
            <a:off x="4964433" y="2632986"/>
            <a:ext cx="5818288" cy="430887"/>
          </a:xfrm>
          <a:prstGeom prst="rect">
            <a:avLst/>
          </a:prstGeom>
          <a:noFill/>
        </p:spPr>
        <p:txBody>
          <a:bodyPr wrap="square">
            <a:spAutoFit/>
          </a:bodyPr>
          <a:lstStyle/>
          <a:p>
            <a:pPr algn="ctr" rtl="0" fontAlgn="base">
              <a:spcAft>
                <a:spcPts val="600"/>
              </a:spcAft>
            </a:pPr>
            <a:r>
              <a:rPr lang="en-AU" sz="2200" u="none" strike="noStrike" dirty="0">
                <a:solidFill>
                  <a:srgbClr val="9B2242"/>
                </a:solidFill>
                <a:effectLst/>
                <a:latin typeface="SZTOS MEDIUM" pitchFamily="2" charset="77"/>
                <a:ea typeface="SZTOS MEDIUM" pitchFamily="2" charset="77"/>
                <a:cs typeface="SZTOS MEDIUM" pitchFamily="2" charset="77"/>
              </a:rPr>
              <a:t>Mushrooms help our immune system: </a:t>
            </a:r>
          </a:p>
        </p:txBody>
      </p:sp>
      <p:sp>
        <p:nvSpPr>
          <p:cNvPr id="2" name="TextBox 1">
            <a:extLst>
              <a:ext uri="{FF2B5EF4-FFF2-40B4-BE49-F238E27FC236}">
                <a16:creationId xmlns:a16="http://schemas.microsoft.com/office/drawing/2014/main" id="{7E954D2A-4797-48DF-C3F4-FFB0585ACE00}"/>
              </a:ext>
            </a:extLst>
          </p:cNvPr>
          <p:cNvSpPr txBox="1"/>
          <p:nvPr/>
        </p:nvSpPr>
        <p:spPr>
          <a:xfrm>
            <a:off x="965200" y="1137704"/>
            <a:ext cx="10261600" cy="1077218"/>
          </a:xfrm>
          <a:prstGeom prst="rect">
            <a:avLst/>
          </a:prstGeom>
          <a:noFill/>
        </p:spPr>
        <p:txBody>
          <a:bodyPr wrap="square">
            <a:spAutoFit/>
          </a:bodyPr>
          <a:lstStyle/>
          <a:p>
            <a:pPr algn="ctr" rtl="0" fontAlgn="base">
              <a:spcAft>
                <a:spcPts val="1200"/>
              </a:spcAft>
            </a:pPr>
            <a:r>
              <a:rPr lang="en-AU" sz="1800" b="0" i="0" u="none" strike="noStrike" dirty="0">
                <a:solidFill>
                  <a:srgbClr val="414141"/>
                </a:solidFill>
                <a:effectLst/>
                <a:latin typeface="Montserrat" pitchFamily="2" charset="77"/>
              </a:rPr>
              <a:t>The immune system is like your body's defence system, working to keep you healthy and prevent illness.</a:t>
            </a:r>
          </a:p>
          <a:p>
            <a:pPr algn="ctr" rtl="0" fontAlgn="base">
              <a:spcAft>
                <a:spcPts val="1200"/>
              </a:spcAft>
            </a:pPr>
            <a:r>
              <a:rPr lang="en-AU" sz="1800" b="0" i="0" u="none" strike="noStrike" dirty="0">
                <a:solidFill>
                  <a:srgbClr val="414141"/>
                </a:solidFill>
                <a:effectLst/>
                <a:latin typeface="Montserrat" pitchFamily="2" charset="77"/>
              </a:rPr>
              <a:t>Mushrooms are a unique superfood that offers many health benefits.</a:t>
            </a:r>
          </a:p>
        </p:txBody>
      </p:sp>
      <p:sp>
        <p:nvSpPr>
          <p:cNvPr id="4" name="Triangle 45">
            <a:extLst>
              <a:ext uri="{FF2B5EF4-FFF2-40B4-BE49-F238E27FC236}">
                <a16:creationId xmlns:a16="http://schemas.microsoft.com/office/drawing/2014/main" id="{DCEBAA24-75C7-306E-F21F-CA3790F311E9}"/>
              </a:ext>
            </a:extLst>
          </p:cNvPr>
          <p:cNvSpPr/>
          <p:nvPr/>
        </p:nvSpPr>
        <p:spPr>
          <a:xfrm rot="16200000">
            <a:off x="4480611" y="4310343"/>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1">
            <a:extLst>
              <a:ext uri="{FF2B5EF4-FFF2-40B4-BE49-F238E27FC236}">
                <a16:creationId xmlns:a16="http://schemas.microsoft.com/office/drawing/2014/main" id="{B3D59C64-1560-8099-E52C-F10A8FB55904}"/>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b="1" dirty="0">
                <a:solidFill>
                  <a:schemeClr val="bg1"/>
                </a:solidFill>
                <a:latin typeface="Montserrat" pitchFamily="2" charset="77"/>
              </a:rPr>
              <a:t>Antioxidants: </a:t>
            </a:r>
            <a:r>
              <a:rPr lang="en-US" dirty="0">
                <a:solidFill>
                  <a:schemeClr val="bg1"/>
                </a:solidFill>
                <a:latin typeface="Montserrat" pitchFamily="2" charset="77"/>
              </a:rPr>
              <a:t>Mushrooms have antioxidants that protect your body's cells from getting hurt, helping you stay healthy and strong.</a:t>
            </a:r>
            <a:endParaRPr lang="en-AU" dirty="0">
              <a:solidFill>
                <a:schemeClr val="bg1"/>
              </a:solidFill>
              <a:latin typeface="Montserrat" pitchFamily="2" charset="77"/>
            </a:endParaRPr>
          </a:p>
        </p:txBody>
      </p:sp>
      <p:sp>
        <p:nvSpPr>
          <p:cNvPr id="10" name="2">
            <a:extLst>
              <a:ext uri="{FF2B5EF4-FFF2-40B4-BE49-F238E27FC236}">
                <a16:creationId xmlns:a16="http://schemas.microsoft.com/office/drawing/2014/main" id="{44B4FEC8-F75B-438A-CB29-91AC645FFD52}"/>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b="1" dirty="0">
                <a:solidFill>
                  <a:schemeClr val="bg1"/>
                </a:solidFill>
                <a:latin typeface="Montserrat" pitchFamily="2" charset="77"/>
              </a:rPr>
              <a:t>Vitamin D: </a:t>
            </a:r>
            <a:r>
              <a:rPr lang="en-US" dirty="0">
                <a:solidFill>
                  <a:schemeClr val="bg1"/>
                </a:solidFill>
                <a:latin typeface="Montserrat" pitchFamily="2" charset="77"/>
              </a:rPr>
              <a:t>Mushrooms are amazing because they are the only food from plants that gives us Vitamin D! This vitamin helps your body grow and makes your immune system work even better.</a:t>
            </a:r>
            <a:endParaRPr lang="en-AU" dirty="0">
              <a:solidFill>
                <a:schemeClr val="bg1"/>
              </a:solidFill>
              <a:latin typeface="Montserrat" pitchFamily="2" charset="77"/>
            </a:endParaRPr>
          </a:p>
        </p:txBody>
      </p:sp>
      <p:sp>
        <p:nvSpPr>
          <p:cNvPr id="11" name="3">
            <a:extLst>
              <a:ext uri="{FF2B5EF4-FFF2-40B4-BE49-F238E27FC236}">
                <a16:creationId xmlns:a16="http://schemas.microsoft.com/office/drawing/2014/main" id="{CB6EF4BD-277D-91EB-3254-A77F7A2D6FF8}"/>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b="1" dirty="0" err="1">
                <a:solidFill>
                  <a:schemeClr val="bg1"/>
                </a:solidFill>
                <a:latin typeface="Montserrat" pitchFamily="2" charset="77"/>
              </a:rPr>
              <a:t>Fibre</a:t>
            </a:r>
            <a:r>
              <a:rPr lang="en-US" b="1" dirty="0">
                <a:solidFill>
                  <a:schemeClr val="bg1"/>
                </a:solidFill>
                <a:latin typeface="Montserrat" pitchFamily="2" charset="77"/>
              </a:rPr>
              <a:t>: </a:t>
            </a:r>
            <a:r>
              <a:rPr lang="en-US" dirty="0">
                <a:solidFill>
                  <a:schemeClr val="bg1"/>
                </a:solidFill>
                <a:latin typeface="Montserrat" pitchFamily="2" charset="77"/>
              </a:rPr>
              <a:t>The </a:t>
            </a:r>
            <a:r>
              <a:rPr lang="en-US" dirty="0" err="1">
                <a:solidFill>
                  <a:schemeClr val="bg1"/>
                </a:solidFill>
                <a:latin typeface="Montserrat" pitchFamily="2" charset="77"/>
              </a:rPr>
              <a:t>fibre</a:t>
            </a:r>
            <a:r>
              <a:rPr lang="en-US" dirty="0">
                <a:solidFill>
                  <a:schemeClr val="bg1"/>
                </a:solidFill>
                <a:latin typeface="Montserrat" pitchFamily="2" charset="77"/>
              </a:rPr>
              <a:t> in mushrooms is like food for the good bugs in your tummy. When these good bugs are happy, your immune system works well.</a:t>
            </a:r>
            <a:endParaRPr lang="en-AU" dirty="0">
              <a:solidFill>
                <a:schemeClr val="bg1"/>
              </a:solidFill>
              <a:latin typeface="Montserrat" pitchFamily="2" charset="77"/>
            </a:endParaRPr>
          </a:p>
        </p:txBody>
      </p:sp>
      <p:sp>
        <p:nvSpPr>
          <p:cNvPr id="12" name="4">
            <a:extLst>
              <a:ext uri="{FF2B5EF4-FFF2-40B4-BE49-F238E27FC236}">
                <a16:creationId xmlns:a16="http://schemas.microsoft.com/office/drawing/2014/main" id="{D2AB2901-FCF5-A01F-18CB-09083F941F0B}"/>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b="1" dirty="0">
                <a:solidFill>
                  <a:schemeClr val="bg1"/>
                </a:solidFill>
                <a:latin typeface="Montserrat" pitchFamily="2" charset="77"/>
              </a:rPr>
              <a:t>Selenium: </a:t>
            </a:r>
            <a:r>
              <a:rPr lang="en-US" dirty="0">
                <a:solidFill>
                  <a:schemeClr val="bg1"/>
                </a:solidFill>
                <a:latin typeface="Montserrat" pitchFamily="2" charset="77"/>
              </a:rPr>
              <a:t>Mushrooms have a mineral called selenium. It helps your body make antioxidants to protect your cells.</a:t>
            </a:r>
            <a:endParaRPr lang="en-AU" dirty="0">
              <a:solidFill>
                <a:schemeClr val="bg1"/>
              </a:solidFill>
              <a:latin typeface="Montserrat" pitchFamily="2" charset="77"/>
            </a:endParaRPr>
          </a:p>
        </p:txBody>
      </p:sp>
      <p:sp>
        <p:nvSpPr>
          <p:cNvPr id="13" name="5">
            <a:extLst>
              <a:ext uri="{FF2B5EF4-FFF2-40B4-BE49-F238E27FC236}">
                <a16:creationId xmlns:a16="http://schemas.microsoft.com/office/drawing/2014/main" id="{C152712B-B8CC-FE8D-864C-F0073A888205}"/>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b="1" dirty="0">
                <a:solidFill>
                  <a:schemeClr val="bg1"/>
                </a:solidFill>
                <a:latin typeface="Montserrat" pitchFamily="2" charset="77"/>
              </a:rPr>
              <a:t>Vitamin B6: </a:t>
            </a:r>
            <a:r>
              <a:rPr lang="en-US" dirty="0">
                <a:solidFill>
                  <a:schemeClr val="bg1"/>
                </a:solidFill>
                <a:latin typeface="Montserrat" pitchFamily="2" charset="77"/>
              </a:rPr>
              <a:t>Mushrooms also have Vitamin B6, which is important for making healthy blood and other things that help your body fight off sickness.</a:t>
            </a:r>
            <a:endParaRPr lang="en-AU" dirty="0">
              <a:solidFill>
                <a:schemeClr val="bg1"/>
              </a:solidFill>
              <a:latin typeface="Montserrat" pitchFamily="2" charset="77"/>
            </a:endParaRPr>
          </a:p>
        </p:txBody>
      </p:sp>
      <p:pic>
        <p:nvPicPr>
          <p:cNvPr id="20" name="bt1" descr="A red arrow in a white circle&#10;&#10;AI-generated content may be incorrect.">
            <a:extLst>
              <a:ext uri="{FF2B5EF4-FFF2-40B4-BE49-F238E27FC236}">
                <a16:creationId xmlns:a16="http://schemas.microsoft.com/office/drawing/2014/main" id="{A24A7D7A-04D6-6A63-2049-CFE4C8A0AEC1}"/>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21" name="bt2" descr="A red arrow in a white circle&#10;&#10;AI-generated content may be incorrect.">
            <a:extLst>
              <a:ext uri="{FF2B5EF4-FFF2-40B4-BE49-F238E27FC236}">
                <a16:creationId xmlns:a16="http://schemas.microsoft.com/office/drawing/2014/main" id="{67670044-DCB7-1CCE-259A-D68D763E2FC2}"/>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22" name="bt3" descr="A red arrow in a white circle&#10;&#10;AI-generated content may be incorrect.">
            <a:extLst>
              <a:ext uri="{FF2B5EF4-FFF2-40B4-BE49-F238E27FC236}">
                <a16:creationId xmlns:a16="http://schemas.microsoft.com/office/drawing/2014/main" id="{7A8ACBDC-D5B3-6F07-0A10-4B476B437AB2}"/>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24" name="bt4" descr="A red arrow in a white circle&#10;&#10;AI-generated content may be incorrect.">
            <a:extLst>
              <a:ext uri="{FF2B5EF4-FFF2-40B4-BE49-F238E27FC236}">
                <a16:creationId xmlns:a16="http://schemas.microsoft.com/office/drawing/2014/main" id="{CA8E3ACC-C171-B946-1140-1DF3B12DA715}"/>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25" name="bt5" descr="A red arrow in a white circle&#10;&#10;AI-generated content may be incorrect.">
            <a:extLst>
              <a:ext uri="{FF2B5EF4-FFF2-40B4-BE49-F238E27FC236}">
                <a16:creationId xmlns:a16="http://schemas.microsoft.com/office/drawing/2014/main" id="{13C0E857-4322-2FAC-0CB3-01D9916AE183}"/>
              </a:ext>
            </a:extLst>
          </p:cNvPr>
          <p:cNvPicPr>
            <a:picLocks noChangeAspect="1"/>
          </p:cNvPicPr>
          <p:nvPr/>
        </p:nvPicPr>
        <p:blipFill>
          <a:blip r:embed="rId5"/>
          <a:stretch>
            <a:fillRect/>
          </a:stretch>
        </p:blipFill>
        <p:spPr>
          <a:xfrm>
            <a:off x="7619257" y="5828184"/>
            <a:ext cx="516610" cy="516610"/>
          </a:xfrm>
          <a:prstGeom prst="rect">
            <a:avLst/>
          </a:prstGeom>
        </p:spPr>
      </p:pic>
    </p:spTree>
    <p:extLst>
      <p:ext uri="{BB962C8B-B14F-4D97-AF65-F5344CB8AC3E}">
        <p14:creationId xmlns:p14="http://schemas.microsoft.com/office/powerpoint/2010/main" val="36905343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par>
              <p:cTn id="2"/>
            </p:par>
            <p:seq concurrent="1" nextAc="seek">
              <p:cTn id="3" restart="whenNotActive" fill="hold" evtFilter="cancelBubble" nodeType="interactiveSeq">
                <p:stCondLst>
                  <p:cond evt="onClick" delay="0">
                    <p:tgtEl>
                      <p:spTgt spid="20"/>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grpId="0" nodeType="clickEffect">
                                  <p:stCondLst>
                                    <p:cond delay="0"/>
                                  </p:stCondLst>
                                  <p:childTnLst>
                                    <p:set>
                                      <p:cBhvr>
                                        <p:cTn id="7" dur="1" fill="hold">
                                          <p:stCondLst>
                                            <p:cond delay="0"/>
                                          </p:stCondLst>
                                        </p:cTn>
                                        <p:tgtEl>
                                          <p:spTgt spid="10">
                                            <p:bg/>
                                          </p:spTgt>
                                        </p:tgtEl>
                                        <p:attrNameLst>
                                          <p:attrName>style.visibility</p:attrName>
                                        </p:attrNameLst>
                                      </p:cBhvr>
                                      <p:to>
                                        <p:strVal val="visible"/>
                                      </p:to>
                                    </p:set>
                                  </p:childTnLst>
                                </p:cTn>
                              </p:par>
                              <p:par>
                                <p:cTn id="8" presetID="1"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12" restart="whenNotActive" fill="hold" evtFilter="cancelBubble" nodeType="interactiveSeq">
                <p:stCondLst>
                  <p:cond evt="onClick" delay="0">
                    <p:tgtEl>
                      <p:spTgt spid="21"/>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bg/>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21" restart="whenNotActive" fill="hold" evtFilter="cancelBubble" nodeType="interactiveSeq">
                <p:stCondLst>
                  <p:cond evt="onClick" delay="0">
                    <p:tgtEl>
                      <p:spTgt spid="22"/>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
                                            <p:bg/>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30" restart="whenNotActive" fill="hold" evtFilter="cancelBubble" nodeType="interactiveSeq">
                <p:stCondLst>
                  <p:cond evt="onClick" delay="0">
                    <p:tgtEl>
                      <p:spTgt spid="24"/>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bg/>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39" restart="whenNotActive" fill="hold" evtFilter="cancelBubble" nodeType="interactiveSeq">
                <p:stCondLst>
                  <p:cond evt="onClick" delay="0">
                    <p:tgtEl>
                      <p:spTgt spid="25"/>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grpId="1" nodeType="withEffect">
                                  <p:stCondLst>
                                    <p:cond delay="0"/>
                                  </p:stCondLst>
                                  <p:childTnLst>
                                    <p:set>
                                      <p:cBhvr>
                                        <p:cTn id="43" dur="1" fill="hold">
                                          <p:stCondLst>
                                            <p:cond delay="0"/>
                                          </p:stCondLst>
                                        </p:cTn>
                                        <p:tgtEl>
                                          <p:spTgt spid="10">
                                            <p:txEl>
                                              <p:pRg st="0" end="0"/>
                                            </p:txEl>
                                          </p:spTgt>
                                        </p:tgtEl>
                                        <p:attrNameLst>
                                          <p:attrName>style.visibility</p:attrName>
                                        </p:attrNameLst>
                                      </p:cBhvr>
                                      <p:to>
                                        <p:strVal val="hidden"/>
                                      </p:to>
                                    </p:set>
                                  </p:childTnLst>
                                </p:cTn>
                              </p:par>
                              <p:par>
                                <p:cTn id="44" presetID="1" presetClass="exit" presetSubtype="0" fill="hold" grpId="1" nodeType="withEffect">
                                  <p:stCondLst>
                                    <p:cond delay="0"/>
                                  </p:stCondLst>
                                  <p:childTnLst>
                                    <p:set>
                                      <p:cBhvr>
                                        <p:cTn id="45" dur="1" fill="hold">
                                          <p:stCondLst>
                                            <p:cond delay="0"/>
                                          </p:stCondLst>
                                        </p:cTn>
                                        <p:tgtEl>
                                          <p:spTgt spid="10">
                                            <p:bg/>
                                          </p:spTgt>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21"/>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11">
                                            <p:txEl>
                                              <p:pRg st="0" end="0"/>
                                            </p:txEl>
                                          </p:spTgt>
                                        </p:tgtEl>
                                        <p:attrNameLst>
                                          <p:attrName>style.visibility</p:attrName>
                                        </p:attrNameLst>
                                      </p:cBhvr>
                                      <p:to>
                                        <p:strVal val="hidden"/>
                                      </p:to>
                                    </p:set>
                                  </p:childTnLst>
                                </p:cTn>
                              </p:par>
                              <p:par>
                                <p:cTn id="50" presetID="1" presetClass="exit" presetSubtype="0" fill="hold" grpId="1" nodeType="withEffect">
                                  <p:stCondLst>
                                    <p:cond delay="0"/>
                                  </p:stCondLst>
                                  <p:childTnLst>
                                    <p:set>
                                      <p:cBhvr>
                                        <p:cTn id="51" dur="1" fill="hold">
                                          <p:stCondLst>
                                            <p:cond delay="0"/>
                                          </p:stCondLst>
                                        </p:cTn>
                                        <p:tgtEl>
                                          <p:spTgt spid="11">
                                            <p:bg/>
                                          </p:spTgt>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22"/>
                                        </p:tgtEl>
                                        <p:attrNameLst>
                                          <p:attrName>style.visibility</p:attrName>
                                        </p:attrNameLst>
                                      </p:cBhvr>
                                      <p:to>
                                        <p:strVal val="hidden"/>
                                      </p:to>
                                    </p:set>
                                  </p:childTnLst>
                                </p:cTn>
                              </p:par>
                              <p:par>
                                <p:cTn id="54" presetID="1" presetClass="exit" presetSubtype="0" fill="hold" grpId="1" nodeType="withEffect">
                                  <p:stCondLst>
                                    <p:cond delay="0"/>
                                  </p:stCondLst>
                                  <p:childTnLst>
                                    <p:set>
                                      <p:cBhvr>
                                        <p:cTn id="55" dur="1" fill="hold">
                                          <p:stCondLst>
                                            <p:cond delay="0"/>
                                          </p:stCondLst>
                                        </p:cTn>
                                        <p:tgtEl>
                                          <p:spTgt spid="12">
                                            <p:txEl>
                                              <p:pRg st="0" end="0"/>
                                            </p:txEl>
                                          </p:spTgt>
                                        </p:tgtEl>
                                        <p:attrNameLst>
                                          <p:attrName>style.visibility</p:attrName>
                                        </p:attrNameLst>
                                      </p:cBhvr>
                                      <p:to>
                                        <p:strVal val="hidden"/>
                                      </p:to>
                                    </p:set>
                                  </p:childTnLst>
                                </p:cTn>
                              </p:par>
                              <p:par>
                                <p:cTn id="56" presetID="1" presetClass="exit" presetSubtype="0" fill="hold" grpId="1" nodeType="withEffect">
                                  <p:stCondLst>
                                    <p:cond delay="0"/>
                                  </p:stCondLst>
                                  <p:childTnLst>
                                    <p:set>
                                      <p:cBhvr>
                                        <p:cTn id="57" dur="1" fill="hold">
                                          <p:stCondLst>
                                            <p:cond delay="0"/>
                                          </p:stCondLst>
                                        </p:cTn>
                                        <p:tgtEl>
                                          <p:spTgt spid="12">
                                            <p:bg/>
                                          </p:spTgt>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24"/>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13">
                                            <p:txEl>
                                              <p:pRg st="0" end="0"/>
                                            </p:txEl>
                                          </p:spTgt>
                                        </p:tgtEl>
                                        <p:attrNameLst>
                                          <p:attrName>style.visibility</p:attrName>
                                        </p:attrNameLst>
                                      </p:cBhvr>
                                      <p:to>
                                        <p:strVal val="hidden"/>
                                      </p:to>
                                    </p:set>
                                  </p:childTnLst>
                                </p:cTn>
                              </p:par>
                              <p:par>
                                <p:cTn id="62" presetID="1" presetClass="exit" presetSubtype="0" fill="hold" grpId="1" nodeType="withEffect">
                                  <p:stCondLst>
                                    <p:cond delay="0"/>
                                  </p:stCondLst>
                                  <p:childTnLst>
                                    <p:set>
                                      <p:cBhvr>
                                        <p:cTn id="63" dur="1" fill="hold">
                                          <p:stCondLst>
                                            <p:cond delay="0"/>
                                          </p:stCondLst>
                                        </p:cTn>
                                        <p:tgtEl>
                                          <p:spTgt spid="13">
                                            <p:bg/>
                                          </p:spTgt>
                                        </p:tgtEl>
                                        <p:attrNameLst>
                                          <p:attrName>style.visibility</p:attrName>
                                        </p:attrNameLst>
                                      </p:cBhvr>
                                      <p:to>
                                        <p:strVal val="hidden"/>
                                      </p:to>
                                    </p:set>
                                  </p:childTnLst>
                                </p:cTn>
                              </p:par>
                              <p:par>
                                <p:cTn id="64" presetID="1" presetClass="exit" presetSubtype="0" fill="hold" nodeType="withEffect">
                                  <p:stCondLst>
                                    <p:cond delay="0"/>
                                  </p:stCondLst>
                                  <p:childTnLst>
                                    <p:set>
                                      <p:cBhvr>
                                        <p:cTn id="65"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10" grpId="0" build="p" animBg="1"/>
      <p:bldP spid="10" grpId="1" build="allAtOnce" animBg="1"/>
      <p:bldP spid="11" grpId="0" build="p" animBg="1"/>
      <p:bldP spid="11" grpId="1" build="allAtOnce" animBg="1"/>
      <p:bldP spid="12" grpId="0" build="p" animBg="1"/>
      <p:bldP spid="12" grpId="1" build="allAtOnce" animBg="1"/>
      <p:bldP spid="13" grpId="0" build="p" animBg="1"/>
      <p:bldP spid="13" grpId="1" build="allAtOnce"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4A5C6-5378-7C48-FEDC-5C7C274AE162}"/>
              </a:ext>
            </a:extLst>
          </p:cNvPr>
          <p:cNvSpPr txBox="1">
            <a:spLocks/>
          </p:cNvSpPr>
          <p:nvPr/>
        </p:nvSpPr>
        <p:spPr>
          <a:xfrm>
            <a:off x="1610020" y="352331"/>
            <a:ext cx="897196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Vitamin D</a:t>
            </a:r>
          </a:p>
        </p:txBody>
      </p:sp>
      <p:grpSp>
        <p:nvGrpSpPr>
          <p:cNvPr id="23" name="menu">
            <a:extLst>
              <a:ext uri="{FF2B5EF4-FFF2-40B4-BE49-F238E27FC236}">
                <a16:creationId xmlns:a16="http://schemas.microsoft.com/office/drawing/2014/main" id="{976FB627-AEF0-5B24-43C5-BA621ADA095C}"/>
              </a:ext>
            </a:extLst>
          </p:cNvPr>
          <p:cNvGrpSpPr/>
          <p:nvPr/>
        </p:nvGrpSpPr>
        <p:grpSpPr>
          <a:xfrm>
            <a:off x="11474101" y="2871719"/>
            <a:ext cx="460535" cy="1114561"/>
            <a:chOff x="151927" y="2325786"/>
            <a:chExt cx="260682" cy="630889"/>
          </a:xfrm>
        </p:grpSpPr>
        <p:sp>
          <p:nvSpPr>
            <p:cNvPr id="24" name="Rectangle: Rounded Corners 63">
              <a:extLst>
                <a:ext uri="{FF2B5EF4-FFF2-40B4-BE49-F238E27FC236}">
                  <a16:creationId xmlns:a16="http://schemas.microsoft.com/office/drawing/2014/main" id="{48A247B4-8858-9D75-5392-2DD640C38E68}"/>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5" name="a4">
              <a:hlinkClick r:id="" action="ppaction://hlinkshowjump?jump=nextslide"/>
              <a:extLst>
                <a:ext uri="{FF2B5EF4-FFF2-40B4-BE49-F238E27FC236}">
                  <a16:creationId xmlns:a16="http://schemas.microsoft.com/office/drawing/2014/main" id="{A80D4D43-A36B-63E4-F1DF-533EF0268D97}"/>
                </a:ext>
              </a:extLst>
            </p:cNvPr>
            <p:cNvPicPr>
              <a:picLocks noChangeAspect="1"/>
            </p:cNvPicPr>
            <p:nvPr/>
          </p:nvPicPr>
          <p:blipFill>
            <a:blip r:embed="rId2"/>
            <a:srcRect/>
            <a:stretch/>
          </p:blipFill>
          <p:spPr>
            <a:xfrm>
              <a:off x="204687" y="2740767"/>
              <a:ext cx="154441" cy="106747"/>
            </a:xfrm>
            <a:prstGeom prst="rect">
              <a:avLst/>
            </a:prstGeom>
          </p:spPr>
        </p:pic>
        <p:pic>
          <p:nvPicPr>
            <p:cNvPr id="26" name="a4">
              <a:hlinkClick r:id="" action="ppaction://hlinkshowjump?jump=previousslide"/>
              <a:extLst>
                <a:ext uri="{FF2B5EF4-FFF2-40B4-BE49-F238E27FC236}">
                  <a16:creationId xmlns:a16="http://schemas.microsoft.com/office/drawing/2014/main" id="{8642B6F9-3855-AAF9-A34E-8A0DE4D75A16}"/>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9" name="Rounded Rectangle 28">
            <a:extLst>
              <a:ext uri="{FF2B5EF4-FFF2-40B4-BE49-F238E27FC236}">
                <a16:creationId xmlns:a16="http://schemas.microsoft.com/office/drawing/2014/main" id="{E9A88760-1144-C1EA-DD95-F0CEC3C65C98}"/>
              </a:ext>
            </a:extLst>
          </p:cNvPr>
          <p:cNvSpPr/>
          <p:nvPr/>
        </p:nvSpPr>
        <p:spPr>
          <a:xfrm>
            <a:off x="8185670" y="1358533"/>
            <a:ext cx="2997200" cy="4822133"/>
          </a:xfrm>
          <a:prstGeom prst="roundRect">
            <a:avLst>
              <a:gd name="adj" fmla="val 4704"/>
            </a:avLst>
          </a:prstGeom>
          <a:solidFill>
            <a:schemeClr val="bg1">
              <a:alpha val="8425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76095702-A9C6-D051-DCA1-B59355EFE02D}"/>
              </a:ext>
            </a:extLst>
          </p:cNvPr>
          <p:cNvSpPr txBox="1"/>
          <p:nvPr/>
        </p:nvSpPr>
        <p:spPr>
          <a:xfrm>
            <a:off x="8327138" y="1549405"/>
            <a:ext cx="2760133" cy="4483984"/>
          </a:xfrm>
          <a:prstGeom prst="rect">
            <a:avLst/>
          </a:prstGeom>
          <a:noFill/>
        </p:spPr>
        <p:txBody>
          <a:bodyPr wrap="square">
            <a:spAutoFit/>
          </a:bodyPr>
          <a:lstStyle/>
          <a:p>
            <a:pPr>
              <a:lnSpc>
                <a:spcPts val="2200"/>
              </a:lnSpc>
              <a:spcAft>
                <a:spcPts val="1200"/>
              </a:spcAft>
            </a:pPr>
            <a:r>
              <a:rPr lang="en-US" sz="2000" dirty="0">
                <a:solidFill>
                  <a:srgbClr val="9B2242"/>
                </a:solidFill>
                <a:latin typeface="SZTOS MEDIUM" pitchFamily="2" charset="77"/>
                <a:ea typeface="SZTOS MEDIUM" pitchFamily="2" charset="77"/>
                <a:cs typeface="SZTOS MEDIUM" pitchFamily="2" charset="77"/>
              </a:rPr>
              <a:t>Interesting facts:</a:t>
            </a:r>
          </a:p>
          <a:p>
            <a:pPr marL="342900" indent="-34290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Without enough vitamin D, bones can become weak. </a:t>
            </a:r>
          </a:p>
          <a:p>
            <a:pPr marL="342900" indent="-34290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Spending 10-15 minutes in the sun each day can help your body make enough vitamin D.</a:t>
            </a:r>
          </a:p>
          <a:p>
            <a:pPr marL="342900" indent="-34290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Vitamin D works like a helper - it carries calcium to your bones so they grow strong.</a:t>
            </a:r>
          </a:p>
        </p:txBody>
      </p:sp>
      <p:sp>
        <p:nvSpPr>
          <p:cNvPr id="32" name="Rounded Rectangle 31">
            <a:extLst>
              <a:ext uri="{FF2B5EF4-FFF2-40B4-BE49-F238E27FC236}">
                <a16:creationId xmlns:a16="http://schemas.microsoft.com/office/drawing/2014/main" id="{C76BC632-520B-41F7-081E-7DC8A9B6FDF0}"/>
              </a:ext>
            </a:extLst>
          </p:cNvPr>
          <p:cNvSpPr/>
          <p:nvPr/>
        </p:nvSpPr>
        <p:spPr>
          <a:xfrm>
            <a:off x="4964375" y="1358533"/>
            <a:ext cx="2997200" cy="4822133"/>
          </a:xfrm>
          <a:prstGeom prst="roundRect">
            <a:avLst>
              <a:gd name="adj" fmla="val 4704"/>
            </a:avLst>
          </a:prstGeom>
          <a:solidFill>
            <a:schemeClr val="bg1">
              <a:alpha val="8425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37D8F5CF-4A8C-BB27-52FA-DAA8F86851E1}"/>
              </a:ext>
            </a:extLst>
          </p:cNvPr>
          <p:cNvSpPr txBox="1"/>
          <p:nvPr/>
        </p:nvSpPr>
        <p:spPr>
          <a:xfrm>
            <a:off x="5105843" y="1549405"/>
            <a:ext cx="2760133" cy="4483984"/>
          </a:xfrm>
          <a:prstGeom prst="rect">
            <a:avLst/>
          </a:prstGeom>
          <a:noFill/>
        </p:spPr>
        <p:txBody>
          <a:bodyPr wrap="square">
            <a:spAutoFit/>
          </a:bodyPr>
          <a:lstStyle/>
          <a:p>
            <a:pPr>
              <a:lnSpc>
                <a:spcPts val="2200"/>
              </a:lnSpc>
              <a:spcAft>
                <a:spcPts val="1200"/>
              </a:spcAft>
            </a:pPr>
            <a:r>
              <a:rPr lang="en-US" sz="2000" dirty="0">
                <a:solidFill>
                  <a:srgbClr val="9B2242"/>
                </a:solidFill>
                <a:latin typeface="SZTOS MEDIUM" pitchFamily="2" charset="77"/>
                <a:ea typeface="SZTOS MEDIUM" pitchFamily="2" charset="77"/>
                <a:cs typeface="SZTOS MEDIUM" pitchFamily="2" charset="77"/>
              </a:rPr>
              <a:t>Why is Vitamin D important?</a:t>
            </a:r>
          </a:p>
          <a:p>
            <a:pPr marL="285750" indent="-28575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Builds strong bones and teeth - Vitamin D helps your body use calcium from food.</a:t>
            </a:r>
          </a:p>
          <a:p>
            <a:pPr marL="342900" indent="-34290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Keeps muscles healthy - It helps you move, run and play without problems.</a:t>
            </a:r>
          </a:p>
          <a:p>
            <a:pPr marL="342900" indent="-34290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Supports your immune system - Helps your body fight off sickness.</a:t>
            </a:r>
          </a:p>
        </p:txBody>
      </p:sp>
      <p:sp>
        <p:nvSpPr>
          <p:cNvPr id="34" name="Rounded Rectangle 33">
            <a:extLst>
              <a:ext uri="{FF2B5EF4-FFF2-40B4-BE49-F238E27FC236}">
                <a16:creationId xmlns:a16="http://schemas.microsoft.com/office/drawing/2014/main" id="{C3E56F9F-7934-9E5D-583C-5E05203E2B2D}"/>
              </a:ext>
            </a:extLst>
          </p:cNvPr>
          <p:cNvSpPr/>
          <p:nvPr/>
        </p:nvSpPr>
        <p:spPr>
          <a:xfrm>
            <a:off x="411343" y="1358533"/>
            <a:ext cx="4305806" cy="4822133"/>
          </a:xfrm>
          <a:prstGeom prst="roundRect">
            <a:avLst>
              <a:gd name="adj" fmla="val 4704"/>
            </a:avLst>
          </a:prstGeom>
          <a:solidFill>
            <a:schemeClr val="bg1">
              <a:alpha val="8425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E8219E58-F696-B8B2-75C8-18A817E5EAF2}"/>
              </a:ext>
            </a:extLst>
          </p:cNvPr>
          <p:cNvSpPr txBox="1"/>
          <p:nvPr/>
        </p:nvSpPr>
        <p:spPr>
          <a:xfrm>
            <a:off x="609830" y="1549405"/>
            <a:ext cx="4011721" cy="4355744"/>
          </a:xfrm>
          <a:prstGeom prst="rect">
            <a:avLst/>
          </a:prstGeom>
          <a:noFill/>
        </p:spPr>
        <p:txBody>
          <a:bodyPr wrap="square">
            <a:spAutoFit/>
          </a:bodyPr>
          <a:lstStyle/>
          <a:p>
            <a:pPr>
              <a:lnSpc>
                <a:spcPts val="2200"/>
              </a:lnSpc>
              <a:spcAft>
                <a:spcPts val="1200"/>
              </a:spcAft>
            </a:pPr>
            <a:r>
              <a:rPr lang="en-US" sz="2000" dirty="0">
                <a:solidFill>
                  <a:srgbClr val="9B2242"/>
                </a:solidFill>
                <a:latin typeface="SZTOS MEDIUM" pitchFamily="2" charset="77"/>
                <a:ea typeface="SZTOS MEDIUM" pitchFamily="2" charset="77"/>
                <a:cs typeface="SZTOS MEDIUM" pitchFamily="2" charset="77"/>
              </a:rPr>
              <a:t>What is vitamin D? </a:t>
            </a:r>
          </a:p>
          <a:p>
            <a:pPr marL="285750" indent="-28575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Vitamin D is a nutrient your body needs to stay healthy.</a:t>
            </a:r>
          </a:p>
          <a:p>
            <a:pPr marL="285750" indent="-28575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It is sometimes called the ‘sunshine vitamin’ because your skin makes it when sunlight hits it.</a:t>
            </a:r>
          </a:p>
          <a:p>
            <a:pPr marL="285750" indent="-28575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The sun is the most common producer of vitamin D as the ultraviolet (UV) rays from sunlight strike the skin and trigger vitamin D synthesis.</a:t>
            </a:r>
          </a:p>
          <a:p>
            <a:pPr marL="285750" indent="-285750">
              <a:lnSpc>
                <a:spcPts val="2200"/>
              </a:lnSpc>
              <a:spcAft>
                <a:spcPts val="1200"/>
              </a:spcAft>
              <a:buFont typeface="Arial" panose="020B0604020202020204" pitchFamily="34" charset="0"/>
              <a:buChar char="•"/>
            </a:pPr>
            <a:r>
              <a:rPr lang="en-US" sz="1600" dirty="0">
                <a:solidFill>
                  <a:srgbClr val="414141"/>
                </a:solidFill>
                <a:latin typeface="Montserrat" pitchFamily="2" charset="77"/>
              </a:rPr>
              <a:t>You can also get vitamin D from foods like fish, eggs and milk.</a:t>
            </a:r>
          </a:p>
        </p:txBody>
      </p:sp>
      <p:sp>
        <p:nvSpPr>
          <p:cNvPr id="36" name="Google Shape;151;p10">
            <a:extLst>
              <a:ext uri="{FF2B5EF4-FFF2-40B4-BE49-F238E27FC236}">
                <a16:creationId xmlns:a16="http://schemas.microsoft.com/office/drawing/2014/main" id="{EAE5501C-C83D-9AEC-E4EE-828980C8D7D1}"/>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34</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5242083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F7A7A37C-B307-28EF-C938-E84CBB280871}"/>
              </a:ext>
            </a:extLst>
          </p:cNvPr>
          <p:cNvSpPr/>
          <p:nvPr/>
        </p:nvSpPr>
        <p:spPr>
          <a:xfrm>
            <a:off x="9821333" y="6019801"/>
            <a:ext cx="1825430" cy="33220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descr="A cartoon character holding weights&#10;&#10;AI-generated content may be incorrect.">
            <a:extLst>
              <a:ext uri="{FF2B5EF4-FFF2-40B4-BE49-F238E27FC236}">
                <a16:creationId xmlns:a16="http://schemas.microsoft.com/office/drawing/2014/main" id="{DFB74994-859C-6552-6C8C-61BDB7BDEF13}"/>
              </a:ext>
            </a:extLst>
          </p:cNvPr>
          <p:cNvPicPr>
            <a:picLocks noChangeAspect="1"/>
          </p:cNvPicPr>
          <p:nvPr/>
        </p:nvPicPr>
        <p:blipFill>
          <a:blip r:embed="rId3"/>
          <a:srcRect r="19786"/>
          <a:stretch>
            <a:fillRect/>
          </a:stretch>
        </p:blipFill>
        <p:spPr>
          <a:xfrm>
            <a:off x="8313327" y="2153804"/>
            <a:ext cx="3878674" cy="4351866"/>
          </a:xfrm>
          <a:prstGeom prst="rect">
            <a:avLst/>
          </a:prstGeom>
        </p:spPr>
      </p:pic>
      <p:grpSp>
        <p:nvGrpSpPr>
          <p:cNvPr id="16" name="menu">
            <a:extLst>
              <a:ext uri="{FF2B5EF4-FFF2-40B4-BE49-F238E27FC236}">
                <a16:creationId xmlns:a16="http://schemas.microsoft.com/office/drawing/2014/main" id="{09B82CA2-A5C7-E42C-0FFF-B46D64DFCCA0}"/>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57F72CE2-36C3-3E3D-3615-E78770E3B70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320DAB5B-EE4A-7048-E61E-095E3E1B92F8}"/>
                </a:ext>
              </a:extLst>
            </p:cNvPr>
            <p:cNvPicPr>
              <a:picLocks noChangeAspect="1"/>
            </p:cNvPicPr>
            <p:nvPr/>
          </p:nvPicPr>
          <p:blipFill>
            <a:blip r:embed="rId4"/>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CB954A7A-B036-083E-F970-11F12839937E}"/>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4" name="Title 1">
            <a:extLst>
              <a:ext uri="{FF2B5EF4-FFF2-40B4-BE49-F238E27FC236}">
                <a16:creationId xmlns:a16="http://schemas.microsoft.com/office/drawing/2014/main" id="{B8D73921-337D-A5B8-E941-9887D5791DF6}"/>
              </a:ext>
            </a:extLst>
          </p:cNvPr>
          <p:cNvSpPr txBox="1">
            <a:spLocks/>
          </p:cNvSpPr>
          <p:nvPr/>
        </p:nvSpPr>
        <p:spPr>
          <a:xfrm>
            <a:off x="2292583" y="352330"/>
            <a:ext cx="7606834"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and Vitamin D</a:t>
            </a:r>
          </a:p>
        </p:txBody>
      </p:sp>
      <p:pic>
        <p:nvPicPr>
          <p:cNvPr id="9" name="Online Media 8" descr="Your Ultimate 2-Minute Guide to Tanning your Mushrooms">
            <a:hlinkClick r:id="" action="ppaction://media"/>
            <a:extLst>
              <a:ext uri="{FF2B5EF4-FFF2-40B4-BE49-F238E27FC236}">
                <a16:creationId xmlns:a16="http://schemas.microsoft.com/office/drawing/2014/main" id="{63603A9D-60FD-81EF-2334-9048E8896524}"/>
              </a:ext>
            </a:extLst>
          </p:cNvPr>
          <p:cNvPicPr>
            <a:picLocks noRot="1" noChangeAspect="1"/>
          </p:cNvPicPr>
          <p:nvPr>
            <a:videoFile r:link="rId1"/>
          </p:nvPr>
        </p:nvPicPr>
        <p:blipFill>
          <a:blip r:embed="rId5"/>
          <a:stretch>
            <a:fillRect/>
          </a:stretch>
        </p:blipFill>
        <p:spPr>
          <a:xfrm>
            <a:off x="609600" y="1305201"/>
            <a:ext cx="8479290" cy="4790799"/>
          </a:xfrm>
          <a:prstGeom prst="rect">
            <a:avLst/>
          </a:prstGeom>
        </p:spPr>
      </p:pic>
      <p:sp>
        <p:nvSpPr>
          <p:cNvPr id="10" name="Google Shape;151;p10">
            <a:extLst>
              <a:ext uri="{FF2B5EF4-FFF2-40B4-BE49-F238E27FC236}">
                <a16:creationId xmlns:a16="http://schemas.microsoft.com/office/drawing/2014/main" id="{12A9AFD8-104D-2B7D-B3CA-83F7E751E30C}"/>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35</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610319647"/>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79972-46A8-71ED-F8CE-4F8066CA8F4C}"/>
            </a:ext>
          </a:extLst>
        </p:cNvPr>
        <p:cNvGrpSpPr/>
        <p:nvPr/>
      </p:nvGrpSpPr>
      <p:grpSpPr>
        <a:xfrm>
          <a:off x="0" y="0"/>
          <a:ext cx="0" cy="0"/>
          <a:chOff x="0" y="0"/>
          <a:chExt cx="0" cy="0"/>
        </a:xfrm>
      </p:grpSpPr>
      <p:sp>
        <p:nvSpPr>
          <p:cNvPr id="19" name="Google Shape;151;p10">
            <a:extLst>
              <a:ext uri="{FF2B5EF4-FFF2-40B4-BE49-F238E27FC236}">
                <a16:creationId xmlns:a16="http://schemas.microsoft.com/office/drawing/2014/main" id="{F946338B-79E6-02BB-3F39-FBDDA7A49BDB}"/>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36</a:t>
            </a:fld>
            <a:endParaRPr lang="en" sz="2000" b="1" dirty="0">
              <a:solidFill>
                <a:schemeClr val="bg1"/>
              </a:solidFill>
              <a:latin typeface="Sztosfixed" pitchFamily="2" charset="77"/>
              <a:ea typeface="Sztosfixed" pitchFamily="2" charset="77"/>
              <a:cs typeface="Sztosfixed" pitchFamily="2" charset="77"/>
            </a:endParaRPr>
          </a:p>
        </p:txBody>
      </p:sp>
      <p:grpSp>
        <p:nvGrpSpPr>
          <p:cNvPr id="4" name="1. Buy">
            <a:extLst>
              <a:ext uri="{FF2B5EF4-FFF2-40B4-BE49-F238E27FC236}">
                <a16:creationId xmlns:a16="http://schemas.microsoft.com/office/drawing/2014/main" id="{B8E3FE20-01CD-8E18-2CAF-3F18307720BE}"/>
              </a:ext>
            </a:extLst>
          </p:cNvPr>
          <p:cNvGrpSpPr/>
          <p:nvPr/>
        </p:nvGrpSpPr>
        <p:grpSpPr>
          <a:xfrm>
            <a:off x="4941870" y="1967640"/>
            <a:ext cx="6107130" cy="3514212"/>
            <a:chOff x="2396059" y="1775848"/>
            <a:chExt cx="7772402" cy="4472454"/>
          </a:xfrm>
        </p:grpSpPr>
        <p:pic>
          <p:nvPicPr>
            <p:cNvPr id="5" name="Picture 4">
              <a:extLst>
                <a:ext uri="{FF2B5EF4-FFF2-40B4-BE49-F238E27FC236}">
                  <a16:creationId xmlns:a16="http://schemas.microsoft.com/office/drawing/2014/main" id="{FBF92A47-0347-AF3F-DA0B-6F5C18078F01}"/>
                </a:ext>
              </a:extLst>
            </p:cNvPr>
            <p:cNvPicPr>
              <a:picLocks noChangeAspect="1"/>
            </p:cNvPicPr>
            <p:nvPr/>
          </p:nvPicPr>
          <p:blipFill>
            <a:blip r:embed="rId2"/>
            <a:srcRect/>
            <a:stretch/>
          </p:blipFill>
          <p:spPr>
            <a:xfrm>
              <a:off x="2396059" y="1775848"/>
              <a:ext cx="7772402" cy="4472454"/>
            </a:xfrm>
            <a:prstGeom prst="rect">
              <a:avLst/>
            </a:prstGeom>
          </p:spPr>
        </p:pic>
        <p:sp>
          <p:nvSpPr>
            <p:cNvPr id="6" name="TextBox 5">
              <a:extLst>
                <a:ext uri="{FF2B5EF4-FFF2-40B4-BE49-F238E27FC236}">
                  <a16:creationId xmlns:a16="http://schemas.microsoft.com/office/drawing/2014/main" id="{74542130-1CDA-CC17-BF44-74474182DBAD}"/>
                </a:ext>
              </a:extLst>
            </p:cNvPr>
            <p:cNvSpPr txBox="1"/>
            <p:nvPr/>
          </p:nvSpPr>
          <p:spPr>
            <a:xfrm>
              <a:off x="6282261" y="3271509"/>
              <a:ext cx="3146612" cy="1278301"/>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Buy</a:t>
              </a:r>
            </a:p>
            <a:p>
              <a:pPr rtl="0">
                <a:lnSpc>
                  <a:spcPts val="2400"/>
                </a:lnSpc>
                <a:spcAft>
                  <a:spcPts val="600"/>
                </a:spcAft>
                <a:buNone/>
              </a:pPr>
              <a:r>
                <a:rPr lang="en-AU" sz="2000" b="0" i="0" u="none" strike="noStrike" dirty="0">
                  <a:solidFill>
                    <a:srgbClr val="414141"/>
                  </a:solidFill>
                  <a:effectLst/>
                  <a:latin typeface="Montserrat" pitchFamily="2" charset="77"/>
                </a:rPr>
                <a:t>from your local shop or market.</a:t>
              </a:r>
              <a:endParaRPr lang="en-US" sz="2000" dirty="0">
                <a:solidFill>
                  <a:srgbClr val="414141"/>
                </a:solidFill>
              </a:endParaRPr>
            </a:p>
          </p:txBody>
        </p:sp>
        <p:pic>
          <p:nvPicPr>
            <p:cNvPr id="7" name="Picture 6">
              <a:extLst>
                <a:ext uri="{FF2B5EF4-FFF2-40B4-BE49-F238E27FC236}">
                  <a16:creationId xmlns:a16="http://schemas.microsoft.com/office/drawing/2014/main" id="{951F296A-D03A-EF45-0245-EDDF124347C2}"/>
                </a:ext>
              </a:extLst>
            </p:cNvPr>
            <p:cNvPicPr>
              <a:picLocks noChangeAspect="1"/>
            </p:cNvPicPr>
            <p:nvPr/>
          </p:nvPicPr>
          <p:blipFill>
            <a:blip r:embed="rId3"/>
            <a:srcRect/>
            <a:stretch/>
          </p:blipFill>
          <p:spPr>
            <a:xfrm>
              <a:off x="3287566" y="2581049"/>
              <a:ext cx="2700811" cy="2858722"/>
            </a:xfrm>
            <a:prstGeom prst="rect">
              <a:avLst/>
            </a:prstGeom>
          </p:spPr>
        </p:pic>
      </p:grpSp>
      <p:grpSp>
        <p:nvGrpSpPr>
          <p:cNvPr id="36" name="2. Sun">
            <a:extLst>
              <a:ext uri="{FF2B5EF4-FFF2-40B4-BE49-F238E27FC236}">
                <a16:creationId xmlns:a16="http://schemas.microsoft.com/office/drawing/2014/main" id="{585A0D12-017E-DFB1-96CA-12FD3659A0D4}"/>
              </a:ext>
            </a:extLst>
          </p:cNvPr>
          <p:cNvGrpSpPr/>
          <p:nvPr/>
        </p:nvGrpSpPr>
        <p:grpSpPr>
          <a:xfrm>
            <a:off x="4941871" y="1967641"/>
            <a:ext cx="6107128" cy="3514210"/>
            <a:chOff x="2396060" y="1775848"/>
            <a:chExt cx="7772400" cy="4472454"/>
          </a:xfrm>
        </p:grpSpPr>
        <p:pic>
          <p:nvPicPr>
            <p:cNvPr id="21" name="Picture 20">
              <a:extLst>
                <a:ext uri="{FF2B5EF4-FFF2-40B4-BE49-F238E27FC236}">
                  <a16:creationId xmlns:a16="http://schemas.microsoft.com/office/drawing/2014/main" id="{E6F17CA5-A802-D6BA-5F1E-378AEA4FD612}"/>
                </a:ext>
              </a:extLst>
            </p:cNvPr>
            <p:cNvPicPr>
              <a:picLocks noChangeAspect="1"/>
            </p:cNvPicPr>
            <p:nvPr/>
          </p:nvPicPr>
          <p:blipFill>
            <a:blip r:embed="rId2"/>
            <a:srcRect/>
            <a:stretch/>
          </p:blipFill>
          <p:spPr>
            <a:xfrm>
              <a:off x="2396060" y="1775848"/>
              <a:ext cx="7772400" cy="4472454"/>
            </a:xfrm>
            <a:prstGeom prst="rect">
              <a:avLst/>
            </a:prstGeom>
          </p:spPr>
        </p:pic>
        <p:sp>
          <p:nvSpPr>
            <p:cNvPr id="25" name="TextBox 24">
              <a:extLst>
                <a:ext uri="{FF2B5EF4-FFF2-40B4-BE49-F238E27FC236}">
                  <a16:creationId xmlns:a16="http://schemas.microsoft.com/office/drawing/2014/main" id="{E3134E0D-7C8C-83AD-D5F3-E70FC227C348}"/>
                </a:ext>
              </a:extLst>
            </p:cNvPr>
            <p:cNvSpPr txBox="1"/>
            <p:nvPr/>
          </p:nvSpPr>
          <p:spPr>
            <a:xfrm>
              <a:off x="6200821" y="2116274"/>
              <a:ext cx="3309492" cy="381907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Sun</a:t>
              </a:r>
            </a:p>
            <a:p>
              <a:pPr rtl="0">
                <a:spcAft>
                  <a:spcPts val="600"/>
                </a:spcAft>
                <a:buNone/>
              </a:pPr>
              <a:r>
                <a:rPr lang="en-AU" sz="1600" b="0" i="0" u="none" strike="noStrike" dirty="0">
                  <a:solidFill>
                    <a:srgbClr val="414141"/>
                  </a:solidFill>
                  <a:effectLst/>
                  <a:latin typeface="Montserrat" pitchFamily="2" charset="77"/>
                </a:rPr>
                <a:t>Put mushrooms in direct sunlight – whole stem side up, or </a:t>
              </a:r>
              <a:r>
                <a:rPr lang="en-AU" sz="1600" b="0" i="0" u="none" strike="noStrike" dirty="0" err="1">
                  <a:solidFill>
                    <a:srgbClr val="414141"/>
                  </a:solidFill>
                  <a:effectLst/>
                  <a:latin typeface="Montserrat" pitchFamily="2" charset="77"/>
                </a:rPr>
                <a:t>slided</a:t>
              </a:r>
              <a:r>
                <a:rPr lang="en-AU" sz="1600" b="0" i="0" u="none" strike="noStrike" dirty="0">
                  <a:solidFill>
                    <a:srgbClr val="414141"/>
                  </a:solidFill>
                  <a:effectLst/>
                  <a:latin typeface="Montserrat" pitchFamily="2" charset="77"/>
                </a:rPr>
                <a:t>. 15 mins in bright peak sunlight (longer, e.g. one hour, in lower light.)</a:t>
              </a:r>
              <a:r>
                <a:rPr lang="en-US" sz="1600" b="0" i="0" u="none" strike="noStrike" dirty="0">
                  <a:solidFill>
                    <a:srgbClr val="414141"/>
                  </a:solidFill>
                  <a:effectLst/>
                  <a:latin typeface="Montserrat" pitchFamily="2" charset="77"/>
                </a:rPr>
                <a:t> Exposure to sunlight helps mushrooms make vitamin D.</a:t>
              </a:r>
              <a:endParaRPr lang="en-US" sz="1600" dirty="0">
                <a:solidFill>
                  <a:srgbClr val="414141"/>
                </a:solidFill>
              </a:endParaRPr>
            </a:p>
          </p:txBody>
        </p:sp>
        <p:pic>
          <p:nvPicPr>
            <p:cNvPr id="29" name="Picture 28">
              <a:extLst>
                <a:ext uri="{FF2B5EF4-FFF2-40B4-BE49-F238E27FC236}">
                  <a16:creationId xmlns:a16="http://schemas.microsoft.com/office/drawing/2014/main" id="{636C7C74-65FD-21BC-E0ED-2E7C1D39005E}"/>
                </a:ext>
              </a:extLst>
            </p:cNvPr>
            <p:cNvPicPr>
              <a:picLocks noChangeAspect="1"/>
            </p:cNvPicPr>
            <p:nvPr/>
          </p:nvPicPr>
          <p:blipFill>
            <a:blip r:embed="rId4"/>
            <a:srcRect/>
            <a:stretch/>
          </p:blipFill>
          <p:spPr>
            <a:xfrm>
              <a:off x="3287566" y="2556545"/>
              <a:ext cx="2700812" cy="2907729"/>
            </a:xfrm>
            <a:prstGeom prst="rect">
              <a:avLst/>
            </a:prstGeom>
          </p:spPr>
        </p:pic>
      </p:grpSp>
      <p:grpSp>
        <p:nvGrpSpPr>
          <p:cNvPr id="45" name="3. Store">
            <a:extLst>
              <a:ext uri="{FF2B5EF4-FFF2-40B4-BE49-F238E27FC236}">
                <a16:creationId xmlns:a16="http://schemas.microsoft.com/office/drawing/2014/main" id="{6617C8A8-2E6B-FFCF-4996-F6AD3F1CEE7D}"/>
              </a:ext>
            </a:extLst>
          </p:cNvPr>
          <p:cNvGrpSpPr/>
          <p:nvPr/>
        </p:nvGrpSpPr>
        <p:grpSpPr>
          <a:xfrm>
            <a:off x="4941871" y="1967641"/>
            <a:ext cx="6107128" cy="3514210"/>
            <a:chOff x="2396059" y="1775848"/>
            <a:chExt cx="7772400" cy="4472454"/>
          </a:xfrm>
        </p:grpSpPr>
        <p:pic>
          <p:nvPicPr>
            <p:cNvPr id="46" name="Picture 45">
              <a:extLst>
                <a:ext uri="{FF2B5EF4-FFF2-40B4-BE49-F238E27FC236}">
                  <a16:creationId xmlns:a16="http://schemas.microsoft.com/office/drawing/2014/main" id="{7BFEC92C-D5C9-CDFF-AAD8-FFD2101F5A05}"/>
                </a:ext>
              </a:extLst>
            </p:cNvPr>
            <p:cNvPicPr>
              <a:picLocks noChangeAspect="1"/>
            </p:cNvPicPr>
            <p:nvPr/>
          </p:nvPicPr>
          <p:blipFill>
            <a:blip r:embed="rId2"/>
            <a:srcRect/>
            <a:stretch/>
          </p:blipFill>
          <p:spPr>
            <a:xfrm>
              <a:off x="2396059" y="1775848"/>
              <a:ext cx="7772400" cy="4472454"/>
            </a:xfrm>
            <a:prstGeom prst="rect">
              <a:avLst/>
            </a:prstGeom>
          </p:spPr>
        </p:pic>
        <p:sp>
          <p:nvSpPr>
            <p:cNvPr id="47" name="TextBox 46">
              <a:extLst>
                <a:ext uri="{FF2B5EF4-FFF2-40B4-BE49-F238E27FC236}">
                  <a16:creationId xmlns:a16="http://schemas.microsoft.com/office/drawing/2014/main" id="{FC157E12-D61E-B282-2836-6BF7D8D61E9E}"/>
                </a:ext>
              </a:extLst>
            </p:cNvPr>
            <p:cNvSpPr txBox="1"/>
            <p:nvPr/>
          </p:nvSpPr>
          <p:spPr>
            <a:xfrm>
              <a:off x="6282261" y="2410589"/>
              <a:ext cx="3263517" cy="319235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Store</a:t>
              </a:r>
            </a:p>
            <a:p>
              <a:pPr rtl="0">
                <a:spcAft>
                  <a:spcPts val="600"/>
                </a:spcAft>
                <a:buNone/>
              </a:pPr>
              <a:r>
                <a:rPr lang="en-US" sz="1600" b="0" i="0" u="none" strike="noStrike" dirty="0">
                  <a:solidFill>
                    <a:srgbClr val="414141"/>
                  </a:solidFill>
                  <a:effectLst/>
                  <a:latin typeface="Montserrat" pitchFamily="2" charset="77"/>
                </a:rPr>
                <a:t>You can put the mushrooms in the fridge after they've been in the sun. The vitamin D they make will stay for about a week. You can also use them right away.</a:t>
              </a:r>
              <a:endParaRPr lang="en-AU" sz="1600" b="0" i="0" u="none" strike="noStrike" dirty="0">
                <a:solidFill>
                  <a:srgbClr val="414141"/>
                </a:solidFill>
                <a:effectLst/>
                <a:latin typeface="Montserrat" pitchFamily="2" charset="77"/>
              </a:endParaRPr>
            </a:p>
          </p:txBody>
        </p:sp>
        <p:pic>
          <p:nvPicPr>
            <p:cNvPr id="48" name="Picture 47">
              <a:extLst>
                <a:ext uri="{FF2B5EF4-FFF2-40B4-BE49-F238E27FC236}">
                  <a16:creationId xmlns:a16="http://schemas.microsoft.com/office/drawing/2014/main" id="{2338AC24-2C40-1E56-AFB4-9B1E62F34EC0}"/>
                </a:ext>
              </a:extLst>
            </p:cNvPr>
            <p:cNvPicPr>
              <a:picLocks noChangeAspect="1"/>
            </p:cNvPicPr>
            <p:nvPr/>
          </p:nvPicPr>
          <p:blipFill>
            <a:blip r:embed="rId5"/>
            <a:srcRect/>
            <a:stretch/>
          </p:blipFill>
          <p:spPr>
            <a:xfrm>
              <a:off x="3290148" y="2589217"/>
              <a:ext cx="2695647" cy="2842386"/>
            </a:xfrm>
            <a:prstGeom prst="rect">
              <a:avLst/>
            </a:prstGeom>
          </p:spPr>
        </p:pic>
      </p:grpSp>
      <p:grpSp>
        <p:nvGrpSpPr>
          <p:cNvPr id="49" name="4. Use">
            <a:extLst>
              <a:ext uri="{FF2B5EF4-FFF2-40B4-BE49-F238E27FC236}">
                <a16:creationId xmlns:a16="http://schemas.microsoft.com/office/drawing/2014/main" id="{7E1353C3-1377-E0D2-C2C3-4CDA38206998}"/>
              </a:ext>
            </a:extLst>
          </p:cNvPr>
          <p:cNvGrpSpPr/>
          <p:nvPr/>
        </p:nvGrpSpPr>
        <p:grpSpPr>
          <a:xfrm>
            <a:off x="4941870" y="1967640"/>
            <a:ext cx="6107130" cy="3514212"/>
            <a:chOff x="2396059" y="1775848"/>
            <a:chExt cx="7772402" cy="4472454"/>
          </a:xfrm>
        </p:grpSpPr>
        <p:pic>
          <p:nvPicPr>
            <p:cNvPr id="50" name="Picture 49">
              <a:extLst>
                <a:ext uri="{FF2B5EF4-FFF2-40B4-BE49-F238E27FC236}">
                  <a16:creationId xmlns:a16="http://schemas.microsoft.com/office/drawing/2014/main" id="{A9B0C403-F95B-E0B3-B074-25AF06BA6607}"/>
                </a:ext>
              </a:extLst>
            </p:cNvPr>
            <p:cNvPicPr>
              <a:picLocks noChangeAspect="1"/>
            </p:cNvPicPr>
            <p:nvPr/>
          </p:nvPicPr>
          <p:blipFill>
            <a:blip r:embed="rId2"/>
            <a:srcRect/>
            <a:stretch/>
          </p:blipFill>
          <p:spPr>
            <a:xfrm>
              <a:off x="2396059" y="1775848"/>
              <a:ext cx="7772402" cy="4472454"/>
            </a:xfrm>
            <a:prstGeom prst="rect">
              <a:avLst/>
            </a:prstGeom>
          </p:spPr>
        </p:pic>
        <p:sp>
          <p:nvSpPr>
            <p:cNvPr id="51" name="TextBox 50">
              <a:extLst>
                <a:ext uri="{FF2B5EF4-FFF2-40B4-BE49-F238E27FC236}">
                  <a16:creationId xmlns:a16="http://schemas.microsoft.com/office/drawing/2014/main" id="{7BE988B4-E154-FFB9-372A-B70D44C208FA}"/>
                </a:ext>
              </a:extLst>
            </p:cNvPr>
            <p:cNvSpPr txBox="1"/>
            <p:nvPr/>
          </p:nvSpPr>
          <p:spPr>
            <a:xfrm>
              <a:off x="6282261" y="2784524"/>
              <a:ext cx="3146612" cy="2252274"/>
            </a:xfrm>
            <a:prstGeom prst="rect">
              <a:avLst/>
            </a:prstGeom>
            <a:noFill/>
          </p:spPr>
          <p:txBody>
            <a:bodyPr wrap="square" anchor="ctr">
              <a:spAutoFit/>
            </a:bodyPr>
            <a:lstStyle/>
            <a:p>
              <a:pPr rtl="0">
                <a:spcAft>
                  <a:spcPts val="600"/>
                </a:spcAft>
                <a:buNone/>
              </a:pPr>
              <a:r>
                <a:rPr lang="en-AU" sz="2400" dirty="0">
                  <a:solidFill>
                    <a:srgbClr val="2F7A34"/>
                  </a:solidFill>
                  <a:latin typeface="SZTOS MEDIUM" pitchFamily="2" charset="77"/>
                  <a:ea typeface="SZTOS MEDIUM" pitchFamily="2" charset="77"/>
                  <a:cs typeface="SZTOS MEDIUM" pitchFamily="2" charset="77"/>
                </a:rPr>
                <a:t>Use</a:t>
              </a:r>
              <a:endParaRPr lang="en-AU" sz="2400" u="none" strike="noStrike" dirty="0">
                <a:solidFill>
                  <a:srgbClr val="2F7A34"/>
                </a:solidFill>
                <a:effectLst/>
                <a:latin typeface="SZTOS MEDIUM" pitchFamily="2" charset="77"/>
                <a:ea typeface="SZTOS MEDIUM" pitchFamily="2" charset="77"/>
                <a:cs typeface="SZTOS MEDIUM" pitchFamily="2" charset="77"/>
              </a:endParaRPr>
            </a:p>
            <a:p>
              <a:pPr rtl="0">
                <a:spcAft>
                  <a:spcPts val="600"/>
                </a:spcAft>
                <a:buNone/>
              </a:pPr>
              <a:r>
                <a:rPr lang="en-AU" sz="2000" b="0" i="0" u="none" strike="noStrike" dirty="0">
                  <a:solidFill>
                    <a:srgbClr val="414141"/>
                  </a:solidFill>
                  <a:effectLst/>
                  <a:latin typeface="Montserrat" pitchFamily="2" charset="77"/>
                </a:rPr>
                <a:t>Eat however you enjoy mushrooms – raw or cooked.</a:t>
              </a:r>
            </a:p>
          </p:txBody>
        </p:sp>
        <p:pic>
          <p:nvPicPr>
            <p:cNvPr id="52" name="Picture 51">
              <a:extLst>
                <a:ext uri="{FF2B5EF4-FFF2-40B4-BE49-F238E27FC236}">
                  <a16:creationId xmlns:a16="http://schemas.microsoft.com/office/drawing/2014/main" id="{84659220-BA0A-46A1-5B10-09E337E6CC7D}"/>
                </a:ext>
              </a:extLst>
            </p:cNvPr>
            <p:cNvPicPr>
              <a:picLocks noChangeAspect="1"/>
            </p:cNvPicPr>
            <p:nvPr/>
          </p:nvPicPr>
          <p:blipFill>
            <a:blip r:embed="rId6"/>
            <a:srcRect/>
            <a:stretch/>
          </p:blipFill>
          <p:spPr>
            <a:xfrm>
              <a:off x="3287566" y="2589217"/>
              <a:ext cx="2700811" cy="2842386"/>
            </a:xfrm>
            <a:prstGeom prst="rect">
              <a:avLst/>
            </a:prstGeom>
          </p:spPr>
        </p:pic>
        <p:pic>
          <p:nvPicPr>
            <p:cNvPr id="8" name="Picture 7">
              <a:extLst>
                <a:ext uri="{FF2B5EF4-FFF2-40B4-BE49-F238E27FC236}">
                  <a16:creationId xmlns:a16="http://schemas.microsoft.com/office/drawing/2014/main" id="{2ECCEDAB-ED5A-1F56-B128-78ED71339EEE}"/>
                </a:ext>
              </a:extLst>
            </p:cNvPr>
            <p:cNvPicPr>
              <a:picLocks noChangeAspect="1"/>
            </p:cNvPicPr>
            <p:nvPr/>
          </p:nvPicPr>
          <p:blipFill>
            <a:blip r:embed="rId7"/>
            <a:srcRect/>
            <a:stretch/>
          </p:blipFill>
          <p:spPr>
            <a:xfrm>
              <a:off x="3287566" y="2604619"/>
              <a:ext cx="2695647" cy="2842386"/>
            </a:xfrm>
            <a:prstGeom prst="rect">
              <a:avLst/>
            </a:prstGeom>
          </p:spPr>
        </p:pic>
      </p:grpSp>
      <p:grpSp>
        <p:nvGrpSpPr>
          <p:cNvPr id="57" name="menu">
            <a:extLst>
              <a:ext uri="{FF2B5EF4-FFF2-40B4-BE49-F238E27FC236}">
                <a16:creationId xmlns:a16="http://schemas.microsoft.com/office/drawing/2014/main" id="{A3560CCE-F5A1-308D-681C-3318AD1E8CCD}"/>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3F3E3E16-A3F1-C9F4-DBAE-74C593C456D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EFD8BB32-6E61-9E80-8A74-6FA5BF8A76E3}"/>
                </a:ext>
              </a:extLst>
            </p:cNvPr>
            <p:cNvPicPr>
              <a:picLocks noChangeAspect="1"/>
            </p:cNvPicPr>
            <p:nvPr/>
          </p:nvPicPr>
          <p:blipFill>
            <a:blip r:embed="rId8"/>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151C5144-5696-70FE-8A69-FEFF8B679A9F}"/>
                </a:ext>
              </a:extLst>
            </p:cNvPr>
            <p:cNvPicPr>
              <a:picLocks noChangeAspect="1"/>
            </p:cNvPicPr>
            <p:nvPr/>
          </p:nvPicPr>
          <p:blipFill>
            <a:blip r:embed="rId8"/>
            <a:srcRect/>
            <a:stretch/>
          </p:blipFill>
          <p:spPr>
            <a:xfrm rot="10800000">
              <a:off x="204687" y="2434554"/>
              <a:ext cx="154441" cy="106747"/>
            </a:xfrm>
            <a:prstGeom prst="rect">
              <a:avLst/>
            </a:prstGeom>
          </p:spPr>
        </p:pic>
      </p:grpSp>
      <p:sp>
        <p:nvSpPr>
          <p:cNvPr id="9" name="Title 1">
            <a:extLst>
              <a:ext uri="{FF2B5EF4-FFF2-40B4-BE49-F238E27FC236}">
                <a16:creationId xmlns:a16="http://schemas.microsoft.com/office/drawing/2014/main" id="{07A3162B-C0E9-8F81-12DE-4770A77D6CB1}"/>
              </a:ext>
            </a:extLst>
          </p:cNvPr>
          <p:cNvSpPr txBox="1">
            <a:spLocks/>
          </p:cNvSpPr>
          <p:nvPr/>
        </p:nvSpPr>
        <p:spPr>
          <a:xfrm>
            <a:off x="2292583" y="352330"/>
            <a:ext cx="7606834"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and Vitamin D</a:t>
            </a:r>
          </a:p>
        </p:txBody>
      </p:sp>
      <p:pic>
        <p:nvPicPr>
          <p:cNvPr id="2" name="bt1" descr="A red arrow in a white circle&#10;&#10;AI-generated content may be incorrect.">
            <a:extLst>
              <a:ext uri="{FF2B5EF4-FFF2-40B4-BE49-F238E27FC236}">
                <a16:creationId xmlns:a16="http://schemas.microsoft.com/office/drawing/2014/main" id="{73E43592-7B70-3BA5-4516-F9B0AECE1973}"/>
              </a:ext>
            </a:extLst>
          </p:cNvPr>
          <p:cNvPicPr>
            <a:picLocks noChangeAspect="1"/>
          </p:cNvPicPr>
          <p:nvPr/>
        </p:nvPicPr>
        <p:blipFill>
          <a:blip r:embed="rId9"/>
          <a:stretch>
            <a:fillRect/>
          </a:stretch>
        </p:blipFill>
        <p:spPr>
          <a:xfrm rot="16200000">
            <a:off x="8097035" y="5745998"/>
            <a:ext cx="516610" cy="516610"/>
          </a:xfrm>
          <a:prstGeom prst="rect">
            <a:avLst/>
          </a:prstGeom>
        </p:spPr>
      </p:pic>
      <p:pic>
        <p:nvPicPr>
          <p:cNvPr id="3" name="bt2" descr="A red arrow in a white circle&#10;&#10;AI-generated content may be incorrect.">
            <a:extLst>
              <a:ext uri="{FF2B5EF4-FFF2-40B4-BE49-F238E27FC236}">
                <a16:creationId xmlns:a16="http://schemas.microsoft.com/office/drawing/2014/main" id="{39220E4E-D77B-F0A7-70FA-BE139AAC740E}"/>
              </a:ext>
            </a:extLst>
          </p:cNvPr>
          <p:cNvPicPr>
            <a:picLocks noChangeAspect="1"/>
          </p:cNvPicPr>
          <p:nvPr/>
        </p:nvPicPr>
        <p:blipFill>
          <a:blip r:embed="rId9"/>
          <a:stretch>
            <a:fillRect/>
          </a:stretch>
        </p:blipFill>
        <p:spPr>
          <a:xfrm rot="16200000">
            <a:off x="8097035" y="5745998"/>
            <a:ext cx="516610" cy="516610"/>
          </a:xfrm>
          <a:prstGeom prst="rect">
            <a:avLst/>
          </a:prstGeom>
        </p:spPr>
      </p:pic>
      <p:pic>
        <p:nvPicPr>
          <p:cNvPr id="10" name="bt3" descr="A red arrow in a white circle&#10;&#10;AI-generated content may be incorrect.">
            <a:extLst>
              <a:ext uri="{FF2B5EF4-FFF2-40B4-BE49-F238E27FC236}">
                <a16:creationId xmlns:a16="http://schemas.microsoft.com/office/drawing/2014/main" id="{8FA4C8EB-E42F-728C-521B-7BB9B2ECC1FF}"/>
              </a:ext>
            </a:extLst>
          </p:cNvPr>
          <p:cNvPicPr>
            <a:picLocks noChangeAspect="1"/>
          </p:cNvPicPr>
          <p:nvPr/>
        </p:nvPicPr>
        <p:blipFill>
          <a:blip r:embed="rId9"/>
          <a:stretch>
            <a:fillRect/>
          </a:stretch>
        </p:blipFill>
        <p:spPr>
          <a:xfrm rot="16200000">
            <a:off x="8097035" y="5745998"/>
            <a:ext cx="516610" cy="516610"/>
          </a:xfrm>
          <a:prstGeom prst="rect">
            <a:avLst/>
          </a:prstGeom>
        </p:spPr>
      </p:pic>
      <p:pic>
        <p:nvPicPr>
          <p:cNvPr id="11" name="bt4" descr="A red arrow in a white circle&#10;&#10;AI-generated content may be incorrect.">
            <a:extLst>
              <a:ext uri="{FF2B5EF4-FFF2-40B4-BE49-F238E27FC236}">
                <a16:creationId xmlns:a16="http://schemas.microsoft.com/office/drawing/2014/main" id="{F67689E5-361B-DAEC-7D0B-357D409DA6C3}"/>
              </a:ext>
            </a:extLst>
          </p:cNvPr>
          <p:cNvPicPr>
            <a:picLocks noChangeAspect="1"/>
          </p:cNvPicPr>
          <p:nvPr/>
        </p:nvPicPr>
        <p:blipFill>
          <a:blip r:embed="rId9"/>
          <a:stretch>
            <a:fillRect/>
          </a:stretch>
        </p:blipFill>
        <p:spPr>
          <a:xfrm rot="5400000">
            <a:off x="7427620" y="5745998"/>
            <a:ext cx="516610" cy="516610"/>
          </a:xfrm>
          <a:prstGeom prst="rect">
            <a:avLst/>
          </a:prstGeom>
        </p:spPr>
      </p:pic>
      <p:sp>
        <p:nvSpPr>
          <p:cNvPr id="12" name="Rounded Rectangle 11">
            <a:extLst>
              <a:ext uri="{FF2B5EF4-FFF2-40B4-BE49-F238E27FC236}">
                <a16:creationId xmlns:a16="http://schemas.microsoft.com/office/drawing/2014/main" id="{F2F79D4F-A0D0-FB6A-275D-4D424AC6FCF0}"/>
              </a:ext>
            </a:extLst>
          </p:cNvPr>
          <p:cNvSpPr/>
          <p:nvPr/>
        </p:nvSpPr>
        <p:spPr>
          <a:xfrm>
            <a:off x="444954" y="1736279"/>
            <a:ext cx="4071815" cy="4042065"/>
          </a:xfrm>
          <a:prstGeom prst="roundRect">
            <a:avLst>
              <a:gd name="adj" fmla="val 8295"/>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4D362E39-1DB6-9BC4-35CF-F41D98B5D0DC}"/>
              </a:ext>
            </a:extLst>
          </p:cNvPr>
          <p:cNvSpPr txBox="1"/>
          <p:nvPr/>
        </p:nvSpPr>
        <p:spPr>
          <a:xfrm>
            <a:off x="655410" y="1967640"/>
            <a:ext cx="3759758" cy="3600986"/>
          </a:xfrm>
          <a:prstGeom prst="rect">
            <a:avLst/>
          </a:prstGeom>
          <a:noFill/>
        </p:spPr>
        <p:txBody>
          <a:bodyPr wrap="square">
            <a:spAutoFit/>
          </a:bodyPr>
          <a:lstStyle/>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Mushrooms can make vitamin D just like us, because they are biologically closer to humans and animals, than they are to plants.</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Mushrooms are fungi and have a special place in food groups.</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Mushrooms can provide our body with a unique combination of nutrients that other foods can’t - therefore they are sometimes referred to as a superfood! </a:t>
            </a:r>
          </a:p>
        </p:txBody>
      </p:sp>
      <p:sp>
        <p:nvSpPr>
          <p:cNvPr id="17" name="TextBox 16">
            <a:extLst>
              <a:ext uri="{FF2B5EF4-FFF2-40B4-BE49-F238E27FC236}">
                <a16:creationId xmlns:a16="http://schemas.microsoft.com/office/drawing/2014/main" id="{751CC67B-B687-9C8E-F76B-4B2A931E2CBB}"/>
              </a:ext>
            </a:extLst>
          </p:cNvPr>
          <p:cNvSpPr txBox="1"/>
          <p:nvPr/>
        </p:nvSpPr>
        <p:spPr>
          <a:xfrm>
            <a:off x="5221480" y="1384680"/>
            <a:ext cx="5547909" cy="369332"/>
          </a:xfrm>
          <a:prstGeom prst="rect">
            <a:avLst/>
          </a:prstGeom>
          <a:noFill/>
        </p:spPr>
        <p:txBody>
          <a:bodyPr wrap="square">
            <a:spAutoFit/>
          </a:bodyPr>
          <a:lstStyle/>
          <a:p>
            <a:pPr rtl="0" fontAlgn="base">
              <a:spcAft>
                <a:spcPts val="1200"/>
              </a:spcAft>
            </a:pPr>
            <a:r>
              <a:rPr lang="en-AU" sz="1800" b="0" i="0" u="none" strike="noStrike" dirty="0">
                <a:solidFill>
                  <a:srgbClr val="414141"/>
                </a:solidFill>
                <a:effectLst/>
                <a:latin typeface="SZTOS MEDIUM" pitchFamily="2" charset="77"/>
                <a:ea typeface="SZTOS MEDIUM" pitchFamily="2" charset="77"/>
                <a:cs typeface="SZTOS MEDIUM" pitchFamily="2" charset="77"/>
              </a:rPr>
              <a:t>Make any mushroom a vitamin D Mushroom</a:t>
            </a:r>
          </a:p>
        </p:txBody>
      </p:sp>
    </p:spTree>
    <p:extLst>
      <p:ext uri="{BB962C8B-B14F-4D97-AF65-F5344CB8AC3E}">
        <p14:creationId xmlns:p14="http://schemas.microsoft.com/office/powerpoint/2010/main" val="238153165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0"/>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1"/>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withEffect">
                                  <p:stCondLst>
                                    <p:cond delay="0"/>
                                  </p:stCondLst>
                                  <p:childTnLst>
                                    <p:set>
                                      <p:cBhvr>
                                        <p:cTn id="33" dur="1" fill="hold">
                                          <p:stCondLst>
                                            <p:cond delay="0"/>
                                          </p:stCondLst>
                                        </p:cTn>
                                        <p:tgtEl>
                                          <p:spTgt spid="11"/>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xit" presetSubtype="0" fill="hold" nodeType="withEffect">
                                  <p:stCondLst>
                                    <p:cond delay="0"/>
                                  </p:stCondLst>
                                  <p:childTnLst>
                                    <p:set>
                                      <p:cBhvr>
                                        <p:cTn id="37" dur="1" fill="hold">
                                          <p:stCondLst>
                                            <p:cond delay="0"/>
                                          </p:stCondLst>
                                        </p:cTn>
                                        <p:tgtEl>
                                          <p:spTgt spid="36"/>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45"/>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C899F-BE44-5307-468A-C521CB4CEDA6}"/>
            </a:ext>
          </a:extLst>
        </p:cNvPr>
        <p:cNvGrpSpPr/>
        <p:nvPr/>
      </p:nvGrpSpPr>
      <p:grpSpPr>
        <a:xfrm>
          <a:off x="0" y="0"/>
          <a:ext cx="0" cy="0"/>
          <a:chOff x="0" y="0"/>
          <a:chExt cx="0" cy="0"/>
        </a:xfrm>
      </p:grpSpPr>
      <p:sp>
        <p:nvSpPr>
          <p:cNvPr id="52" name="Title 1">
            <a:extLst>
              <a:ext uri="{FF2B5EF4-FFF2-40B4-BE49-F238E27FC236}">
                <a16:creationId xmlns:a16="http://schemas.microsoft.com/office/drawing/2014/main" id="{D0534C50-8977-499E-A879-72FC84A389F1}"/>
              </a:ext>
            </a:extLst>
          </p:cNvPr>
          <p:cNvSpPr txBox="1">
            <a:spLocks/>
          </p:cNvSpPr>
          <p:nvPr/>
        </p:nvSpPr>
        <p:spPr>
          <a:xfrm>
            <a:off x="2329140" y="352330"/>
            <a:ext cx="7533720" cy="51695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The ABCDE Health Benefits of Mushrooms</a:t>
            </a:r>
          </a:p>
        </p:txBody>
      </p:sp>
      <p:pic>
        <p:nvPicPr>
          <p:cNvPr id="4" name="Picture 3" descr="A white brain in a green circle&#10;&#10;AI-generated content may be incorrect.">
            <a:extLst>
              <a:ext uri="{FF2B5EF4-FFF2-40B4-BE49-F238E27FC236}">
                <a16:creationId xmlns:a16="http://schemas.microsoft.com/office/drawing/2014/main" id="{28C5FD5A-07D4-8912-26BE-39B1941E35A6}"/>
              </a:ext>
            </a:extLst>
          </p:cNvPr>
          <p:cNvPicPr>
            <a:picLocks noChangeAspect="1"/>
          </p:cNvPicPr>
          <p:nvPr/>
        </p:nvPicPr>
        <p:blipFill>
          <a:blip r:embed="rId2"/>
          <a:stretch>
            <a:fillRect/>
          </a:stretch>
        </p:blipFill>
        <p:spPr>
          <a:xfrm>
            <a:off x="660358" y="1642646"/>
            <a:ext cx="883003" cy="883003"/>
          </a:xfrm>
          <a:prstGeom prst="rect">
            <a:avLst/>
          </a:prstGeom>
        </p:spPr>
      </p:pic>
      <p:pic>
        <p:nvPicPr>
          <p:cNvPr id="6" name="Picture 5" descr="A blue circle with a black and white fire and arrows&#10;&#10;AI-generated content may be incorrect.">
            <a:extLst>
              <a:ext uri="{FF2B5EF4-FFF2-40B4-BE49-F238E27FC236}">
                <a16:creationId xmlns:a16="http://schemas.microsoft.com/office/drawing/2014/main" id="{F0692090-B8C8-B2FF-8CAF-D522436CC3A6}"/>
              </a:ext>
            </a:extLst>
          </p:cNvPr>
          <p:cNvPicPr>
            <a:picLocks noChangeAspect="1"/>
          </p:cNvPicPr>
          <p:nvPr/>
        </p:nvPicPr>
        <p:blipFill>
          <a:blip r:embed="rId3"/>
          <a:stretch>
            <a:fillRect/>
          </a:stretch>
        </p:blipFill>
        <p:spPr>
          <a:xfrm>
            <a:off x="1848468" y="1642646"/>
            <a:ext cx="883003" cy="883003"/>
          </a:xfrm>
          <a:prstGeom prst="rect">
            <a:avLst/>
          </a:prstGeom>
        </p:spPr>
      </p:pic>
      <p:pic>
        <p:nvPicPr>
          <p:cNvPr id="8" name="Picture 7" descr="A logo of a human intestine&#10;&#10;AI-generated content may be incorrect.">
            <a:extLst>
              <a:ext uri="{FF2B5EF4-FFF2-40B4-BE49-F238E27FC236}">
                <a16:creationId xmlns:a16="http://schemas.microsoft.com/office/drawing/2014/main" id="{1BB3FAEF-1DE9-DB2B-5F90-A64B05D6A569}"/>
              </a:ext>
            </a:extLst>
          </p:cNvPr>
          <p:cNvPicPr>
            <a:picLocks noChangeAspect="1"/>
          </p:cNvPicPr>
          <p:nvPr/>
        </p:nvPicPr>
        <p:blipFill>
          <a:blip r:embed="rId4"/>
          <a:stretch>
            <a:fillRect/>
          </a:stretch>
        </p:blipFill>
        <p:spPr>
          <a:xfrm>
            <a:off x="3033207" y="1642646"/>
            <a:ext cx="883003" cy="883003"/>
          </a:xfrm>
          <a:prstGeom prst="rect">
            <a:avLst/>
          </a:prstGeom>
        </p:spPr>
      </p:pic>
      <p:pic>
        <p:nvPicPr>
          <p:cNvPr id="10" name="Picture 9" descr="A heart with a pulse line&#10;&#10;AI-generated content may be incorrect.">
            <a:extLst>
              <a:ext uri="{FF2B5EF4-FFF2-40B4-BE49-F238E27FC236}">
                <a16:creationId xmlns:a16="http://schemas.microsoft.com/office/drawing/2014/main" id="{82805821-9AAC-70B3-53DB-FF0B4757CA8F}"/>
              </a:ext>
            </a:extLst>
          </p:cNvPr>
          <p:cNvPicPr>
            <a:picLocks noChangeAspect="1"/>
          </p:cNvPicPr>
          <p:nvPr/>
        </p:nvPicPr>
        <p:blipFill>
          <a:blip r:embed="rId5"/>
          <a:stretch>
            <a:fillRect/>
          </a:stretch>
        </p:blipFill>
        <p:spPr>
          <a:xfrm>
            <a:off x="4213076" y="1642646"/>
            <a:ext cx="883003" cy="883003"/>
          </a:xfrm>
          <a:prstGeom prst="rect">
            <a:avLst/>
          </a:prstGeom>
        </p:spPr>
      </p:pic>
      <p:pic>
        <p:nvPicPr>
          <p:cNvPr id="12" name="Picture 11" descr="A shield with a cross and a virus&#10;&#10;AI-generated content may be incorrect.">
            <a:extLst>
              <a:ext uri="{FF2B5EF4-FFF2-40B4-BE49-F238E27FC236}">
                <a16:creationId xmlns:a16="http://schemas.microsoft.com/office/drawing/2014/main" id="{0A20B887-8148-86E2-1D25-EE728E5B81F5}"/>
              </a:ext>
            </a:extLst>
          </p:cNvPr>
          <p:cNvPicPr>
            <a:picLocks noChangeAspect="1"/>
          </p:cNvPicPr>
          <p:nvPr/>
        </p:nvPicPr>
        <p:blipFill>
          <a:blip r:embed="rId6"/>
          <a:stretch>
            <a:fillRect/>
          </a:stretch>
        </p:blipFill>
        <p:spPr>
          <a:xfrm>
            <a:off x="5392945" y="1642646"/>
            <a:ext cx="883003" cy="883003"/>
          </a:xfrm>
          <a:prstGeom prst="rect">
            <a:avLst/>
          </a:prstGeom>
        </p:spPr>
      </p:pic>
      <p:pic>
        <p:nvPicPr>
          <p:cNvPr id="14" name="Picture 13" descr="A logo of a shield with a cross and a bone in it&#10;&#10;AI-generated content may be incorrect.">
            <a:extLst>
              <a:ext uri="{FF2B5EF4-FFF2-40B4-BE49-F238E27FC236}">
                <a16:creationId xmlns:a16="http://schemas.microsoft.com/office/drawing/2014/main" id="{EB786702-764E-BD1D-1A79-E16A33BF7ACD}"/>
              </a:ext>
            </a:extLst>
          </p:cNvPr>
          <p:cNvPicPr>
            <a:picLocks noChangeAspect="1"/>
          </p:cNvPicPr>
          <p:nvPr/>
        </p:nvPicPr>
        <p:blipFill>
          <a:blip r:embed="rId7"/>
          <a:stretch>
            <a:fillRect/>
          </a:stretch>
        </p:blipFill>
        <p:spPr>
          <a:xfrm>
            <a:off x="6568660" y="1642646"/>
            <a:ext cx="883003" cy="883003"/>
          </a:xfrm>
          <a:prstGeom prst="rect">
            <a:avLst/>
          </a:prstGeom>
        </p:spPr>
      </p:pic>
      <p:pic>
        <p:nvPicPr>
          <p:cNvPr id="16" name="Picture 15" descr="A black and white drawing of a person with his hands up&#10;&#10;AI-generated content may be incorrect.">
            <a:extLst>
              <a:ext uri="{FF2B5EF4-FFF2-40B4-BE49-F238E27FC236}">
                <a16:creationId xmlns:a16="http://schemas.microsoft.com/office/drawing/2014/main" id="{956A63AA-8CE3-532E-88E3-2424669B9912}"/>
              </a:ext>
            </a:extLst>
          </p:cNvPr>
          <p:cNvPicPr>
            <a:picLocks noChangeAspect="1"/>
          </p:cNvPicPr>
          <p:nvPr/>
        </p:nvPicPr>
        <p:blipFill>
          <a:blip r:embed="rId8"/>
          <a:stretch>
            <a:fillRect/>
          </a:stretch>
        </p:blipFill>
        <p:spPr>
          <a:xfrm>
            <a:off x="7744375" y="1642646"/>
            <a:ext cx="883003" cy="883003"/>
          </a:xfrm>
          <a:prstGeom prst="rect">
            <a:avLst/>
          </a:prstGeom>
        </p:spPr>
      </p:pic>
      <p:pic>
        <p:nvPicPr>
          <p:cNvPr id="18" name="Picture 17" descr="A person washing her face&#10;&#10;AI-generated content may be incorrect.">
            <a:extLst>
              <a:ext uri="{FF2B5EF4-FFF2-40B4-BE49-F238E27FC236}">
                <a16:creationId xmlns:a16="http://schemas.microsoft.com/office/drawing/2014/main" id="{D4EADE33-AB60-7EE4-A72A-ACD2422F6659}"/>
              </a:ext>
            </a:extLst>
          </p:cNvPr>
          <p:cNvPicPr>
            <a:picLocks noChangeAspect="1"/>
          </p:cNvPicPr>
          <p:nvPr/>
        </p:nvPicPr>
        <p:blipFill>
          <a:blip r:embed="rId9"/>
          <a:stretch>
            <a:fillRect/>
          </a:stretch>
        </p:blipFill>
        <p:spPr>
          <a:xfrm>
            <a:off x="8920090" y="1642646"/>
            <a:ext cx="883003" cy="883003"/>
          </a:xfrm>
          <a:prstGeom prst="rect">
            <a:avLst/>
          </a:prstGeom>
        </p:spPr>
      </p:pic>
      <p:pic>
        <p:nvPicPr>
          <p:cNvPr id="20" name="Picture 19" descr="A green circle with a black background and a white cross and a flexing arm&#10;&#10;AI-generated content may be incorrect.">
            <a:extLst>
              <a:ext uri="{FF2B5EF4-FFF2-40B4-BE49-F238E27FC236}">
                <a16:creationId xmlns:a16="http://schemas.microsoft.com/office/drawing/2014/main" id="{DA0374A0-A6AA-2487-6420-17CE71085F53}"/>
              </a:ext>
            </a:extLst>
          </p:cNvPr>
          <p:cNvPicPr>
            <a:picLocks noChangeAspect="1"/>
          </p:cNvPicPr>
          <p:nvPr/>
        </p:nvPicPr>
        <p:blipFill>
          <a:blip r:embed="rId10"/>
          <a:stretch>
            <a:fillRect/>
          </a:stretch>
        </p:blipFill>
        <p:spPr>
          <a:xfrm>
            <a:off x="10095805" y="1642646"/>
            <a:ext cx="883003" cy="883003"/>
          </a:xfrm>
          <a:prstGeom prst="rect">
            <a:avLst/>
          </a:prstGeom>
        </p:spPr>
      </p:pic>
      <p:sp>
        <p:nvSpPr>
          <p:cNvPr id="21" name="TextBox 20">
            <a:extLst>
              <a:ext uri="{FF2B5EF4-FFF2-40B4-BE49-F238E27FC236}">
                <a16:creationId xmlns:a16="http://schemas.microsoft.com/office/drawing/2014/main" id="{7688466C-B915-8A4D-F82F-52A5A229B979}"/>
              </a:ext>
            </a:extLst>
          </p:cNvPr>
          <p:cNvSpPr txBox="1"/>
          <p:nvPr/>
        </p:nvSpPr>
        <p:spPr>
          <a:xfrm>
            <a:off x="532529" y="2640320"/>
            <a:ext cx="1127440" cy="461665"/>
          </a:xfrm>
          <a:prstGeom prst="rect">
            <a:avLst/>
          </a:prstGeom>
          <a:noFill/>
        </p:spPr>
        <p:txBody>
          <a:bodyPr wrap="square">
            <a:spAutoFit/>
          </a:bodyPr>
          <a:lstStyle/>
          <a:p>
            <a:pPr algn="ctr"/>
            <a:r>
              <a:rPr lang="en-AU" sz="1200" dirty="0">
                <a:solidFill>
                  <a:srgbClr val="3EA345"/>
                </a:solidFill>
                <a:latin typeface="Sztosfixed" pitchFamily="2" charset="77"/>
                <a:ea typeface="Sztosfixed" pitchFamily="2" charset="77"/>
                <a:cs typeface="Sztosfixed" pitchFamily="2" charset="77"/>
              </a:rPr>
              <a:t>Brain &amp; mood</a:t>
            </a:r>
            <a:endParaRPr lang="en-US" sz="1200" dirty="0">
              <a:solidFill>
                <a:srgbClr val="3EA345"/>
              </a:solidFill>
            </a:endParaRPr>
          </a:p>
        </p:txBody>
      </p:sp>
      <p:sp>
        <p:nvSpPr>
          <p:cNvPr id="22" name="TextBox 21">
            <a:extLst>
              <a:ext uri="{FF2B5EF4-FFF2-40B4-BE49-F238E27FC236}">
                <a16:creationId xmlns:a16="http://schemas.microsoft.com/office/drawing/2014/main" id="{40431F3F-F7EA-2090-C32E-5968C55A270D}"/>
              </a:ext>
            </a:extLst>
          </p:cNvPr>
          <p:cNvSpPr txBox="1"/>
          <p:nvPr/>
        </p:nvSpPr>
        <p:spPr>
          <a:xfrm>
            <a:off x="1556408" y="2640320"/>
            <a:ext cx="1436446" cy="461665"/>
          </a:xfrm>
          <a:prstGeom prst="rect">
            <a:avLst/>
          </a:prstGeom>
          <a:noFill/>
        </p:spPr>
        <p:txBody>
          <a:bodyPr wrap="square">
            <a:spAutoFit/>
          </a:bodyPr>
          <a:lstStyle/>
          <a:p>
            <a:pPr algn="ctr"/>
            <a:r>
              <a:rPr lang="en-AU" sz="1200" dirty="0">
                <a:solidFill>
                  <a:srgbClr val="8E7EFF"/>
                </a:solidFill>
                <a:latin typeface="Sztosfixed" pitchFamily="2" charset="77"/>
                <a:ea typeface="Sztosfixed" pitchFamily="2" charset="77"/>
                <a:cs typeface="Sztosfixed" pitchFamily="2" charset="77"/>
              </a:rPr>
              <a:t>Energy &amp; metabolism</a:t>
            </a:r>
            <a:endParaRPr lang="en-US" sz="1200" dirty="0">
              <a:solidFill>
                <a:srgbClr val="8E7EFF"/>
              </a:solidFill>
            </a:endParaRPr>
          </a:p>
        </p:txBody>
      </p:sp>
      <p:sp>
        <p:nvSpPr>
          <p:cNvPr id="23" name="TextBox 22">
            <a:extLst>
              <a:ext uri="{FF2B5EF4-FFF2-40B4-BE49-F238E27FC236}">
                <a16:creationId xmlns:a16="http://schemas.microsoft.com/office/drawing/2014/main" id="{EADE8CE2-02A7-6981-CB37-EA88F6D76592}"/>
              </a:ext>
            </a:extLst>
          </p:cNvPr>
          <p:cNvSpPr txBox="1"/>
          <p:nvPr/>
        </p:nvSpPr>
        <p:spPr>
          <a:xfrm>
            <a:off x="2836504" y="2640320"/>
            <a:ext cx="1247866" cy="461665"/>
          </a:xfrm>
          <a:prstGeom prst="rect">
            <a:avLst/>
          </a:prstGeom>
          <a:noFill/>
        </p:spPr>
        <p:txBody>
          <a:bodyPr wrap="square">
            <a:spAutoFit/>
          </a:bodyPr>
          <a:lstStyle/>
          <a:p>
            <a:pPr algn="ctr"/>
            <a:r>
              <a:rPr lang="en-AU" sz="1200" dirty="0">
                <a:solidFill>
                  <a:srgbClr val="F54636"/>
                </a:solidFill>
                <a:latin typeface="Sztosfixed" pitchFamily="2" charset="77"/>
                <a:ea typeface="Sztosfixed" pitchFamily="2" charset="77"/>
                <a:cs typeface="Sztosfixed" pitchFamily="2" charset="77"/>
              </a:rPr>
              <a:t>Gut &amp; digestion</a:t>
            </a:r>
            <a:endParaRPr lang="en-US" sz="1200" dirty="0">
              <a:solidFill>
                <a:srgbClr val="F54636"/>
              </a:solidFill>
            </a:endParaRPr>
          </a:p>
        </p:txBody>
      </p:sp>
      <p:sp>
        <p:nvSpPr>
          <p:cNvPr id="24" name="TextBox 23">
            <a:extLst>
              <a:ext uri="{FF2B5EF4-FFF2-40B4-BE49-F238E27FC236}">
                <a16:creationId xmlns:a16="http://schemas.microsoft.com/office/drawing/2014/main" id="{9B4619A6-053F-50CB-9DB0-7DBC7462916F}"/>
              </a:ext>
            </a:extLst>
          </p:cNvPr>
          <p:cNvSpPr txBox="1"/>
          <p:nvPr/>
        </p:nvSpPr>
        <p:spPr>
          <a:xfrm>
            <a:off x="3927303" y="2640320"/>
            <a:ext cx="1430112" cy="461665"/>
          </a:xfrm>
          <a:prstGeom prst="rect">
            <a:avLst/>
          </a:prstGeom>
          <a:noFill/>
        </p:spPr>
        <p:txBody>
          <a:bodyPr wrap="square">
            <a:spAutoFit/>
          </a:bodyPr>
          <a:lstStyle/>
          <a:p>
            <a:pPr algn="ctr"/>
            <a:r>
              <a:rPr lang="en-AU" sz="1200" dirty="0">
                <a:solidFill>
                  <a:srgbClr val="317770"/>
                </a:solidFill>
                <a:latin typeface="Sztosfixed" pitchFamily="2" charset="77"/>
                <a:ea typeface="Sztosfixed" pitchFamily="2" charset="77"/>
                <a:cs typeface="Sztosfixed" pitchFamily="2" charset="77"/>
              </a:rPr>
              <a:t>Heart &amp; cardiovascular</a:t>
            </a:r>
            <a:endParaRPr lang="en-US" sz="1200" dirty="0">
              <a:solidFill>
                <a:srgbClr val="317770"/>
              </a:solidFill>
            </a:endParaRPr>
          </a:p>
        </p:txBody>
      </p:sp>
      <p:sp>
        <p:nvSpPr>
          <p:cNvPr id="25" name="TextBox 24">
            <a:extLst>
              <a:ext uri="{FF2B5EF4-FFF2-40B4-BE49-F238E27FC236}">
                <a16:creationId xmlns:a16="http://schemas.microsoft.com/office/drawing/2014/main" id="{DD8F026C-C619-51ED-6C4C-217BFA736AF2}"/>
              </a:ext>
            </a:extLst>
          </p:cNvPr>
          <p:cNvSpPr txBox="1"/>
          <p:nvPr/>
        </p:nvSpPr>
        <p:spPr>
          <a:xfrm>
            <a:off x="5110754" y="2640320"/>
            <a:ext cx="1436446" cy="461665"/>
          </a:xfrm>
          <a:prstGeom prst="rect">
            <a:avLst/>
          </a:prstGeom>
          <a:noFill/>
        </p:spPr>
        <p:txBody>
          <a:bodyPr wrap="square">
            <a:spAutoFit/>
          </a:bodyPr>
          <a:lstStyle/>
          <a:p>
            <a:pPr algn="ctr"/>
            <a:r>
              <a:rPr lang="en-AU" sz="1200" dirty="0">
                <a:solidFill>
                  <a:srgbClr val="3D3432"/>
                </a:solidFill>
                <a:latin typeface="Sztosfixed" pitchFamily="2" charset="77"/>
                <a:ea typeface="Sztosfixed" pitchFamily="2" charset="77"/>
                <a:cs typeface="Sztosfixed" pitchFamily="2" charset="77"/>
              </a:rPr>
              <a:t>Immune system</a:t>
            </a:r>
            <a:endParaRPr lang="en-US" sz="1200" dirty="0">
              <a:solidFill>
                <a:srgbClr val="3D3432"/>
              </a:solidFill>
            </a:endParaRPr>
          </a:p>
        </p:txBody>
      </p:sp>
      <p:sp>
        <p:nvSpPr>
          <p:cNvPr id="26" name="TextBox 25">
            <a:extLst>
              <a:ext uri="{FF2B5EF4-FFF2-40B4-BE49-F238E27FC236}">
                <a16:creationId xmlns:a16="http://schemas.microsoft.com/office/drawing/2014/main" id="{3741E82C-F6D7-7BEC-886B-32232C583F42}"/>
              </a:ext>
            </a:extLst>
          </p:cNvPr>
          <p:cNvSpPr txBox="1"/>
          <p:nvPr/>
        </p:nvSpPr>
        <p:spPr>
          <a:xfrm>
            <a:off x="6383799" y="2640320"/>
            <a:ext cx="1260142" cy="461665"/>
          </a:xfrm>
          <a:prstGeom prst="rect">
            <a:avLst/>
          </a:prstGeom>
          <a:noFill/>
        </p:spPr>
        <p:txBody>
          <a:bodyPr wrap="square">
            <a:spAutoFit/>
          </a:bodyPr>
          <a:lstStyle/>
          <a:p>
            <a:pPr algn="ctr"/>
            <a:r>
              <a:rPr lang="en-AU" sz="1200" dirty="0">
                <a:solidFill>
                  <a:srgbClr val="3EA345"/>
                </a:solidFill>
                <a:latin typeface="Sztosfixed" pitchFamily="2" charset="77"/>
                <a:ea typeface="Sztosfixed" pitchFamily="2" charset="77"/>
                <a:cs typeface="Sztosfixed" pitchFamily="2" charset="77"/>
              </a:rPr>
              <a:t>Teeth &amp; bones</a:t>
            </a:r>
            <a:endParaRPr lang="en-US" sz="1200" dirty="0">
              <a:solidFill>
                <a:srgbClr val="3EA345"/>
              </a:solidFill>
            </a:endParaRPr>
          </a:p>
        </p:txBody>
      </p:sp>
      <p:sp>
        <p:nvSpPr>
          <p:cNvPr id="27" name="TextBox 26">
            <a:extLst>
              <a:ext uri="{FF2B5EF4-FFF2-40B4-BE49-F238E27FC236}">
                <a16:creationId xmlns:a16="http://schemas.microsoft.com/office/drawing/2014/main" id="{F0C0F398-F780-F045-B45A-6BA157213B2C}"/>
              </a:ext>
            </a:extLst>
          </p:cNvPr>
          <p:cNvSpPr txBox="1"/>
          <p:nvPr/>
        </p:nvSpPr>
        <p:spPr>
          <a:xfrm>
            <a:off x="7467653" y="2640320"/>
            <a:ext cx="1436446" cy="461665"/>
          </a:xfrm>
          <a:prstGeom prst="rect">
            <a:avLst/>
          </a:prstGeom>
          <a:noFill/>
        </p:spPr>
        <p:txBody>
          <a:bodyPr wrap="square">
            <a:spAutoFit/>
          </a:bodyPr>
          <a:lstStyle/>
          <a:p>
            <a:pPr algn="ctr"/>
            <a:r>
              <a:rPr lang="en-AU" sz="1200" dirty="0">
                <a:solidFill>
                  <a:srgbClr val="8E7EFF"/>
                </a:solidFill>
                <a:latin typeface="Sztosfixed" pitchFamily="2" charset="77"/>
                <a:ea typeface="Sztosfixed" pitchFamily="2" charset="77"/>
                <a:cs typeface="Sztosfixed" pitchFamily="2" charset="77"/>
              </a:rPr>
              <a:t>Nervous system</a:t>
            </a:r>
            <a:endParaRPr lang="en-US" sz="1200" dirty="0">
              <a:solidFill>
                <a:srgbClr val="8E7EFF"/>
              </a:solidFill>
            </a:endParaRPr>
          </a:p>
        </p:txBody>
      </p:sp>
      <p:sp>
        <p:nvSpPr>
          <p:cNvPr id="28" name="TextBox 27">
            <a:extLst>
              <a:ext uri="{FF2B5EF4-FFF2-40B4-BE49-F238E27FC236}">
                <a16:creationId xmlns:a16="http://schemas.microsoft.com/office/drawing/2014/main" id="{F36B009D-6A4D-893C-8255-25CB1A77B8A6}"/>
              </a:ext>
            </a:extLst>
          </p:cNvPr>
          <p:cNvSpPr txBox="1"/>
          <p:nvPr/>
        </p:nvSpPr>
        <p:spPr>
          <a:xfrm>
            <a:off x="8813365" y="2640320"/>
            <a:ext cx="1139862" cy="461665"/>
          </a:xfrm>
          <a:prstGeom prst="rect">
            <a:avLst/>
          </a:prstGeom>
          <a:noFill/>
        </p:spPr>
        <p:txBody>
          <a:bodyPr wrap="square">
            <a:spAutoFit/>
          </a:bodyPr>
          <a:lstStyle/>
          <a:p>
            <a:pPr algn="ctr"/>
            <a:r>
              <a:rPr lang="en-AU" sz="1200" dirty="0">
                <a:solidFill>
                  <a:srgbClr val="F54636"/>
                </a:solidFill>
                <a:latin typeface="Sztosfixed" pitchFamily="2" charset="77"/>
                <a:ea typeface="Sztosfixed" pitchFamily="2" charset="77"/>
                <a:cs typeface="Sztosfixed" pitchFamily="2" charset="77"/>
              </a:rPr>
              <a:t>Hair, skin &amp; nails</a:t>
            </a:r>
            <a:endParaRPr lang="en-US" sz="1200" dirty="0">
              <a:solidFill>
                <a:srgbClr val="F54636"/>
              </a:solidFill>
            </a:endParaRPr>
          </a:p>
        </p:txBody>
      </p:sp>
      <p:sp>
        <p:nvSpPr>
          <p:cNvPr id="29" name="TextBox 28">
            <a:extLst>
              <a:ext uri="{FF2B5EF4-FFF2-40B4-BE49-F238E27FC236}">
                <a16:creationId xmlns:a16="http://schemas.microsoft.com/office/drawing/2014/main" id="{020CE1EC-6FBF-EE9B-DDF4-F16B223CAA4E}"/>
              </a:ext>
            </a:extLst>
          </p:cNvPr>
          <p:cNvSpPr txBox="1"/>
          <p:nvPr/>
        </p:nvSpPr>
        <p:spPr>
          <a:xfrm>
            <a:off x="9967375" y="2640320"/>
            <a:ext cx="1139862" cy="461665"/>
          </a:xfrm>
          <a:prstGeom prst="rect">
            <a:avLst/>
          </a:prstGeom>
          <a:noFill/>
        </p:spPr>
        <p:txBody>
          <a:bodyPr wrap="square">
            <a:spAutoFit/>
          </a:bodyPr>
          <a:lstStyle/>
          <a:p>
            <a:pPr algn="ctr"/>
            <a:r>
              <a:rPr lang="en-AU" sz="1200" dirty="0">
                <a:solidFill>
                  <a:srgbClr val="317770"/>
                </a:solidFill>
                <a:latin typeface="Sztosfixed" pitchFamily="2" charset="77"/>
                <a:ea typeface="Sztosfixed" pitchFamily="2" charset="77"/>
                <a:cs typeface="Sztosfixed" pitchFamily="2" charset="77"/>
              </a:rPr>
              <a:t>Muscles &amp; activity</a:t>
            </a:r>
            <a:endParaRPr lang="en-US" sz="1200" dirty="0">
              <a:solidFill>
                <a:srgbClr val="317770"/>
              </a:solidFill>
            </a:endParaRPr>
          </a:p>
        </p:txBody>
      </p:sp>
      <p:grpSp>
        <p:nvGrpSpPr>
          <p:cNvPr id="30" name="Group 29">
            <a:extLst>
              <a:ext uri="{FF2B5EF4-FFF2-40B4-BE49-F238E27FC236}">
                <a16:creationId xmlns:a16="http://schemas.microsoft.com/office/drawing/2014/main" id="{BBE6DD44-4BF5-1A49-FBCF-9121C3055322}"/>
              </a:ext>
            </a:extLst>
          </p:cNvPr>
          <p:cNvGrpSpPr/>
          <p:nvPr/>
        </p:nvGrpSpPr>
        <p:grpSpPr>
          <a:xfrm>
            <a:off x="532529" y="3252462"/>
            <a:ext cx="1865685" cy="3178438"/>
            <a:chOff x="7816345" y="3790221"/>
            <a:chExt cx="3531631" cy="3715351"/>
          </a:xfrm>
        </p:grpSpPr>
        <p:sp>
          <p:nvSpPr>
            <p:cNvPr id="31" name="Rounded Rectangle 30">
              <a:extLst>
                <a:ext uri="{FF2B5EF4-FFF2-40B4-BE49-F238E27FC236}">
                  <a16:creationId xmlns:a16="http://schemas.microsoft.com/office/drawing/2014/main" id="{34FF06AF-1B7E-9D28-6B71-D1978E14E162}"/>
                </a:ext>
              </a:extLst>
            </p:cNvPr>
            <p:cNvSpPr/>
            <p:nvPr/>
          </p:nvSpPr>
          <p:spPr>
            <a:xfrm>
              <a:off x="7841438" y="3790221"/>
              <a:ext cx="3506538" cy="3715351"/>
            </a:xfrm>
            <a:prstGeom prst="roundRect">
              <a:avLst>
                <a:gd name="adj" fmla="val 7983"/>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F5BC050E-6C6B-3A3C-44E8-EE6E5F98EC2B}"/>
                </a:ext>
              </a:extLst>
            </p:cNvPr>
            <p:cNvGrpSpPr/>
            <p:nvPr/>
          </p:nvGrpSpPr>
          <p:grpSpPr>
            <a:xfrm>
              <a:off x="7816345" y="3842935"/>
              <a:ext cx="3499893" cy="2588574"/>
              <a:chOff x="576603" y="1546317"/>
              <a:chExt cx="3499893" cy="2588574"/>
            </a:xfrm>
          </p:grpSpPr>
          <p:sp>
            <p:nvSpPr>
              <p:cNvPr id="33" name="TextBox 32">
                <a:extLst>
                  <a:ext uri="{FF2B5EF4-FFF2-40B4-BE49-F238E27FC236}">
                    <a16:creationId xmlns:a16="http://schemas.microsoft.com/office/drawing/2014/main" id="{A7920953-9DA4-7D23-5D02-D321EEC5BBCD}"/>
                  </a:ext>
                </a:extLst>
              </p:cNvPr>
              <p:cNvSpPr txBox="1"/>
              <p:nvPr/>
            </p:nvSpPr>
            <p:spPr>
              <a:xfrm>
                <a:off x="576603" y="1546317"/>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A</a:t>
                </a:r>
                <a:endParaRPr lang="en-US" sz="4800" dirty="0">
                  <a:solidFill>
                    <a:schemeClr val="bg1"/>
                  </a:solidFill>
                </a:endParaRPr>
              </a:p>
            </p:txBody>
          </p:sp>
          <p:sp>
            <p:nvSpPr>
              <p:cNvPr id="35" name="TextBox 34">
                <a:extLst>
                  <a:ext uri="{FF2B5EF4-FFF2-40B4-BE49-F238E27FC236}">
                    <a16:creationId xmlns:a16="http://schemas.microsoft.com/office/drawing/2014/main" id="{8731532C-ADB4-B489-5FCD-75EFB0ED3DBD}"/>
                  </a:ext>
                </a:extLst>
              </p:cNvPr>
              <p:cNvSpPr txBox="1"/>
              <p:nvPr/>
            </p:nvSpPr>
            <p:spPr>
              <a:xfrm>
                <a:off x="761844" y="2390021"/>
                <a:ext cx="3160647" cy="1744870"/>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antioxidants that keep our body and immune system healthy. This helps us not get sick and reduces our risk of disease.</a:t>
                </a:r>
              </a:p>
            </p:txBody>
          </p:sp>
        </p:grpSp>
      </p:grpSp>
      <p:grpSp>
        <p:nvGrpSpPr>
          <p:cNvPr id="60" name="Group 59">
            <a:extLst>
              <a:ext uri="{FF2B5EF4-FFF2-40B4-BE49-F238E27FC236}">
                <a16:creationId xmlns:a16="http://schemas.microsoft.com/office/drawing/2014/main" id="{63F20ACC-734B-79CA-B90E-2FDF261044C5}"/>
              </a:ext>
            </a:extLst>
          </p:cNvPr>
          <p:cNvGrpSpPr/>
          <p:nvPr/>
        </p:nvGrpSpPr>
        <p:grpSpPr>
          <a:xfrm>
            <a:off x="2512688" y="3252461"/>
            <a:ext cx="2524398" cy="3178439"/>
            <a:chOff x="7816345" y="3790220"/>
            <a:chExt cx="3531631" cy="3715351"/>
          </a:xfrm>
        </p:grpSpPr>
        <p:sp>
          <p:nvSpPr>
            <p:cNvPr id="61" name="Rounded Rectangle 60">
              <a:extLst>
                <a:ext uri="{FF2B5EF4-FFF2-40B4-BE49-F238E27FC236}">
                  <a16:creationId xmlns:a16="http://schemas.microsoft.com/office/drawing/2014/main" id="{19986B31-D766-E231-8679-B4247843CFCA}"/>
                </a:ext>
              </a:extLst>
            </p:cNvPr>
            <p:cNvSpPr/>
            <p:nvPr/>
          </p:nvSpPr>
          <p:spPr>
            <a:xfrm>
              <a:off x="7841437" y="3790220"/>
              <a:ext cx="3506539" cy="3715351"/>
            </a:xfrm>
            <a:prstGeom prst="roundRect">
              <a:avLst>
                <a:gd name="adj" fmla="val 8222"/>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2" name="Group 61">
              <a:extLst>
                <a:ext uri="{FF2B5EF4-FFF2-40B4-BE49-F238E27FC236}">
                  <a16:creationId xmlns:a16="http://schemas.microsoft.com/office/drawing/2014/main" id="{53FD7DE8-83FD-F24E-953E-FD13A89FC62E}"/>
                </a:ext>
              </a:extLst>
            </p:cNvPr>
            <p:cNvGrpSpPr/>
            <p:nvPr/>
          </p:nvGrpSpPr>
          <p:grpSpPr>
            <a:xfrm>
              <a:off x="7816345" y="3842935"/>
              <a:ext cx="3499893" cy="3523969"/>
              <a:chOff x="576603" y="1546317"/>
              <a:chExt cx="3499893" cy="3523969"/>
            </a:xfrm>
          </p:grpSpPr>
          <p:sp>
            <p:nvSpPr>
              <p:cNvPr id="63" name="TextBox 62">
                <a:extLst>
                  <a:ext uri="{FF2B5EF4-FFF2-40B4-BE49-F238E27FC236}">
                    <a16:creationId xmlns:a16="http://schemas.microsoft.com/office/drawing/2014/main" id="{EB73D0A3-778B-AE26-C74C-E5651EFAA637}"/>
                  </a:ext>
                </a:extLst>
              </p:cNvPr>
              <p:cNvSpPr txBox="1"/>
              <p:nvPr/>
            </p:nvSpPr>
            <p:spPr>
              <a:xfrm>
                <a:off x="576603" y="1546317"/>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B</a:t>
                </a:r>
                <a:endParaRPr lang="en-US" sz="4800" dirty="0">
                  <a:solidFill>
                    <a:schemeClr val="bg1"/>
                  </a:solidFill>
                </a:endParaRPr>
              </a:p>
            </p:txBody>
          </p:sp>
          <p:sp>
            <p:nvSpPr>
              <p:cNvPr id="70" name="TextBox 69">
                <a:extLst>
                  <a:ext uri="{FF2B5EF4-FFF2-40B4-BE49-F238E27FC236}">
                    <a16:creationId xmlns:a16="http://schemas.microsoft.com/office/drawing/2014/main" id="{24B5F7FE-1968-3E62-CDC4-B57C7AD92AC0}"/>
                  </a:ext>
                </a:extLst>
              </p:cNvPr>
              <p:cNvSpPr txBox="1"/>
              <p:nvPr/>
            </p:nvSpPr>
            <p:spPr>
              <a:xfrm>
                <a:off x="761844" y="2390021"/>
                <a:ext cx="3160647" cy="268026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B vitamins that give us energy. They help the release of energy from macronutrients - carbohydrates, protein and fats in the foods we eat. They are important for keeping our blood healthy and our nerves working properly.</a:t>
                </a:r>
                <a:endParaRPr lang="en-US" sz="1300" dirty="0">
                  <a:solidFill>
                    <a:schemeClr val="bg1"/>
                  </a:solidFill>
                  <a:latin typeface="Montserrat" pitchFamily="2" charset="77"/>
                </a:endParaRPr>
              </a:p>
            </p:txBody>
          </p:sp>
        </p:grpSp>
      </p:grpSp>
      <p:grpSp>
        <p:nvGrpSpPr>
          <p:cNvPr id="71" name="Group 70">
            <a:extLst>
              <a:ext uri="{FF2B5EF4-FFF2-40B4-BE49-F238E27FC236}">
                <a16:creationId xmlns:a16="http://schemas.microsoft.com/office/drawing/2014/main" id="{0444BBA4-2BA5-C50B-B8F3-81F316D1DC3C}"/>
              </a:ext>
            </a:extLst>
          </p:cNvPr>
          <p:cNvGrpSpPr/>
          <p:nvPr/>
        </p:nvGrpSpPr>
        <p:grpSpPr>
          <a:xfrm>
            <a:off x="5174086" y="3252462"/>
            <a:ext cx="2524398" cy="3178440"/>
            <a:chOff x="7816345" y="3790221"/>
            <a:chExt cx="3531631" cy="3715353"/>
          </a:xfrm>
        </p:grpSpPr>
        <p:sp>
          <p:nvSpPr>
            <p:cNvPr id="72" name="Rounded Rectangle 71">
              <a:extLst>
                <a:ext uri="{FF2B5EF4-FFF2-40B4-BE49-F238E27FC236}">
                  <a16:creationId xmlns:a16="http://schemas.microsoft.com/office/drawing/2014/main" id="{2B7FC788-AE96-9893-FAA7-D7D9FA1C8750}"/>
                </a:ext>
              </a:extLst>
            </p:cNvPr>
            <p:cNvSpPr/>
            <p:nvPr/>
          </p:nvSpPr>
          <p:spPr>
            <a:xfrm>
              <a:off x="7841437" y="3790221"/>
              <a:ext cx="3506539" cy="3715353"/>
            </a:xfrm>
            <a:prstGeom prst="roundRect">
              <a:avLst>
                <a:gd name="adj" fmla="val 7547"/>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3CE7EF89-89D0-ECF3-EE03-611127788B25}"/>
                </a:ext>
              </a:extLst>
            </p:cNvPr>
            <p:cNvGrpSpPr/>
            <p:nvPr/>
          </p:nvGrpSpPr>
          <p:grpSpPr>
            <a:xfrm>
              <a:off x="7816345" y="3852832"/>
              <a:ext cx="3499893" cy="3280225"/>
              <a:chOff x="576603" y="1556214"/>
              <a:chExt cx="3499893" cy="3280225"/>
            </a:xfrm>
          </p:grpSpPr>
          <p:sp>
            <p:nvSpPr>
              <p:cNvPr id="74" name="TextBox 73">
                <a:extLst>
                  <a:ext uri="{FF2B5EF4-FFF2-40B4-BE49-F238E27FC236}">
                    <a16:creationId xmlns:a16="http://schemas.microsoft.com/office/drawing/2014/main" id="{B39E3F1E-7D98-4EB9-A401-8C90C79E170D}"/>
                  </a:ext>
                </a:extLst>
              </p:cNvPr>
              <p:cNvSpPr txBox="1"/>
              <p:nvPr/>
            </p:nvSpPr>
            <p:spPr>
              <a:xfrm>
                <a:off x="576603" y="1556214"/>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C</a:t>
                </a:r>
                <a:endParaRPr lang="en-US" sz="4800" dirty="0">
                  <a:solidFill>
                    <a:schemeClr val="bg1"/>
                  </a:solidFill>
                </a:endParaRPr>
              </a:p>
            </p:txBody>
          </p:sp>
          <p:sp>
            <p:nvSpPr>
              <p:cNvPr id="93" name="TextBox 92">
                <a:extLst>
                  <a:ext uri="{FF2B5EF4-FFF2-40B4-BE49-F238E27FC236}">
                    <a16:creationId xmlns:a16="http://schemas.microsoft.com/office/drawing/2014/main" id="{B5823170-EF18-1FA3-6E23-84CF4AB340EA}"/>
                  </a:ext>
                </a:extLst>
              </p:cNvPr>
              <p:cNvSpPr txBox="1"/>
              <p:nvPr/>
            </p:nvSpPr>
            <p:spPr>
              <a:xfrm>
                <a:off x="761844" y="2390021"/>
                <a:ext cx="3160647" cy="2446418"/>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chitin, a prebiotic fibre that helps our gut health and keeps our tummies happy and working properly. They also have beta-glucan fibre, which feeds the good bacteria in our gut and keeps our heart healthy.</a:t>
                </a:r>
                <a:endParaRPr lang="en-US" sz="1300" dirty="0">
                  <a:solidFill>
                    <a:schemeClr val="bg1"/>
                  </a:solidFill>
                  <a:latin typeface="Montserrat" pitchFamily="2" charset="77"/>
                </a:endParaRPr>
              </a:p>
            </p:txBody>
          </p:sp>
        </p:grpSp>
      </p:grpSp>
      <p:grpSp>
        <p:nvGrpSpPr>
          <p:cNvPr id="95" name="Group 94">
            <a:extLst>
              <a:ext uri="{FF2B5EF4-FFF2-40B4-BE49-F238E27FC236}">
                <a16:creationId xmlns:a16="http://schemas.microsoft.com/office/drawing/2014/main" id="{8F662D93-4364-7684-76E0-CBB4CC6E850A}"/>
              </a:ext>
            </a:extLst>
          </p:cNvPr>
          <p:cNvGrpSpPr/>
          <p:nvPr/>
        </p:nvGrpSpPr>
        <p:grpSpPr>
          <a:xfrm>
            <a:off x="7837939" y="3252459"/>
            <a:ext cx="1865685" cy="3178443"/>
            <a:chOff x="7816345" y="3790221"/>
            <a:chExt cx="3531631" cy="3715359"/>
          </a:xfrm>
        </p:grpSpPr>
        <p:sp>
          <p:nvSpPr>
            <p:cNvPr id="96" name="Rounded Rectangle 95">
              <a:extLst>
                <a:ext uri="{FF2B5EF4-FFF2-40B4-BE49-F238E27FC236}">
                  <a16:creationId xmlns:a16="http://schemas.microsoft.com/office/drawing/2014/main" id="{406B85EE-6A73-B491-B25F-506E037369BD}"/>
                </a:ext>
              </a:extLst>
            </p:cNvPr>
            <p:cNvSpPr/>
            <p:nvPr/>
          </p:nvSpPr>
          <p:spPr>
            <a:xfrm>
              <a:off x="7841438" y="3790221"/>
              <a:ext cx="3506538" cy="3715359"/>
            </a:xfrm>
            <a:prstGeom prst="roundRect">
              <a:avLst>
                <a:gd name="adj" fmla="val 9811"/>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7" name="Group 96">
              <a:extLst>
                <a:ext uri="{FF2B5EF4-FFF2-40B4-BE49-F238E27FC236}">
                  <a16:creationId xmlns:a16="http://schemas.microsoft.com/office/drawing/2014/main" id="{1528A035-6E51-FF28-FB01-868B437656BA}"/>
                </a:ext>
              </a:extLst>
            </p:cNvPr>
            <p:cNvGrpSpPr/>
            <p:nvPr/>
          </p:nvGrpSpPr>
          <p:grpSpPr>
            <a:xfrm>
              <a:off x="7816345" y="3842935"/>
              <a:ext cx="3499893" cy="2765706"/>
              <a:chOff x="576603" y="1546317"/>
              <a:chExt cx="3499893" cy="2765706"/>
            </a:xfrm>
          </p:grpSpPr>
          <p:sp>
            <p:nvSpPr>
              <p:cNvPr id="98" name="TextBox 97">
                <a:extLst>
                  <a:ext uri="{FF2B5EF4-FFF2-40B4-BE49-F238E27FC236}">
                    <a16:creationId xmlns:a16="http://schemas.microsoft.com/office/drawing/2014/main" id="{BAE22730-6321-03FB-724B-D4E32EBB5C89}"/>
                  </a:ext>
                </a:extLst>
              </p:cNvPr>
              <p:cNvSpPr txBox="1"/>
              <p:nvPr/>
            </p:nvSpPr>
            <p:spPr>
              <a:xfrm>
                <a:off x="576603" y="1546317"/>
                <a:ext cx="3499893" cy="971373"/>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D</a:t>
                </a:r>
                <a:endParaRPr lang="en-US" sz="4800" dirty="0">
                  <a:solidFill>
                    <a:schemeClr val="bg1"/>
                  </a:solidFill>
                </a:endParaRPr>
              </a:p>
            </p:txBody>
          </p:sp>
          <p:sp>
            <p:nvSpPr>
              <p:cNvPr id="99" name="TextBox 98">
                <a:extLst>
                  <a:ext uri="{FF2B5EF4-FFF2-40B4-BE49-F238E27FC236}">
                    <a16:creationId xmlns:a16="http://schemas.microsoft.com/office/drawing/2014/main" id="{19A48600-FBBA-5DBC-A381-9991B43A8B38}"/>
                  </a:ext>
                </a:extLst>
              </p:cNvPr>
              <p:cNvSpPr txBox="1"/>
              <p:nvPr/>
            </p:nvSpPr>
            <p:spPr>
              <a:xfrm>
                <a:off x="761844" y="2333303"/>
                <a:ext cx="3160650" cy="1978720"/>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are the only non-animal food with vitamin D. Vitamin D helps our body absorb calcium from foods which helps our teeth and bones become strong. </a:t>
                </a:r>
              </a:p>
            </p:txBody>
          </p:sp>
        </p:grpSp>
      </p:grpSp>
      <p:grpSp>
        <p:nvGrpSpPr>
          <p:cNvPr id="2" name="Group 1">
            <a:extLst>
              <a:ext uri="{FF2B5EF4-FFF2-40B4-BE49-F238E27FC236}">
                <a16:creationId xmlns:a16="http://schemas.microsoft.com/office/drawing/2014/main" id="{73C696CD-8645-568B-25DA-ECCAD65CE7A3}"/>
              </a:ext>
            </a:extLst>
          </p:cNvPr>
          <p:cNvGrpSpPr/>
          <p:nvPr/>
        </p:nvGrpSpPr>
        <p:grpSpPr>
          <a:xfrm>
            <a:off x="9852649" y="3252459"/>
            <a:ext cx="1865685" cy="3178443"/>
            <a:chOff x="7816345" y="3790221"/>
            <a:chExt cx="3531631" cy="3715359"/>
          </a:xfrm>
        </p:grpSpPr>
        <p:sp>
          <p:nvSpPr>
            <p:cNvPr id="3" name="Rounded Rectangle 2">
              <a:extLst>
                <a:ext uri="{FF2B5EF4-FFF2-40B4-BE49-F238E27FC236}">
                  <a16:creationId xmlns:a16="http://schemas.microsoft.com/office/drawing/2014/main" id="{FB4D260D-EE33-5860-F289-3D75F06328B8}"/>
                </a:ext>
              </a:extLst>
            </p:cNvPr>
            <p:cNvSpPr/>
            <p:nvPr/>
          </p:nvSpPr>
          <p:spPr>
            <a:xfrm>
              <a:off x="7841438" y="3790221"/>
              <a:ext cx="3506538" cy="3715359"/>
            </a:xfrm>
            <a:prstGeom prst="roundRect">
              <a:avLst>
                <a:gd name="adj" fmla="val 9811"/>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E7114EBF-321A-06F4-1CD8-96F24212F3EB}"/>
                </a:ext>
              </a:extLst>
            </p:cNvPr>
            <p:cNvGrpSpPr/>
            <p:nvPr/>
          </p:nvGrpSpPr>
          <p:grpSpPr>
            <a:xfrm>
              <a:off x="7816345" y="3842935"/>
              <a:ext cx="3499893" cy="3233405"/>
              <a:chOff x="576603" y="1546317"/>
              <a:chExt cx="3499893" cy="3233405"/>
            </a:xfrm>
          </p:grpSpPr>
          <p:sp>
            <p:nvSpPr>
              <p:cNvPr id="7" name="TextBox 6">
                <a:extLst>
                  <a:ext uri="{FF2B5EF4-FFF2-40B4-BE49-F238E27FC236}">
                    <a16:creationId xmlns:a16="http://schemas.microsoft.com/office/drawing/2014/main" id="{F22DFB1D-38AC-F2F4-E6DE-B4300F491A44}"/>
                  </a:ext>
                </a:extLst>
              </p:cNvPr>
              <p:cNvSpPr txBox="1"/>
              <p:nvPr/>
            </p:nvSpPr>
            <p:spPr>
              <a:xfrm>
                <a:off x="576603" y="1546317"/>
                <a:ext cx="3499893" cy="971373"/>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E</a:t>
                </a:r>
                <a:endParaRPr lang="en-US" sz="4800" dirty="0">
                  <a:solidFill>
                    <a:schemeClr val="bg1"/>
                  </a:solidFill>
                </a:endParaRPr>
              </a:p>
            </p:txBody>
          </p:sp>
          <p:sp>
            <p:nvSpPr>
              <p:cNvPr id="9" name="TextBox 8">
                <a:extLst>
                  <a:ext uri="{FF2B5EF4-FFF2-40B4-BE49-F238E27FC236}">
                    <a16:creationId xmlns:a16="http://schemas.microsoft.com/office/drawing/2014/main" id="{E96F43BF-434B-BE2E-EDA9-58139C58016E}"/>
                  </a:ext>
                </a:extLst>
              </p:cNvPr>
              <p:cNvSpPr txBox="1"/>
              <p:nvPr/>
            </p:nvSpPr>
            <p:spPr>
              <a:xfrm>
                <a:off x="761844" y="2333303"/>
                <a:ext cx="3160650" cy="2446419"/>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a special antioxidant called ergothioneine. This helps protect our cells and may keep our brain healthy, helping us think clearly and stay focused.</a:t>
                </a:r>
              </a:p>
            </p:txBody>
          </p:sp>
        </p:grpSp>
      </p:grpSp>
      <p:grpSp>
        <p:nvGrpSpPr>
          <p:cNvPr id="48" name="menu">
            <a:extLst>
              <a:ext uri="{FF2B5EF4-FFF2-40B4-BE49-F238E27FC236}">
                <a16:creationId xmlns:a16="http://schemas.microsoft.com/office/drawing/2014/main" id="{58F7D9FC-5758-3E41-A41D-D68118CF5997}"/>
              </a:ext>
            </a:extLst>
          </p:cNvPr>
          <p:cNvGrpSpPr/>
          <p:nvPr/>
        </p:nvGrpSpPr>
        <p:grpSpPr>
          <a:xfrm>
            <a:off x="11474101" y="1756591"/>
            <a:ext cx="460535" cy="1114561"/>
            <a:chOff x="151927" y="2325786"/>
            <a:chExt cx="260682" cy="630889"/>
          </a:xfrm>
        </p:grpSpPr>
        <p:sp>
          <p:nvSpPr>
            <p:cNvPr id="49" name="Rectangle: Rounded Corners 63">
              <a:extLst>
                <a:ext uri="{FF2B5EF4-FFF2-40B4-BE49-F238E27FC236}">
                  <a16:creationId xmlns:a16="http://schemas.microsoft.com/office/drawing/2014/main" id="{E6D8D320-81A5-F4AE-CFF8-7B61D9611BB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0" name="a4">
              <a:hlinkClick r:id="" action="ppaction://hlinkshowjump?jump=nextslide"/>
              <a:extLst>
                <a:ext uri="{FF2B5EF4-FFF2-40B4-BE49-F238E27FC236}">
                  <a16:creationId xmlns:a16="http://schemas.microsoft.com/office/drawing/2014/main" id="{0E3C439E-02E6-BFC3-38B4-8728E58F8E81}"/>
                </a:ext>
              </a:extLst>
            </p:cNvPr>
            <p:cNvPicPr>
              <a:picLocks noChangeAspect="1"/>
            </p:cNvPicPr>
            <p:nvPr/>
          </p:nvPicPr>
          <p:blipFill>
            <a:blip r:embed="rId11"/>
            <a:srcRect/>
            <a:stretch/>
          </p:blipFill>
          <p:spPr>
            <a:xfrm>
              <a:off x="204687" y="2740767"/>
              <a:ext cx="154441" cy="106747"/>
            </a:xfrm>
            <a:prstGeom prst="rect">
              <a:avLst/>
            </a:prstGeom>
          </p:spPr>
        </p:pic>
        <p:pic>
          <p:nvPicPr>
            <p:cNvPr id="51" name="a4">
              <a:hlinkClick r:id="" action="ppaction://hlinkshowjump?jump=previousslide"/>
              <a:extLst>
                <a:ext uri="{FF2B5EF4-FFF2-40B4-BE49-F238E27FC236}">
                  <a16:creationId xmlns:a16="http://schemas.microsoft.com/office/drawing/2014/main" id="{52F99F9F-F623-1298-3AE6-3AA9BE5B4363}"/>
                </a:ext>
              </a:extLst>
            </p:cNvPr>
            <p:cNvPicPr>
              <a:picLocks noChangeAspect="1"/>
            </p:cNvPicPr>
            <p:nvPr/>
          </p:nvPicPr>
          <p:blipFill>
            <a:blip r:embed="rId11"/>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146399919"/>
      </p:ext>
    </p:extLst>
  </p:cSld>
  <p:clrMapOvr>
    <a:masterClrMapping/>
  </p:clrMapOvr>
  <p:transition spd="slow" advClick="0">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A1A19-CF1D-7334-F6E3-3E706C7D987D}"/>
            </a:ext>
          </a:extLst>
        </p:cNvPr>
        <p:cNvGrpSpPr/>
        <p:nvPr/>
      </p:nvGrpSpPr>
      <p:grpSpPr>
        <a:xfrm>
          <a:off x="0" y="0"/>
          <a:ext cx="0" cy="0"/>
          <a:chOff x="0" y="0"/>
          <a:chExt cx="0" cy="0"/>
        </a:xfrm>
      </p:grpSpPr>
      <p:sp>
        <p:nvSpPr>
          <p:cNvPr id="15" name="Rounded Rectangle 46">
            <a:extLst>
              <a:ext uri="{FF2B5EF4-FFF2-40B4-BE49-F238E27FC236}">
                <a16:creationId xmlns:a16="http://schemas.microsoft.com/office/drawing/2014/main" id="{ED311B0E-1DDB-083B-FD93-A8D6AB50715B}"/>
              </a:ext>
            </a:extLst>
          </p:cNvPr>
          <p:cNvSpPr/>
          <p:nvPr/>
        </p:nvSpPr>
        <p:spPr>
          <a:xfrm>
            <a:off x="1498600" y="1166345"/>
            <a:ext cx="9194800" cy="5225988"/>
          </a:xfrm>
          <a:prstGeom prst="roundRect">
            <a:avLst>
              <a:gd name="adj" fmla="val 7148"/>
            </a:avLst>
          </a:prstGeom>
          <a:solidFill>
            <a:schemeClr val="bg1">
              <a:alpha val="913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acts">
            <a:extLst>
              <a:ext uri="{FF2B5EF4-FFF2-40B4-BE49-F238E27FC236}">
                <a16:creationId xmlns:a16="http://schemas.microsoft.com/office/drawing/2014/main" id="{43A7EEF3-1FC4-C6B8-6C73-39210421F7A0}"/>
              </a:ext>
            </a:extLst>
          </p:cNvPr>
          <p:cNvSpPr txBox="1"/>
          <p:nvPr/>
        </p:nvSpPr>
        <p:spPr>
          <a:xfrm>
            <a:off x="1400629" y="1001846"/>
            <a:ext cx="9390742" cy="4306115"/>
          </a:xfrm>
          <a:prstGeom prst="rect">
            <a:avLst/>
          </a:prstGeom>
          <a:noFill/>
        </p:spPr>
        <p:txBody>
          <a:bodyPr wrap="square">
            <a:spAutoFit/>
          </a:bodyPr>
          <a:lstStyle/>
          <a:p>
            <a:pPr marL="342900" indent="-342900" algn="ctr" fontAlgn="base">
              <a:lnSpc>
                <a:spcPct val="250000"/>
              </a:lnSpc>
              <a:spcAft>
                <a:spcPts val="4800"/>
              </a:spcAft>
              <a:buAutoNum type="arabicPeriod"/>
            </a:pPr>
            <a:r>
              <a:rPr lang="en-AU" sz="1600" dirty="0">
                <a:solidFill>
                  <a:srgbClr val="414141"/>
                </a:solidFill>
                <a:latin typeface="Sztosfixed" pitchFamily="2" charset="0"/>
                <a:ea typeface="Sztosfixed" pitchFamily="2" charset="0"/>
                <a:cs typeface="Sztosfixed" pitchFamily="2" charset="0"/>
              </a:rPr>
              <a:t>Mushrooms contain antioxidants, which help protect your cells from damage.</a:t>
            </a:r>
          </a:p>
          <a:p>
            <a:pPr marL="342900" indent="-342900" algn="ctr" fontAlgn="base">
              <a:lnSpc>
                <a:spcPct val="250000"/>
              </a:lnSpc>
              <a:spcAft>
                <a:spcPts val="4800"/>
              </a:spcAft>
              <a:buAutoNum type="arabicPeriod"/>
            </a:pPr>
            <a:r>
              <a:rPr lang="en-AU" sz="1600" dirty="0">
                <a:solidFill>
                  <a:srgbClr val="414141"/>
                </a:solidFill>
                <a:latin typeface="Sztosfixed" pitchFamily="2" charset="0"/>
                <a:ea typeface="Sztosfixed" pitchFamily="2" charset="0"/>
                <a:cs typeface="Sztosfixed" pitchFamily="2" charset="0"/>
              </a:rPr>
              <a:t>Vitamin D is only found in animal products, so mushrooms don’t have it.</a:t>
            </a:r>
          </a:p>
          <a:p>
            <a:pPr marL="342900" indent="-342900" algn="ctr" fontAlgn="base">
              <a:lnSpc>
                <a:spcPct val="250000"/>
              </a:lnSpc>
              <a:spcAft>
                <a:spcPts val="4800"/>
              </a:spcAft>
              <a:buAutoNum type="arabicPeriod"/>
            </a:pPr>
            <a:r>
              <a:rPr lang="en-AU" sz="1600" dirty="0">
                <a:solidFill>
                  <a:srgbClr val="414141"/>
                </a:solidFill>
                <a:latin typeface="Sztosfixed" pitchFamily="2" charset="0"/>
                <a:ea typeface="Sztosfixed" pitchFamily="2" charset="0"/>
                <a:cs typeface="Sztosfixed" pitchFamily="2" charset="0"/>
              </a:rPr>
              <a:t>The fibre in mushrooms can help support a healthy gut microbiome.</a:t>
            </a:r>
          </a:p>
          <a:p>
            <a:pPr marL="342900" indent="-342900" algn="ctr" fontAlgn="base">
              <a:lnSpc>
                <a:spcPct val="250000"/>
              </a:lnSpc>
              <a:spcAft>
                <a:spcPts val="4800"/>
              </a:spcAft>
              <a:buAutoNum type="arabicPeriod"/>
            </a:pPr>
            <a:r>
              <a:rPr lang="en-AU" sz="1600" dirty="0">
                <a:solidFill>
                  <a:srgbClr val="414141"/>
                </a:solidFill>
                <a:latin typeface="Sztosfixed" pitchFamily="2" charset="0"/>
                <a:ea typeface="Sztosfixed" pitchFamily="2" charset="0"/>
                <a:cs typeface="Sztosfixed" pitchFamily="2" charset="0"/>
              </a:rPr>
              <a:t>Mushrooms are a rich source of calcium, which helps strengthen bones.</a:t>
            </a:r>
          </a:p>
        </p:txBody>
      </p:sp>
      <p:sp>
        <p:nvSpPr>
          <p:cNvPr id="2" name="Title 1">
            <a:extLst>
              <a:ext uri="{FF2B5EF4-FFF2-40B4-BE49-F238E27FC236}">
                <a16:creationId xmlns:a16="http://schemas.microsoft.com/office/drawing/2014/main" id="{269DCAF5-7C02-B1DE-0348-FF2189E4523D}"/>
              </a:ext>
            </a:extLst>
          </p:cNvPr>
          <p:cNvSpPr txBox="1">
            <a:spLocks/>
          </p:cNvSpPr>
          <p:nvPr/>
        </p:nvSpPr>
        <p:spPr>
          <a:xfrm>
            <a:off x="1610020" y="352330"/>
            <a:ext cx="8971960" cy="5354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Quiz</a:t>
            </a:r>
          </a:p>
        </p:txBody>
      </p:sp>
      <p:sp>
        <p:nvSpPr>
          <p:cNvPr id="19" name="1t">
            <a:extLst>
              <a:ext uri="{FF2B5EF4-FFF2-40B4-BE49-F238E27FC236}">
                <a16:creationId xmlns:a16="http://schemas.microsoft.com/office/drawing/2014/main" id="{9815AC00-2112-9C03-4376-9DF9F558C2B0}"/>
              </a:ext>
            </a:extLst>
          </p:cNvPr>
          <p:cNvSpPr/>
          <p:nvPr/>
        </p:nvSpPr>
        <p:spPr>
          <a:xfrm>
            <a:off x="4662502" y="29824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0" name="1f">
            <a:extLst>
              <a:ext uri="{FF2B5EF4-FFF2-40B4-BE49-F238E27FC236}">
                <a16:creationId xmlns:a16="http://schemas.microsoft.com/office/drawing/2014/main" id="{0E96DE29-4694-7485-E00F-EEBB57101B38}"/>
              </a:ext>
            </a:extLst>
          </p:cNvPr>
          <p:cNvSpPr/>
          <p:nvPr/>
        </p:nvSpPr>
        <p:spPr>
          <a:xfrm>
            <a:off x="6194121" y="29824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5" name="2t">
            <a:extLst>
              <a:ext uri="{FF2B5EF4-FFF2-40B4-BE49-F238E27FC236}">
                <a16:creationId xmlns:a16="http://schemas.microsoft.com/office/drawing/2014/main" id="{535D0C2C-1667-93F1-1B9B-68AB136AB78A}"/>
              </a:ext>
            </a:extLst>
          </p:cNvPr>
          <p:cNvSpPr/>
          <p:nvPr/>
        </p:nvSpPr>
        <p:spPr>
          <a:xfrm>
            <a:off x="4662502" y="1744488"/>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6" name="2f">
            <a:extLst>
              <a:ext uri="{FF2B5EF4-FFF2-40B4-BE49-F238E27FC236}">
                <a16:creationId xmlns:a16="http://schemas.microsoft.com/office/drawing/2014/main" id="{EB5F79CC-7F2C-9D48-AE1A-5F6AC5F0466C}"/>
              </a:ext>
            </a:extLst>
          </p:cNvPr>
          <p:cNvSpPr/>
          <p:nvPr/>
        </p:nvSpPr>
        <p:spPr>
          <a:xfrm>
            <a:off x="6194121" y="1744488"/>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7" name="3t">
            <a:extLst>
              <a:ext uri="{FF2B5EF4-FFF2-40B4-BE49-F238E27FC236}">
                <a16:creationId xmlns:a16="http://schemas.microsoft.com/office/drawing/2014/main" id="{7391FE4D-5AC7-8737-12BA-34AE1E0A787B}"/>
              </a:ext>
            </a:extLst>
          </p:cNvPr>
          <p:cNvSpPr/>
          <p:nvPr/>
        </p:nvSpPr>
        <p:spPr>
          <a:xfrm>
            <a:off x="4662502" y="4221485"/>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9" name="3f">
            <a:extLst>
              <a:ext uri="{FF2B5EF4-FFF2-40B4-BE49-F238E27FC236}">
                <a16:creationId xmlns:a16="http://schemas.microsoft.com/office/drawing/2014/main" id="{1E7622AB-8069-6F35-6136-57C3A57286D6}"/>
              </a:ext>
            </a:extLst>
          </p:cNvPr>
          <p:cNvSpPr/>
          <p:nvPr/>
        </p:nvSpPr>
        <p:spPr>
          <a:xfrm>
            <a:off x="6194121" y="4221485"/>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4" name="3">
            <a:extLst>
              <a:ext uri="{FF2B5EF4-FFF2-40B4-BE49-F238E27FC236}">
                <a16:creationId xmlns:a16="http://schemas.microsoft.com/office/drawing/2014/main" id="{B7A06C2A-1E8F-BEA1-0597-2314F8BC36EA}"/>
              </a:ext>
            </a:extLst>
          </p:cNvPr>
          <p:cNvSpPr/>
          <p:nvPr/>
        </p:nvSpPr>
        <p:spPr>
          <a:xfrm>
            <a:off x="2514600" y="4221485"/>
            <a:ext cx="7162800"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 fibre feeds good gut bacteria!</a:t>
            </a:r>
            <a:endParaRPr lang="en-US" sz="1600" dirty="0">
              <a:solidFill>
                <a:schemeClr val="bg1"/>
              </a:solidFill>
              <a:latin typeface="Montserrat" pitchFamily="2" charset="77"/>
            </a:endParaRPr>
          </a:p>
        </p:txBody>
      </p:sp>
      <p:sp>
        <p:nvSpPr>
          <p:cNvPr id="13" name="2">
            <a:extLst>
              <a:ext uri="{FF2B5EF4-FFF2-40B4-BE49-F238E27FC236}">
                <a16:creationId xmlns:a16="http://schemas.microsoft.com/office/drawing/2014/main" id="{802B1FAE-EA17-D9A2-308A-86E914B127BA}"/>
              </a:ext>
            </a:extLst>
          </p:cNvPr>
          <p:cNvSpPr/>
          <p:nvPr/>
        </p:nvSpPr>
        <p:spPr>
          <a:xfrm>
            <a:off x="2514601" y="1744488"/>
            <a:ext cx="7162800"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are rich in antioxidants like ergothioneine!</a:t>
            </a:r>
            <a:endParaRPr lang="en-US" sz="1600" dirty="0">
              <a:solidFill>
                <a:schemeClr val="bg1"/>
              </a:solidFill>
              <a:latin typeface="Montserrat" pitchFamily="2" charset="77"/>
            </a:endParaRPr>
          </a:p>
        </p:txBody>
      </p:sp>
      <p:sp>
        <p:nvSpPr>
          <p:cNvPr id="8" name="1">
            <a:extLst>
              <a:ext uri="{FF2B5EF4-FFF2-40B4-BE49-F238E27FC236}">
                <a16:creationId xmlns:a16="http://schemas.microsoft.com/office/drawing/2014/main" id="{34A47A56-B9AA-F2A8-9A99-C708A3EBAE00}"/>
              </a:ext>
            </a:extLst>
          </p:cNvPr>
          <p:cNvSpPr/>
          <p:nvPr/>
        </p:nvSpPr>
        <p:spPr>
          <a:xfrm>
            <a:off x="2514601" y="2982413"/>
            <a:ext cx="7162800" cy="446587"/>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 - </a:t>
            </a:r>
            <a:r>
              <a:rPr lang="en-AU" sz="1600" dirty="0">
                <a:solidFill>
                  <a:schemeClr val="bg1"/>
                </a:solidFill>
                <a:latin typeface="Montserrat" pitchFamily="2" charset="77"/>
                <a:ea typeface="SZTOS MEDIUM" pitchFamily="2" charset="77"/>
                <a:cs typeface="SZTOS MEDIUM" pitchFamily="2" charset="77"/>
              </a:rPr>
              <a:t>mushrooms absorb sunlight to produce vitamin D!</a:t>
            </a:r>
            <a:endParaRPr lang="en-US" sz="1600" dirty="0">
              <a:solidFill>
                <a:schemeClr val="bg1"/>
              </a:solidFill>
              <a:latin typeface="Montserrat" pitchFamily="2" charset="77"/>
            </a:endParaRPr>
          </a:p>
        </p:txBody>
      </p:sp>
      <p:grpSp>
        <p:nvGrpSpPr>
          <p:cNvPr id="4" name="menu">
            <a:extLst>
              <a:ext uri="{FF2B5EF4-FFF2-40B4-BE49-F238E27FC236}">
                <a16:creationId xmlns:a16="http://schemas.microsoft.com/office/drawing/2014/main" id="{C2E486A4-9651-F13E-7F39-C227BD46AD1D}"/>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09CA5A53-9722-35AE-320B-2D286CD7A8D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D4CC7172-40D0-D851-1BDD-1F4123CB3BB0}"/>
                </a:ext>
              </a:extLst>
            </p:cNvPr>
            <p:cNvPicPr>
              <a:picLocks noChangeAspect="1"/>
            </p:cNvPicPr>
            <p:nvPr/>
          </p:nvPicPr>
          <p:blipFill>
            <a:blip r:embed="rId3"/>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A6DE72CC-5B94-997D-642D-78727B4FA023}"/>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10" name="1t">
            <a:extLst>
              <a:ext uri="{FF2B5EF4-FFF2-40B4-BE49-F238E27FC236}">
                <a16:creationId xmlns:a16="http://schemas.microsoft.com/office/drawing/2014/main" id="{5F1FB1AF-1AE2-DB8E-4369-9BE6645B40E9}"/>
              </a:ext>
            </a:extLst>
          </p:cNvPr>
          <p:cNvSpPr/>
          <p:nvPr/>
        </p:nvSpPr>
        <p:spPr>
          <a:xfrm>
            <a:off x="4662502" y="542081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11" name="1f">
            <a:extLst>
              <a:ext uri="{FF2B5EF4-FFF2-40B4-BE49-F238E27FC236}">
                <a16:creationId xmlns:a16="http://schemas.microsoft.com/office/drawing/2014/main" id="{434A868E-E95A-A902-4436-94CA2F8C6127}"/>
              </a:ext>
            </a:extLst>
          </p:cNvPr>
          <p:cNvSpPr/>
          <p:nvPr/>
        </p:nvSpPr>
        <p:spPr>
          <a:xfrm>
            <a:off x="6194121" y="542081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6" name="1">
            <a:extLst>
              <a:ext uri="{FF2B5EF4-FFF2-40B4-BE49-F238E27FC236}">
                <a16:creationId xmlns:a16="http://schemas.microsoft.com/office/drawing/2014/main" id="{D713B255-268A-8ED1-4557-4F582E79710A}"/>
              </a:ext>
            </a:extLst>
          </p:cNvPr>
          <p:cNvSpPr/>
          <p:nvPr/>
        </p:nvSpPr>
        <p:spPr>
          <a:xfrm>
            <a:off x="2514601" y="5420813"/>
            <a:ext cx="7162800" cy="678487"/>
          </a:xfrm>
          <a:prstGeom prst="roundRect">
            <a:avLst>
              <a:gd name="adj" fmla="val 25844"/>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 - </a:t>
            </a:r>
            <a:r>
              <a:rPr lang="en-AU" sz="1600" dirty="0">
                <a:solidFill>
                  <a:schemeClr val="bg1"/>
                </a:solidFill>
                <a:latin typeface="Montserrat" pitchFamily="2" charset="77"/>
                <a:ea typeface="SZTOS MEDIUM" pitchFamily="2" charset="77"/>
                <a:cs typeface="SZTOS MEDIUM" pitchFamily="2" charset="77"/>
              </a:rPr>
              <a:t>they don’t contain much calcium, but they do have vitamin D to help absorb calcium!</a:t>
            </a:r>
            <a:endParaRPr lang="en-US" sz="1600" dirty="0">
              <a:solidFill>
                <a:schemeClr val="bg1"/>
              </a:solidFill>
              <a:latin typeface="Montserrat" pitchFamily="2" charset="77"/>
            </a:endParaRPr>
          </a:p>
        </p:txBody>
      </p:sp>
      <p:sp>
        <p:nvSpPr>
          <p:cNvPr id="27" name="Google Shape;151;p10">
            <a:extLst>
              <a:ext uri="{FF2B5EF4-FFF2-40B4-BE49-F238E27FC236}">
                <a16:creationId xmlns:a16="http://schemas.microsoft.com/office/drawing/2014/main" id="{15E90E34-9957-E8CF-92B5-E1004D7FC2D0}"/>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38</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60678802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7" restart="whenNotActive" fill="hold" evtFilter="cancelBubble" nodeType="interactiveSeq">
                <p:stCondLst>
                  <p:cond evt="onClick" delay="0">
                    <p:tgtEl>
                      <p:spTgt spid="20"/>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2"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2"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8"/>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42" restart="whenNotActive" fill="hold" evtFilter="cancelBubble" nodeType="interactiveSeq">
                <p:stCondLst>
                  <p:cond evt="onClick" delay="0">
                    <p:tgtEl>
                      <p:spTgt spid="14"/>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10"/>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2"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57" restart="whenNotActive" fill="hold" evtFilter="cancelBubble" nodeType="interactiveSeq">
                <p:stCondLst>
                  <p:cond evt="onClick" delay="0">
                    <p:tgtEl>
                      <p:spTgt spid="1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4" grpId="0" animBg="1"/>
      <p:bldP spid="14" grpId="1" animBg="1"/>
      <p:bldP spid="14" grpId="2" animBg="1"/>
      <p:bldP spid="13" grpId="0" animBg="1"/>
      <p:bldP spid="13" grpId="1" animBg="1"/>
      <p:bldP spid="13" grpId="2" animBg="1"/>
      <p:bldP spid="8" grpId="0" animBg="1"/>
      <p:bldP spid="8" grpId="1" animBg="1"/>
      <p:bldP spid="8" grpId="2" animBg="1"/>
      <p:bldP spid="16" grpId="0" animBg="1"/>
      <p:bldP spid="16" grpId="1" animBg="1"/>
      <p:bldP spid="16" grpId="2"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90C16-0B83-919A-37F5-0BEF7632FF6F}"/>
            </a:ext>
          </a:extLst>
        </p:cNvPr>
        <p:cNvGrpSpPr/>
        <p:nvPr/>
      </p:nvGrpSpPr>
      <p:grpSpPr>
        <a:xfrm>
          <a:off x="0" y="0"/>
          <a:ext cx="0" cy="0"/>
          <a:chOff x="0" y="0"/>
          <a:chExt cx="0" cy="0"/>
        </a:xfrm>
      </p:grpSpPr>
      <p:sp>
        <p:nvSpPr>
          <p:cNvPr id="15" name="Rounded Rectangle 46">
            <a:extLst>
              <a:ext uri="{FF2B5EF4-FFF2-40B4-BE49-F238E27FC236}">
                <a16:creationId xmlns:a16="http://schemas.microsoft.com/office/drawing/2014/main" id="{904F771B-BE3A-E51B-AD0E-B78ACB61A914}"/>
              </a:ext>
            </a:extLst>
          </p:cNvPr>
          <p:cNvSpPr/>
          <p:nvPr/>
        </p:nvSpPr>
        <p:spPr>
          <a:xfrm>
            <a:off x="1498600" y="1166345"/>
            <a:ext cx="9194800" cy="5225988"/>
          </a:xfrm>
          <a:prstGeom prst="roundRect">
            <a:avLst>
              <a:gd name="adj" fmla="val 7148"/>
            </a:avLst>
          </a:prstGeom>
          <a:solidFill>
            <a:schemeClr val="bg1">
              <a:alpha val="913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acts">
            <a:extLst>
              <a:ext uri="{FF2B5EF4-FFF2-40B4-BE49-F238E27FC236}">
                <a16:creationId xmlns:a16="http://schemas.microsoft.com/office/drawing/2014/main" id="{7A742D8D-063A-BE84-C0CF-C1A658803C67}"/>
              </a:ext>
            </a:extLst>
          </p:cNvPr>
          <p:cNvSpPr txBox="1"/>
          <p:nvPr/>
        </p:nvSpPr>
        <p:spPr>
          <a:xfrm>
            <a:off x="1693333" y="1001846"/>
            <a:ext cx="8805334" cy="4413837"/>
          </a:xfrm>
          <a:prstGeom prst="rect">
            <a:avLst/>
          </a:prstGeom>
          <a:noFill/>
        </p:spPr>
        <p:txBody>
          <a:bodyPr wrap="square">
            <a:spAutoFit/>
          </a:bodyPr>
          <a:lstStyle/>
          <a:p>
            <a:pPr algn="ctr" fontAlgn="base">
              <a:lnSpc>
                <a:spcPct val="250000"/>
              </a:lnSpc>
              <a:spcAft>
                <a:spcPts val="6000"/>
              </a:spcAft>
            </a:pPr>
            <a:r>
              <a:rPr lang="en-AU" sz="1600" dirty="0">
                <a:solidFill>
                  <a:srgbClr val="414141"/>
                </a:solidFill>
                <a:latin typeface="Sztosfixed" pitchFamily="2" charset="0"/>
                <a:ea typeface="Sztosfixed" pitchFamily="2" charset="0"/>
                <a:cs typeface="Sztosfixed" pitchFamily="2" charset="0"/>
              </a:rPr>
              <a:t>5.   Mushrooms are a good source of iron, which helps carry oxygen in the blood.</a:t>
            </a:r>
          </a:p>
          <a:p>
            <a:pPr algn="ctr" fontAlgn="base">
              <a:spcAft>
                <a:spcPts val="5400"/>
              </a:spcAft>
            </a:pPr>
            <a:r>
              <a:rPr lang="en-AU" sz="1600" dirty="0">
                <a:solidFill>
                  <a:srgbClr val="414141"/>
                </a:solidFill>
                <a:latin typeface="Sztosfixed" pitchFamily="2" charset="0"/>
                <a:ea typeface="Sztosfixed" pitchFamily="2" charset="0"/>
                <a:cs typeface="Sztosfixed" pitchFamily="2" charset="0"/>
              </a:rPr>
              <a:t>6.   You can replace meat with mushrooms in some meals because they have a similar texture and some protein.</a:t>
            </a:r>
          </a:p>
          <a:p>
            <a:pPr algn="ctr" fontAlgn="base">
              <a:lnSpc>
                <a:spcPct val="250000"/>
              </a:lnSpc>
              <a:spcAft>
                <a:spcPts val="4800"/>
              </a:spcAft>
            </a:pPr>
            <a:r>
              <a:rPr lang="en-AU" sz="1600" dirty="0">
                <a:solidFill>
                  <a:srgbClr val="414141"/>
                </a:solidFill>
                <a:latin typeface="Sztosfixed" pitchFamily="2" charset="0"/>
                <a:ea typeface="Sztosfixed" pitchFamily="2" charset="0"/>
                <a:cs typeface="Sztosfixed" pitchFamily="2" charset="0"/>
              </a:rPr>
              <a:t>7.   All mushrooms sold in supermarkets are safe to eat.</a:t>
            </a:r>
          </a:p>
          <a:p>
            <a:pPr algn="ctr" fontAlgn="base">
              <a:lnSpc>
                <a:spcPct val="250000"/>
              </a:lnSpc>
              <a:spcAft>
                <a:spcPts val="4800"/>
              </a:spcAft>
            </a:pPr>
            <a:r>
              <a:rPr lang="en-AU" sz="1600" dirty="0">
                <a:solidFill>
                  <a:srgbClr val="414141"/>
                </a:solidFill>
                <a:latin typeface="Sztosfixed" pitchFamily="2" charset="0"/>
                <a:ea typeface="Sztosfixed" pitchFamily="2" charset="0"/>
                <a:cs typeface="Sztosfixed" pitchFamily="2" charset="0"/>
              </a:rPr>
              <a:t>8.   Mushrooms can help regulate blood sugar levels. </a:t>
            </a:r>
          </a:p>
        </p:txBody>
      </p:sp>
      <p:sp>
        <p:nvSpPr>
          <p:cNvPr id="2" name="Title 1">
            <a:extLst>
              <a:ext uri="{FF2B5EF4-FFF2-40B4-BE49-F238E27FC236}">
                <a16:creationId xmlns:a16="http://schemas.microsoft.com/office/drawing/2014/main" id="{D557D5E9-D2CF-1EB0-CFD2-9A0A67FB7E73}"/>
              </a:ext>
            </a:extLst>
          </p:cNvPr>
          <p:cNvSpPr txBox="1">
            <a:spLocks/>
          </p:cNvSpPr>
          <p:nvPr/>
        </p:nvSpPr>
        <p:spPr>
          <a:xfrm>
            <a:off x="1610020" y="352330"/>
            <a:ext cx="8971960" cy="5354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Quiz</a:t>
            </a:r>
          </a:p>
        </p:txBody>
      </p:sp>
      <p:sp>
        <p:nvSpPr>
          <p:cNvPr id="5" name="2t">
            <a:extLst>
              <a:ext uri="{FF2B5EF4-FFF2-40B4-BE49-F238E27FC236}">
                <a16:creationId xmlns:a16="http://schemas.microsoft.com/office/drawing/2014/main" id="{C103CACA-DB7F-7049-6C3B-4F083C9B3E2F}"/>
              </a:ext>
            </a:extLst>
          </p:cNvPr>
          <p:cNvSpPr/>
          <p:nvPr/>
        </p:nvSpPr>
        <p:spPr>
          <a:xfrm>
            <a:off x="4662502" y="1744488"/>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6" name="2f">
            <a:extLst>
              <a:ext uri="{FF2B5EF4-FFF2-40B4-BE49-F238E27FC236}">
                <a16:creationId xmlns:a16="http://schemas.microsoft.com/office/drawing/2014/main" id="{E761550B-D34A-B9F5-D71E-641795525222}"/>
              </a:ext>
            </a:extLst>
          </p:cNvPr>
          <p:cNvSpPr/>
          <p:nvPr/>
        </p:nvSpPr>
        <p:spPr>
          <a:xfrm>
            <a:off x="6194121" y="1744488"/>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7" name="3t">
            <a:extLst>
              <a:ext uri="{FF2B5EF4-FFF2-40B4-BE49-F238E27FC236}">
                <a16:creationId xmlns:a16="http://schemas.microsoft.com/office/drawing/2014/main" id="{90BDD6E2-576D-DF60-C315-BF8438739816}"/>
              </a:ext>
            </a:extLst>
          </p:cNvPr>
          <p:cNvSpPr/>
          <p:nvPr/>
        </p:nvSpPr>
        <p:spPr>
          <a:xfrm>
            <a:off x="4662502" y="4323085"/>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9" name="3f">
            <a:extLst>
              <a:ext uri="{FF2B5EF4-FFF2-40B4-BE49-F238E27FC236}">
                <a16:creationId xmlns:a16="http://schemas.microsoft.com/office/drawing/2014/main" id="{38BBFF3F-DF6A-46DF-8A61-B00FE275576E}"/>
              </a:ext>
            </a:extLst>
          </p:cNvPr>
          <p:cNvSpPr/>
          <p:nvPr/>
        </p:nvSpPr>
        <p:spPr>
          <a:xfrm>
            <a:off x="6194121" y="4323085"/>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4" name="3">
            <a:extLst>
              <a:ext uri="{FF2B5EF4-FFF2-40B4-BE49-F238E27FC236}">
                <a16:creationId xmlns:a16="http://schemas.microsoft.com/office/drawing/2014/main" id="{6BBF908D-E347-D57A-E33B-0D6FB6FA4C2D}"/>
              </a:ext>
            </a:extLst>
          </p:cNvPr>
          <p:cNvSpPr/>
          <p:nvPr/>
        </p:nvSpPr>
        <p:spPr>
          <a:xfrm>
            <a:off x="2514600" y="4323085"/>
            <a:ext cx="7162800"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 but wild mushrooms can be toxic!</a:t>
            </a:r>
            <a:endParaRPr lang="en-US" sz="1600" dirty="0">
              <a:solidFill>
                <a:schemeClr val="bg1"/>
              </a:solidFill>
              <a:latin typeface="Montserrat" pitchFamily="2" charset="77"/>
            </a:endParaRPr>
          </a:p>
        </p:txBody>
      </p:sp>
      <p:sp>
        <p:nvSpPr>
          <p:cNvPr id="13" name="2">
            <a:extLst>
              <a:ext uri="{FF2B5EF4-FFF2-40B4-BE49-F238E27FC236}">
                <a16:creationId xmlns:a16="http://schemas.microsoft.com/office/drawing/2014/main" id="{7706505E-86E2-E5C2-2D11-F5017E4F7152}"/>
              </a:ext>
            </a:extLst>
          </p:cNvPr>
          <p:cNvSpPr/>
          <p:nvPr/>
        </p:nvSpPr>
        <p:spPr>
          <a:xfrm>
            <a:off x="2514601" y="1744488"/>
            <a:ext cx="7162800"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contain a small amount of plant-based iron!</a:t>
            </a:r>
            <a:endParaRPr lang="en-US" sz="1600" dirty="0">
              <a:solidFill>
                <a:schemeClr val="bg1"/>
              </a:solidFill>
              <a:latin typeface="Montserrat" pitchFamily="2" charset="77"/>
            </a:endParaRPr>
          </a:p>
        </p:txBody>
      </p:sp>
      <p:grpSp>
        <p:nvGrpSpPr>
          <p:cNvPr id="4" name="menu">
            <a:extLst>
              <a:ext uri="{FF2B5EF4-FFF2-40B4-BE49-F238E27FC236}">
                <a16:creationId xmlns:a16="http://schemas.microsoft.com/office/drawing/2014/main" id="{9B016425-E12C-D6C8-01F6-6B9BB526342E}"/>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2D88D51D-56FA-F3A6-74BE-6131106E937C}"/>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0A407D22-746E-AB48-25E0-17A3010B8D83}"/>
                </a:ext>
              </a:extLst>
            </p:cNvPr>
            <p:cNvPicPr>
              <a:picLocks noChangeAspect="1"/>
            </p:cNvPicPr>
            <p:nvPr/>
          </p:nvPicPr>
          <p:blipFill>
            <a:blip r:embed="rId3"/>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D3E906BF-EFFA-373F-1DB9-3C2CAF02B867}"/>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1" name="2t">
            <a:extLst>
              <a:ext uri="{FF2B5EF4-FFF2-40B4-BE49-F238E27FC236}">
                <a16:creationId xmlns:a16="http://schemas.microsoft.com/office/drawing/2014/main" id="{C64E04BF-91C3-E4B9-1710-20FB01308B21}"/>
              </a:ext>
            </a:extLst>
          </p:cNvPr>
          <p:cNvSpPr/>
          <p:nvPr/>
        </p:nvSpPr>
        <p:spPr>
          <a:xfrm>
            <a:off x="4662502" y="3063873"/>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2" name="2f">
            <a:extLst>
              <a:ext uri="{FF2B5EF4-FFF2-40B4-BE49-F238E27FC236}">
                <a16:creationId xmlns:a16="http://schemas.microsoft.com/office/drawing/2014/main" id="{1C0DFF03-8193-CD53-8F2E-32CFE012F235}"/>
              </a:ext>
            </a:extLst>
          </p:cNvPr>
          <p:cNvSpPr/>
          <p:nvPr/>
        </p:nvSpPr>
        <p:spPr>
          <a:xfrm>
            <a:off x="6194121" y="3063873"/>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3" name="2">
            <a:extLst>
              <a:ext uri="{FF2B5EF4-FFF2-40B4-BE49-F238E27FC236}">
                <a16:creationId xmlns:a16="http://schemas.microsoft.com/office/drawing/2014/main" id="{C0EFA029-FAB2-3629-08DF-7685C2E1020E}"/>
              </a:ext>
            </a:extLst>
          </p:cNvPr>
          <p:cNvSpPr/>
          <p:nvPr/>
        </p:nvSpPr>
        <p:spPr>
          <a:xfrm>
            <a:off x="2514601" y="3063873"/>
            <a:ext cx="7162800"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are often used as a meat alternative!</a:t>
            </a:r>
            <a:endParaRPr lang="en-US" sz="1600" dirty="0">
              <a:solidFill>
                <a:schemeClr val="bg1"/>
              </a:solidFill>
              <a:latin typeface="Montserrat" pitchFamily="2" charset="77"/>
            </a:endParaRPr>
          </a:p>
        </p:txBody>
      </p:sp>
      <p:sp>
        <p:nvSpPr>
          <p:cNvPr id="24" name="2t">
            <a:extLst>
              <a:ext uri="{FF2B5EF4-FFF2-40B4-BE49-F238E27FC236}">
                <a16:creationId xmlns:a16="http://schemas.microsoft.com/office/drawing/2014/main" id="{2C029234-05E5-10A5-4F01-47AB78C67D9D}"/>
              </a:ext>
            </a:extLst>
          </p:cNvPr>
          <p:cNvSpPr/>
          <p:nvPr/>
        </p:nvSpPr>
        <p:spPr>
          <a:xfrm>
            <a:off x="4662502" y="559275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5" name="2f">
            <a:extLst>
              <a:ext uri="{FF2B5EF4-FFF2-40B4-BE49-F238E27FC236}">
                <a16:creationId xmlns:a16="http://schemas.microsoft.com/office/drawing/2014/main" id="{DB9F4D4A-0447-5E8E-7CDF-F3F9404A5872}"/>
              </a:ext>
            </a:extLst>
          </p:cNvPr>
          <p:cNvSpPr/>
          <p:nvPr/>
        </p:nvSpPr>
        <p:spPr>
          <a:xfrm>
            <a:off x="6194121" y="559275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6" name="2">
            <a:extLst>
              <a:ext uri="{FF2B5EF4-FFF2-40B4-BE49-F238E27FC236}">
                <a16:creationId xmlns:a16="http://schemas.microsoft.com/office/drawing/2014/main" id="{4E1C4A98-6F57-BF8D-727F-1A01B48D3506}"/>
              </a:ext>
            </a:extLst>
          </p:cNvPr>
          <p:cNvSpPr/>
          <p:nvPr/>
        </p:nvSpPr>
        <p:spPr>
          <a:xfrm>
            <a:off x="2514601" y="5481680"/>
            <a:ext cx="7162800" cy="680632"/>
          </a:xfrm>
          <a:prstGeom prst="roundRect">
            <a:avLst>
              <a:gd name="adj" fmla="val 15928"/>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have fibre and compounds that may help balance blood sugar!</a:t>
            </a:r>
            <a:endParaRPr lang="en-US" sz="1600" dirty="0">
              <a:solidFill>
                <a:schemeClr val="bg1"/>
              </a:solidFill>
              <a:latin typeface="Montserrat" pitchFamily="2" charset="77"/>
            </a:endParaRPr>
          </a:p>
        </p:txBody>
      </p:sp>
      <p:sp>
        <p:nvSpPr>
          <p:cNvPr id="28" name="Google Shape;151;p10">
            <a:extLst>
              <a:ext uri="{FF2B5EF4-FFF2-40B4-BE49-F238E27FC236}">
                <a16:creationId xmlns:a16="http://schemas.microsoft.com/office/drawing/2014/main" id="{B7A7F8AF-B9DC-0BA6-B30E-78B12104E5F0}"/>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39</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336801925"/>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2"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2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37" restart="whenNotActive" fill="hold" evtFilter="cancelBubble" nodeType="interactiveSeq">
                <p:stCondLst>
                  <p:cond evt="onClick" delay="0">
                    <p:tgtEl>
                      <p:spTgt spid="2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2" nodeType="clickEffect">
                                  <p:stCondLst>
                                    <p:cond delay="0"/>
                                  </p:stCondLst>
                                  <p:childTnLst>
                                    <p:set>
                                      <p:cBhvr>
                                        <p:cTn id="41"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42" restart="whenNotActive" fill="hold" evtFilter="cancelBubble" nodeType="interactiveSeq">
                <p:stCondLst>
                  <p:cond evt="onClick" delay="0">
                    <p:tgtEl>
                      <p:spTgt spid="23"/>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4"/>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52" restart="whenNotActive" fill="hold" evtFilter="cancelBubble" nodeType="interactiveSeq">
                <p:stCondLst>
                  <p:cond evt="onClick" delay="0">
                    <p:tgtEl>
                      <p:spTgt spid="25"/>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2" nodeType="click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57" restart="whenNotActive" fill="hold" evtFilter="cancelBubble" nodeType="interactiveSeq">
                <p:stCondLst>
                  <p:cond evt="onClick" delay="0">
                    <p:tgtEl>
                      <p:spTgt spid="2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14" grpId="0" animBg="1"/>
      <p:bldP spid="14" grpId="1" animBg="1"/>
      <p:bldP spid="14" grpId="2" animBg="1"/>
      <p:bldP spid="13" grpId="0" animBg="1"/>
      <p:bldP spid="13" grpId="1" animBg="1"/>
      <p:bldP spid="13" grpId="2" animBg="1"/>
      <p:bldP spid="23" grpId="0" animBg="1"/>
      <p:bldP spid="23" grpId="1" animBg="1"/>
      <p:bldP spid="23" grpId="2" animBg="1"/>
      <p:bldP spid="26" grpId="0" animBg="1"/>
      <p:bldP spid="26" grpId="1" animBg="1"/>
      <p:bldP spid="26"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D123F-4B32-A369-9B70-F9E4584C339D}"/>
            </a:ext>
          </a:extLst>
        </p:cNvPr>
        <p:cNvGrpSpPr/>
        <p:nvPr/>
      </p:nvGrpSpPr>
      <p:grpSpPr>
        <a:xfrm>
          <a:off x="0" y="0"/>
          <a:ext cx="0" cy="0"/>
          <a:chOff x="0" y="0"/>
          <a:chExt cx="0" cy="0"/>
        </a:xfrm>
      </p:grpSpPr>
      <p:sp>
        <p:nvSpPr>
          <p:cNvPr id="22" name="mushroom_b">
            <a:extLst>
              <a:ext uri="{FF2B5EF4-FFF2-40B4-BE49-F238E27FC236}">
                <a16:creationId xmlns:a16="http://schemas.microsoft.com/office/drawing/2014/main" id="{3C06C52F-EA79-9229-FCCA-97A1A410F4E7}"/>
              </a:ext>
            </a:extLst>
          </p:cNvPr>
          <p:cNvSpPr/>
          <p:nvPr/>
        </p:nvSpPr>
        <p:spPr>
          <a:xfrm>
            <a:off x="7976810" y="4868527"/>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Is a layer of tissue that protects the mushroom as it grows out of the ground.</a:t>
            </a:r>
          </a:p>
        </p:txBody>
      </p:sp>
      <p:sp>
        <p:nvSpPr>
          <p:cNvPr id="25" name="Mushroom">
            <a:extLst>
              <a:ext uri="{FF2B5EF4-FFF2-40B4-BE49-F238E27FC236}">
                <a16:creationId xmlns:a16="http://schemas.microsoft.com/office/drawing/2014/main" id="{BD58C19F-7336-3AAC-41A7-7EF943757D0B}"/>
              </a:ext>
            </a:extLst>
          </p:cNvPr>
          <p:cNvSpPr/>
          <p:nvPr/>
        </p:nvSpPr>
        <p:spPr>
          <a:xfrm>
            <a:off x="7977391" y="4868527"/>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Volva</a:t>
            </a:r>
          </a:p>
        </p:txBody>
      </p:sp>
      <p:sp>
        <p:nvSpPr>
          <p:cNvPr id="6" name="gills_b">
            <a:extLst>
              <a:ext uri="{FF2B5EF4-FFF2-40B4-BE49-F238E27FC236}">
                <a16:creationId xmlns:a16="http://schemas.microsoft.com/office/drawing/2014/main" id="{B79511B7-D779-1474-BFF0-42C0E825BAD5}"/>
              </a:ext>
            </a:extLst>
          </p:cNvPr>
          <p:cNvSpPr/>
          <p:nvPr/>
        </p:nvSpPr>
        <p:spPr>
          <a:xfrm>
            <a:off x="4483006" y="3086864"/>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Very tiny, dust-like particles that mushrooms use to make new mushrooms. Think of these like tiny seeds of a plant. </a:t>
            </a:r>
          </a:p>
        </p:txBody>
      </p:sp>
      <p:sp>
        <p:nvSpPr>
          <p:cNvPr id="7" name="forage_b">
            <a:extLst>
              <a:ext uri="{FF2B5EF4-FFF2-40B4-BE49-F238E27FC236}">
                <a16:creationId xmlns:a16="http://schemas.microsoft.com/office/drawing/2014/main" id="{C8076B51-BF10-5342-BB41-6E1AA48BFC0E}"/>
              </a:ext>
            </a:extLst>
          </p:cNvPr>
          <p:cNvSpPr/>
          <p:nvPr/>
        </p:nvSpPr>
        <p:spPr>
          <a:xfrm>
            <a:off x="4483006" y="1305201"/>
            <a:ext cx="3224826"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The tiny, thread-like parts of a mushroom that grow underground or inside something else, like roots. Mycelium is the living organism, which forms into a mushroom.</a:t>
            </a:r>
          </a:p>
        </p:txBody>
      </p:sp>
      <p:sp>
        <p:nvSpPr>
          <p:cNvPr id="16" name="Gills">
            <a:extLst>
              <a:ext uri="{FF2B5EF4-FFF2-40B4-BE49-F238E27FC236}">
                <a16:creationId xmlns:a16="http://schemas.microsoft.com/office/drawing/2014/main" id="{E28E506F-BB73-75D5-473F-49BE7E633DCB}"/>
              </a:ext>
            </a:extLst>
          </p:cNvPr>
          <p:cNvSpPr/>
          <p:nvPr/>
        </p:nvSpPr>
        <p:spPr>
          <a:xfrm>
            <a:off x="4483587"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Spore</a:t>
            </a:r>
          </a:p>
        </p:txBody>
      </p:sp>
      <p:sp>
        <p:nvSpPr>
          <p:cNvPr id="17" name="Forage">
            <a:extLst>
              <a:ext uri="{FF2B5EF4-FFF2-40B4-BE49-F238E27FC236}">
                <a16:creationId xmlns:a16="http://schemas.microsoft.com/office/drawing/2014/main" id="{5B8D5E6B-06C5-41E4-AD13-1F088213EBD1}"/>
              </a:ext>
            </a:extLst>
          </p:cNvPr>
          <p:cNvSpPr/>
          <p:nvPr/>
        </p:nvSpPr>
        <p:spPr>
          <a:xfrm>
            <a:off x="4483587"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Mycelium</a:t>
            </a:r>
          </a:p>
        </p:txBody>
      </p:sp>
      <p:sp>
        <p:nvSpPr>
          <p:cNvPr id="8" name="Mycelium_b">
            <a:extLst>
              <a:ext uri="{FF2B5EF4-FFF2-40B4-BE49-F238E27FC236}">
                <a16:creationId xmlns:a16="http://schemas.microsoft.com/office/drawing/2014/main" id="{AD626CFE-2EB7-945A-B4BF-350BF9B1B4C4}"/>
              </a:ext>
            </a:extLst>
          </p:cNvPr>
          <p:cNvSpPr/>
          <p:nvPr/>
        </p:nvSpPr>
        <p:spPr>
          <a:xfrm>
            <a:off x="7977391" y="3086864"/>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stalk part of the mushroom, that joins the mycelium to the cap. Like a tree trunk joins roots and branches. Mushroom growers call the stem a ‘stipe’.</a:t>
            </a:r>
          </a:p>
        </p:txBody>
      </p:sp>
      <p:sp>
        <p:nvSpPr>
          <p:cNvPr id="2" name="mushroom_b">
            <a:extLst>
              <a:ext uri="{FF2B5EF4-FFF2-40B4-BE49-F238E27FC236}">
                <a16:creationId xmlns:a16="http://schemas.microsoft.com/office/drawing/2014/main" id="{1FCE6B99-B2D5-2AB0-7CB1-EBCCCD3F4CFF}"/>
              </a:ext>
            </a:extLst>
          </p:cNvPr>
          <p:cNvSpPr/>
          <p:nvPr/>
        </p:nvSpPr>
        <p:spPr>
          <a:xfrm>
            <a:off x="986877" y="4868527"/>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special material or food that mushrooms grow on, like wood or compost.</a:t>
            </a:r>
          </a:p>
        </p:txBody>
      </p:sp>
      <p:sp>
        <p:nvSpPr>
          <p:cNvPr id="3" name="Foraying_b">
            <a:extLst>
              <a:ext uri="{FF2B5EF4-FFF2-40B4-BE49-F238E27FC236}">
                <a16:creationId xmlns:a16="http://schemas.microsoft.com/office/drawing/2014/main" id="{650CF099-EC78-15B4-49D9-0907672A55E8}"/>
              </a:ext>
            </a:extLst>
          </p:cNvPr>
          <p:cNvSpPr/>
          <p:nvPr/>
        </p:nvSpPr>
        <p:spPr>
          <a:xfrm>
            <a:off x="7977972" y="1305201"/>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When very tiny mushrooms, called ‘pins’, first start to grow and look like little bumps.</a:t>
            </a:r>
          </a:p>
        </p:txBody>
      </p:sp>
      <p:sp>
        <p:nvSpPr>
          <p:cNvPr id="4" name="fungi_b">
            <a:extLst>
              <a:ext uri="{FF2B5EF4-FFF2-40B4-BE49-F238E27FC236}">
                <a16:creationId xmlns:a16="http://schemas.microsoft.com/office/drawing/2014/main" id="{20D93BCE-CFB0-5DEE-B75F-772CA7D4AD05}"/>
              </a:ext>
            </a:extLst>
          </p:cNvPr>
          <p:cNvSpPr/>
          <p:nvPr/>
        </p:nvSpPr>
        <p:spPr>
          <a:xfrm>
            <a:off x="987458" y="3086864"/>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cereal grain which is coated with mycelium, to allow the mycelium to grow through the substrate.</a:t>
            </a:r>
          </a:p>
        </p:txBody>
      </p:sp>
      <p:sp>
        <p:nvSpPr>
          <p:cNvPr id="5" name="cap_b">
            <a:extLst>
              <a:ext uri="{FF2B5EF4-FFF2-40B4-BE49-F238E27FC236}">
                <a16:creationId xmlns:a16="http://schemas.microsoft.com/office/drawing/2014/main" id="{BEC955EE-53C2-D13E-12C3-226762F66110}"/>
              </a:ext>
            </a:extLst>
          </p:cNvPr>
          <p:cNvSpPr/>
          <p:nvPr/>
        </p:nvSpPr>
        <p:spPr>
          <a:xfrm>
            <a:off x="987458" y="1305201"/>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part of a fungus that we can see above the ground, usually with a stem and a cap.</a:t>
            </a:r>
          </a:p>
        </p:txBody>
      </p:sp>
      <p:sp>
        <p:nvSpPr>
          <p:cNvPr id="15" name="mushroom_b">
            <a:extLst>
              <a:ext uri="{FF2B5EF4-FFF2-40B4-BE49-F238E27FC236}">
                <a16:creationId xmlns:a16="http://schemas.microsoft.com/office/drawing/2014/main" id="{96A6046A-68EA-B99A-E0B8-93BEE69C3C1B}"/>
              </a:ext>
            </a:extLst>
          </p:cNvPr>
          <p:cNvSpPr/>
          <p:nvPr/>
        </p:nvSpPr>
        <p:spPr>
          <a:xfrm>
            <a:off x="4482425" y="4868527"/>
            <a:ext cx="3224826" cy="1551121"/>
          </a:xfrm>
          <a:prstGeom prst="roundRect">
            <a:avLst>
              <a:gd name="adj" fmla="val 11197"/>
            </a:avLst>
          </a:prstGeom>
          <a:solidFill>
            <a:srgbClr val="FDE1E0"/>
          </a:solidFill>
          <a:ln>
            <a:solidFill>
              <a:srgbClr val="FDE1E0"/>
            </a:solid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400" dirty="0">
                <a:solidFill>
                  <a:srgbClr val="414141"/>
                </a:solidFill>
                <a:latin typeface="Montserrat" pitchFamily="2" charset="77"/>
                <a:ea typeface="Sztosfixed" pitchFamily="2" charset="77"/>
                <a:cs typeface="Sztosfixed" pitchFamily="2" charset="77"/>
              </a:rPr>
              <a:t>A ring of tissue that joins the cap to the stem of the mushroom.</a:t>
            </a:r>
          </a:p>
        </p:txBody>
      </p:sp>
      <p:sp>
        <p:nvSpPr>
          <p:cNvPr id="18" name="Mycelium">
            <a:extLst>
              <a:ext uri="{FF2B5EF4-FFF2-40B4-BE49-F238E27FC236}">
                <a16:creationId xmlns:a16="http://schemas.microsoft.com/office/drawing/2014/main" id="{05A1C03F-12BF-6E03-03C3-89B393332602}"/>
              </a:ext>
            </a:extLst>
          </p:cNvPr>
          <p:cNvSpPr/>
          <p:nvPr/>
        </p:nvSpPr>
        <p:spPr>
          <a:xfrm>
            <a:off x="7977972"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Stem</a:t>
            </a:r>
          </a:p>
        </p:txBody>
      </p:sp>
      <p:sp>
        <p:nvSpPr>
          <p:cNvPr id="9" name="Mushroom">
            <a:extLst>
              <a:ext uri="{FF2B5EF4-FFF2-40B4-BE49-F238E27FC236}">
                <a16:creationId xmlns:a16="http://schemas.microsoft.com/office/drawing/2014/main" id="{10C5B729-8FAC-0AB1-E7C3-79C92BC609D4}"/>
              </a:ext>
            </a:extLst>
          </p:cNvPr>
          <p:cNvSpPr/>
          <p:nvPr/>
        </p:nvSpPr>
        <p:spPr>
          <a:xfrm>
            <a:off x="987458" y="4868527"/>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Substrate</a:t>
            </a:r>
          </a:p>
        </p:txBody>
      </p:sp>
      <p:sp>
        <p:nvSpPr>
          <p:cNvPr id="11" name="Fungi">
            <a:extLst>
              <a:ext uri="{FF2B5EF4-FFF2-40B4-BE49-F238E27FC236}">
                <a16:creationId xmlns:a16="http://schemas.microsoft.com/office/drawing/2014/main" id="{D25EAA94-9EB1-6A88-33E2-8E340AFF3ECE}"/>
              </a:ext>
            </a:extLst>
          </p:cNvPr>
          <p:cNvSpPr/>
          <p:nvPr/>
        </p:nvSpPr>
        <p:spPr>
          <a:xfrm>
            <a:off x="987458" y="3086864"/>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Spawn</a:t>
            </a:r>
          </a:p>
        </p:txBody>
      </p:sp>
      <p:sp>
        <p:nvSpPr>
          <p:cNvPr id="10" name="Foraying">
            <a:extLst>
              <a:ext uri="{FF2B5EF4-FFF2-40B4-BE49-F238E27FC236}">
                <a16:creationId xmlns:a16="http://schemas.microsoft.com/office/drawing/2014/main" id="{EBF5527A-9C1B-F976-BB18-79FF42279CB9}"/>
              </a:ext>
            </a:extLst>
          </p:cNvPr>
          <p:cNvSpPr/>
          <p:nvPr/>
        </p:nvSpPr>
        <p:spPr>
          <a:xfrm>
            <a:off x="7978553"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Pinning</a:t>
            </a:r>
          </a:p>
        </p:txBody>
      </p:sp>
      <p:sp>
        <p:nvSpPr>
          <p:cNvPr id="14" name="cap">
            <a:extLst>
              <a:ext uri="{FF2B5EF4-FFF2-40B4-BE49-F238E27FC236}">
                <a16:creationId xmlns:a16="http://schemas.microsoft.com/office/drawing/2014/main" id="{3DF7808F-7F8E-67C5-A44F-E64968A77F18}"/>
              </a:ext>
            </a:extLst>
          </p:cNvPr>
          <p:cNvSpPr/>
          <p:nvPr/>
        </p:nvSpPr>
        <p:spPr>
          <a:xfrm>
            <a:off x="987458" y="1305201"/>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Mushroom</a:t>
            </a:r>
          </a:p>
        </p:txBody>
      </p:sp>
      <p:sp>
        <p:nvSpPr>
          <p:cNvPr id="13" name="Mushroom">
            <a:extLst>
              <a:ext uri="{FF2B5EF4-FFF2-40B4-BE49-F238E27FC236}">
                <a16:creationId xmlns:a16="http://schemas.microsoft.com/office/drawing/2014/main" id="{46B53EEE-FD93-8495-CD1F-068298F90195}"/>
              </a:ext>
            </a:extLst>
          </p:cNvPr>
          <p:cNvSpPr/>
          <p:nvPr/>
        </p:nvSpPr>
        <p:spPr>
          <a:xfrm>
            <a:off x="4483006" y="4868527"/>
            <a:ext cx="3224826"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Veil</a:t>
            </a:r>
          </a:p>
        </p:txBody>
      </p:sp>
      <p:grpSp>
        <p:nvGrpSpPr>
          <p:cNvPr id="20" name="menu">
            <a:extLst>
              <a:ext uri="{FF2B5EF4-FFF2-40B4-BE49-F238E27FC236}">
                <a16:creationId xmlns:a16="http://schemas.microsoft.com/office/drawing/2014/main" id="{83F26BD5-C305-951E-31F8-96C30226FC7A}"/>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A9EAE96B-7E18-9E2F-6A7D-63D764F10345}"/>
                </a:ext>
              </a:extLst>
            </p:cNvPr>
            <p:cNvSpPr/>
            <p:nvPr/>
          </p:nvSpPr>
          <p:spPr>
            <a:xfrm rot="10800000">
              <a:off x="151927" y="2325786"/>
              <a:ext cx="260682" cy="630889"/>
            </a:xfrm>
            <a:prstGeom prst="roundRect">
              <a:avLst>
                <a:gd name="adj" fmla="val 50000"/>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4" name="a4">
              <a:hlinkClick r:id="" action="ppaction://hlinkshowjump?jump=nextslide"/>
              <a:extLst>
                <a:ext uri="{FF2B5EF4-FFF2-40B4-BE49-F238E27FC236}">
                  <a16:creationId xmlns:a16="http://schemas.microsoft.com/office/drawing/2014/main" id="{993A5244-8186-6274-CD50-4207A4795FE8}"/>
                </a:ext>
              </a:extLst>
            </p:cNvPr>
            <p:cNvPicPr>
              <a:picLocks noChangeAspect="1"/>
            </p:cNvPicPr>
            <p:nvPr/>
          </p:nvPicPr>
          <p:blipFill>
            <a:blip r:embed="rId3"/>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94F7AA52-DACC-5003-7A13-4A5236CAEF3E}"/>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12" name="Title 1">
            <a:extLst>
              <a:ext uri="{FF2B5EF4-FFF2-40B4-BE49-F238E27FC236}">
                <a16:creationId xmlns:a16="http://schemas.microsoft.com/office/drawing/2014/main" id="{22DB9AA3-8595-B65A-7D91-4812F16C4CA4}"/>
              </a:ext>
            </a:extLst>
          </p:cNvPr>
          <p:cNvSpPr txBox="1">
            <a:spLocks/>
          </p:cNvSpPr>
          <p:nvPr/>
        </p:nvSpPr>
        <p:spPr>
          <a:xfrm>
            <a:off x="4326321" y="352331"/>
            <a:ext cx="3539358" cy="4985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number">
            <a:extLst>
              <a:ext uri="{FF2B5EF4-FFF2-40B4-BE49-F238E27FC236}">
                <a16:creationId xmlns:a16="http://schemas.microsoft.com/office/drawing/2014/main" id="{5B3AF051-6B7E-18CD-A871-FDCFD87BDC08}"/>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4</a:t>
            </a:fld>
            <a:endParaRPr lang="en" sz="2000" b="1" dirty="0">
              <a:solidFill>
                <a:srgbClr val="B83529"/>
              </a:solidFill>
              <a:latin typeface="Sztosfixed" pitchFamily="2" charset="77"/>
              <a:ea typeface="Sztosfixed" pitchFamily="2" charset="77"/>
              <a:cs typeface="Sztosfixed" pitchFamily="2" charset="77"/>
            </a:endParaRPr>
          </a:p>
        </p:txBody>
      </p:sp>
      <p:grpSp>
        <p:nvGrpSpPr>
          <p:cNvPr id="29" name="hint">
            <a:extLst>
              <a:ext uri="{FF2B5EF4-FFF2-40B4-BE49-F238E27FC236}">
                <a16:creationId xmlns:a16="http://schemas.microsoft.com/office/drawing/2014/main" id="{A2BAE89B-F607-0E19-12C3-CF6D72E80727}"/>
              </a:ext>
            </a:extLst>
          </p:cNvPr>
          <p:cNvGrpSpPr/>
          <p:nvPr/>
        </p:nvGrpSpPr>
        <p:grpSpPr>
          <a:xfrm>
            <a:off x="879326" y="352331"/>
            <a:ext cx="2497643" cy="577699"/>
            <a:chOff x="8094157" y="5845762"/>
            <a:chExt cx="2497643" cy="577699"/>
          </a:xfrm>
        </p:grpSpPr>
        <p:sp>
          <p:nvSpPr>
            <p:cNvPr id="28" name="Rectangle: Rounded Corners 27">
              <a:extLst>
                <a:ext uri="{FF2B5EF4-FFF2-40B4-BE49-F238E27FC236}">
                  <a16:creationId xmlns:a16="http://schemas.microsoft.com/office/drawing/2014/main" id="{948B3293-3251-FCA0-54A5-75422DB760B5}"/>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7" name="button button">
              <a:extLst>
                <a:ext uri="{FF2B5EF4-FFF2-40B4-BE49-F238E27FC236}">
                  <a16:creationId xmlns:a16="http://schemas.microsoft.com/office/drawing/2014/main" id="{991DE165-7AFA-ADF2-2E33-366D7D386341}"/>
                </a:ext>
              </a:extLst>
            </p:cNvPr>
            <p:cNvPicPr>
              <a:picLocks noChangeAspect="1"/>
            </p:cNvPicPr>
            <p:nvPr/>
          </p:nvPicPr>
          <p:blipFill>
            <a:blip r:embed="rId4"/>
            <a:srcRect/>
            <a:stretch/>
          </p:blipFill>
          <p:spPr>
            <a:xfrm>
              <a:off x="8094157" y="5845762"/>
              <a:ext cx="572350" cy="577699"/>
            </a:xfrm>
            <a:prstGeom prst="rect">
              <a:avLst/>
            </a:prstGeom>
          </p:spPr>
        </p:pic>
      </p:grpSp>
    </p:spTree>
    <p:extLst>
      <p:ext uri="{BB962C8B-B14F-4D97-AF65-F5344CB8AC3E}">
        <p14:creationId xmlns:p14="http://schemas.microsoft.com/office/powerpoint/2010/main" val="3482149063"/>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4" restart="whenNotActive" fill="hold" evtFilter="cancelBubble" nodeType="interactiveSeq">
                <p:stCondLst>
                  <p:cond evt="onClick" delay="0">
                    <p:tgtEl>
                      <p:spTgt spid="5"/>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childTnLst>
              </p:cTn>
              <p:nextCondLst>
                <p:cond evt="onClick" delay="0">
                  <p:tgtEl>
                    <p:spTgt spid="3"/>
                  </p:tgtEl>
                </p:cond>
              </p:nextCondLst>
            </p:seq>
            <p:seq concurrent="1" nextAc="seek">
              <p:cTn id="56" restart="whenNotActive" fill="hold" evtFilter="cancelBubble" nodeType="interactiveSeq">
                <p:stCondLst>
                  <p:cond evt="onClick" delay="0">
                    <p:tgtEl>
                      <p:spTgt spid="4"/>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childTnLst>
              </p:cTn>
              <p:nextCondLst>
                <p:cond evt="onClick" delay="0">
                  <p:tgtEl>
                    <p:spTgt spid="4"/>
                  </p:tgtEl>
                </p:cond>
              </p:nextCondLst>
            </p:seq>
            <p:seq concurrent="1" nextAc="seek">
              <p:cTn id="62" restart="whenNotActive" fill="hold" evtFilter="cancelBubble" nodeType="interactiveSeq">
                <p:stCondLst>
                  <p:cond evt="onClick" delay="0">
                    <p:tgtEl>
                      <p:spTgt spid="6"/>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1"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8"/>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childTnLst>
                    </p:cTn>
                  </p:par>
                </p:childTnLst>
              </p:cTn>
              <p:nextCondLst>
                <p:cond evt="onClick" delay="0">
                  <p:tgtEl>
                    <p:spTgt spid="8"/>
                  </p:tgtEl>
                </p:cond>
              </p:nextCondLst>
            </p:seq>
            <p:seq concurrent="1" nextAc="seek">
              <p:cTn id="74" restart="whenNotActive" fill="hold" evtFilter="cancelBubble" nodeType="interactiveSeq">
                <p:stCondLst>
                  <p:cond evt="onClick" delay="0">
                    <p:tgtEl>
                      <p:spTgt spid="7"/>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grpId="1"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childTnLst>
              </p:cTn>
              <p:nextCondLst>
                <p:cond evt="onClick" delay="0">
                  <p:tgtEl>
                    <p:spTgt spid="7"/>
                  </p:tgtEl>
                </p:cond>
              </p:nextCondLst>
            </p:seq>
            <p:seq concurrent="1" nextAc="seek">
              <p:cTn id="80" restart="whenNotActive" fill="hold" evtFilter="cancelBubble" nodeType="interactiveSeq">
                <p:stCondLst>
                  <p:cond evt="onClick" delay="0">
                    <p:tgtEl>
                      <p:spTgt spid="2"/>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1" nodeType="click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fade">
                                      <p:cBhvr>
                                        <p:cTn id="85" dur="500"/>
                                        <p:tgtEl>
                                          <p:spTgt spid="9"/>
                                        </p:tgtEl>
                                      </p:cBhvr>
                                    </p:animEffect>
                                  </p:childTnLst>
                                </p:cTn>
                              </p:par>
                            </p:childTnLst>
                          </p:cTn>
                        </p:par>
                      </p:childTnLst>
                    </p:cTn>
                  </p:par>
                </p:childTnLst>
              </p:cTn>
              <p:nextCondLst>
                <p:cond evt="onClick" delay="0">
                  <p:tgtEl>
                    <p:spTgt spid="2"/>
                  </p:tgtEl>
                </p:cond>
              </p:nextCondLst>
            </p:seq>
            <p:seq concurrent="1" nextAc="seek">
              <p:cTn id="86" restart="whenNotActive" fill="hold" evtFilter="cancelBubble" nodeType="interactiveSeq">
                <p:stCondLst>
                  <p:cond evt="onClick" delay="0">
                    <p:tgtEl>
                      <p:spTgt spid="13"/>
                    </p:tgtEl>
                  </p:cond>
                </p:stCondLst>
                <p:endSync evt="end" delay="0">
                  <p:rtn val="all"/>
                </p:endSync>
                <p:childTnLst>
                  <p:par>
                    <p:cTn id="87" fill="hold">
                      <p:stCondLst>
                        <p:cond delay="0"/>
                      </p:stCondLst>
                      <p:childTnLst>
                        <p:par>
                          <p:cTn id="88" fill="hold">
                            <p:stCondLst>
                              <p:cond delay="0"/>
                            </p:stCondLst>
                            <p:childTnLst>
                              <p:par>
                                <p:cTn id="89" presetID="10" presetClass="exit" presetSubtype="0" fill="hold" grpId="0" nodeType="clickEffect">
                                  <p:stCondLst>
                                    <p:cond delay="0"/>
                                  </p:stCondLst>
                                  <p:childTnLst>
                                    <p:animEffect transition="out" filter="fade">
                                      <p:cBhvr>
                                        <p:cTn id="90" dur="500"/>
                                        <p:tgtEl>
                                          <p:spTgt spid="13"/>
                                        </p:tgtEl>
                                      </p:cBhvr>
                                    </p:animEffect>
                                    <p:set>
                                      <p:cBhvr>
                                        <p:cTn id="91"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92" restart="whenNotActive" fill="hold" evtFilter="cancelBubble" nodeType="interactiveSeq">
                <p:stCondLst>
                  <p:cond evt="onClick" delay="0">
                    <p:tgtEl>
                      <p:spTgt spid="15"/>
                    </p:tgtEl>
                  </p:cond>
                </p:stCondLst>
                <p:endSync evt="end" delay="0">
                  <p:rtn val="all"/>
                </p:endSync>
                <p:childTnLst>
                  <p:par>
                    <p:cTn id="93" fill="hold">
                      <p:stCondLst>
                        <p:cond delay="0"/>
                      </p:stCondLst>
                      <p:childTnLst>
                        <p:par>
                          <p:cTn id="94" fill="hold">
                            <p:stCondLst>
                              <p:cond delay="0"/>
                            </p:stCondLst>
                            <p:childTnLst>
                              <p:par>
                                <p:cTn id="95" presetID="10" presetClass="entr" presetSubtype="0" fill="hold" grpId="1" nodeType="clickEffect">
                                  <p:stCondLst>
                                    <p:cond delay="0"/>
                                  </p:stCondLst>
                                  <p:childTnLst>
                                    <p:set>
                                      <p:cBhvr>
                                        <p:cTn id="96" dur="1" fill="hold">
                                          <p:stCondLst>
                                            <p:cond delay="0"/>
                                          </p:stCondLst>
                                        </p:cTn>
                                        <p:tgtEl>
                                          <p:spTgt spid="13"/>
                                        </p:tgtEl>
                                        <p:attrNameLst>
                                          <p:attrName>style.visibility</p:attrName>
                                        </p:attrNameLst>
                                      </p:cBhvr>
                                      <p:to>
                                        <p:strVal val="visible"/>
                                      </p:to>
                                    </p:set>
                                    <p:animEffect transition="in" filter="fade">
                                      <p:cBhvr>
                                        <p:cTn id="97" dur="500"/>
                                        <p:tgtEl>
                                          <p:spTgt spid="13"/>
                                        </p:tgtEl>
                                      </p:cBhvr>
                                    </p:animEffect>
                                  </p:childTnLst>
                                </p:cTn>
                              </p:par>
                            </p:childTnLst>
                          </p:cTn>
                        </p:par>
                      </p:childTnLst>
                    </p:cTn>
                  </p:par>
                </p:childTnLst>
              </p:cTn>
              <p:nextCondLst>
                <p:cond evt="onClick" delay="0">
                  <p:tgtEl>
                    <p:spTgt spid="15"/>
                  </p:tgtEl>
                </p:cond>
              </p:nextCondLst>
            </p:seq>
            <p:seq concurrent="1" nextAc="seek">
              <p:cTn id="98" restart="whenNotActive" fill="hold" evtFilter="cancelBubble" nodeType="interactiveSeq">
                <p:stCondLst>
                  <p:cond evt="onClick" delay="0">
                    <p:tgtEl>
                      <p:spTgt spid="25"/>
                    </p:tgtEl>
                  </p:cond>
                </p:stCondLst>
                <p:endSync evt="end" delay="0">
                  <p:rtn val="all"/>
                </p:endSync>
                <p:childTnLst>
                  <p:par>
                    <p:cTn id="99" fill="hold">
                      <p:stCondLst>
                        <p:cond delay="0"/>
                      </p:stCondLst>
                      <p:childTnLst>
                        <p:par>
                          <p:cTn id="100" fill="hold">
                            <p:stCondLst>
                              <p:cond delay="0"/>
                            </p:stCondLst>
                            <p:childTnLst>
                              <p:par>
                                <p:cTn id="101" presetID="10" presetClass="exit" presetSubtype="0" fill="hold" grpId="0" nodeType="clickEffect">
                                  <p:stCondLst>
                                    <p:cond delay="0"/>
                                  </p:stCondLst>
                                  <p:childTnLst>
                                    <p:animEffect transition="out" filter="fade">
                                      <p:cBhvr>
                                        <p:cTn id="102" dur="500"/>
                                        <p:tgtEl>
                                          <p:spTgt spid="25"/>
                                        </p:tgtEl>
                                      </p:cBhvr>
                                    </p:animEffect>
                                    <p:set>
                                      <p:cBhvr>
                                        <p:cTn id="103"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04" restart="whenNotActive" fill="hold" evtFilter="cancelBubble" nodeType="interactiveSeq">
                <p:stCondLst>
                  <p:cond evt="onClick" delay="0">
                    <p:tgtEl>
                      <p:spTgt spid="22"/>
                    </p:tgtEl>
                  </p:cond>
                </p:stCondLst>
                <p:endSync evt="end" delay="0">
                  <p:rtn val="all"/>
                </p:endSync>
                <p:childTnLst>
                  <p:par>
                    <p:cTn id="105" fill="hold">
                      <p:stCondLst>
                        <p:cond delay="0"/>
                      </p:stCondLst>
                      <p:childTnLst>
                        <p:par>
                          <p:cTn id="106" fill="hold">
                            <p:stCondLst>
                              <p:cond delay="0"/>
                            </p:stCondLst>
                            <p:childTnLst>
                              <p:par>
                                <p:cTn id="107" presetID="10" presetClass="entr" presetSubtype="0" fill="hold" grpId="1" nodeType="clickEffect">
                                  <p:stCondLst>
                                    <p:cond delay="0"/>
                                  </p:stCondLst>
                                  <p:childTnLst>
                                    <p:set>
                                      <p:cBhvr>
                                        <p:cTn id="108" dur="1" fill="hold">
                                          <p:stCondLst>
                                            <p:cond delay="0"/>
                                          </p:stCondLst>
                                        </p:cTn>
                                        <p:tgtEl>
                                          <p:spTgt spid="25"/>
                                        </p:tgtEl>
                                        <p:attrNameLst>
                                          <p:attrName>style.visibility</p:attrName>
                                        </p:attrNameLst>
                                      </p:cBhvr>
                                      <p:to>
                                        <p:strVal val="visible"/>
                                      </p:to>
                                    </p:set>
                                    <p:animEffect transition="in" filter="fade">
                                      <p:cBhvr>
                                        <p:cTn id="109" dur="500"/>
                                        <p:tgtEl>
                                          <p:spTgt spid="25"/>
                                        </p:tgtEl>
                                      </p:cBhvr>
                                    </p:animEffect>
                                  </p:childTnLst>
                                </p:cTn>
                              </p:par>
                            </p:childTnLst>
                          </p:cTn>
                        </p:par>
                      </p:childTnLst>
                    </p:cTn>
                  </p:par>
                </p:childTnLst>
              </p:cTn>
              <p:nextCondLst>
                <p:cond evt="onClick" delay="0">
                  <p:tgtEl>
                    <p:spTgt spid="22"/>
                  </p:tgtEl>
                </p:cond>
              </p:nextCondLst>
            </p:seq>
          </p:childTnLst>
        </p:cTn>
      </p:par>
    </p:tnLst>
    <p:bldLst>
      <p:bldP spid="25" grpId="0" animBg="1"/>
      <p:bldP spid="25" grpId="1" animBg="1"/>
      <p:bldP spid="16" grpId="0" animBg="1"/>
      <p:bldP spid="16" grpId="1" animBg="1"/>
      <p:bldP spid="17" grpId="0" animBg="1"/>
      <p:bldP spid="17" grpId="1" animBg="1"/>
      <p:bldP spid="18" grpId="0" animBg="1"/>
      <p:bldP spid="18" grpId="1" animBg="1"/>
      <p:bldP spid="9" grpId="0" animBg="1"/>
      <p:bldP spid="9" grpId="1" animBg="1"/>
      <p:bldP spid="11" grpId="0" animBg="1"/>
      <p:bldP spid="11" grpId="1" animBg="1"/>
      <p:bldP spid="10" grpId="0" animBg="1"/>
      <p:bldP spid="10" grpId="1" animBg="1"/>
      <p:bldP spid="14" grpId="0" animBg="1"/>
      <p:bldP spid="14" grpId="1" animBg="1"/>
      <p:bldP spid="13" grpId="0" animBg="1"/>
      <p:bldP spid="13"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3ECD9-47EE-D7F4-0ED7-99C3B8A3D513}"/>
            </a:ext>
          </a:extLst>
        </p:cNvPr>
        <p:cNvGrpSpPr/>
        <p:nvPr/>
      </p:nvGrpSpPr>
      <p:grpSpPr>
        <a:xfrm>
          <a:off x="0" y="0"/>
          <a:ext cx="0" cy="0"/>
          <a:chOff x="0" y="0"/>
          <a:chExt cx="0" cy="0"/>
        </a:xfrm>
      </p:grpSpPr>
      <p:sp>
        <p:nvSpPr>
          <p:cNvPr id="25" name="5">
            <a:extLst>
              <a:ext uri="{FF2B5EF4-FFF2-40B4-BE49-F238E27FC236}">
                <a16:creationId xmlns:a16="http://schemas.microsoft.com/office/drawing/2014/main" id="{D0E781D0-AFEA-CD01-61F8-7372F35930B8}"/>
              </a:ext>
            </a:extLst>
          </p:cNvPr>
          <p:cNvSpPr/>
          <p:nvPr/>
        </p:nvSpPr>
        <p:spPr>
          <a:xfrm>
            <a:off x="6343711" y="3604846"/>
            <a:ext cx="34234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special </a:t>
            </a:r>
            <a:r>
              <a:rPr lang="en-US" sz="1600" dirty="0" err="1">
                <a:solidFill>
                  <a:srgbClr val="414141"/>
                </a:solidFill>
                <a:latin typeface="Montserrat" pitchFamily="2" charset="77"/>
                <a:ea typeface="Sztosfixed" pitchFamily="2" charset="77"/>
                <a:cs typeface="Sztosfixed" pitchFamily="2" charset="77"/>
              </a:rPr>
              <a:t>savoury</a:t>
            </a:r>
            <a:r>
              <a:rPr lang="en-US" sz="1600" dirty="0">
                <a:solidFill>
                  <a:srgbClr val="414141"/>
                </a:solidFill>
                <a:latin typeface="Montserrat" pitchFamily="2" charset="77"/>
                <a:ea typeface="Sztosfixed" pitchFamily="2" charset="77"/>
                <a:cs typeface="Sztosfixed" pitchFamily="2" charset="77"/>
              </a:rPr>
              <a:t> taste, like the taste of mushrooms or soy sauce.</a:t>
            </a:r>
          </a:p>
        </p:txBody>
      </p:sp>
      <p:sp>
        <p:nvSpPr>
          <p:cNvPr id="22" name="3">
            <a:extLst>
              <a:ext uri="{FF2B5EF4-FFF2-40B4-BE49-F238E27FC236}">
                <a16:creationId xmlns:a16="http://schemas.microsoft.com/office/drawing/2014/main" id="{A25EB4FF-45EA-2288-1C16-DC2CFC1C978B}"/>
              </a:ext>
            </a:extLst>
          </p:cNvPr>
          <p:cNvSpPr/>
          <p:nvPr/>
        </p:nvSpPr>
        <p:spPr>
          <a:xfrm>
            <a:off x="2672555" y="3604846"/>
            <a:ext cx="34234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This is a rich, full </a:t>
            </a:r>
            <a:r>
              <a:rPr lang="en-US" sz="1600" dirty="0" err="1">
                <a:solidFill>
                  <a:srgbClr val="414141"/>
                </a:solidFill>
                <a:latin typeface="Montserrat" pitchFamily="2" charset="77"/>
                <a:ea typeface="Sztosfixed" pitchFamily="2" charset="77"/>
                <a:cs typeface="Sztosfixed" pitchFamily="2" charset="77"/>
              </a:rPr>
              <a:t>flavour</a:t>
            </a:r>
            <a:r>
              <a:rPr lang="en-US" sz="1600" dirty="0">
                <a:solidFill>
                  <a:srgbClr val="414141"/>
                </a:solidFill>
                <a:latin typeface="Montserrat" pitchFamily="2" charset="77"/>
                <a:ea typeface="Sztosfixed" pitchFamily="2" charset="77"/>
                <a:cs typeface="Sztosfixed" pitchFamily="2" charset="77"/>
              </a:rPr>
              <a:t> that isn't sweet, sour, or bitter. Cooked meat, cheese and mushrooms are </a:t>
            </a:r>
            <a:r>
              <a:rPr lang="en-US" sz="1600" dirty="0" err="1">
                <a:solidFill>
                  <a:srgbClr val="414141"/>
                </a:solidFill>
                <a:latin typeface="Montserrat" pitchFamily="2" charset="77"/>
                <a:ea typeface="Sztosfixed" pitchFamily="2" charset="77"/>
                <a:cs typeface="Sztosfixed" pitchFamily="2" charset="77"/>
              </a:rPr>
              <a:t>savoury</a:t>
            </a:r>
            <a:r>
              <a:rPr lang="en-US" sz="1600" dirty="0">
                <a:solidFill>
                  <a:srgbClr val="414141"/>
                </a:solidFill>
                <a:latin typeface="Montserrat" pitchFamily="2" charset="77"/>
                <a:ea typeface="Sztosfixed" pitchFamily="2" charset="77"/>
                <a:cs typeface="Sztosfixed" pitchFamily="2" charset="77"/>
              </a:rPr>
              <a:t>.</a:t>
            </a:r>
          </a:p>
        </p:txBody>
      </p:sp>
      <p:sp>
        <p:nvSpPr>
          <p:cNvPr id="30" name="2">
            <a:extLst>
              <a:ext uri="{FF2B5EF4-FFF2-40B4-BE49-F238E27FC236}">
                <a16:creationId xmlns:a16="http://schemas.microsoft.com/office/drawing/2014/main" id="{336F8B0C-1FE6-88FB-AFBD-9C9E8706B2B4}"/>
              </a:ext>
            </a:extLst>
          </p:cNvPr>
          <p:cNvSpPr/>
          <p:nvPr/>
        </p:nvSpPr>
        <p:spPr>
          <a:xfrm>
            <a:off x="6363126" y="1764217"/>
            <a:ext cx="34234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The ways we explore the world (sight, smell, touch, taste, hearing).</a:t>
            </a:r>
          </a:p>
        </p:txBody>
      </p:sp>
      <p:sp>
        <p:nvSpPr>
          <p:cNvPr id="24" name="1">
            <a:extLst>
              <a:ext uri="{FF2B5EF4-FFF2-40B4-BE49-F238E27FC236}">
                <a16:creationId xmlns:a16="http://schemas.microsoft.com/office/drawing/2014/main" id="{4711C621-E986-DAC4-A113-1876E7717BE9}"/>
              </a:ext>
            </a:extLst>
          </p:cNvPr>
          <p:cNvSpPr/>
          <p:nvPr/>
        </p:nvSpPr>
        <p:spPr>
          <a:xfrm>
            <a:off x="2672555" y="1764217"/>
            <a:ext cx="3423445" cy="1551121"/>
          </a:xfrm>
          <a:prstGeom prst="roundRect">
            <a:avLst>
              <a:gd name="adj" fmla="val 11197"/>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strong, sometimes sharp taste like coffee without sugar or very dark chocolate.</a:t>
            </a:r>
          </a:p>
        </p:txBody>
      </p:sp>
      <p:sp>
        <p:nvSpPr>
          <p:cNvPr id="34" name="senses">
            <a:extLst>
              <a:ext uri="{FF2B5EF4-FFF2-40B4-BE49-F238E27FC236}">
                <a16:creationId xmlns:a16="http://schemas.microsoft.com/office/drawing/2014/main" id="{D46F84E8-0478-505F-AD82-DD8EA6BABB1A}"/>
              </a:ext>
            </a:extLst>
          </p:cNvPr>
          <p:cNvSpPr/>
          <p:nvPr/>
        </p:nvSpPr>
        <p:spPr>
          <a:xfrm>
            <a:off x="6343711" y="3604846"/>
            <a:ext cx="34234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Umami</a:t>
            </a:r>
          </a:p>
        </p:txBody>
      </p:sp>
      <p:sp>
        <p:nvSpPr>
          <p:cNvPr id="36" name="raw">
            <a:extLst>
              <a:ext uri="{FF2B5EF4-FFF2-40B4-BE49-F238E27FC236}">
                <a16:creationId xmlns:a16="http://schemas.microsoft.com/office/drawing/2014/main" id="{AFC4BD7F-3C43-211D-3748-CCDDE8655BC0}"/>
              </a:ext>
            </a:extLst>
          </p:cNvPr>
          <p:cNvSpPr/>
          <p:nvPr/>
        </p:nvSpPr>
        <p:spPr>
          <a:xfrm>
            <a:off x="2672555" y="3604846"/>
            <a:ext cx="34234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Sztosfixed" pitchFamily="2" charset="77"/>
                <a:ea typeface="Sztosfixed" pitchFamily="2" charset="77"/>
                <a:cs typeface="Sztosfixed" pitchFamily="2" charset="77"/>
              </a:rPr>
              <a:t>Savoury</a:t>
            </a:r>
            <a:endParaRPr lang="en-US" sz="2400" b="1" dirty="0">
              <a:solidFill>
                <a:schemeClr val="bg1"/>
              </a:solidFill>
              <a:latin typeface="Sztosfixed" pitchFamily="2" charset="77"/>
              <a:ea typeface="Sztosfixed" pitchFamily="2" charset="77"/>
              <a:cs typeface="Sztosfixed" pitchFamily="2" charset="77"/>
            </a:endParaRPr>
          </a:p>
        </p:txBody>
      </p:sp>
      <p:sp>
        <p:nvSpPr>
          <p:cNvPr id="37" name="cooked">
            <a:extLst>
              <a:ext uri="{FF2B5EF4-FFF2-40B4-BE49-F238E27FC236}">
                <a16:creationId xmlns:a16="http://schemas.microsoft.com/office/drawing/2014/main" id="{AED8B897-438E-CFB4-F82F-3C2528D37E34}"/>
              </a:ext>
            </a:extLst>
          </p:cNvPr>
          <p:cNvSpPr/>
          <p:nvPr/>
        </p:nvSpPr>
        <p:spPr>
          <a:xfrm>
            <a:off x="6363126" y="1764217"/>
            <a:ext cx="34234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Senses</a:t>
            </a:r>
          </a:p>
        </p:txBody>
      </p:sp>
      <p:sp>
        <p:nvSpPr>
          <p:cNvPr id="38" name="chef">
            <a:extLst>
              <a:ext uri="{FF2B5EF4-FFF2-40B4-BE49-F238E27FC236}">
                <a16:creationId xmlns:a16="http://schemas.microsoft.com/office/drawing/2014/main" id="{05DB601A-6E66-3F3D-6EA2-F591BD5A6F4A}"/>
              </a:ext>
            </a:extLst>
          </p:cNvPr>
          <p:cNvSpPr/>
          <p:nvPr/>
        </p:nvSpPr>
        <p:spPr>
          <a:xfrm>
            <a:off x="2673136" y="1764217"/>
            <a:ext cx="3423445" cy="1551121"/>
          </a:xfrm>
          <a:prstGeom prst="roundRect">
            <a:avLst>
              <a:gd name="adj" fmla="val 11197"/>
            </a:avLst>
          </a:prstGeom>
          <a:solidFill>
            <a:srgbClr val="F54636"/>
          </a:solidFill>
          <a:ln>
            <a:solidFill>
              <a:srgbClr val="F546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Bitter</a:t>
            </a:r>
          </a:p>
        </p:txBody>
      </p:sp>
      <p:sp>
        <p:nvSpPr>
          <p:cNvPr id="12" name="Title 1">
            <a:extLst>
              <a:ext uri="{FF2B5EF4-FFF2-40B4-BE49-F238E27FC236}">
                <a16:creationId xmlns:a16="http://schemas.microsoft.com/office/drawing/2014/main" id="{E4AD108D-9533-445D-E2B0-B815C78230B5}"/>
              </a:ext>
            </a:extLst>
          </p:cNvPr>
          <p:cNvSpPr txBox="1">
            <a:spLocks/>
          </p:cNvSpPr>
          <p:nvPr/>
        </p:nvSpPr>
        <p:spPr>
          <a:xfrm>
            <a:off x="3392075" y="352330"/>
            <a:ext cx="5622160" cy="5467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Google Shape;151;p10">
            <a:extLst>
              <a:ext uri="{FF2B5EF4-FFF2-40B4-BE49-F238E27FC236}">
                <a16:creationId xmlns:a16="http://schemas.microsoft.com/office/drawing/2014/main" id="{D65CEB67-743F-6507-7D32-59BBE07CAF23}"/>
              </a:ext>
            </a:extLst>
          </p:cNvPr>
          <p:cNvSpPr txBox="1">
            <a:spLocks/>
          </p:cNvSpPr>
          <p:nvPr/>
        </p:nvSpPr>
        <p:spPr>
          <a:xfrm>
            <a:off x="10951535" y="6318135"/>
            <a:ext cx="889896"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9B2242"/>
                </a:solidFill>
                <a:latin typeface="Sztosfixed" pitchFamily="2" charset="77"/>
                <a:ea typeface="Sztosfixed" pitchFamily="2" charset="77"/>
                <a:cs typeface="Sztosfixed" pitchFamily="2" charset="77"/>
              </a:rPr>
              <a:pPr algn="r">
                <a:buSzPts val="1400"/>
              </a:pPr>
              <a:t>40</a:t>
            </a:fld>
            <a:endParaRPr lang="en" sz="2000" b="1">
              <a:solidFill>
                <a:srgbClr val="9B2242"/>
              </a:solidFill>
              <a:latin typeface="Sztosfixed" pitchFamily="2" charset="77"/>
              <a:ea typeface="Sztosfixed" pitchFamily="2" charset="77"/>
              <a:cs typeface="Sztosfixed" pitchFamily="2" charset="77"/>
            </a:endParaRPr>
          </a:p>
        </p:txBody>
      </p:sp>
      <p:grpSp>
        <p:nvGrpSpPr>
          <p:cNvPr id="26" name="menu">
            <a:extLst>
              <a:ext uri="{FF2B5EF4-FFF2-40B4-BE49-F238E27FC236}">
                <a16:creationId xmlns:a16="http://schemas.microsoft.com/office/drawing/2014/main" id="{936B9D6F-CDE5-6731-2975-A9031826BBA9}"/>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60E62672-CDFF-6D20-EC84-C90B8B8D544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C70A3D16-40EB-9915-1C38-1F391D96E104}"/>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349BC002-B421-C84F-B51C-CE1C6E17D428}"/>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5" name="hint">
            <a:extLst>
              <a:ext uri="{FF2B5EF4-FFF2-40B4-BE49-F238E27FC236}">
                <a16:creationId xmlns:a16="http://schemas.microsoft.com/office/drawing/2014/main" id="{631C0F7C-2F1C-230B-F549-2B14BD64C31B}"/>
              </a:ext>
            </a:extLst>
          </p:cNvPr>
          <p:cNvGrpSpPr/>
          <p:nvPr/>
        </p:nvGrpSpPr>
        <p:grpSpPr>
          <a:xfrm>
            <a:off x="8094157" y="5845762"/>
            <a:ext cx="2497643" cy="577699"/>
            <a:chOff x="8094157" y="5845762"/>
            <a:chExt cx="2497643" cy="577699"/>
          </a:xfrm>
        </p:grpSpPr>
        <p:sp>
          <p:nvSpPr>
            <p:cNvPr id="6" name="Rectangle: Rounded Corners 17">
              <a:extLst>
                <a:ext uri="{FF2B5EF4-FFF2-40B4-BE49-F238E27FC236}">
                  <a16:creationId xmlns:a16="http://schemas.microsoft.com/office/drawing/2014/main" id="{36CD0811-1637-97C0-B34D-2CFB43EDBC44}"/>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7" name="button button">
              <a:extLst>
                <a:ext uri="{FF2B5EF4-FFF2-40B4-BE49-F238E27FC236}">
                  <a16:creationId xmlns:a16="http://schemas.microsoft.com/office/drawing/2014/main" id="{B985476F-C637-6C1E-40DC-40FE3F4CABED}"/>
                </a:ext>
              </a:extLst>
            </p:cNvPr>
            <p:cNvPicPr>
              <a:picLocks noChangeAspect="1"/>
            </p:cNvPicPr>
            <p:nvPr/>
          </p:nvPicPr>
          <p:blipFill>
            <a:blip r:embed="rId3"/>
            <a:srcRect/>
            <a:stretch/>
          </p:blipFill>
          <p:spPr>
            <a:xfrm>
              <a:off x="8094157" y="5845762"/>
              <a:ext cx="572350" cy="577699"/>
            </a:xfrm>
            <a:prstGeom prst="rect">
              <a:avLst/>
            </a:prstGeom>
          </p:spPr>
        </p:pic>
      </p:grpSp>
    </p:spTree>
    <p:extLst>
      <p:ext uri="{BB962C8B-B14F-4D97-AF65-F5344CB8AC3E}">
        <p14:creationId xmlns:p14="http://schemas.microsoft.com/office/powerpoint/2010/main" val="387071107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8"/>
                                        </p:tgtEl>
                                      </p:cBhvr>
                                    </p:animEffect>
                                    <p:set>
                                      <p:cBhvr>
                                        <p:cTn id="7"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8" restart="whenNotActive" fill="hold" evtFilter="cancelBubble" nodeType="interactiveSeq">
                <p:stCondLst>
                  <p:cond evt="onClick" delay="0">
                    <p:tgtEl>
                      <p:spTgt spid="3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7"/>
                                        </p:tgtEl>
                                      </p:cBhvr>
                                    </p:animEffect>
                                    <p:set>
                                      <p:cBhvr>
                                        <p:cTn id="13"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34"/>
                                        </p:tgtEl>
                                      </p:cBhvr>
                                    </p:animEffect>
                                    <p:set>
                                      <p:cBhvr>
                                        <p:cTn id="2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6" restart="whenNotActive" fill="hold" evtFilter="cancelBubble" nodeType="interactiveSeq">
                <p:stCondLst>
                  <p:cond evt="onClick" delay="0">
                    <p:tgtEl>
                      <p:spTgt spid="24"/>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grpId="1"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childTnLst>
                          </p:cTn>
                        </p:par>
                      </p:childTnLst>
                    </p:cTn>
                  </p:par>
                </p:childTnLst>
              </p:cTn>
              <p:nextCondLst>
                <p:cond evt="onClick" delay="0">
                  <p:tgtEl>
                    <p:spTgt spid="24"/>
                  </p:tgtEl>
                </p:cond>
              </p:nextCondLst>
            </p:seq>
            <p:seq concurrent="1" nextAc="seek">
              <p:cTn id="32" restart="whenNotActive" fill="hold" evtFilter="cancelBubble" nodeType="interactiveSeq">
                <p:stCondLst>
                  <p:cond evt="onClick" delay="0">
                    <p:tgtEl>
                      <p:spTgt spid="30"/>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500"/>
                                        <p:tgtEl>
                                          <p:spTgt spid="37"/>
                                        </p:tgtEl>
                                      </p:cBhvr>
                                    </p:animEffect>
                                  </p:childTnLst>
                                </p:cTn>
                              </p:par>
                            </p:childTnLst>
                          </p:cTn>
                        </p:par>
                      </p:childTnLst>
                    </p:cTn>
                  </p:par>
                </p:childTnLst>
              </p:cTn>
              <p:nextCondLst>
                <p:cond evt="onClick" delay="0">
                  <p:tgtEl>
                    <p:spTgt spid="30"/>
                  </p:tgtEl>
                </p:cond>
              </p:nextCondLst>
            </p:seq>
            <p:seq concurrent="1" nextAc="seek">
              <p:cTn id="38" restart="whenNotActive" fill="hold" evtFilter="cancelBubble" nodeType="interactiveSeq">
                <p:stCondLst>
                  <p:cond evt="onClick" delay="0">
                    <p:tgtEl>
                      <p:spTgt spid="22"/>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childTnLst>
                    </p:cTn>
                  </p:par>
                </p:childTnLst>
              </p:cTn>
              <p:nextCondLst>
                <p:cond evt="onClick" delay="0">
                  <p:tgtEl>
                    <p:spTgt spid="22"/>
                  </p:tgtEl>
                </p:cond>
              </p:nextCondLst>
            </p:seq>
            <p:seq concurrent="1" nextAc="seek">
              <p:cTn id="44" restart="whenNotActive" fill="hold" evtFilter="cancelBubble" nodeType="interactiveSeq">
                <p:stCondLst>
                  <p:cond evt="onClick" delay="0">
                    <p:tgtEl>
                      <p:spTgt spid="25"/>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500"/>
                                        <p:tgtEl>
                                          <p:spTgt spid="34"/>
                                        </p:tgtEl>
                                      </p:cBhvr>
                                    </p:animEffect>
                                  </p:childTnLst>
                                </p:cTn>
                              </p:par>
                            </p:childTnLst>
                          </p:cTn>
                        </p:par>
                      </p:childTnLst>
                    </p:cTn>
                  </p:par>
                </p:childTnLst>
              </p:cTn>
              <p:nextCondLst>
                <p:cond evt="onClick" delay="0">
                  <p:tgtEl>
                    <p:spTgt spid="25"/>
                  </p:tgtEl>
                </p:cond>
              </p:nextCondLst>
            </p:seq>
          </p:childTnLst>
        </p:cTn>
      </p:par>
    </p:tnLst>
    <p:bldLst>
      <p:bldP spid="34" grpId="0" animBg="1"/>
      <p:bldP spid="34" grpId="1" animBg="1"/>
      <p:bldP spid="36" grpId="0" animBg="1"/>
      <p:bldP spid="36" grpId="1" animBg="1"/>
      <p:bldP spid="37" grpId="0" animBg="1"/>
      <p:bldP spid="37" grpId="1" animBg="1"/>
      <p:bldP spid="38" grpId="0" animBg="1"/>
      <p:bldP spid="38"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EF865-0B47-7732-FA51-93BE0739CB45}"/>
            </a:ext>
          </a:extLst>
        </p:cNvPr>
        <p:cNvGrpSpPr/>
        <p:nvPr/>
      </p:nvGrpSpPr>
      <p:grpSpPr>
        <a:xfrm>
          <a:off x="0" y="0"/>
          <a:ext cx="0" cy="0"/>
          <a:chOff x="0" y="0"/>
          <a:chExt cx="0" cy="0"/>
        </a:xfrm>
      </p:grpSpPr>
      <p:grpSp>
        <p:nvGrpSpPr>
          <p:cNvPr id="18" name="A">
            <a:extLst>
              <a:ext uri="{FF2B5EF4-FFF2-40B4-BE49-F238E27FC236}">
                <a16:creationId xmlns:a16="http://schemas.microsoft.com/office/drawing/2014/main" id="{E57FE2B1-0CA4-1A9C-CEAA-5A1DA76633FF}"/>
              </a:ext>
            </a:extLst>
          </p:cNvPr>
          <p:cNvGrpSpPr/>
          <p:nvPr/>
        </p:nvGrpSpPr>
        <p:grpSpPr>
          <a:xfrm>
            <a:off x="607777" y="1889136"/>
            <a:ext cx="3468782" cy="2138562"/>
            <a:chOff x="588898" y="1466790"/>
            <a:chExt cx="3506540" cy="2161842"/>
          </a:xfrm>
        </p:grpSpPr>
        <p:sp>
          <p:nvSpPr>
            <p:cNvPr id="19" name="Rounded Rectangle 18">
              <a:extLst>
                <a:ext uri="{FF2B5EF4-FFF2-40B4-BE49-F238E27FC236}">
                  <a16:creationId xmlns:a16="http://schemas.microsoft.com/office/drawing/2014/main" id="{B2DD015C-0A77-80FC-EF0D-A9A2584619CE}"/>
                </a:ext>
              </a:extLst>
            </p:cNvPr>
            <p:cNvSpPr/>
            <p:nvPr/>
          </p:nvSpPr>
          <p:spPr>
            <a:xfrm>
              <a:off x="588899" y="1466790"/>
              <a:ext cx="3506539" cy="2161842"/>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DFD7E3F7-BB30-2504-21FC-9315CEB3C065}"/>
                </a:ext>
              </a:extLst>
            </p:cNvPr>
            <p:cNvGrpSpPr/>
            <p:nvPr/>
          </p:nvGrpSpPr>
          <p:grpSpPr>
            <a:xfrm>
              <a:off x="588898" y="1809373"/>
              <a:ext cx="3506539" cy="1400040"/>
              <a:chOff x="588898" y="1809373"/>
              <a:chExt cx="3506539" cy="1400040"/>
            </a:xfrm>
          </p:grpSpPr>
          <p:sp>
            <p:nvSpPr>
              <p:cNvPr id="22" name="TextBox 21">
                <a:extLst>
                  <a:ext uri="{FF2B5EF4-FFF2-40B4-BE49-F238E27FC236}">
                    <a16:creationId xmlns:a16="http://schemas.microsoft.com/office/drawing/2014/main" id="{A3678167-666F-7BF6-CF7A-0EDCF3164F05}"/>
                  </a:ext>
                </a:extLst>
              </p:cNvPr>
              <p:cNvSpPr txBox="1"/>
              <p:nvPr/>
            </p:nvSpPr>
            <p:spPr>
              <a:xfrm>
                <a:off x="588898" y="1809373"/>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Sweet</a:t>
                </a:r>
                <a:endParaRPr lang="en-US" sz="4000" b="1" dirty="0"/>
              </a:p>
            </p:txBody>
          </p:sp>
          <p:sp>
            <p:nvSpPr>
              <p:cNvPr id="23" name="TextBox 22">
                <a:extLst>
                  <a:ext uri="{FF2B5EF4-FFF2-40B4-BE49-F238E27FC236}">
                    <a16:creationId xmlns:a16="http://schemas.microsoft.com/office/drawing/2014/main" id="{AA55ECD2-9932-02DC-6FD5-8E538F954D7E}"/>
                  </a:ext>
                </a:extLst>
              </p:cNvPr>
              <p:cNvSpPr txBox="1"/>
              <p:nvPr/>
            </p:nvSpPr>
            <p:spPr>
              <a:xfrm>
                <a:off x="926151" y="2563082"/>
                <a:ext cx="2832034"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lollies, cake, ripe bananas </a:t>
                </a:r>
                <a:endParaRPr lang="en-US" dirty="0">
                  <a:solidFill>
                    <a:srgbClr val="3D3432"/>
                  </a:solidFill>
                  <a:latin typeface="Montserrat" pitchFamily="2" charset="77"/>
                </a:endParaRPr>
              </a:p>
            </p:txBody>
          </p:sp>
        </p:grpSp>
      </p:grpSp>
      <p:pic>
        <p:nvPicPr>
          <p:cNvPr id="21" name="Picture 20" descr="Cartoon mushroom with a chef hat and spatula&#10;&#10;AI-generated content may be incorrect.">
            <a:extLst>
              <a:ext uri="{FF2B5EF4-FFF2-40B4-BE49-F238E27FC236}">
                <a16:creationId xmlns:a16="http://schemas.microsoft.com/office/drawing/2014/main" id="{91C7783E-07E5-7D12-39A0-BAC76550DDA9}"/>
              </a:ext>
            </a:extLst>
          </p:cNvPr>
          <p:cNvPicPr>
            <a:picLocks noChangeAspect="1"/>
          </p:cNvPicPr>
          <p:nvPr/>
        </p:nvPicPr>
        <p:blipFill>
          <a:blip r:embed="rId2"/>
          <a:srcRect l="19661" t="3906" r="13472" b="16127"/>
          <a:stretch>
            <a:fillRect/>
          </a:stretch>
        </p:blipFill>
        <p:spPr>
          <a:xfrm flipH="1">
            <a:off x="9854728" y="4342329"/>
            <a:ext cx="2337271" cy="2515671"/>
          </a:xfrm>
          <a:prstGeom prst="rect">
            <a:avLst/>
          </a:prstGeom>
        </p:spPr>
      </p:pic>
      <p:grpSp>
        <p:nvGrpSpPr>
          <p:cNvPr id="24" name="B">
            <a:extLst>
              <a:ext uri="{FF2B5EF4-FFF2-40B4-BE49-F238E27FC236}">
                <a16:creationId xmlns:a16="http://schemas.microsoft.com/office/drawing/2014/main" id="{3E9534A5-819A-CD81-69C8-2B61913E7A00}"/>
              </a:ext>
            </a:extLst>
          </p:cNvPr>
          <p:cNvGrpSpPr/>
          <p:nvPr/>
        </p:nvGrpSpPr>
        <p:grpSpPr>
          <a:xfrm>
            <a:off x="4219832" y="1889136"/>
            <a:ext cx="3470440" cy="2138562"/>
            <a:chOff x="4200942" y="1466790"/>
            <a:chExt cx="3508220" cy="2161842"/>
          </a:xfrm>
        </p:grpSpPr>
        <p:sp>
          <p:nvSpPr>
            <p:cNvPr id="25" name="Rounded Rectangle 24">
              <a:extLst>
                <a:ext uri="{FF2B5EF4-FFF2-40B4-BE49-F238E27FC236}">
                  <a16:creationId xmlns:a16="http://schemas.microsoft.com/office/drawing/2014/main" id="{8D35D575-D396-BBA3-23B3-63695A91D40E}"/>
                </a:ext>
              </a:extLst>
            </p:cNvPr>
            <p:cNvSpPr/>
            <p:nvPr/>
          </p:nvSpPr>
          <p:spPr>
            <a:xfrm>
              <a:off x="4202623" y="1466790"/>
              <a:ext cx="3506539" cy="216184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D0147F7A-90AC-C776-EEDC-C004BE3848E0}"/>
                </a:ext>
              </a:extLst>
            </p:cNvPr>
            <p:cNvGrpSpPr/>
            <p:nvPr/>
          </p:nvGrpSpPr>
          <p:grpSpPr>
            <a:xfrm>
              <a:off x="4200942" y="1841055"/>
              <a:ext cx="3506539" cy="1382383"/>
              <a:chOff x="588898" y="1841055"/>
              <a:chExt cx="3506539" cy="1382383"/>
            </a:xfrm>
          </p:grpSpPr>
          <p:sp>
            <p:nvSpPr>
              <p:cNvPr id="28" name="TextBox 27">
                <a:extLst>
                  <a:ext uri="{FF2B5EF4-FFF2-40B4-BE49-F238E27FC236}">
                    <a16:creationId xmlns:a16="http://schemas.microsoft.com/office/drawing/2014/main" id="{2D447434-559B-F7CE-4C96-31EBDA756C05}"/>
                  </a:ext>
                </a:extLst>
              </p:cNvPr>
              <p:cNvSpPr txBox="1"/>
              <p:nvPr/>
            </p:nvSpPr>
            <p:spPr>
              <a:xfrm>
                <a:off x="588898" y="1841055"/>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Sour</a:t>
                </a:r>
                <a:endParaRPr lang="en-US" sz="4000" b="1" dirty="0"/>
              </a:p>
            </p:txBody>
          </p:sp>
          <p:sp>
            <p:nvSpPr>
              <p:cNvPr id="29" name="TextBox 28">
                <a:extLst>
                  <a:ext uri="{FF2B5EF4-FFF2-40B4-BE49-F238E27FC236}">
                    <a16:creationId xmlns:a16="http://schemas.microsoft.com/office/drawing/2014/main" id="{70648748-5B98-E849-CEF2-C60FD0D9EF0D}"/>
                  </a:ext>
                </a:extLst>
              </p:cNvPr>
              <p:cNvSpPr txBox="1"/>
              <p:nvPr/>
            </p:nvSpPr>
            <p:spPr>
              <a:xfrm>
                <a:off x="786969" y="2577107"/>
                <a:ext cx="3110398"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plain yoghurt, lemon, kimchi</a:t>
                </a:r>
                <a:endParaRPr lang="en-US" dirty="0">
                  <a:solidFill>
                    <a:srgbClr val="3D3432"/>
                  </a:solidFill>
                  <a:latin typeface="Montserrat" pitchFamily="2" charset="77"/>
                </a:endParaRPr>
              </a:p>
            </p:txBody>
          </p:sp>
        </p:grpSp>
      </p:grpSp>
      <p:grpSp>
        <p:nvGrpSpPr>
          <p:cNvPr id="30" name="C">
            <a:extLst>
              <a:ext uri="{FF2B5EF4-FFF2-40B4-BE49-F238E27FC236}">
                <a16:creationId xmlns:a16="http://schemas.microsoft.com/office/drawing/2014/main" id="{6B97E40F-365D-4C9A-4561-A9D558976096}"/>
              </a:ext>
            </a:extLst>
          </p:cNvPr>
          <p:cNvGrpSpPr/>
          <p:nvPr/>
        </p:nvGrpSpPr>
        <p:grpSpPr>
          <a:xfrm>
            <a:off x="7847589" y="1889136"/>
            <a:ext cx="3481438" cy="2138562"/>
            <a:chOff x="7828640" y="1466790"/>
            <a:chExt cx="3519336" cy="2161842"/>
          </a:xfrm>
        </p:grpSpPr>
        <p:sp>
          <p:nvSpPr>
            <p:cNvPr id="31" name="Rounded Rectangle 30">
              <a:extLst>
                <a:ext uri="{FF2B5EF4-FFF2-40B4-BE49-F238E27FC236}">
                  <a16:creationId xmlns:a16="http://schemas.microsoft.com/office/drawing/2014/main" id="{84F2E38C-AFA0-9023-AB17-59EB47D58D83}"/>
                </a:ext>
              </a:extLst>
            </p:cNvPr>
            <p:cNvSpPr/>
            <p:nvPr/>
          </p:nvSpPr>
          <p:spPr>
            <a:xfrm>
              <a:off x="7841437" y="1466790"/>
              <a:ext cx="3506539" cy="2161842"/>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0EE0946A-FAE7-1D93-E088-E19B45CF970E}"/>
                </a:ext>
              </a:extLst>
            </p:cNvPr>
            <p:cNvGrpSpPr/>
            <p:nvPr/>
          </p:nvGrpSpPr>
          <p:grpSpPr>
            <a:xfrm>
              <a:off x="7828640" y="1839825"/>
              <a:ext cx="3506539" cy="1404086"/>
              <a:chOff x="588898" y="1839825"/>
              <a:chExt cx="3506539" cy="1404086"/>
            </a:xfrm>
          </p:grpSpPr>
          <p:sp>
            <p:nvSpPr>
              <p:cNvPr id="34" name="TextBox 33">
                <a:extLst>
                  <a:ext uri="{FF2B5EF4-FFF2-40B4-BE49-F238E27FC236}">
                    <a16:creationId xmlns:a16="http://schemas.microsoft.com/office/drawing/2014/main" id="{F9880A6E-A1EA-8235-D17A-032F9981DE69}"/>
                  </a:ext>
                </a:extLst>
              </p:cNvPr>
              <p:cNvSpPr txBox="1"/>
              <p:nvPr/>
            </p:nvSpPr>
            <p:spPr>
              <a:xfrm>
                <a:off x="588898" y="1839825"/>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Bitter</a:t>
                </a:r>
                <a:endParaRPr lang="en-US" sz="4000" b="1" dirty="0"/>
              </a:p>
            </p:txBody>
          </p:sp>
          <p:sp>
            <p:nvSpPr>
              <p:cNvPr id="35" name="TextBox 34">
                <a:extLst>
                  <a:ext uri="{FF2B5EF4-FFF2-40B4-BE49-F238E27FC236}">
                    <a16:creationId xmlns:a16="http://schemas.microsoft.com/office/drawing/2014/main" id="{5E94C708-24F3-5959-C640-50E405ECC678}"/>
                  </a:ext>
                </a:extLst>
              </p:cNvPr>
              <p:cNvSpPr txBox="1"/>
              <p:nvPr/>
            </p:nvSpPr>
            <p:spPr>
              <a:xfrm>
                <a:off x="850693" y="2597580"/>
                <a:ext cx="2982950"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dark chocolate, coffee, kale</a:t>
                </a:r>
                <a:endParaRPr lang="en-US" dirty="0">
                  <a:solidFill>
                    <a:srgbClr val="3D3432"/>
                  </a:solidFill>
                  <a:latin typeface="Montserrat" pitchFamily="2" charset="77"/>
                </a:endParaRPr>
              </a:p>
            </p:txBody>
          </p:sp>
        </p:grpSp>
      </p:grpSp>
      <p:grpSp>
        <p:nvGrpSpPr>
          <p:cNvPr id="36" name="D">
            <a:extLst>
              <a:ext uri="{FF2B5EF4-FFF2-40B4-BE49-F238E27FC236}">
                <a16:creationId xmlns:a16="http://schemas.microsoft.com/office/drawing/2014/main" id="{76A321F5-71A6-9B66-E728-7F82A24ECC46}"/>
              </a:ext>
            </a:extLst>
          </p:cNvPr>
          <p:cNvGrpSpPr/>
          <p:nvPr/>
        </p:nvGrpSpPr>
        <p:grpSpPr>
          <a:xfrm>
            <a:off x="607777" y="4212567"/>
            <a:ext cx="3468782" cy="2138562"/>
            <a:chOff x="588898" y="3790221"/>
            <a:chExt cx="3506540" cy="2161842"/>
          </a:xfrm>
        </p:grpSpPr>
        <p:sp>
          <p:nvSpPr>
            <p:cNvPr id="37" name="Rounded Rectangle 36">
              <a:extLst>
                <a:ext uri="{FF2B5EF4-FFF2-40B4-BE49-F238E27FC236}">
                  <a16:creationId xmlns:a16="http://schemas.microsoft.com/office/drawing/2014/main" id="{14CA4E2C-220C-4BE9-41CD-6761376C9A33}"/>
                </a:ext>
              </a:extLst>
            </p:cNvPr>
            <p:cNvSpPr/>
            <p:nvPr/>
          </p:nvSpPr>
          <p:spPr>
            <a:xfrm>
              <a:off x="588899" y="3790221"/>
              <a:ext cx="3506539" cy="216184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8" name="Group 37">
              <a:extLst>
                <a:ext uri="{FF2B5EF4-FFF2-40B4-BE49-F238E27FC236}">
                  <a16:creationId xmlns:a16="http://schemas.microsoft.com/office/drawing/2014/main" id="{C510E365-AA84-1B5B-AE67-5F89894299F4}"/>
                </a:ext>
              </a:extLst>
            </p:cNvPr>
            <p:cNvGrpSpPr/>
            <p:nvPr/>
          </p:nvGrpSpPr>
          <p:grpSpPr>
            <a:xfrm>
              <a:off x="588898" y="4128540"/>
              <a:ext cx="3506539" cy="1497687"/>
              <a:chOff x="588898" y="1831922"/>
              <a:chExt cx="3506539" cy="1497687"/>
            </a:xfrm>
          </p:grpSpPr>
          <p:sp>
            <p:nvSpPr>
              <p:cNvPr id="40" name="TextBox 39">
                <a:extLst>
                  <a:ext uri="{FF2B5EF4-FFF2-40B4-BE49-F238E27FC236}">
                    <a16:creationId xmlns:a16="http://schemas.microsoft.com/office/drawing/2014/main" id="{4F73CC23-0422-6CE5-A5C5-851F1324A662}"/>
                  </a:ext>
                </a:extLst>
              </p:cNvPr>
              <p:cNvSpPr txBox="1"/>
              <p:nvPr/>
            </p:nvSpPr>
            <p:spPr>
              <a:xfrm>
                <a:off x="588898" y="1831922"/>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Umami</a:t>
                </a:r>
                <a:endParaRPr lang="en-US" sz="4000" b="1" dirty="0"/>
              </a:p>
            </p:txBody>
          </p:sp>
          <p:sp>
            <p:nvSpPr>
              <p:cNvPr id="41" name="TextBox 40">
                <a:extLst>
                  <a:ext uri="{FF2B5EF4-FFF2-40B4-BE49-F238E27FC236}">
                    <a16:creationId xmlns:a16="http://schemas.microsoft.com/office/drawing/2014/main" id="{061CF9B8-4CC5-7677-3C0D-8D75E7D4621F}"/>
                  </a:ext>
                </a:extLst>
              </p:cNvPr>
              <p:cNvSpPr txBox="1"/>
              <p:nvPr/>
            </p:nvSpPr>
            <p:spPr>
              <a:xfrm>
                <a:off x="843856" y="2683278"/>
                <a:ext cx="2996624"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mushrooms, parmesan cheese, seaweed</a:t>
                </a:r>
                <a:endParaRPr lang="en-US" dirty="0">
                  <a:solidFill>
                    <a:srgbClr val="3D3432"/>
                  </a:solidFill>
                  <a:latin typeface="Montserrat" pitchFamily="2" charset="77"/>
                </a:endParaRPr>
              </a:p>
            </p:txBody>
          </p:sp>
        </p:grpSp>
      </p:grpSp>
      <p:grpSp>
        <p:nvGrpSpPr>
          <p:cNvPr id="42" name="E">
            <a:extLst>
              <a:ext uri="{FF2B5EF4-FFF2-40B4-BE49-F238E27FC236}">
                <a16:creationId xmlns:a16="http://schemas.microsoft.com/office/drawing/2014/main" id="{1C8530AF-C346-532D-6C47-926892608689}"/>
              </a:ext>
            </a:extLst>
          </p:cNvPr>
          <p:cNvGrpSpPr/>
          <p:nvPr/>
        </p:nvGrpSpPr>
        <p:grpSpPr>
          <a:xfrm>
            <a:off x="4246663" y="4212567"/>
            <a:ext cx="3481438" cy="2138562"/>
            <a:chOff x="7828640" y="3790221"/>
            <a:chExt cx="3519336" cy="2161842"/>
          </a:xfrm>
        </p:grpSpPr>
        <p:sp>
          <p:nvSpPr>
            <p:cNvPr id="43" name="Rounded Rectangle 42">
              <a:extLst>
                <a:ext uri="{FF2B5EF4-FFF2-40B4-BE49-F238E27FC236}">
                  <a16:creationId xmlns:a16="http://schemas.microsoft.com/office/drawing/2014/main" id="{EC17CF4E-9EBA-6A12-B2A7-323FAF70BCC9}"/>
                </a:ext>
              </a:extLst>
            </p:cNvPr>
            <p:cNvSpPr/>
            <p:nvPr/>
          </p:nvSpPr>
          <p:spPr>
            <a:xfrm>
              <a:off x="7841437" y="3790221"/>
              <a:ext cx="3506539" cy="216184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36284A2A-EAF1-E5A0-8C25-51E50AA6BD93}"/>
                </a:ext>
              </a:extLst>
            </p:cNvPr>
            <p:cNvGrpSpPr/>
            <p:nvPr/>
          </p:nvGrpSpPr>
          <p:grpSpPr>
            <a:xfrm>
              <a:off x="7828640" y="4128540"/>
              <a:ext cx="3506539" cy="1497688"/>
              <a:chOff x="588898" y="1831922"/>
              <a:chExt cx="3506539" cy="1497688"/>
            </a:xfrm>
          </p:grpSpPr>
          <p:sp>
            <p:nvSpPr>
              <p:cNvPr id="46" name="TextBox 45">
                <a:extLst>
                  <a:ext uri="{FF2B5EF4-FFF2-40B4-BE49-F238E27FC236}">
                    <a16:creationId xmlns:a16="http://schemas.microsoft.com/office/drawing/2014/main" id="{54A810C2-B9BA-FBC0-25FC-0BE2568068F6}"/>
                  </a:ext>
                </a:extLst>
              </p:cNvPr>
              <p:cNvSpPr txBox="1"/>
              <p:nvPr/>
            </p:nvSpPr>
            <p:spPr>
              <a:xfrm>
                <a:off x="588898" y="1831922"/>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Salty</a:t>
                </a:r>
                <a:endParaRPr lang="en-US" sz="4000" b="1" dirty="0"/>
              </a:p>
            </p:txBody>
          </p:sp>
          <p:sp>
            <p:nvSpPr>
              <p:cNvPr id="47" name="TextBox 46">
                <a:extLst>
                  <a:ext uri="{FF2B5EF4-FFF2-40B4-BE49-F238E27FC236}">
                    <a16:creationId xmlns:a16="http://schemas.microsoft.com/office/drawing/2014/main" id="{9F56974D-2F74-1C38-C738-188410516B5A}"/>
                  </a:ext>
                </a:extLst>
              </p:cNvPr>
              <p:cNvSpPr txBox="1"/>
              <p:nvPr/>
            </p:nvSpPr>
            <p:spPr>
              <a:xfrm>
                <a:off x="813740" y="2683279"/>
                <a:ext cx="3056856"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potato chips, bacon, pretzels</a:t>
                </a:r>
                <a:endParaRPr lang="en-US" dirty="0">
                  <a:solidFill>
                    <a:srgbClr val="3D3432"/>
                  </a:solidFill>
                  <a:latin typeface="Montserrat" pitchFamily="2" charset="77"/>
                </a:endParaRPr>
              </a:p>
            </p:txBody>
          </p:sp>
        </p:grpSp>
      </p:grpSp>
      <p:grpSp>
        <p:nvGrpSpPr>
          <p:cNvPr id="3" name="salty">
            <a:extLst>
              <a:ext uri="{FF2B5EF4-FFF2-40B4-BE49-F238E27FC236}">
                <a16:creationId xmlns:a16="http://schemas.microsoft.com/office/drawing/2014/main" id="{E598908E-574D-1E50-BF2B-72E6F058C765}"/>
              </a:ext>
            </a:extLst>
          </p:cNvPr>
          <p:cNvGrpSpPr/>
          <p:nvPr/>
        </p:nvGrpSpPr>
        <p:grpSpPr>
          <a:xfrm>
            <a:off x="4253307" y="4218868"/>
            <a:ext cx="3480946" cy="2138562"/>
            <a:chOff x="7835288" y="3796522"/>
            <a:chExt cx="3518836" cy="2161842"/>
          </a:xfrm>
        </p:grpSpPr>
        <p:pic>
          <p:nvPicPr>
            <p:cNvPr id="4" name="Picture 3">
              <a:extLst>
                <a:ext uri="{FF2B5EF4-FFF2-40B4-BE49-F238E27FC236}">
                  <a16:creationId xmlns:a16="http://schemas.microsoft.com/office/drawing/2014/main" id="{9C5065F1-4217-A9A0-EA70-D3CB79AB7702}"/>
                </a:ext>
              </a:extLst>
            </p:cNvPr>
            <p:cNvPicPr>
              <a:picLocks noChangeAspect="1"/>
            </p:cNvPicPr>
            <p:nvPr/>
          </p:nvPicPr>
          <p:blipFill>
            <a:blip r:embed="rId3"/>
            <a:srcRect l="8239" t="11346" r="8239" b="11346"/>
            <a:stretch>
              <a:fillRect/>
            </a:stretch>
          </p:blipFill>
          <p:spPr>
            <a:xfrm>
              <a:off x="7835288" y="3796522"/>
              <a:ext cx="3518836" cy="2161842"/>
            </a:xfrm>
            <a:prstGeom prst="roundRect">
              <a:avLst/>
            </a:prstGeom>
          </p:spPr>
        </p:pic>
        <p:sp>
          <p:nvSpPr>
            <p:cNvPr id="5" name="Rounded Rectangle 4">
              <a:extLst>
                <a:ext uri="{FF2B5EF4-FFF2-40B4-BE49-F238E27FC236}">
                  <a16:creationId xmlns:a16="http://schemas.microsoft.com/office/drawing/2014/main" id="{4A71D623-2E72-1C9A-F866-EAAA0C390B36}"/>
                </a:ext>
              </a:extLst>
            </p:cNvPr>
            <p:cNvSpPr/>
            <p:nvPr/>
          </p:nvSpPr>
          <p:spPr>
            <a:xfrm>
              <a:off x="9081577" y="4394631"/>
              <a:ext cx="1026259" cy="965624"/>
            </a:xfrm>
            <a:prstGeom prst="roundRect">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B83529"/>
                  </a:solidFill>
                  <a:latin typeface="Sztosfixed" pitchFamily="2" charset="77"/>
                  <a:ea typeface="Sztosfixed" pitchFamily="2" charset="77"/>
                  <a:cs typeface="Sztosfixed" pitchFamily="2" charset="77"/>
                </a:rPr>
                <a:t>S</a:t>
              </a:r>
              <a:endParaRPr lang="en-US" sz="6000" b="1" dirty="0">
                <a:solidFill>
                  <a:srgbClr val="B83529"/>
                </a:solidFill>
                <a:latin typeface="Sztosfixed" pitchFamily="2" charset="77"/>
                <a:ea typeface="Sztosfixed" pitchFamily="2" charset="77"/>
                <a:cs typeface="Sztosfixed" pitchFamily="2" charset="77"/>
              </a:endParaRPr>
            </a:p>
          </p:txBody>
        </p:sp>
      </p:grpSp>
      <p:grpSp>
        <p:nvGrpSpPr>
          <p:cNvPr id="6" name="umami">
            <a:extLst>
              <a:ext uri="{FF2B5EF4-FFF2-40B4-BE49-F238E27FC236}">
                <a16:creationId xmlns:a16="http://schemas.microsoft.com/office/drawing/2014/main" id="{F30E959F-B361-C0EF-D550-96B4321DB19E}"/>
              </a:ext>
            </a:extLst>
          </p:cNvPr>
          <p:cNvGrpSpPr/>
          <p:nvPr/>
        </p:nvGrpSpPr>
        <p:grpSpPr>
          <a:xfrm>
            <a:off x="595548" y="4218868"/>
            <a:ext cx="3480946" cy="2138562"/>
            <a:chOff x="576603" y="3796522"/>
            <a:chExt cx="3518836" cy="2161842"/>
          </a:xfrm>
        </p:grpSpPr>
        <p:pic>
          <p:nvPicPr>
            <p:cNvPr id="7" name="Picture 6">
              <a:extLst>
                <a:ext uri="{FF2B5EF4-FFF2-40B4-BE49-F238E27FC236}">
                  <a16:creationId xmlns:a16="http://schemas.microsoft.com/office/drawing/2014/main" id="{8F96BB66-F832-0123-7410-E9C97E88F4E7}"/>
                </a:ext>
              </a:extLst>
            </p:cNvPr>
            <p:cNvPicPr>
              <a:picLocks noChangeAspect="1"/>
            </p:cNvPicPr>
            <p:nvPr/>
          </p:nvPicPr>
          <p:blipFill>
            <a:blip r:embed="rId4"/>
            <a:srcRect l="13146" t="19810" r="13146" b="19810"/>
            <a:stretch>
              <a:fillRect/>
            </a:stretch>
          </p:blipFill>
          <p:spPr>
            <a:xfrm>
              <a:off x="576603" y="3796522"/>
              <a:ext cx="3518836" cy="2161842"/>
            </a:xfrm>
            <a:prstGeom prst="roundRect">
              <a:avLst/>
            </a:prstGeom>
          </p:spPr>
        </p:pic>
        <p:sp>
          <p:nvSpPr>
            <p:cNvPr id="8" name="Rounded Rectangle 7">
              <a:extLst>
                <a:ext uri="{FF2B5EF4-FFF2-40B4-BE49-F238E27FC236}">
                  <a16:creationId xmlns:a16="http://schemas.microsoft.com/office/drawing/2014/main" id="{0CE065BC-F024-CF91-ACA3-DABEEBF85E59}"/>
                </a:ext>
              </a:extLst>
            </p:cNvPr>
            <p:cNvSpPr/>
            <p:nvPr/>
          </p:nvSpPr>
          <p:spPr>
            <a:xfrm>
              <a:off x="1822731" y="4394631"/>
              <a:ext cx="1026580" cy="965624"/>
            </a:xfrm>
            <a:prstGeom prst="roundRect">
              <a:avLst/>
            </a:prstGeom>
            <a:solidFill>
              <a:srgbClr val="DEF1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B83529"/>
                  </a:solidFill>
                  <a:latin typeface="Sztosfixed" pitchFamily="2" charset="77"/>
                  <a:ea typeface="Sztosfixed" pitchFamily="2" charset="77"/>
                  <a:cs typeface="Sztosfixed" pitchFamily="2" charset="77"/>
                </a:rPr>
                <a:t>U</a:t>
              </a:r>
              <a:endParaRPr lang="en-US" sz="6000" b="1" dirty="0">
                <a:solidFill>
                  <a:srgbClr val="B83529"/>
                </a:solidFill>
                <a:latin typeface="Sztosfixed" pitchFamily="2" charset="77"/>
                <a:ea typeface="Sztosfixed" pitchFamily="2" charset="77"/>
                <a:cs typeface="Sztosfixed" pitchFamily="2" charset="77"/>
              </a:endParaRPr>
            </a:p>
          </p:txBody>
        </p:sp>
      </p:grpSp>
      <p:grpSp>
        <p:nvGrpSpPr>
          <p:cNvPr id="9" name="bitter">
            <a:extLst>
              <a:ext uri="{FF2B5EF4-FFF2-40B4-BE49-F238E27FC236}">
                <a16:creationId xmlns:a16="http://schemas.microsoft.com/office/drawing/2014/main" id="{35745962-2B81-862D-BA9D-40A58751570E}"/>
              </a:ext>
            </a:extLst>
          </p:cNvPr>
          <p:cNvGrpSpPr/>
          <p:nvPr/>
        </p:nvGrpSpPr>
        <p:grpSpPr>
          <a:xfrm>
            <a:off x="7854233" y="1889136"/>
            <a:ext cx="3480946" cy="2138562"/>
            <a:chOff x="7835288" y="1466790"/>
            <a:chExt cx="3518836" cy="2161842"/>
          </a:xfrm>
        </p:grpSpPr>
        <p:pic>
          <p:nvPicPr>
            <p:cNvPr id="10" name="Picture 9">
              <a:extLst>
                <a:ext uri="{FF2B5EF4-FFF2-40B4-BE49-F238E27FC236}">
                  <a16:creationId xmlns:a16="http://schemas.microsoft.com/office/drawing/2014/main" id="{8EFB9190-8B84-5CF7-AAAB-7324AFF520EC}"/>
                </a:ext>
              </a:extLst>
            </p:cNvPr>
            <p:cNvPicPr>
              <a:picLocks noChangeAspect="1"/>
            </p:cNvPicPr>
            <p:nvPr/>
          </p:nvPicPr>
          <p:blipFill>
            <a:blip r:embed="rId5"/>
            <a:srcRect l="25961" t="2905" b="28866"/>
            <a:stretch>
              <a:fillRect/>
            </a:stretch>
          </p:blipFill>
          <p:spPr>
            <a:xfrm>
              <a:off x="7835288" y="1466790"/>
              <a:ext cx="3518836" cy="2161842"/>
            </a:xfrm>
            <a:prstGeom prst="roundRect">
              <a:avLst/>
            </a:prstGeom>
          </p:spPr>
        </p:pic>
        <p:sp>
          <p:nvSpPr>
            <p:cNvPr id="11" name="Rounded Rectangle 10">
              <a:extLst>
                <a:ext uri="{FF2B5EF4-FFF2-40B4-BE49-F238E27FC236}">
                  <a16:creationId xmlns:a16="http://schemas.microsoft.com/office/drawing/2014/main" id="{BAB4A223-D497-9164-DCDF-E767EA8D6652}"/>
                </a:ext>
              </a:extLst>
            </p:cNvPr>
            <p:cNvSpPr/>
            <p:nvPr/>
          </p:nvSpPr>
          <p:spPr>
            <a:xfrm>
              <a:off x="9070506" y="2095664"/>
              <a:ext cx="1048403" cy="904096"/>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6B5FBF"/>
                  </a:solidFill>
                  <a:latin typeface="Sztosfixed" pitchFamily="2" charset="77"/>
                  <a:ea typeface="Sztosfixed" pitchFamily="2" charset="77"/>
                  <a:cs typeface="Sztosfixed" pitchFamily="2" charset="77"/>
                </a:rPr>
                <a:t>B</a:t>
              </a:r>
              <a:endParaRPr lang="en-US" sz="6000" b="1" dirty="0">
                <a:solidFill>
                  <a:srgbClr val="6B5FBF"/>
                </a:solidFill>
                <a:latin typeface="Sztosfixed" pitchFamily="2" charset="77"/>
                <a:ea typeface="Sztosfixed" pitchFamily="2" charset="77"/>
                <a:cs typeface="Sztosfixed" pitchFamily="2" charset="77"/>
              </a:endParaRPr>
            </a:p>
          </p:txBody>
        </p:sp>
      </p:grpSp>
      <p:grpSp>
        <p:nvGrpSpPr>
          <p:cNvPr id="12" name="sour">
            <a:extLst>
              <a:ext uri="{FF2B5EF4-FFF2-40B4-BE49-F238E27FC236}">
                <a16:creationId xmlns:a16="http://schemas.microsoft.com/office/drawing/2014/main" id="{142D2DA2-3F08-40CE-2302-11E3E7B6843F}"/>
              </a:ext>
            </a:extLst>
          </p:cNvPr>
          <p:cNvGrpSpPr/>
          <p:nvPr/>
        </p:nvGrpSpPr>
        <p:grpSpPr>
          <a:xfrm>
            <a:off x="4215419" y="1889136"/>
            <a:ext cx="3480946" cy="2138562"/>
            <a:chOff x="4196475" y="1466790"/>
            <a:chExt cx="3518836" cy="2161842"/>
          </a:xfrm>
        </p:grpSpPr>
        <p:pic>
          <p:nvPicPr>
            <p:cNvPr id="13" name="Picture 12">
              <a:extLst>
                <a:ext uri="{FF2B5EF4-FFF2-40B4-BE49-F238E27FC236}">
                  <a16:creationId xmlns:a16="http://schemas.microsoft.com/office/drawing/2014/main" id="{68824620-DA77-EE45-FB18-F537F56C9208}"/>
                </a:ext>
              </a:extLst>
            </p:cNvPr>
            <p:cNvPicPr>
              <a:picLocks noChangeAspect="1"/>
            </p:cNvPicPr>
            <p:nvPr/>
          </p:nvPicPr>
          <p:blipFill>
            <a:blip r:embed="rId6"/>
            <a:srcRect l="13346" t="19958" r="13346" b="19958"/>
            <a:stretch>
              <a:fillRect/>
            </a:stretch>
          </p:blipFill>
          <p:spPr>
            <a:xfrm>
              <a:off x="4196475" y="1466790"/>
              <a:ext cx="3518836" cy="2161842"/>
            </a:xfrm>
            <a:prstGeom prst="roundRect">
              <a:avLst/>
            </a:prstGeom>
          </p:spPr>
        </p:pic>
        <p:sp>
          <p:nvSpPr>
            <p:cNvPr id="14" name="Rounded Rectangle 13">
              <a:extLst>
                <a:ext uri="{FF2B5EF4-FFF2-40B4-BE49-F238E27FC236}">
                  <a16:creationId xmlns:a16="http://schemas.microsoft.com/office/drawing/2014/main" id="{29800206-BB0B-087E-37B7-8DA52466D2DE}"/>
                </a:ext>
              </a:extLst>
            </p:cNvPr>
            <p:cNvSpPr/>
            <p:nvPr/>
          </p:nvSpPr>
          <p:spPr>
            <a:xfrm>
              <a:off x="5404463" y="2095664"/>
              <a:ext cx="1102859" cy="904094"/>
            </a:xfrm>
            <a:prstGeom prst="roundRect">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2F7A34"/>
                  </a:solidFill>
                  <a:latin typeface="Sztosfixed" pitchFamily="2" charset="77"/>
                  <a:ea typeface="Sztosfixed" pitchFamily="2" charset="77"/>
                  <a:cs typeface="Sztosfixed" pitchFamily="2" charset="77"/>
                </a:rPr>
                <a:t>S</a:t>
              </a:r>
            </a:p>
          </p:txBody>
        </p:sp>
      </p:grpSp>
      <p:grpSp>
        <p:nvGrpSpPr>
          <p:cNvPr id="15" name="sweet">
            <a:extLst>
              <a:ext uri="{FF2B5EF4-FFF2-40B4-BE49-F238E27FC236}">
                <a16:creationId xmlns:a16="http://schemas.microsoft.com/office/drawing/2014/main" id="{31FB550D-61B7-F5B0-3B7E-DEBEAA34C60C}"/>
              </a:ext>
            </a:extLst>
          </p:cNvPr>
          <p:cNvGrpSpPr/>
          <p:nvPr/>
        </p:nvGrpSpPr>
        <p:grpSpPr>
          <a:xfrm>
            <a:off x="595548" y="1889136"/>
            <a:ext cx="3480946" cy="2138562"/>
            <a:chOff x="576603" y="1466790"/>
            <a:chExt cx="3518836" cy="2161842"/>
          </a:xfrm>
        </p:grpSpPr>
        <p:pic>
          <p:nvPicPr>
            <p:cNvPr id="16" name="Picture 15">
              <a:extLst>
                <a:ext uri="{FF2B5EF4-FFF2-40B4-BE49-F238E27FC236}">
                  <a16:creationId xmlns:a16="http://schemas.microsoft.com/office/drawing/2014/main" id="{F14AB1D7-A4BE-4EEF-212F-F05596A38027}"/>
                </a:ext>
              </a:extLst>
            </p:cNvPr>
            <p:cNvPicPr>
              <a:picLocks noChangeAspect="1"/>
            </p:cNvPicPr>
            <p:nvPr/>
          </p:nvPicPr>
          <p:blipFill>
            <a:blip r:embed="rId7"/>
            <a:srcRect t="3891" b="3891"/>
            <a:stretch/>
          </p:blipFill>
          <p:spPr>
            <a:xfrm>
              <a:off x="576603" y="1466790"/>
              <a:ext cx="3518836" cy="2161842"/>
            </a:xfrm>
            <a:prstGeom prst="roundRect">
              <a:avLst/>
            </a:prstGeom>
          </p:spPr>
        </p:pic>
        <p:sp>
          <p:nvSpPr>
            <p:cNvPr id="17" name="Rounded Rectangle 16">
              <a:extLst>
                <a:ext uri="{FF2B5EF4-FFF2-40B4-BE49-F238E27FC236}">
                  <a16:creationId xmlns:a16="http://schemas.microsoft.com/office/drawing/2014/main" id="{F305511C-8B8D-DD79-5644-E7428C0C64A3}"/>
                </a:ext>
              </a:extLst>
            </p:cNvPr>
            <p:cNvSpPr/>
            <p:nvPr/>
          </p:nvSpPr>
          <p:spPr>
            <a:xfrm>
              <a:off x="1822731" y="2095664"/>
              <a:ext cx="1026580" cy="904094"/>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995C17"/>
                  </a:solidFill>
                  <a:latin typeface="Sztosfixed" pitchFamily="2" charset="77"/>
                  <a:ea typeface="Sztosfixed" pitchFamily="2" charset="77"/>
                  <a:cs typeface="Sztosfixed" pitchFamily="2" charset="77"/>
                </a:rPr>
                <a:t>S</a:t>
              </a:r>
              <a:endParaRPr lang="en-US" sz="6000" b="1" dirty="0">
                <a:solidFill>
                  <a:srgbClr val="995C17"/>
                </a:solidFill>
                <a:latin typeface="Sztosfixed" pitchFamily="2" charset="77"/>
                <a:ea typeface="Sztosfixed" pitchFamily="2" charset="77"/>
                <a:cs typeface="Sztosfixed" pitchFamily="2" charset="77"/>
              </a:endParaRPr>
            </a:p>
          </p:txBody>
        </p:sp>
      </p:grpSp>
      <p:sp>
        <p:nvSpPr>
          <p:cNvPr id="2" name="Title 1">
            <a:extLst>
              <a:ext uri="{FF2B5EF4-FFF2-40B4-BE49-F238E27FC236}">
                <a16:creationId xmlns:a16="http://schemas.microsoft.com/office/drawing/2014/main" id="{7D239CC4-1ADB-01A2-87C4-D7D62CC67B69}"/>
              </a:ext>
            </a:extLst>
          </p:cNvPr>
          <p:cNvSpPr txBox="1">
            <a:spLocks/>
          </p:cNvSpPr>
          <p:nvPr/>
        </p:nvSpPr>
        <p:spPr>
          <a:xfrm>
            <a:off x="2159000" y="352330"/>
            <a:ext cx="7874000" cy="54810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is Umami?</a:t>
            </a:r>
          </a:p>
        </p:txBody>
      </p:sp>
      <p:sp>
        <p:nvSpPr>
          <p:cNvPr id="48" name="TextBox 47">
            <a:extLst>
              <a:ext uri="{FF2B5EF4-FFF2-40B4-BE49-F238E27FC236}">
                <a16:creationId xmlns:a16="http://schemas.microsoft.com/office/drawing/2014/main" id="{81CDF14E-4DB0-E5B1-5555-62039F73043B}"/>
              </a:ext>
            </a:extLst>
          </p:cNvPr>
          <p:cNvSpPr txBox="1"/>
          <p:nvPr/>
        </p:nvSpPr>
        <p:spPr>
          <a:xfrm>
            <a:off x="3060700" y="996414"/>
            <a:ext cx="6070600" cy="723275"/>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There are five different tastes.</a:t>
            </a:r>
          </a:p>
          <a:p>
            <a:pPr algn="ctr" rtl="0" fontAlgn="base">
              <a:spcAft>
                <a:spcPts val="600"/>
              </a:spcAft>
            </a:pPr>
            <a:r>
              <a:rPr lang="en-AU" sz="1800" b="0" i="0" u="none" strike="noStrike" dirty="0">
                <a:solidFill>
                  <a:srgbClr val="414141"/>
                </a:solidFill>
                <a:effectLst/>
                <a:latin typeface="Montserrat" pitchFamily="2" charset="77"/>
              </a:rPr>
              <a:t>Sweet, sour, bitter, umami and salty.</a:t>
            </a:r>
          </a:p>
        </p:txBody>
      </p:sp>
      <p:grpSp>
        <p:nvGrpSpPr>
          <p:cNvPr id="51" name="Group 50">
            <a:extLst>
              <a:ext uri="{FF2B5EF4-FFF2-40B4-BE49-F238E27FC236}">
                <a16:creationId xmlns:a16="http://schemas.microsoft.com/office/drawing/2014/main" id="{5C95F2A8-C404-0441-874D-B563AFC2E332}"/>
              </a:ext>
            </a:extLst>
          </p:cNvPr>
          <p:cNvGrpSpPr/>
          <p:nvPr/>
        </p:nvGrpSpPr>
        <p:grpSpPr>
          <a:xfrm>
            <a:off x="7885446" y="4212567"/>
            <a:ext cx="2436426" cy="2033973"/>
            <a:chOff x="4570996" y="1196361"/>
            <a:chExt cx="4283225" cy="3575716"/>
          </a:xfrm>
        </p:grpSpPr>
        <p:pic>
          <p:nvPicPr>
            <p:cNvPr id="52" name="Picture 51" descr="A red oval with black background&#10;&#10;AI-generated content may be incorrect.">
              <a:extLst>
                <a:ext uri="{FF2B5EF4-FFF2-40B4-BE49-F238E27FC236}">
                  <a16:creationId xmlns:a16="http://schemas.microsoft.com/office/drawing/2014/main" id="{B740914E-7AAB-61E4-0E1C-8F85E9107813}"/>
                </a:ext>
              </a:extLst>
            </p:cNvPr>
            <p:cNvPicPr>
              <a:picLocks noChangeAspect="1"/>
            </p:cNvPicPr>
            <p:nvPr/>
          </p:nvPicPr>
          <p:blipFill>
            <a:blip r:embed="rId8"/>
            <a:stretch>
              <a:fillRect/>
            </a:stretch>
          </p:blipFill>
          <p:spPr>
            <a:xfrm rot="21008423" flipH="1">
              <a:off x="4570996" y="1196361"/>
              <a:ext cx="4048766" cy="3575716"/>
            </a:xfrm>
            <a:prstGeom prst="rect">
              <a:avLst/>
            </a:prstGeom>
          </p:spPr>
        </p:pic>
        <p:sp>
          <p:nvSpPr>
            <p:cNvPr id="53" name="TextBox 52">
              <a:extLst>
                <a:ext uri="{FF2B5EF4-FFF2-40B4-BE49-F238E27FC236}">
                  <a16:creationId xmlns:a16="http://schemas.microsoft.com/office/drawing/2014/main" id="{EEBB23D9-0A89-BF05-DFA5-EF2AC5751129}"/>
                </a:ext>
              </a:extLst>
            </p:cNvPr>
            <p:cNvSpPr txBox="1"/>
            <p:nvPr/>
          </p:nvSpPr>
          <p:spPr>
            <a:xfrm>
              <a:off x="4969560" y="1564746"/>
              <a:ext cx="3406245" cy="2759456"/>
            </a:xfrm>
            <a:prstGeom prst="rect">
              <a:avLst/>
            </a:prstGeom>
            <a:noFill/>
          </p:spPr>
          <p:txBody>
            <a:bodyPr wrap="square" rtlCol="0">
              <a:spAutoFit/>
            </a:bodyPr>
            <a:lstStyle/>
            <a:p>
              <a:pPr algn="ctr"/>
              <a:r>
                <a:rPr lang="en-AU" sz="1600" dirty="0">
                  <a:solidFill>
                    <a:schemeClr val="bg1"/>
                  </a:solidFill>
                  <a:latin typeface="Sztosfixed" pitchFamily="2" charset="77"/>
                  <a:ea typeface="Sztosfixed" pitchFamily="2" charset="77"/>
                  <a:cs typeface="Sztosfixed" pitchFamily="2" charset="77"/>
                </a:rPr>
                <a:t>Umami is a yummy savoury taste - like cheese, vegemite or mushrooms.</a:t>
              </a:r>
              <a:endParaRPr lang="en-US" sz="1600" dirty="0">
                <a:solidFill>
                  <a:schemeClr val="bg1"/>
                </a:solidFill>
                <a:latin typeface="Sztosfixed" pitchFamily="2" charset="77"/>
                <a:ea typeface="Sztosfixed" pitchFamily="2" charset="77"/>
                <a:cs typeface="Sztosfixed" pitchFamily="2" charset="77"/>
              </a:endParaRPr>
            </a:p>
          </p:txBody>
        </p:sp>
        <p:sp>
          <p:nvSpPr>
            <p:cNvPr id="54" name="Triangle 53">
              <a:extLst>
                <a:ext uri="{FF2B5EF4-FFF2-40B4-BE49-F238E27FC236}">
                  <a16:creationId xmlns:a16="http://schemas.microsoft.com/office/drawing/2014/main" id="{B7042F52-99E8-4C8E-7FC6-0D712C3C393D}"/>
                </a:ext>
              </a:extLst>
            </p:cNvPr>
            <p:cNvSpPr/>
            <p:nvPr/>
          </p:nvSpPr>
          <p:spPr>
            <a:xfrm rot="7200000">
              <a:off x="8213480" y="3181632"/>
              <a:ext cx="688204" cy="593279"/>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7" name="menu">
            <a:extLst>
              <a:ext uri="{FF2B5EF4-FFF2-40B4-BE49-F238E27FC236}">
                <a16:creationId xmlns:a16="http://schemas.microsoft.com/office/drawing/2014/main" id="{B4724E52-728D-45ED-0FD1-1A8BDA606B72}"/>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58D44CC2-0900-9727-0F9F-552CA0D548F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9" name="a4">
              <a:hlinkClick r:id="" action="ppaction://hlinkshowjump?jump=nextslide"/>
              <a:extLst>
                <a:ext uri="{FF2B5EF4-FFF2-40B4-BE49-F238E27FC236}">
                  <a16:creationId xmlns:a16="http://schemas.microsoft.com/office/drawing/2014/main" id="{E8AC79B5-6459-4136-AC1D-362FEF81D008}"/>
                </a:ext>
              </a:extLst>
            </p:cNvPr>
            <p:cNvPicPr>
              <a:picLocks noChangeAspect="1"/>
            </p:cNvPicPr>
            <p:nvPr/>
          </p:nvPicPr>
          <p:blipFill>
            <a:blip r:embed="rId9"/>
            <a:srcRect/>
            <a:stretch/>
          </p:blipFill>
          <p:spPr>
            <a:xfrm>
              <a:off x="204687" y="2740767"/>
              <a:ext cx="154441" cy="106747"/>
            </a:xfrm>
            <a:prstGeom prst="rect">
              <a:avLst/>
            </a:prstGeom>
          </p:spPr>
        </p:pic>
        <p:pic>
          <p:nvPicPr>
            <p:cNvPr id="45" name="a4">
              <a:hlinkClick r:id="" action="ppaction://hlinkshowjump?jump=previousslide"/>
              <a:extLst>
                <a:ext uri="{FF2B5EF4-FFF2-40B4-BE49-F238E27FC236}">
                  <a16:creationId xmlns:a16="http://schemas.microsoft.com/office/drawing/2014/main" id="{1B5ACC8E-BA39-4638-5B72-0A94F71BECD4}"/>
                </a:ext>
              </a:extLst>
            </p:cNvPr>
            <p:cNvPicPr>
              <a:picLocks noChangeAspect="1"/>
            </p:cNvPicPr>
            <p:nvPr/>
          </p:nvPicPr>
          <p:blipFill>
            <a:blip r:embed="rId9"/>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3444904749"/>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childTnLst>
              </p:cTn>
              <p:nextCondLst>
                <p:cond evt="onClick" delay="0">
                  <p:tgtEl>
                    <p:spTgt spid="24"/>
                  </p:tgtEl>
                </p:cond>
              </p:nextCondLst>
            </p:seq>
            <p:seq concurrent="1" nextAc="seek">
              <p:cTn id="44" restart="whenNotActive" fill="hold" evtFilter="cancelBubble" nodeType="interactiveSeq">
                <p:stCondLst>
                  <p:cond evt="onClick" delay="0">
                    <p:tgtEl>
                      <p:spTgt spid="3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childTnLst>
                    </p:cTn>
                  </p:par>
                </p:childTnLst>
              </p:cTn>
              <p:nextCondLst>
                <p:cond evt="onClick" delay="0">
                  <p:tgtEl>
                    <p:spTgt spid="30"/>
                  </p:tgtEl>
                </p:cond>
              </p:nextCondLst>
            </p:seq>
            <p:seq concurrent="1" nextAc="seek">
              <p:cTn id="50" restart="whenNotActive" fill="hold" evtFilter="cancelBubble" nodeType="interactiveSeq">
                <p:stCondLst>
                  <p:cond evt="onClick" delay="0">
                    <p:tgtEl>
                      <p:spTgt spid="36"/>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childTnLst>
                          </p:cTn>
                        </p:par>
                      </p:childTnLst>
                    </p:cTn>
                  </p:par>
                </p:childTnLst>
              </p:cTn>
              <p:nextCondLst>
                <p:cond evt="onClick" delay="0">
                  <p:tgtEl>
                    <p:spTgt spid="36"/>
                  </p:tgtEl>
                </p:cond>
              </p:nextCondLst>
            </p:seq>
            <p:seq concurrent="1" nextAc="seek">
              <p:cTn id="56" restart="whenNotActive" fill="hold" evtFilter="cancelBubble" nodeType="interactiveSeq">
                <p:stCondLst>
                  <p:cond evt="onClick" delay="0">
                    <p:tgtEl>
                      <p:spTgt spid="42"/>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500"/>
                                        <p:tgtEl>
                                          <p:spTgt spid="3"/>
                                        </p:tgtEl>
                                      </p:cBhvr>
                                    </p:animEffect>
                                  </p:childTnLst>
                                </p:cTn>
                              </p:par>
                            </p:childTnLst>
                          </p:cTn>
                        </p:par>
                      </p:childTnLst>
                    </p:cTn>
                  </p:par>
                </p:childTnLst>
              </p:cTn>
              <p:nextCondLst>
                <p:cond evt="onClick" delay="0">
                  <p:tgtEl>
                    <p:spTgt spid="4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6F9FB-F3CA-73BE-8B86-0C61BFEBEC44}"/>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38B4FB42-EBDD-BC94-79E4-D6238364F433}"/>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42</a:t>
            </a:fld>
            <a:endParaRPr lang="en" sz="2000" b="1" dirty="0">
              <a:solidFill>
                <a:schemeClr val="bg1"/>
              </a:solidFill>
              <a:latin typeface="Sztosfixed" pitchFamily="2" charset="77"/>
              <a:ea typeface="Sztosfixed" pitchFamily="2" charset="77"/>
              <a:cs typeface="Sztosfixed" pitchFamily="2" charset="77"/>
            </a:endParaRPr>
          </a:p>
        </p:txBody>
      </p:sp>
      <p:pic>
        <p:nvPicPr>
          <p:cNvPr id="4" name="Picture 3">
            <a:extLst>
              <a:ext uri="{FF2B5EF4-FFF2-40B4-BE49-F238E27FC236}">
                <a16:creationId xmlns:a16="http://schemas.microsoft.com/office/drawing/2014/main" id="{7FA15A8C-36DC-676A-2794-CBC9B0A8738E}"/>
              </a:ext>
            </a:extLst>
          </p:cNvPr>
          <p:cNvPicPr>
            <a:picLocks noChangeAspect="1"/>
          </p:cNvPicPr>
          <p:nvPr/>
        </p:nvPicPr>
        <p:blipFill>
          <a:blip r:embed="rId2"/>
          <a:srcRect/>
          <a:stretch/>
        </p:blipFill>
        <p:spPr>
          <a:xfrm>
            <a:off x="511681" y="1129348"/>
            <a:ext cx="7335640" cy="5183736"/>
          </a:xfrm>
          <a:prstGeom prst="rect">
            <a:avLst/>
          </a:prstGeom>
        </p:spPr>
      </p:pic>
      <p:sp>
        <p:nvSpPr>
          <p:cNvPr id="9" name="Title 1">
            <a:extLst>
              <a:ext uri="{FF2B5EF4-FFF2-40B4-BE49-F238E27FC236}">
                <a16:creationId xmlns:a16="http://schemas.microsoft.com/office/drawing/2014/main" id="{7AED703D-CBBA-E86F-F42D-5D37EA48F2EF}"/>
              </a:ext>
            </a:extLst>
          </p:cNvPr>
          <p:cNvSpPr txBox="1">
            <a:spLocks/>
          </p:cNvSpPr>
          <p:nvPr/>
        </p:nvSpPr>
        <p:spPr>
          <a:xfrm>
            <a:off x="3759200" y="352331"/>
            <a:ext cx="4673600" cy="485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2B37E800-03CA-785D-928E-594A59813F2A}"/>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26B5FCC9-1652-A742-FDAA-0BA94A455371}"/>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F009BA49-8A75-BDE3-24C0-18A0060FB8A2}"/>
                </a:ext>
              </a:extLst>
            </p:cNvPr>
            <p:cNvPicPr>
              <a:picLocks noChangeAspect="1"/>
            </p:cNvPicPr>
            <p:nvPr/>
          </p:nvPicPr>
          <p:blipFill>
            <a:blip r:embed="rId3"/>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E15FB0A2-F5D3-D61C-B7D9-5BC138D391F4}"/>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3" name="Oval 2">
            <a:extLst>
              <a:ext uri="{FF2B5EF4-FFF2-40B4-BE49-F238E27FC236}">
                <a16:creationId xmlns:a16="http://schemas.microsoft.com/office/drawing/2014/main" id="{CE0A39D8-9E1F-15C0-CBDF-EFFADA069232}"/>
              </a:ext>
            </a:extLst>
          </p:cNvPr>
          <p:cNvSpPr/>
          <p:nvPr/>
        </p:nvSpPr>
        <p:spPr>
          <a:xfrm>
            <a:off x="8681272" y="4976674"/>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descr="A cartoon mushroom with a skateboard&#10;&#10;AI-generated content may be incorrect.">
            <a:extLst>
              <a:ext uri="{FF2B5EF4-FFF2-40B4-BE49-F238E27FC236}">
                <a16:creationId xmlns:a16="http://schemas.microsoft.com/office/drawing/2014/main" id="{E298E0AC-ED48-D713-6154-2A28F9A1EB78}"/>
              </a:ext>
            </a:extLst>
          </p:cNvPr>
          <p:cNvPicPr>
            <a:picLocks noChangeAspect="1"/>
          </p:cNvPicPr>
          <p:nvPr/>
        </p:nvPicPr>
        <p:blipFill>
          <a:blip r:embed="rId4"/>
          <a:stretch>
            <a:fillRect/>
          </a:stretch>
        </p:blipFill>
        <p:spPr>
          <a:xfrm>
            <a:off x="7512126" y="1814097"/>
            <a:ext cx="4054704" cy="3649233"/>
          </a:xfrm>
          <a:prstGeom prst="rect">
            <a:avLst/>
          </a:prstGeom>
        </p:spPr>
      </p:pic>
    </p:spTree>
    <p:extLst>
      <p:ext uri="{BB962C8B-B14F-4D97-AF65-F5344CB8AC3E}">
        <p14:creationId xmlns:p14="http://schemas.microsoft.com/office/powerpoint/2010/main" val="2453610400"/>
      </p:ext>
    </p:extLst>
  </p:cSld>
  <p:clrMapOvr>
    <a:masterClrMapping/>
  </p:clrMapOvr>
  <p:transition spd="slow" advClick="0">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5FD11-9E48-1E60-7C04-B63F6B4C2E4C}"/>
            </a:ext>
          </a:extLst>
        </p:cNvPr>
        <p:cNvGrpSpPr/>
        <p:nvPr/>
      </p:nvGrpSpPr>
      <p:grpSpPr>
        <a:xfrm>
          <a:off x="0" y="0"/>
          <a:ext cx="0" cy="0"/>
          <a:chOff x="0" y="0"/>
          <a:chExt cx="0" cy="0"/>
        </a:xfrm>
      </p:grpSpPr>
      <p:pic>
        <p:nvPicPr>
          <p:cNvPr id="56" name="Picture 55" descr="Cartoon character holding a pan and a pan and a mushroom&#10;&#10;AI-generated content may be incorrect.">
            <a:extLst>
              <a:ext uri="{FF2B5EF4-FFF2-40B4-BE49-F238E27FC236}">
                <a16:creationId xmlns:a16="http://schemas.microsoft.com/office/drawing/2014/main" id="{D94F9A6F-0253-74A6-ED04-57FDED27020B}"/>
              </a:ext>
            </a:extLst>
          </p:cNvPr>
          <p:cNvPicPr>
            <a:picLocks noChangeAspect="1"/>
          </p:cNvPicPr>
          <p:nvPr/>
        </p:nvPicPr>
        <p:blipFill>
          <a:blip r:embed="rId2"/>
          <a:srcRect b="29286"/>
          <a:stretch>
            <a:fillRect/>
          </a:stretch>
        </p:blipFill>
        <p:spPr>
          <a:xfrm flipH="1">
            <a:off x="647402" y="4459703"/>
            <a:ext cx="3768368" cy="2398297"/>
          </a:xfrm>
          <a:prstGeom prst="rect">
            <a:avLst/>
          </a:prstGeom>
        </p:spPr>
      </p:pic>
      <p:grpSp>
        <p:nvGrpSpPr>
          <p:cNvPr id="18" name="A">
            <a:extLst>
              <a:ext uri="{FF2B5EF4-FFF2-40B4-BE49-F238E27FC236}">
                <a16:creationId xmlns:a16="http://schemas.microsoft.com/office/drawing/2014/main" id="{033AB14C-F382-B814-794F-94F5E3EAC427}"/>
              </a:ext>
            </a:extLst>
          </p:cNvPr>
          <p:cNvGrpSpPr/>
          <p:nvPr/>
        </p:nvGrpSpPr>
        <p:grpSpPr>
          <a:xfrm>
            <a:off x="607777" y="2504517"/>
            <a:ext cx="3468782" cy="2138562"/>
            <a:chOff x="588898" y="1466790"/>
            <a:chExt cx="3506540" cy="2161842"/>
          </a:xfrm>
        </p:grpSpPr>
        <p:sp>
          <p:nvSpPr>
            <p:cNvPr id="19" name="Rounded Rectangle 18">
              <a:extLst>
                <a:ext uri="{FF2B5EF4-FFF2-40B4-BE49-F238E27FC236}">
                  <a16:creationId xmlns:a16="http://schemas.microsoft.com/office/drawing/2014/main" id="{684CEDF9-161A-DB63-7714-A21B03EDA1BA}"/>
                </a:ext>
              </a:extLst>
            </p:cNvPr>
            <p:cNvSpPr/>
            <p:nvPr/>
          </p:nvSpPr>
          <p:spPr>
            <a:xfrm>
              <a:off x="588899" y="1466790"/>
              <a:ext cx="3506539" cy="2161842"/>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83F12AD9-73EE-8CC5-5556-DA0374CF06CA}"/>
                </a:ext>
              </a:extLst>
            </p:cNvPr>
            <p:cNvGrpSpPr/>
            <p:nvPr/>
          </p:nvGrpSpPr>
          <p:grpSpPr>
            <a:xfrm>
              <a:off x="588898" y="1809373"/>
              <a:ext cx="3506539" cy="1293066"/>
              <a:chOff x="588898" y="1809373"/>
              <a:chExt cx="3506539" cy="1293066"/>
            </a:xfrm>
          </p:grpSpPr>
          <p:sp>
            <p:nvSpPr>
              <p:cNvPr id="22" name="TextBox 21">
                <a:extLst>
                  <a:ext uri="{FF2B5EF4-FFF2-40B4-BE49-F238E27FC236}">
                    <a16:creationId xmlns:a16="http://schemas.microsoft.com/office/drawing/2014/main" id="{74554301-18AB-A9E4-B7AC-582A04D7431F}"/>
                  </a:ext>
                </a:extLst>
              </p:cNvPr>
              <p:cNvSpPr txBox="1"/>
              <p:nvPr/>
            </p:nvSpPr>
            <p:spPr>
              <a:xfrm>
                <a:off x="588898" y="1809373"/>
                <a:ext cx="3506539" cy="840043"/>
              </a:xfrm>
              <a:prstGeom prst="rect">
                <a:avLst/>
              </a:prstGeom>
              <a:noFill/>
            </p:spPr>
            <p:txBody>
              <a:bodyPr wrap="square">
                <a:spAutoFit/>
              </a:bodyPr>
              <a:lstStyle/>
              <a:p>
                <a:pPr algn="ctr"/>
                <a:r>
                  <a:rPr lang="en-AU" sz="2400" b="1" dirty="0">
                    <a:solidFill>
                      <a:schemeClr val="bg1"/>
                    </a:solidFill>
                    <a:latin typeface="Sztosfixed" pitchFamily="2" charset="77"/>
                    <a:ea typeface="Sztosfixed" pitchFamily="2" charset="77"/>
                    <a:cs typeface="Sztosfixed" pitchFamily="2" charset="77"/>
                  </a:rPr>
                  <a:t>Mushrooms and chicken</a:t>
                </a:r>
                <a:endParaRPr lang="en-US" sz="4000" b="1" dirty="0"/>
              </a:p>
            </p:txBody>
          </p:sp>
          <p:sp>
            <p:nvSpPr>
              <p:cNvPr id="23" name="TextBox 22">
                <a:extLst>
                  <a:ext uri="{FF2B5EF4-FFF2-40B4-BE49-F238E27FC236}">
                    <a16:creationId xmlns:a16="http://schemas.microsoft.com/office/drawing/2014/main" id="{E7E2F15F-C3AD-F026-9A74-A4C75F49D763}"/>
                  </a:ext>
                </a:extLst>
              </p:cNvPr>
              <p:cNvSpPr txBox="1"/>
              <p:nvPr/>
            </p:nvSpPr>
            <p:spPr>
              <a:xfrm>
                <a:off x="926150" y="2729087"/>
                <a:ext cx="2832034" cy="373352"/>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Vitamins D and B6</a:t>
                </a:r>
                <a:endParaRPr lang="en-US" dirty="0">
                  <a:solidFill>
                    <a:srgbClr val="3D3432"/>
                  </a:solidFill>
                  <a:latin typeface="Montserrat" pitchFamily="2" charset="77"/>
                </a:endParaRPr>
              </a:p>
            </p:txBody>
          </p:sp>
        </p:grpSp>
      </p:grpSp>
      <p:grpSp>
        <p:nvGrpSpPr>
          <p:cNvPr id="24" name="B">
            <a:extLst>
              <a:ext uri="{FF2B5EF4-FFF2-40B4-BE49-F238E27FC236}">
                <a16:creationId xmlns:a16="http://schemas.microsoft.com/office/drawing/2014/main" id="{A0DB63B0-1854-8E40-491E-886E4BE0B517}"/>
              </a:ext>
            </a:extLst>
          </p:cNvPr>
          <p:cNvGrpSpPr/>
          <p:nvPr/>
        </p:nvGrpSpPr>
        <p:grpSpPr>
          <a:xfrm>
            <a:off x="4219832" y="2504517"/>
            <a:ext cx="3470440" cy="2138562"/>
            <a:chOff x="4200942" y="1466790"/>
            <a:chExt cx="3508220" cy="2161842"/>
          </a:xfrm>
        </p:grpSpPr>
        <p:sp>
          <p:nvSpPr>
            <p:cNvPr id="25" name="Rounded Rectangle 24">
              <a:extLst>
                <a:ext uri="{FF2B5EF4-FFF2-40B4-BE49-F238E27FC236}">
                  <a16:creationId xmlns:a16="http://schemas.microsoft.com/office/drawing/2014/main" id="{AF7AFE9E-8C5F-3629-64C5-EABD3C8D1C32}"/>
                </a:ext>
              </a:extLst>
            </p:cNvPr>
            <p:cNvSpPr/>
            <p:nvPr/>
          </p:nvSpPr>
          <p:spPr>
            <a:xfrm>
              <a:off x="4202623" y="1466790"/>
              <a:ext cx="3506539" cy="216184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595A1B9C-B342-DF3E-7826-6F56D2DFD760}"/>
                </a:ext>
              </a:extLst>
            </p:cNvPr>
            <p:cNvGrpSpPr/>
            <p:nvPr/>
          </p:nvGrpSpPr>
          <p:grpSpPr>
            <a:xfrm>
              <a:off x="4200942" y="1841055"/>
              <a:ext cx="3506539" cy="1541400"/>
              <a:chOff x="588898" y="1841055"/>
              <a:chExt cx="3506539" cy="1541400"/>
            </a:xfrm>
          </p:grpSpPr>
          <p:sp>
            <p:nvSpPr>
              <p:cNvPr id="28" name="TextBox 27">
                <a:extLst>
                  <a:ext uri="{FF2B5EF4-FFF2-40B4-BE49-F238E27FC236}">
                    <a16:creationId xmlns:a16="http://schemas.microsoft.com/office/drawing/2014/main" id="{DBB6B132-4D63-7D37-C531-F4500C6BF99E}"/>
                  </a:ext>
                </a:extLst>
              </p:cNvPr>
              <p:cNvSpPr txBox="1"/>
              <p:nvPr/>
            </p:nvSpPr>
            <p:spPr>
              <a:xfrm>
                <a:off x="588898" y="1841055"/>
                <a:ext cx="3506539" cy="840043"/>
              </a:xfrm>
              <a:prstGeom prst="rect">
                <a:avLst/>
              </a:prstGeom>
              <a:noFill/>
            </p:spPr>
            <p:txBody>
              <a:bodyPr wrap="square">
                <a:spAutoFit/>
              </a:bodyPr>
              <a:lstStyle/>
              <a:p>
                <a:pPr algn="ctr"/>
                <a:r>
                  <a:rPr lang="en-AU" sz="2400" b="1" dirty="0">
                    <a:solidFill>
                      <a:schemeClr val="bg1"/>
                    </a:solidFill>
                    <a:latin typeface="Sztosfixed" pitchFamily="2" charset="77"/>
                    <a:ea typeface="Sztosfixed" pitchFamily="2" charset="77"/>
                    <a:cs typeface="Sztosfixed" pitchFamily="2" charset="77"/>
                  </a:rPr>
                  <a:t>Mushrooms and eggs</a:t>
                </a:r>
                <a:endParaRPr lang="en-US" sz="2400" b="1" dirty="0"/>
              </a:p>
            </p:txBody>
          </p:sp>
          <p:sp>
            <p:nvSpPr>
              <p:cNvPr id="29" name="TextBox 28">
                <a:extLst>
                  <a:ext uri="{FF2B5EF4-FFF2-40B4-BE49-F238E27FC236}">
                    <a16:creationId xmlns:a16="http://schemas.microsoft.com/office/drawing/2014/main" id="{B24F2350-DC74-E7F5-719A-A27B93DB5C88}"/>
                  </a:ext>
                </a:extLst>
              </p:cNvPr>
              <p:cNvSpPr txBox="1"/>
              <p:nvPr/>
            </p:nvSpPr>
            <p:spPr>
              <a:xfrm>
                <a:off x="786969" y="2729088"/>
                <a:ext cx="3110398" cy="653367"/>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Selenium and Vitamin B12</a:t>
                </a:r>
                <a:endParaRPr lang="en-US" dirty="0">
                  <a:solidFill>
                    <a:srgbClr val="3D3432"/>
                  </a:solidFill>
                  <a:latin typeface="Montserrat" pitchFamily="2" charset="77"/>
                </a:endParaRPr>
              </a:p>
            </p:txBody>
          </p:sp>
        </p:grpSp>
      </p:grpSp>
      <p:grpSp>
        <p:nvGrpSpPr>
          <p:cNvPr id="30" name="C">
            <a:extLst>
              <a:ext uri="{FF2B5EF4-FFF2-40B4-BE49-F238E27FC236}">
                <a16:creationId xmlns:a16="http://schemas.microsoft.com/office/drawing/2014/main" id="{FB21816B-9B15-4897-DE76-996B73C94DA6}"/>
              </a:ext>
            </a:extLst>
          </p:cNvPr>
          <p:cNvGrpSpPr/>
          <p:nvPr/>
        </p:nvGrpSpPr>
        <p:grpSpPr>
          <a:xfrm>
            <a:off x="7847589" y="2504517"/>
            <a:ext cx="3481438" cy="2138562"/>
            <a:chOff x="7828640" y="1466790"/>
            <a:chExt cx="3519336" cy="2161842"/>
          </a:xfrm>
        </p:grpSpPr>
        <p:sp>
          <p:nvSpPr>
            <p:cNvPr id="31" name="Rounded Rectangle 30">
              <a:extLst>
                <a:ext uri="{FF2B5EF4-FFF2-40B4-BE49-F238E27FC236}">
                  <a16:creationId xmlns:a16="http://schemas.microsoft.com/office/drawing/2014/main" id="{5DDA3AF3-0A91-9CFF-FF18-85B018EC4097}"/>
                </a:ext>
              </a:extLst>
            </p:cNvPr>
            <p:cNvSpPr/>
            <p:nvPr/>
          </p:nvSpPr>
          <p:spPr>
            <a:xfrm>
              <a:off x="7841437" y="1466790"/>
              <a:ext cx="3506539" cy="2161842"/>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2EFD742C-A18C-1A1C-3E81-D5C68796557D}"/>
                </a:ext>
              </a:extLst>
            </p:cNvPr>
            <p:cNvGrpSpPr/>
            <p:nvPr/>
          </p:nvGrpSpPr>
          <p:grpSpPr>
            <a:xfrm>
              <a:off x="7828640" y="1839825"/>
              <a:ext cx="3506539" cy="1262615"/>
              <a:chOff x="588898" y="1839825"/>
              <a:chExt cx="3506539" cy="1262615"/>
            </a:xfrm>
          </p:grpSpPr>
          <p:sp>
            <p:nvSpPr>
              <p:cNvPr id="34" name="TextBox 33">
                <a:extLst>
                  <a:ext uri="{FF2B5EF4-FFF2-40B4-BE49-F238E27FC236}">
                    <a16:creationId xmlns:a16="http://schemas.microsoft.com/office/drawing/2014/main" id="{775E4673-A9CD-C8B2-888F-C368031E9CB0}"/>
                  </a:ext>
                </a:extLst>
              </p:cNvPr>
              <p:cNvSpPr txBox="1"/>
              <p:nvPr/>
            </p:nvSpPr>
            <p:spPr>
              <a:xfrm>
                <a:off x="588898" y="1839825"/>
                <a:ext cx="3506539" cy="840043"/>
              </a:xfrm>
              <a:prstGeom prst="rect">
                <a:avLst/>
              </a:prstGeom>
              <a:noFill/>
            </p:spPr>
            <p:txBody>
              <a:bodyPr wrap="square">
                <a:spAutoFit/>
              </a:bodyPr>
              <a:lstStyle/>
              <a:p>
                <a:pPr algn="ctr"/>
                <a:r>
                  <a:rPr lang="en-AU" sz="2400" b="1" dirty="0">
                    <a:solidFill>
                      <a:schemeClr val="bg1"/>
                    </a:solidFill>
                    <a:latin typeface="Sztosfixed" pitchFamily="2" charset="77"/>
                    <a:ea typeface="Sztosfixed" pitchFamily="2" charset="77"/>
                    <a:cs typeface="Sztosfixed" pitchFamily="2" charset="77"/>
                  </a:rPr>
                  <a:t>Mushrooms and beans</a:t>
                </a:r>
                <a:endParaRPr lang="en-US" sz="2400" b="1" dirty="0"/>
              </a:p>
            </p:txBody>
          </p:sp>
          <p:sp>
            <p:nvSpPr>
              <p:cNvPr id="35" name="TextBox 34">
                <a:extLst>
                  <a:ext uri="{FF2B5EF4-FFF2-40B4-BE49-F238E27FC236}">
                    <a16:creationId xmlns:a16="http://schemas.microsoft.com/office/drawing/2014/main" id="{B9BA7932-A545-8DB6-298C-DBED38B11525}"/>
                  </a:ext>
                </a:extLst>
              </p:cNvPr>
              <p:cNvSpPr txBox="1"/>
              <p:nvPr/>
            </p:nvSpPr>
            <p:spPr>
              <a:xfrm>
                <a:off x="850693" y="2729088"/>
                <a:ext cx="2982950" cy="373352"/>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Vitamin D and Folate</a:t>
                </a:r>
                <a:endParaRPr lang="en-US" dirty="0">
                  <a:solidFill>
                    <a:srgbClr val="3D3432"/>
                  </a:solidFill>
                  <a:latin typeface="Montserrat" pitchFamily="2" charset="77"/>
                </a:endParaRPr>
              </a:p>
            </p:txBody>
          </p:sp>
        </p:grpSp>
      </p:grpSp>
      <p:grpSp>
        <p:nvGrpSpPr>
          <p:cNvPr id="9" name="bitter">
            <a:extLst>
              <a:ext uri="{FF2B5EF4-FFF2-40B4-BE49-F238E27FC236}">
                <a16:creationId xmlns:a16="http://schemas.microsoft.com/office/drawing/2014/main" id="{F27CCE94-CA77-C6EB-C47A-7FF17D717678}"/>
              </a:ext>
            </a:extLst>
          </p:cNvPr>
          <p:cNvGrpSpPr/>
          <p:nvPr/>
        </p:nvGrpSpPr>
        <p:grpSpPr>
          <a:xfrm>
            <a:off x="7854233" y="2504517"/>
            <a:ext cx="3480946" cy="2138562"/>
            <a:chOff x="7835288" y="1466790"/>
            <a:chExt cx="3518836" cy="2161842"/>
          </a:xfrm>
        </p:grpSpPr>
        <p:pic>
          <p:nvPicPr>
            <p:cNvPr id="10" name="Picture 9">
              <a:extLst>
                <a:ext uri="{FF2B5EF4-FFF2-40B4-BE49-F238E27FC236}">
                  <a16:creationId xmlns:a16="http://schemas.microsoft.com/office/drawing/2014/main" id="{041EE810-7740-1FE7-764D-BAD103896D61}"/>
                </a:ext>
              </a:extLst>
            </p:cNvPr>
            <p:cNvPicPr>
              <a:picLocks noChangeAspect="1"/>
            </p:cNvPicPr>
            <p:nvPr/>
          </p:nvPicPr>
          <p:blipFill>
            <a:blip r:embed="rId3"/>
            <a:srcRect t="32858" b="5706"/>
            <a:stretch>
              <a:fillRect/>
            </a:stretch>
          </p:blipFill>
          <p:spPr>
            <a:xfrm>
              <a:off x="7835288" y="1466790"/>
              <a:ext cx="3518836" cy="2161842"/>
            </a:xfrm>
            <a:prstGeom prst="roundRect">
              <a:avLst/>
            </a:prstGeom>
          </p:spPr>
        </p:pic>
        <p:sp>
          <p:nvSpPr>
            <p:cNvPr id="11" name="Rounded Rectangle 10" hidden="1">
              <a:extLst>
                <a:ext uri="{FF2B5EF4-FFF2-40B4-BE49-F238E27FC236}">
                  <a16:creationId xmlns:a16="http://schemas.microsoft.com/office/drawing/2014/main" id="{5D07FCFE-A93A-E35B-E7C7-DEEFFE9DC248}"/>
                </a:ext>
              </a:extLst>
            </p:cNvPr>
            <p:cNvSpPr/>
            <p:nvPr/>
          </p:nvSpPr>
          <p:spPr>
            <a:xfrm>
              <a:off x="9070506" y="2095664"/>
              <a:ext cx="1048403" cy="904096"/>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6B5FBF"/>
                  </a:solidFill>
                  <a:latin typeface="Sztosfixed" pitchFamily="2" charset="77"/>
                  <a:ea typeface="Sztosfixed" pitchFamily="2" charset="77"/>
                  <a:cs typeface="Sztosfixed" pitchFamily="2" charset="77"/>
                </a:rPr>
                <a:t>B</a:t>
              </a:r>
              <a:endParaRPr lang="en-US" sz="6000" b="1" dirty="0">
                <a:solidFill>
                  <a:srgbClr val="6B5FBF"/>
                </a:solidFill>
                <a:latin typeface="Sztosfixed" pitchFamily="2" charset="77"/>
                <a:ea typeface="Sztosfixed" pitchFamily="2" charset="77"/>
                <a:cs typeface="Sztosfixed" pitchFamily="2" charset="77"/>
              </a:endParaRPr>
            </a:p>
          </p:txBody>
        </p:sp>
      </p:grpSp>
      <p:grpSp>
        <p:nvGrpSpPr>
          <p:cNvPr id="12" name="sour">
            <a:extLst>
              <a:ext uri="{FF2B5EF4-FFF2-40B4-BE49-F238E27FC236}">
                <a16:creationId xmlns:a16="http://schemas.microsoft.com/office/drawing/2014/main" id="{25113FF5-57F5-C914-A814-5540674AC8DD}"/>
              </a:ext>
            </a:extLst>
          </p:cNvPr>
          <p:cNvGrpSpPr/>
          <p:nvPr/>
        </p:nvGrpSpPr>
        <p:grpSpPr>
          <a:xfrm>
            <a:off x="4215419" y="2504517"/>
            <a:ext cx="3480946" cy="2138562"/>
            <a:chOff x="4196475" y="1466790"/>
            <a:chExt cx="3518836" cy="2161842"/>
          </a:xfrm>
        </p:grpSpPr>
        <p:pic>
          <p:nvPicPr>
            <p:cNvPr id="13" name="Picture 12">
              <a:extLst>
                <a:ext uri="{FF2B5EF4-FFF2-40B4-BE49-F238E27FC236}">
                  <a16:creationId xmlns:a16="http://schemas.microsoft.com/office/drawing/2014/main" id="{D510F2AD-1213-5CD4-3F8B-25970D1620DD}"/>
                </a:ext>
              </a:extLst>
            </p:cNvPr>
            <p:cNvPicPr>
              <a:picLocks noChangeAspect="1"/>
            </p:cNvPicPr>
            <p:nvPr/>
          </p:nvPicPr>
          <p:blipFill>
            <a:blip r:embed="rId4"/>
            <a:srcRect l="7677" t="32301" r="7677" b="15697"/>
            <a:stretch>
              <a:fillRect/>
            </a:stretch>
          </p:blipFill>
          <p:spPr>
            <a:xfrm>
              <a:off x="4196475" y="1466790"/>
              <a:ext cx="3518836" cy="2161842"/>
            </a:xfrm>
            <a:prstGeom prst="roundRect">
              <a:avLst/>
            </a:prstGeom>
          </p:spPr>
        </p:pic>
        <p:sp>
          <p:nvSpPr>
            <p:cNvPr id="14" name="Rounded Rectangle 13" hidden="1">
              <a:extLst>
                <a:ext uri="{FF2B5EF4-FFF2-40B4-BE49-F238E27FC236}">
                  <a16:creationId xmlns:a16="http://schemas.microsoft.com/office/drawing/2014/main" id="{9399B3F6-F673-AFC0-FC5A-56A02005B457}"/>
                </a:ext>
              </a:extLst>
            </p:cNvPr>
            <p:cNvSpPr/>
            <p:nvPr/>
          </p:nvSpPr>
          <p:spPr>
            <a:xfrm>
              <a:off x="5404463" y="2095664"/>
              <a:ext cx="1102859" cy="904094"/>
            </a:xfrm>
            <a:prstGeom prst="roundRect">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2F7A34"/>
                  </a:solidFill>
                  <a:latin typeface="Sztosfixed" pitchFamily="2" charset="77"/>
                  <a:ea typeface="Sztosfixed" pitchFamily="2" charset="77"/>
                  <a:cs typeface="Sztosfixed" pitchFamily="2" charset="77"/>
                </a:rPr>
                <a:t>S</a:t>
              </a:r>
            </a:p>
          </p:txBody>
        </p:sp>
      </p:grpSp>
      <p:grpSp>
        <p:nvGrpSpPr>
          <p:cNvPr id="15" name="sweet">
            <a:extLst>
              <a:ext uri="{FF2B5EF4-FFF2-40B4-BE49-F238E27FC236}">
                <a16:creationId xmlns:a16="http://schemas.microsoft.com/office/drawing/2014/main" id="{FED283F2-C65B-542C-CC59-3C7B4D57715B}"/>
              </a:ext>
            </a:extLst>
          </p:cNvPr>
          <p:cNvGrpSpPr/>
          <p:nvPr/>
        </p:nvGrpSpPr>
        <p:grpSpPr>
          <a:xfrm>
            <a:off x="595548" y="2504517"/>
            <a:ext cx="3480946" cy="2138562"/>
            <a:chOff x="576603" y="1466790"/>
            <a:chExt cx="3518836" cy="2161842"/>
          </a:xfrm>
        </p:grpSpPr>
        <p:pic>
          <p:nvPicPr>
            <p:cNvPr id="16" name="Picture 15">
              <a:extLst>
                <a:ext uri="{FF2B5EF4-FFF2-40B4-BE49-F238E27FC236}">
                  <a16:creationId xmlns:a16="http://schemas.microsoft.com/office/drawing/2014/main" id="{1B76925A-1AE1-0027-4F42-0D4FC2586688}"/>
                </a:ext>
              </a:extLst>
            </p:cNvPr>
            <p:cNvPicPr>
              <a:picLocks noChangeAspect="1"/>
            </p:cNvPicPr>
            <p:nvPr/>
          </p:nvPicPr>
          <p:blipFill>
            <a:blip r:embed="rId5"/>
            <a:srcRect l="11373" t="42479" r="11373" b="10059"/>
            <a:stretch>
              <a:fillRect/>
            </a:stretch>
          </p:blipFill>
          <p:spPr>
            <a:xfrm>
              <a:off x="576603" y="1466790"/>
              <a:ext cx="3518836" cy="2161842"/>
            </a:xfrm>
            <a:prstGeom prst="roundRect">
              <a:avLst/>
            </a:prstGeom>
          </p:spPr>
        </p:pic>
        <p:sp>
          <p:nvSpPr>
            <p:cNvPr id="17" name="Rounded Rectangle 16" hidden="1">
              <a:extLst>
                <a:ext uri="{FF2B5EF4-FFF2-40B4-BE49-F238E27FC236}">
                  <a16:creationId xmlns:a16="http://schemas.microsoft.com/office/drawing/2014/main" id="{BCD925A3-3EFF-832C-F9BE-C9484C9C2D18}"/>
                </a:ext>
              </a:extLst>
            </p:cNvPr>
            <p:cNvSpPr/>
            <p:nvPr/>
          </p:nvSpPr>
          <p:spPr>
            <a:xfrm>
              <a:off x="1822731" y="2095664"/>
              <a:ext cx="1026580" cy="904094"/>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995C17"/>
                  </a:solidFill>
                  <a:latin typeface="Sztosfixed" pitchFamily="2" charset="77"/>
                  <a:ea typeface="Sztosfixed" pitchFamily="2" charset="77"/>
                  <a:cs typeface="Sztosfixed" pitchFamily="2" charset="77"/>
                </a:rPr>
                <a:t>S</a:t>
              </a:r>
              <a:endParaRPr lang="en-US" sz="6000" b="1" dirty="0">
                <a:solidFill>
                  <a:srgbClr val="995C17"/>
                </a:solidFill>
                <a:latin typeface="Sztosfixed" pitchFamily="2" charset="77"/>
                <a:ea typeface="Sztosfixed" pitchFamily="2" charset="77"/>
                <a:cs typeface="Sztosfixed" pitchFamily="2" charset="77"/>
              </a:endParaRPr>
            </a:p>
          </p:txBody>
        </p:sp>
      </p:grpSp>
      <p:sp>
        <p:nvSpPr>
          <p:cNvPr id="2" name="Title 1">
            <a:extLst>
              <a:ext uri="{FF2B5EF4-FFF2-40B4-BE49-F238E27FC236}">
                <a16:creationId xmlns:a16="http://schemas.microsoft.com/office/drawing/2014/main" id="{0C25A44C-98F2-2D1E-3654-F60AEFF28CC2}"/>
              </a:ext>
            </a:extLst>
          </p:cNvPr>
          <p:cNvSpPr txBox="1">
            <a:spLocks/>
          </p:cNvSpPr>
          <p:nvPr/>
        </p:nvSpPr>
        <p:spPr>
          <a:xfrm>
            <a:off x="2159000" y="352330"/>
            <a:ext cx="7874000" cy="54810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Pairings</a:t>
            </a:r>
          </a:p>
        </p:txBody>
      </p:sp>
      <p:grpSp>
        <p:nvGrpSpPr>
          <p:cNvPr id="51" name="Group 50" hidden="1">
            <a:extLst>
              <a:ext uri="{FF2B5EF4-FFF2-40B4-BE49-F238E27FC236}">
                <a16:creationId xmlns:a16="http://schemas.microsoft.com/office/drawing/2014/main" id="{322AEA6A-0BD7-C8BF-F226-109A8A315F7E}"/>
              </a:ext>
            </a:extLst>
          </p:cNvPr>
          <p:cNvGrpSpPr/>
          <p:nvPr/>
        </p:nvGrpSpPr>
        <p:grpSpPr>
          <a:xfrm>
            <a:off x="12553396" y="3543674"/>
            <a:ext cx="2436426" cy="2033973"/>
            <a:chOff x="4570996" y="1196361"/>
            <a:chExt cx="4283225" cy="3575716"/>
          </a:xfrm>
        </p:grpSpPr>
        <p:pic>
          <p:nvPicPr>
            <p:cNvPr id="52" name="Picture 51" descr="A red oval with black background&#10;&#10;AI-generated content may be incorrect.">
              <a:extLst>
                <a:ext uri="{FF2B5EF4-FFF2-40B4-BE49-F238E27FC236}">
                  <a16:creationId xmlns:a16="http://schemas.microsoft.com/office/drawing/2014/main" id="{09879D09-32F2-5622-83FE-5748119C684E}"/>
                </a:ext>
              </a:extLst>
            </p:cNvPr>
            <p:cNvPicPr>
              <a:picLocks noChangeAspect="1"/>
            </p:cNvPicPr>
            <p:nvPr/>
          </p:nvPicPr>
          <p:blipFill>
            <a:blip r:embed="rId6"/>
            <a:stretch>
              <a:fillRect/>
            </a:stretch>
          </p:blipFill>
          <p:spPr>
            <a:xfrm rot="21008423" flipH="1">
              <a:off x="4570996" y="1196361"/>
              <a:ext cx="4048766" cy="3575716"/>
            </a:xfrm>
            <a:prstGeom prst="rect">
              <a:avLst/>
            </a:prstGeom>
          </p:spPr>
        </p:pic>
        <p:sp>
          <p:nvSpPr>
            <p:cNvPr id="53" name="TextBox 52">
              <a:extLst>
                <a:ext uri="{FF2B5EF4-FFF2-40B4-BE49-F238E27FC236}">
                  <a16:creationId xmlns:a16="http://schemas.microsoft.com/office/drawing/2014/main" id="{74BB10E6-FF22-CEC3-8ADD-407996046759}"/>
                </a:ext>
              </a:extLst>
            </p:cNvPr>
            <p:cNvSpPr txBox="1"/>
            <p:nvPr/>
          </p:nvSpPr>
          <p:spPr>
            <a:xfrm>
              <a:off x="4969560" y="1564746"/>
              <a:ext cx="3406245" cy="2759456"/>
            </a:xfrm>
            <a:prstGeom prst="rect">
              <a:avLst/>
            </a:prstGeom>
            <a:noFill/>
          </p:spPr>
          <p:txBody>
            <a:bodyPr wrap="square" rtlCol="0">
              <a:spAutoFit/>
            </a:bodyPr>
            <a:lstStyle/>
            <a:p>
              <a:pPr algn="ctr"/>
              <a:r>
                <a:rPr lang="en-AU" sz="1600" dirty="0">
                  <a:solidFill>
                    <a:schemeClr val="bg1"/>
                  </a:solidFill>
                  <a:latin typeface="Sztosfixed" pitchFamily="2" charset="77"/>
                  <a:ea typeface="Sztosfixed" pitchFamily="2" charset="77"/>
                  <a:cs typeface="Sztosfixed" pitchFamily="2" charset="77"/>
                </a:rPr>
                <a:t>Umami is a yummy savoury taste - like cheese, vegemite or mushrooms.</a:t>
              </a:r>
              <a:endParaRPr lang="en-US" sz="1600" dirty="0">
                <a:solidFill>
                  <a:schemeClr val="bg1"/>
                </a:solidFill>
                <a:latin typeface="Sztosfixed" pitchFamily="2" charset="77"/>
                <a:ea typeface="Sztosfixed" pitchFamily="2" charset="77"/>
                <a:cs typeface="Sztosfixed" pitchFamily="2" charset="77"/>
              </a:endParaRPr>
            </a:p>
          </p:txBody>
        </p:sp>
        <p:sp>
          <p:nvSpPr>
            <p:cNvPr id="54" name="Triangle 53">
              <a:extLst>
                <a:ext uri="{FF2B5EF4-FFF2-40B4-BE49-F238E27FC236}">
                  <a16:creationId xmlns:a16="http://schemas.microsoft.com/office/drawing/2014/main" id="{FED6A9BF-EFF7-B0F9-96DD-E5006754F91F}"/>
                </a:ext>
              </a:extLst>
            </p:cNvPr>
            <p:cNvSpPr/>
            <p:nvPr/>
          </p:nvSpPr>
          <p:spPr>
            <a:xfrm rot="7200000">
              <a:off x="8213480" y="3181632"/>
              <a:ext cx="688204" cy="593279"/>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7" name="menu">
            <a:extLst>
              <a:ext uri="{FF2B5EF4-FFF2-40B4-BE49-F238E27FC236}">
                <a16:creationId xmlns:a16="http://schemas.microsoft.com/office/drawing/2014/main" id="{61C52E0B-E8D0-84C3-6BE0-4DD48C0B64DB}"/>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CBC5F88C-7836-9F18-40E1-4C1982AC828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9" name="a4">
              <a:hlinkClick r:id="" action="ppaction://hlinkshowjump?jump=nextslide"/>
              <a:extLst>
                <a:ext uri="{FF2B5EF4-FFF2-40B4-BE49-F238E27FC236}">
                  <a16:creationId xmlns:a16="http://schemas.microsoft.com/office/drawing/2014/main" id="{C6BC7A2C-4A9C-B193-0EE8-283D1D1B5969}"/>
                </a:ext>
              </a:extLst>
            </p:cNvPr>
            <p:cNvPicPr>
              <a:picLocks noChangeAspect="1"/>
            </p:cNvPicPr>
            <p:nvPr/>
          </p:nvPicPr>
          <p:blipFill>
            <a:blip r:embed="rId7"/>
            <a:srcRect/>
            <a:stretch/>
          </p:blipFill>
          <p:spPr>
            <a:xfrm>
              <a:off x="204687" y="2740767"/>
              <a:ext cx="154441" cy="106747"/>
            </a:xfrm>
            <a:prstGeom prst="rect">
              <a:avLst/>
            </a:prstGeom>
          </p:spPr>
        </p:pic>
        <p:pic>
          <p:nvPicPr>
            <p:cNvPr id="45" name="a4">
              <a:hlinkClick r:id="" action="ppaction://hlinkshowjump?jump=previousslide"/>
              <a:extLst>
                <a:ext uri="{FF2B5EF4-FFF2-40B4-BE49-F238E27FC236}">
                  <a16:creationId xmlns:a16="http://schemas.microsoft.com/office/drawing/2014/main" id="{272739D3-5CDA-E827-7F5E-DB388AF69DFC}"/>
                </a:ext>
              </a:extLst>
            </p:cNvPr>
            <p:cNvPicPr>
              <a:picLocks noChangeAspect="1"/>
            </p:cNvPicPr>
            <p:nvPr/>
          </p:nvPicPr>
          <p:blipFill>
            <a:blip r:embed="rId7"/>
            <a:srcRect/>
            <a:stretch/>
          </p:blipFill>
          <p:spPr>
            <a:xfrm rot="10800000">
              <a:off x="204687" y="2434554"/>
              <a:ext cx="154441" cy="106747"/>
            </a:xfrm>
            <a:prstGeom prst="rect">
              <a:avLst/>
            </a:prstGeom>
          </p:spPr>
        </p:pic>
      </p:grpSp>
      <p:sp>
        <p:nvSpPr>
          <p:cNvPr id="49" name="TextBox 48">
            <a:extLst>
              <a:ext uri="{FF2B5EF4-FFF2-40B4-BE49-F238E27FC236}">
                <a16:creationId xmlns:a16="http://schemas.microsoft.com/office/drawing/2014/main" id="{1C3BE40B-1EED-A088-B044-6E8F71DE7C45}"/>
              </a:ext>
            </a:extLst>
          </p:cNvPr>
          <p:cNvSpPr txBox="1"/>
          <p:nvPr/>
        </p:nvSpPr>
        <p:spPr>
          <a:xfrm>
            <a:off x="965200" y="1137704"/>
            <a:ext cx="10261600" cy="1077218"/>
          </a:xfrm>
          <a:prstGeom prst="rect">
            <a:avLst/>
          </a:prstGeom>
          <a:noFill/>
        </p:spPr>
        <p:txBody>
          <a:bodyPr wrap="square">
            <a:spAutoFit/>
          </a:bodyPr>
          <a:lstStyle/>
          <a:p>
            <a:pPr algn="ctr" rtl="0" fontAlgn="base">
              <a:spcAft>
                <a:spcPts val="1200"/>
              </a:spcAft>
            </a:pPr>
            <a:r>
              <a:rPr lang="en-AU" sz="1800" b="0" i="0" u="none" strike="noStrike" dirty="0">
                <a:solidFill>
                  <a:srgbClr val="414141"/>
                </a:solidFill>
                <a:effectLst/>
                <a:latin typeface="Montserrat" pitchFamily="2" charset="77"/>
              </a:rPr>
              <a:t>Did you know that when you pair mushrooms up with other tasty ingredients not only do you get a whole new level of flavour, it also adds extra key nutrients to your plate?</a:t>
            </a:r>
          </a:p>
          <a:p>
            <a:pPr algn="ctr" rtl="0" fontAlgn="base">
              <a:spcAft>
                <a:spcPts val="1200"/>
              </a:spcAft>
            </a:pPr>
            <a:r>
              <a:rPr lang="en-AU" sz="1800" b="0" i="0" u="none" strike="noStrike" dirty="0">
                <a:solidFill>
                  <a:srgbClr val="414141"/>
                </a:solidFill>
                <a:effectLst/>
                <a:latin typeface="SZTOS MEDIUM" pitchFamily="2" charset="77"/>
                <a:ea typeface="SZTOS MEDIUM" pitchFamily="2" charset="77"/>
                <a:cs typeface="SZTOS MEDIUM" pitchFamily="2" charset="77"/>
              </a:rPr>
              <a:t>Try these combinations:</a:t>
            </a:r>
          </a:p>
        </p:txBody>
      </p:sp>
      <p:grpSp>
        <p:nvGrpSpPr>
          <p:cNvPr id="64" name="Group 63">
            <a:extLst>
              <a:ext uri="{FF2B5EF4-FFF2-40B4-BE49-F238E27FC236}">
                <a16:creationId xmlns:a16="http://schemas.microsoft.com/office/drawing/2014/main" id="{746ED0D2-770F-02A5-7472-8D06E542578B}"/>
              </a:ext>
            </a:extLst>
          </p:cNvPr>
          <p:cNvGrpSpPr/>
          <p:nvPr/>
        </p:nvGrpSpPr>
        <p:grpSpPr>
          <a:xfrm>
            <a:off x="4346489" y="5341662"/>
            <a:ext cx="5779644" cy="1025672"/>
            <a:chOff x="4346489" y="5341662"/>
            <a:chExt cx="5779644" cy="1025672"/>
          </a:xfrm>
        </p:grpSpPr>
        <p:sp>
          <p:nvSpPr>
            <p:cNvPr id="57" name="Triangle 56">
              <a:extLst>
                <a:ext uri="{FF2B5EF4-FFF2-40B4-BE49-F238E27FC236}">
                  <a16:creationId xmlns:a16="http://schemas.microsoft.com/office/drawing/2014/main" id="{47492CF6-619B-863D-1428-535B9E8AA2AD}"/>
                </a:ext>
              </a:extLst>
            </p:cNvPr>
            <p:cNvSpPr/>
            <p:nvPr/>
          </p:nvSpPr>
          <p:spPr>
            <a:xfrm rot="16200000">
              <a:off x="4299026" y="5629422"/>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5">
              <a:extLst>
                <a:ext uri="{FF2B5EF4-FFF2-40B4-BE49-F238E27FC236}">
                  <a16:creationId xmlns:a16="http://schemas.microsoft.com/office/drawing/2014/main" id="{48CA1AED-7FD3-6080-8EBF-1FC452C92C35}"/>
                </a:ext>
              </a:extLst>
            </p:cNvPr>
            <p:cNvSpPr/>
            <p:nvPr/>
          </p:nvSpPr>
          <p:spPr>
            <a:xfrm>
              <a:off x="4643128" y="5341662"/>
              <a:ext cx="5483005" cy="1025672"/>
            </a:xfrm>
            <a:prstGeom prst="roundRect">
              <a:avLst>
                <a:gd name="adj" fmla="val 2489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endParaRPr lang="en-US" dirty="0">
                <a:solidFill>
                  <a:schemeClr val="bg1"/>
                </a:solidFill>
                <a:latin typeface="Montserrat" pitchFamily="2" charset="77"/>
              </a:endParaRPr>
            </a:p>
          </p:txBody>
        </p:sp>
        <p:sp>
          <p:nvSpPr>
            <p:cNvPr id="59" name="TextBox 58">
              <a:extLst>
                <a:ext uri="{FF2B5EF4-FFF2-40B4-BE49-F238E27FC236}">
                  <a16:creationId xmlns:a16="http://schemas.microsoft.com/office/drawing/2014/main" id="{1C60B932-A1F8-A4EC-CCD3-C240C4710583}"/>
                </a:ext>
              </a:extLst>
            </p:cNvPr>
            <p:cNvSpPr txBox="1"/>
            <p:nvPr/>
          </p:nvSpPr>
          <p:spPr>
            <a:xfrm>
              <a:off x="4781820" y="5389135"/>
              <a:ext cx="3169624" cy="918906"/>
            </a:xfrm>
            <a:prstGeom prst="rect">
              <a:avLst/>
            </a:prstGeom>
            <a:noFill/>
          </p:spPr>
          <p:txBody>
            <a:bodyPr wrap="square">
              <a:spAutoFit/>
            </a:bodyPr>
            <a:lstStyle/>
            <a:p>
              <a:pPr fontAlgn="base">
                <a:lnSpc>
                  <a:spcPts val="2200"/>
                </a:lnSpc>
                <a:spcAft>
                  <a:spcPts val="600"/>
                </a:spcAft>
              </a:pPr>
              <a:r>
                <a:rPr lang="en-US" sz="1600" dirty="0">
                  <a:solidFill>
                    <a:schemeClr val="bg1"/>
                  </a:solidFill>
                  <a:latin typeface="Montserrat" pitchFamily="2" charset="77"/>
                </a:rPr>
                <a:t>What other combinations can you find? (Based on health advice from America)</a:t>
              </a:r>
            </a:p>
          </p:txBody>
        </p:sp>
        <p:grpSp>
          <p:nvGrpSpPr>
            <p:cNvPr id="62" name="Group 61">
              <a:extLst>
                <a:ext uri="{FF2B5EF4-FFF2-40B4-BE49-F238E27FC236}">
                  <a16:creationId xmlns:a16="http://schemas.microsoft.com/office/drawing/2014/main" id="{6E310A45-4BD8-9615-2D9B-0BAF6A88A49E}"/>
                </a:ext>
              </a:extLst>
            </p:cNvPr>
            <p:cNvGrpSpPr/>
            <p:nvPr/>
          </p:nvGrpSpPr>
          <p:grpSpPr>
            <a:xfrm>
              <a:off x="7951444" y="5546061"/>
              <a:ext cx="1920804" cy="605054"/>
              <a:chOff x="7951444" y="5546061"/>
              <a:chExt cx="1920804" cy="605054"/>
            </a:xfrm>
          </p:grpSpPr>
          <p:sp>
            <p:nvSpPr>
              <p:cNvPr id="60" name="5">
                <a:hlinkClick r:id="rId8"/>
                <a:extLst>
                  <a:ext uri="{FF2B5EF4-FFF2-40B4-BE49-F238E27FC236}">
                    <a16:creationId xmlns:a16="http://schemas.microsoft.com/office/drawing/2014/main" id="{0E36B3C7-284C-CE2B-DAD2-F6B92B561523}"/>
                  </a:ext>
                </a:extLst>
              </p:cNvPr>
              <p:cNvSpPr/>
              <p:nvPr/>
            </p:nvSpPr>
            <p:spPr>
              <a:xfrm>
                <a:off x="7951444" y="5546061"/>
                <a:ext cx="1920804" cy="605054"/>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endParaRPr lang="en-US" dirty="0">
                  <a:solidFill>
                    <a:schemeClr val="bg1"/>
                  </a:solidFill>
                  <a:latin typeface="Montserrat" pitchFamily="2" charset="77"/>
                </a:endParaRPr>
              </a:p>
            </p:txBody>
          </p:sp>
          <p:sp>
            <p:nvSpPr>
              <p:cNvPr id="61" name="TextBox 60">
                <a:extLst>
                  <a:ext uri="{FF2B5EF4-FFF2-40B4-BE49-F238E27FC236}">
                    <a16:creationId xmlns:a16="http://schemas.microsoft.com/office/drawing/2014/main" id="{E48B7F5C-C816-D581-DAC4-984AF00E321A}"/>
                  </a:ext>
                </a:extLst>
              </p:cNvPr>
              <p:cNvSpPr txBox="1"/>
              <p:nvPr/>
            </p:nvSpPr>
            <p:spPr>
              <a:xfrm>
                <a:off x="8109393" y="5649025"/>
                <a:ext cx="1622734" cy="374461"/>
              </a:xfrm>
              <a:prstGeom prst="rect">
                <a:avLst/>
              </a:prstGeom>
              <a:noFill/>
            </p:spPr>
            <p:txBody>
              <a:bodyPr wrap="square">
                <a:spAutoFit/>
              </a:bodyPr>
              <a:lstStyle/>
              <a:p>
                <a:pPr algn="ctr" fontAlgn="base">
                  <a:lnSpc>
                    <a:spcPts val="2200"/>
                  </a:lnSpc>
                  <a:spcAft>
                    <a:spcPts val="600"/>
                  </a:spcAft>
                </a:pPr>
                <a:r>
                  <a:rPr lang="en-US" sz="2000" b="1" dirty="0">
                    <a:solidFill>
                      <a:srgbClr val="9B2242"/>
                    </a:solidFill>
                    <a:latin typeface="Montserrat" pitchFamily="2" charset="77"/>
                    <a:hlinkClick r:id="rId8">
                      <a:extLst>
                        <a:ext uri="{A12FA001-AC4F-418D-AE19-62706E023703}">
                          <ahyp:hlinkClr xmlns:ahyp="http://schemas.microsoft.com/office/drawing/2018/hyperlinkcolor" val="tx"/>
                        </a:ext>
                      </a:extLst>
                    </a:hlinkClick>
                  </a:rPr>
                  <a:t>Click here</a:t>
                </a:r>
                <a:endParaRPr lang="en-US" sz="2000" b="1" dirty="0">
                  <a:solidFill>
                    <a:srgbClr val="9B2242"/>
                  </a:solidFill>
                  <a:latin typeface="Montserrat" pitchFamily="2" charset="77"/>
                </a:endParaRPr>
              </a:p>
            </p:txBody>
          </p:sp>
        </p:grpSp>
      </p:grpSp>
      <p:sp>
        <p:nvSpPr>
          <p:cNvPr id="63" name="Google Shape;151;p10">
            <a:extLst>
              <a:ext uri="{FF2B5EF4-FFF2-40B4-BE49-F238E27FC236}">
                <a16:creationId xmlns:a16="http://schemas.microsoft.com/office/drawing/2014/main" id="{F1702082-49D3-998C-239B-B1CB76BE890E}"/>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43</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422997985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18"/>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nextCondLst>
                <p:cond evt="onClick" delay="0">
                  <p:tgtEl>
                    <p:spTgt spid="18"/>
                  </p:tgtEl>
                </p:cond>
              </p:nextCondLst>
            </p:seq>
            <p:seq concurrent="1" nextAc="seek">
              <p:cTn id="26" restart="whenNotActive" fill="hold" evtFilter="cancelBubble" nodeType="interactiveSeq">
                <p:stCondLst>
                  <p:cond evt="onClick" delay="0">
                    <p:tgtEl>
                      <p:spTgt spid="24"/>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nextCondLst>
                <p:cond evt="onClick" delay="0">
                  <p:tgtEl>
                    <p:spTgt spid="24"/>
                  </p:tgtEl>
                </p:cond>
              </p:nextCondLst>
            </p:seq>
            <p:seq concurrent="1" nextAc="seek">
              <p:cTn id="32" restart="whenNotActive" fill="hold" evtFilter="cancelBubble" nodeType="interactiveSeq">
                <p:stCondLst>
                  <p:cond evt="onClick" delay="0">
                    <p:tgtEl>
                      <p:spTgt spid="30"/>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childTnLst>
              </p:cTn>
              <p:nextCondLst>
                <p:cond evt="onClick" delay="0">
                  <p:tgtEl>
                    <p:spTgt spid="30"/>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B5BDD-C96A-EEF6-FD36-1C7C42D59291}"/>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69563D4B-AC8A-331C-5B3D-4674C7585D23}"/>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44</a:t>
            </a:fld>
            <a:endParaRPr lang="en" sz="2000" b="1" dirty="0">
              <a:solidFill>
                <a:schemeClr val="bg1"/>
              </a:solidFill>
              <a:latin typeface="Sztosfixed" pitchFamily="2" charset="77"/>
              <a:ea typeface="Sztosfixed" pitchFamily="2" charset="77"/>
              <a:cs typeface="Sztosfixed" pitchFamily="2" charset="77"/>
            </a:endParaRPr>
          </a:p>
        </p:txBody>
      </p:sp>
      <p:pic>
        <p:nvPicPr>
          <p:cNvPr id="4" name="Picture 3">
            <a:extLst>
              <a:ext uri="{FF2B5EF4-FFF2-40B4-BE49-F238E27FC236}">
                <a16:creationId xmlns:a16="http://schemas.microsoft.com/office/drawing/2014/main" id="{8C0927D6-2861-53E2-F189-428032105A3B}"/>
              </a:ext>
            </a:extLst>
          </p:cNvPr>
          <p:cNvPicPr>
            <a:picLocks noChangeAspect="1"/>
          </p:cNvPicPr>
          <p:nvPr/>
        </p:nvPicPr>
        <p:blipFill>
          <a:blip r:embed="rId2"/>
          <a:srcRect/>
          <a:stretch/>
        </p:blipFill>
        <p:spPr>
          <a:xfrm>
            <a:off x="3923747" y="1129348"/>
            <a:ext cx="7335640" cy="5183736"/>
          </a:xfrm>
          <a:prstGeom prst="rect">
            <a:avLst/>
          </a:prstGeom>
        </p:spPr>
      </p:pic>
      <p:sp>
        <p:nvSpPr>
          <p:cNvPr id="9" name="Title 1">
            <a:extLst>
              <a:ext uri="{FF2B5EF4-FFF2-40B4-BE49-F238E27FC236}">
                <a16:creationId xmlns:a16="http://schemas.microsoft.com/office/drawing/2014/main" id="{BD104D0A-28B4-71FF-716A-6D7FE42B5B5C}"/>
              </a:ext>
            </a:extLst>
          </p:cNvPr>
          <p:cNvSpPr txBox="1">
            <a:spLocks/>
          </p:cNvSpPr>
          <p:nvPr/>
        </p:nvSpPr>
        <p:spPr>
          <a:xfrm>
            <a:off x="3759200" y="352331"/>
            <a:ext cx="4673600" cy="485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4B51C8EC-C759-A2EA-5324-850B2E86D805}"/>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5A2BA56B-F954-B3F6-615D-332A6A9BF69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08A87567-3431-A1E1-14EF-2274B09FE4DF}"/>
                </a:ext>
              </a:extLst>
            </p:cNvPr>
            <p:cNvPicPr>
              <a:picLocks noChangeAspect="1"/>
            </p:cNvPicPr>
            <p:nvPr/>
          </p:nvPicPr>
          <p:blipFill>
            <a:blip r:embed="rId3"/>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93C026B2-8B27-2C05-98E9-26A337018A04}"/>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3" name="Oval 2">
            <a:extLst>
              <a:ext uri="{FF2B5EF4-FFF2-40B4-BE49-F238E27FC236}">
                <a16:creationId xmlns:a16="http://schemas.microsoft.com/office/drawing/2014/main" id="{7B73DB6C-13C3-0A6D-2544-5B9EEF85816C}"/>
              </a:ext>
            </a:extLst>
          </p:cNvPr>
          <p:cNvSpPr/>
          <p:nvPr/>
        </p:nvSpPr>
        <p:spPr>
          <a:xfrm>
            <a:off x="929006" y="5670941"/>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cartoon mushroom holding a magnifying glass and a map&#10;&#10;AI-generated content may be incorrect.">
            <a:extLst>
              <a:ext uri="{FF2B5EF4-FFF2-40B4-BE49-F238E27FC236}">
                <a16:creationId xmlns:a16="http://schemas.microsoft.com/office/drawing/2014/main" id="{B3C1A4C9-2556-9F20-8CC5-107DF91AF06F}"/>
              </a:ext>
            </a:extLst>
          </p:cNvPr>
          <p:cNvPicPr>
            <a:picLocks noChangeAspect="1"/>
          </p:cNvPicPr>
          <p:nvPr/>
        </p:nvPicPr>
        <p:blipFill>
          <a:blip r:embed="rId4"/>
          <a:stretch>
            <a:fillRect/>
          </a:stretch>
        </p:blipFill>
        <p:spPr>
          <a:xfrm flipH="1">
            <a:off x="-304053" y="2353733"/>
            <a:ext cx="4120443" cy="3708399"/>
          </a:xfrm>
          <a:prstGeom prst="rect">
            <a:avLst/>
          </a:prstGeom>
        </p:spPr>
      </p:pic>
    </p:spTree>
    <p:extLst>
      <p:ext uri="{BB962C8B-B14F-4D97-AF65-F5344CB8AC3E}">
        <p14:creationId xmlns:p14="http://schemas.microsoft.com/office/powerpoint/2010/main" val="3620841103"/>
      </p:ext>
    </p:extLst>
  </p:cSld>
  <p:clrMapOvr>
    <a:masterClrMapping/>
  </p:clrMapOvr>
  <p:transition spd="slow" advClick="0">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DE0FB-7625-A7D1-E327-5081323A3562}"/>
            </a:ext>
          </a:extLst>
        </p:cNvPr>
        <p:cNvGrpSpPr/>
        <p:nvPr/>
      </p:nvGrpSpPr>
      <p:grpSpPr>
        <a:xfrm>
          <a:off x="0" y="0"/>
          <a:ext cx="0" cy="0"/>
          <a:chOff x="0" y="0"/>
          <a:chExt cx="0" cy="0"/>
        </a:xfrm>
      </p:grpSpPr>
      <p:grpSp>
        <p:nvGrpSpPr>
          <p:cNvPr id="45" name="1">
            <a:extLst>
              <a:ext uri="{FF2B5EF4-FFF2-40B4-BE49-F238E27FC236}">
                <a16:creationId xmlns:a16="http://schemas.microsoft.com/office/drawing/2014/main" id="{A1B726D4-8290-D256-DD2A-E997DD5FE50F}"/>
              </a:ext>
            </a:extLst>
          </p:cNvPr>
          <p:cNvGrpSpPr/>
          <p:nvPr/>
        </p:nvGrpSpPr>
        <p:grpSpPr>
          <a:xfrm>
            <a:off x="2268921" y="1192773"/>
            <a:ext cx="7772400" cy="4472454"/>
            <a:chOff x="2396060" y="1775848"/>
            <a:chExt cx="7772400" cy="4472454"/>
          </a:xfrm>
        </p:grpSpPr>
        <p:pic>
          <p:nvPicPr>
            <p:cNvPr id="46" name="Picture 45" descr="A white oval object with a black border&#10;&#10;AI-generated content may be incorrect.">
              <a:extLst>
                <a:ext uri="{FF2B5EF4-FFF2-40B4-BE49-F238E27FC236}">
                  <a16:creationId xmlns:a16="http://schemas.microsoft.com/office/drawing/2014/main" id="{7A10A4E5-5801-B40D-25E1-1B4A62B66A72}"/>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47" name="TextBox 46">
              <a:extLst>
                <a:ext uri="{FF2B5EF4-FFF2-40B4-BE49-F238E27FC236}">
                  <a16:creationId xmlns:a16="http://schemas.microsoft.com/office/drawing/2014/main" id="{2BC768F3-D15E-F7C9-07E9-09A483F64C76}"/>
                </a:ext>
              </a:extLst>
            </p:cNvPr>
            <p:cNvSpPr txBox="1"/>
            <p:nvPr/>
          </p:nvSpPr>
          <p:spPr>
            <a:xfrm>
              <a:off x="5998072" y="266771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Cheesy Mushroom Quesadillas</a:t>
              </a:r>
              <a:endParaRPr lang="en-AU" sz="1400" b="0" i="0" u="none" strike="noStrike" dirty="0">
                <a:solidFill>
                  <a:srgbClr val="6B5FBF"/>
                </a:solidFill>
                <a:effectLst/>
                <a:latin typeface="Montserrat" pitchFamily="2" charset="77"/>
              </a:endParaRPr>
            </a:p>
          </p:txBody>
        </p:sp>
        <p:pic>
          <p:nvPicPr>
            <p:cNvPr id="48" name="Picture 47">
              <a:extLst>
                <a:ext uri="{FF2B5EF4-FFF2-40B4-BE49-F238E27FC236}">
                  <a16:creationId xmlns:a16="http://schemas.microsoft.com/office/drawing/2014/main" id="{3134633B-C03A-D8F2-982D-7E45C6B7FF50}"/>
                </a:ext>
              </a:extLst>
            </p:cNvPr>
            <p:cNvPicPr>
              <a:picLocks noChangeAspect="1"/>
            </p:cNvPicPr>
            <p:nvPr/>
          </p:nvPicPr>
          <p:blipFill>
            <a:blip r:embed="rId3"/>
            <a:srcRect/>
            <a:stretch/>
          </p:blipFill>
          <p:spPr>
            <a:xfrm>
              <a:off x="3122288" y="2589375"/>
              <a:ext cx="2685378" cy="2842070"/>
            </a:xfrm>
            <a:prstGeom prst="rect">
              <a:avLst/>
            </a:prstGeom>
          </p:spPr>
        </p:pic>
        <p:pic>
          <p:nvPicPr>
            <p:cNvPr id="16" name="Picture 15">
              <a:extLst>
                <a:ext uri="{FF2B5EF4-FFF2-40B4-BE49-F238E27FC236}">
                  <a16:creationId xmlns:a16="http://schemas.microsoft.com/office/drawing/2014/main" id="{5AA5A690-8D82-F2B9-E590-9D0D3AA8ED4B}"/>
                </a:ext>
              </a:extLst>
            </p:cNvPr>
            <p:cNvPicPr>
              <a:picLocks noChangeAspect="1"/>
            </p:cNvPicPr>
            <p:nvPr/>
          </p:nvPicPr>
          <p:blipFill>
            <a:blip r:embed="rId4"/>
            <a:srcRect/>
            <a:stretch/>
          </p:blipFill>
          <p:spPr>
            <a:xfrm>
              <a:off x="6054958" y="3546319"/>
              <a:ext cx="2058330" cy="2064529"/>
            </a:xfrm>
            <a:prstGeom prst="rect">
              <a:avLst/>
            </a:prstGeom>
          </p:spPr>
        </p:pic>
      </p:grpSp>
      <p:grpSp>
        <p:nvGrpSpPr>
          <p:cNvPr id="6" name="2">
            <a:extLst>
              <a:ext uri="{FF2B5EF4-FFF2-40B4-BE49-F238E27FC236}">
                <a16:creationId xmlns:a16="http://schemas.microsoft.com/office/drawing/2014/main" id="{08F96816-582A-C1ED-3FE8-D8AD8E7E59A1}"/>
              </a:ext>
            </a:extLst>
          </p:cNvPr>
          <p:cNvGrpSpPr/>
          <p:nvPr/>
        </p:nvGrpSpPr>
        <p:grpSpPr>
          <a:xfrm>
            <a:off x="2268921" y="1192773"/>
            <a:ext cx="7772400" cy="4472454"/>
            <a:chOff x="2396060" y="1775848"/>
            <a:chExt cx="7772400" cy="4472454"/>
          </a:xfrm>
        </p:grpSpPr>
        <p:pic>
          <p:nvPicPr>
            <p:cNvPr id="7" name="Picture 6" descr="A white oval object with a black border&#10;&#10;AI-generated content may be incorrect.">
              <a:extLst>
                <a:ext uri="{FF2B5EF4-FFF2-40B4-BE49-F238E27FC236}">
                  <a16:creationId xmlns:a16="http://schemas.microsoft.com/office/drawing/2014/main" id="{839664AC-BDBA-DADF-8A01-2EE50968C86B}"/>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8" name="TextBox 7">
              <a:extLst>
                <a:ext uri="{FF2B5EF4-FFF2-40B4-BE49-F238E27FC236}">
                  <a16:creationId xmlns:a16="http://schemas.microsoft.com/office/drawing/2014/main" id="{A2DEDF7D-DED4-E6D7-56F2-0F038DF2027D}"/>
                </a:ext>
              </a:extLst>
            </p:cNvPr>
            <p:cNvSpPr txBox="1"/>
            <p:nvPr/>
          </p:nvSpPr>
          <p:spPr>
            <a:xfrm>
              <a:off x="5998072" y="266771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Mushroom Omelette Wrap</a:t>
              </a:r>
            </a:p>
          </p:txBody>
        </p:sp>
        <p:pic>
          <p:nvPicPr>
            <p:cNvPr id="9" name="Picture 8">
              <a:extLst>
                <a:ext uri="{FF2B5EF4-FFF2-40B4-BE49-F238E27FC236}">
                  <a16:creationId xmlns:a16="http://schemas.microsoft.com/office/drawing/2014/main" id="{81886C62-FC9D-3AE5-3079-FC0354D58CF7}"/>
                </a:ext>
              </a:extLst>
            </p:cNvPr>
            <p:cNvPicPr>
              <a:picLocks noChangeAspect="1"/>
            </p:cNvPicPr>
            <p:nvPr/>
          </p:nvPicPr>
          <p:blipFill>
            <a:blip r:embed="rId5"/>
            <a:srcRect/>
            <a:stretch/>
          </p:blipFill>
          <p:spPr>
            <a:xfrm>
              <a:off x="3124841" y="2589217"/>
              <a:ext cx="2680271" cy="2842385"/>
            </a:xfrm>
            <a:prstGeom prst="rect">
              <a:avLst/>
            </a:prstGeom>
          </p:spPr>
        </p:pic>
        <p:pic>
          <p:nvPicPr>
            <p:cNvPr id="13" name="Picture 12">
              <a:extLst>
                <a:ext uri="{FF2B5EF4-FFF2-40B4-BE49-F238E27FC236}">
                  <a16:creationId xmlns:a16="http://schemas.microsoft.com/office/drawing/2014/main" id="{F4EDA48D-605A-10CF-41AD-17644C2129A7}"/>
                </a:ext>
              </a:extLst>
            </p:cNvPr>
            <p:cNvPicPr>
              <a:picLocks noChangeAspect="1"/>
            </p:cNvPicPr>
            <p:nvPr/>
          </p:nvPicPr>
          <p:blipFill>
            <a:blip r:embed="rId6"/>
            <a:srcRect t="132"/>
            <a:stretch>
              <a:fillRect/>
            </a:stretch>
          </p:blipFill>
          <p:spPr>
            <a:xfrm>
              <a:off x="6041036" y="3544902"/>
              <a:ext cx="2065946" cy="2069513"/>
            </a:xfrm>
            <a:prstGeom prst="rect">
              <a:avLst/>
            </a:prstGeom>
          </p:spPr>
        </p:pic>
      </p:grpSp>
      <p:grpSp>
        <p:nvGrpSpPr>
          <p:cNvPr id="2" name="3">
            <a:extLst>
              <a:ext uri="{FF2B5EF4-FFF2-40B4-BE49-F238E27FC236}">
                <a16:creationId xmlns:a16="http://schemas.microsoft.com/office/drawing/2014/main" id="{AB783392-154A-D81A-5AEC-5021906634AB}"/>
              </a:ext>
            </a:extLst>
          </p:cNvPr>
          <p:cNvGrpSpPr/>
          <p:nvPr/>
        </p:nvGrpSpPr>
        <p:grpSpPr>
          <a:xfrm>
            <a:off x="2268921" y="1192773"/>
            <a:ext cx="7772400" cy="4472454"/>
            <a:chOff x="2396060" y="1775848"/>
            <a:chExt cx="7772400" cy="4472454"/>
          </a:xfrm>
        </p:grpSpPr>
        <p:pic>
          <p:nvPicPr>
            <p:cNvPr id="3" name="Picture 2" descr="A white oval object with a black border&#10;&#10;AI-generated content may be incorrect.">
              <a:extLst>
                <a:ext uri="{FF2B5EF4-FFF2-40B4-BE49-F238E27FC236}">
                  <a16:creationId xmlns:a16="http://schemas.microsoft.com/office/drawing/2014/main" id="{D9EF9F28-7753-B55E-368C-5028D922626D}"/>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4" name="TextBox 3">
              <a:extLst>
                <a:ext uri="{FF2B5EF4-FFF2-40B4-BE49-F238E27FC236}">
                  <a16:creationId xmlns:a16="http://schemas.microsoft.com/office/drawing/2014/main" id="{43532BDC-C81A-EED7-5063-D256F7EC9BC0}"/>
                </a:ext>
              </a:extLst>
            </p:cNvPr>
            <p:cNvSpPr txBox="1"/>
            <p:nvPr/>
          </p:nvSpPr>
          <p:spPr>
            <a:xfrm>
              <a:off x="5998072" y="265077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Teriyaki Mushroom Sushi Rolls</a:t>
              </a:r>
            </a:p>
          </p:txBody>
        </p:sp>
        <p:pic>
          <p:nvPicPr>
            <p:cNvPr id="5" name="Picture 4">
              <a:extLst>
                <a:ext uri="{FF2B5EF4-FFF2-40B4-BE49-F238E27FC236}">
                  <a16:creationId xmlns:a16="http://schemas.microsoft.com/office/drawing/2014/main" id="{A437741B-A927-448A-2C56-3E24CB8FAFFF}"/>
                </a:ext>
              </a:extLst>
            </p:cNvPr>
            <p:cNvPicPr>
              <a:picLocks noChangeAspect="1"/>
            </p:cNvPicPr>
            <p:nvPr/>
          </p:nvPicPr>
          <p:blipFill>
            <a:blip r:embed="rId7"/>
            <a:srcRect/>
            <a:stretch/>
          </p:blipFill>
          <p:spPr>
            <a:xfrm>
              <a:off x="3124841" y="2589217"/>
              <a:ext cx="2680271" cy="2842385"/>
            </a:xfrm>
            <a:prstGeom prst="rect">
              <a:avLst/>
            </a:prstGeom>
          </p:spPr>
        </p:pic>
        <p:pic>
          <p:nvPicPr>
            <p:cNvPr id="11" name="Picture 10">
              <a:extLst>
                <a:ext uri="{FF2B5EF4-FFF2-40B4-BE49-F238E27FC236}">
                  <a16:creationId xmlns:a16="http://schemas.microsoft.com/office/drawing/2014/main" id="{0534E74A-2F4F-59B9-3708-F9B08C333132}"/>
                </a:ext>
              </a:extLst>
            </p:cNvPr>
            <p:cNvPicPr>
              <a:picLocks noChangeAspect="1"/>
            </p:cNvPicPr>
            <p:nvPr/>
          </p:nvPicPr>
          <p:blipFill>
            <a:blip r:embed="rId8"/>
            <a:srcRect/>
            <a:stretch/>
          </p:blipFill>
          <p:spPr>
            <a:xfrm>
              <a:off x="6081808" y="3544902"/>
              <a:ext cx="2065946" cy="2065946"/>
            </a:xfrm>
            <a:prstGeom prst="rect">
              <a:avLst/>
            </a:prstGeom>
          </p:spPr>
        </p:pic>
      </p:grpSp>
      <p:sp>
        <p:nvSpPr>
          <p:cNvPr id="10" name="TextBox 9">
            <a:extLst>
              <a:ext uri="{FF2B5EF4-FFF2-40B4-BE49-F238E27FC236}">
                <a16:creationId xmlns:a16="http://schemas.microsoft.com/office/drawing/2014/main" id="{42CAB1E8-6B12-7E28-699D-0FAF7101C2ED}"/>
              </a:ext>
            </a:extLst>
          </p:cNvPr>
          <p:cNvSpPr txBox="1"/>
          <p:nvPr/>
        </p:nvSpPr>
        <p:spPr>
          <a:xfrm>
            <a:off x="2995149" y="5868604"/>
            <a:ext cx="4522311" cy="646331"/>
          </a:xfrm>
          <a:prstGeom prst="rect">
            <a:avLst/>
          </a:prstGeom>
          <a:noFill/>
        </p:spPr>
        <p:txBody>
          <a:bodyPr wrap="square">
            <a:spAutoFit/>
          </a:bodyPr>
          <a:lstStyle/>
          <a:p>
            <a:pPr rtl="0" fontAlgn="base">
              <a:spcAft>
                <a:spcPts val="600"/>
              </a:spcAft>
            </a:pPr>
            <a:r>
              <a:rPr lang="en-AU" sz="1800" b="0" i="0" u="none" strike="noStrike" dirty="0">
                <a:solidFill>
                  <a:schemeClr val="bg1"/>
                </a:solidFill>
                <a:effectLst/>
                <a:latin typeface="Montserrat" pitchFamily="2" charset="77"/>
              </a:rPr>
              <a:t>Here are some simple mushroom recipes you might want to try. </a:t>
            </a:r>
            <a:endParaRPr lang="en-AU" sz="1800" b="0" i="0" u="none" strike="noStrike" dirty="0">
              <a:solidFill>
                <a:srgbClr val="3EA345"/>
              </a:solidFill>
              <a:effectLst/>
              <a:latin typeface="Montserrat" pitchFamily="2" charset="77"/>
            </a:endParaRPr>
          </a:p>
        </p:txBody>
      </p:sp>
      <p:sp>
        <p:nvSpPr>
          <p:cNvPr id="12" name="Title 1">
            <a:extLst>
              <a:ext uri="{FF2B5EF4-FFF2-40B4-BE49-F238E27FC236}">
                <a16:creationId xmlns:a16="http://schemas.microsoft.com/office/drawing/2014/main" id="{2AE6183B-B1C1-BB60-3719-B4B88D39B837}"/>
              </a:ext>
            </a:extLst>
          </p:cNvPr>
          <p:cNvSpPr txBox="1">
            <a:spLocks/>
          </p:cNvSpPr>
          <p:nvPr/>
        </p:nvSpPr>
        <p:spPr>
          <a:xfrm>
            <a:off x="1610019" y="352330"/>
            <a:ext cx="8971960" cy="54387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Classroom Cook Up</a:t>
            </a:r>
          </a:p>
        </p:txBody>
      </p:sp>
      <p:sp>
        <p:nvSpPr>
          <p:cNvPr id="14" name="button">
            <a:hlinkClick r:id="rId9"/>
            <a:extLst>
              <a:ext uri="{FF2B5EF4-FFF2-40B4-BE49-F238E27FC236}">
                <a16:creationId xmlns:a16="http://schemas.microsoft.com/office/drawing/2014/main" id="{98B76FA6-915E-8D22-1E99-5E4EAE3920C1}"/>
              </a:ext>
            </a:extLst>
          </p:cNvPr>
          <p:cNvSpPr/>
          <p:nvPr/>
        </p:nvSpPr>
        <p:spPr>
          <a:xfrm>
            <a:off x="7301558" y="5927308"/>
            <a:ext cx="1905002" cy="549132"/>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9B2242"/>
                </a:solidFill>
                <a:latin typeface="Sztosfixed" pitchFamily="2" charset="77"/>
                <a:ea typeface="Sztosfixed" pitchFamily="2" charset="77"/>
                <a:cs typeface="Sztosfixed" pitchFamily="2" charset="77"/>
              </a:rPr>
              <a:t>Recipes</a:t>
            </a:r>
            <a:endParaRPr lang="en-AU" dirty="0">
              <a:solidFill>
                <a:srgbClr val="9B2242"/>
              </a:solidFill>
            </a:endParaRPr>
          </a:p>
        </p:txBody>
      </p:sp>
      <p:sp>
        <p:nvSpPr>
          <p:cNvPr id="15" name="Google Shape;151;p10">
            <a:extLst>
              <a:ext uri="{FF2B5EF4-FFF2-40B4-BE49-F238E27FC236}">
                <a16:creationId xmlns:a16="http://schemas.microsoft.com/office/drawing/2014/main" id="{AC06EE80-92F1-1CFF-7C11-4CC9BD25553B}"/>
              </a:ext>
            </a:extLst>
          </p:cNvPr>
          <p:cNvSpPr txBox="1">
            <a:spLocks/>
          </p:cNvSpPr>
          <p:nvPr/>
        </p:nvSpPr>
        <p:spPr>
          <a:xfrm>
            <a:off x="10951535" y="6318135"/>
            <a:ext cx="889896"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45</a:t>
            </a:fld>
            <a:endParaRPr lang="en" sz="2000" b="1">
              <a:solidFill>
                <a:srgbClr val="B83529"/>
              </a:solidFill>
              <a:latin typeface="Sztosfixed" pitchFamily="2" charset="77"/>
              <a:ea typeface="Sztosfixed" pitchFamily="2" charset="77"/>
              <a:cs typeface="Sztosfixed" pitchFamily="2" charset="77"/>
            </a:endParaRPr>
          </a:p>
        </p:txBody>
      </p:sp>
      <p:pic>
        <p:nvPicPr>
          <p:cNvPr id="21" name="bt1" descr="A red arrow in a white circle&#10;&#10;AI-generated content may be incorrect.">
            <a:extLst>
              <a:ext uri="{FF2B5EF4-FFF2-40B4-BE49-F238E27FC236}">
                <a16:creationId xmlns:a16="http://schemas.microsoft.com/office/drawing/2014/main" id="{A0BEF922-3DA9-7890-941B-4A579761867C}"/>
              </a:ext>
            </a:extLst>
          </p:cNvPr>
          <p:cNvPicPr>
            <a:picLocks noChangeAspect="1"/>
          </p:cNvPicPr>
          <p:nvPr/>
        </p:nvPicPr>
        <p:blipFill>
          <a:blip r:embed="rId10"/>
          <a:stretch>
            <a:fillRect/>
          </a:stretch>
        </p:blipFill>
        <p:spPr>
          <a:xfrm rot="16200000">
            <a:off x="10041321" y="3170695"/>
            <a:ext cx="516610" cy="516610"/>
          </a:xfrm>
          <a:prstGeom prst="rect">
            <a:avLst/>
          </a:prstGeom>
        </p:spPr>
      </p:pic>
      <p:pic>
        <p:nvPicPr>
          <p:cNvPr id="22" name="bt2" descr="A red arrow in a white circle&#10;&#10;AI-generated content may be incorrect.">
            <a:extLst>
              <a:ext uri="{FF2B5EF4-FFF2-40B4-BE49-F238E27FC236}">
                <a16:creationId xmlns:a16="http://schemas.microsoft.com/office/drawing/2014/main" id="{1F50079E-2791-39DC-822F-984D5BFB2FD4}"/>
              </a:ext>
            </a:extLst>
          </p:cNvPr>
          <p:cNvPicPr>
            <a:picLocks noChangeAspect="1"/>
          </p:cNvPicPr>
          <p:nvPr/>
        </p:nvPicPr>
        <p:blipFill>
          <a:blip r:embed="rId10"/>
          <a:stretch>
            <a:fillRect/>
          </a:stretch>
        </p:blipFill>
        <p:spPr>
          <a:xfrm rot="16200000">
            <a:off x="10041321" y="3170695"/>
            <a:ext cx="516610" cy="516610"/>
          </a:xfrm>
          <a:prstGeom prst="rect">
            <a:avLst/>
          </a:prstGeom>
        </p:spPr>
      </p:pic>
      <p:pic>
        <p:nvPicPr>
          <p:cNvPr id="25" name="bt3" descr="A red arrow in a white circle&#10;&#10;AI-generated content may be incorrect.">
            <a:extLst>
              <a:ext uri="{FF2B5EF4-FFF2-40B4-BE49-F238E27FC236}">
                <a16:creationId xmlns:a16="http://schemas.microsoft.com/office/drawing/2014/main" id="{5222F3A0-4D1F-3305-A8A9-DCF98F75CF89}"/>
              </a:ext>
            </a:extLst>
          </p:cNvPr>
          <p:cNvPicPr>
            <a:picLocks noChangeAspect="1"/>
          </p:cNvPicPr>
          <p:nvPr/>
        </p:nvPicPr>
        <p:blipFill>
          <a:blip r:embed="rId10"/>
          <a:stretch>
            <a:fillRect/>
          </a:stretch>
        </p:blipFill>
        <p:spPr>
          <a:xfrm rot="5400000">
            <a:off x="1634069" y="3170695"/>
            <a:ext cx="516610" cy="516610"/>
          </a:xfrm>
          <a:prstGeom prst="rect">
            <a:avLst/>
          </a:prstGeom>
        </p:spPr>
      </p:pic>
      <p:grpSp>
        <p:nvGrpSpPr>
          <p:cNvPr id="57" name="menu">
            <a:extLst>
              <a:ext uri="{FF2B5EF4-FFF2-40B4-BE49-F238E27FC236}">
                <a16:creationId xmlns:a16="http://schemas.microsoft.com/office/drawing/2014/main" id="{B8F654ED-784D-E866-B9F9-1D53B00CED69}"/>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5468953E-472C-75DF-ECC1-B49376C58EC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855C45C3-B7F5-52C9-BE77-6809EBC0A752}"/>
                </a:ext>
              </a:extLst>
            </p:cNvPr>
            <p:cNvPicPr>
              <a:picLocks noChangeAspect="1"/>
            </p:cNvPicPr>
            <p:nvPr/>
          </p:nvPicPr>
          <p:blipFill>
            <a:blip r:embed="rId11"/>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0FD80300-BE57-98B7-B481-DE91657A53F7}"/>
                </a:ext>
              </a:extLst>
            </p:cNvPr>
            <p:cNvPicPr>
              <a:picLocks noChangeAspect="1"/>
            </p:cNvPicPr>
            <p:nvPr/>
          </p:nvPicPr>
          <p:blipFill>
            <a:blip r:embed="rId11"/>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40672004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par>
                                <p:cTn id="16" presetID="1" presetClass="exit" presetSubtype="0" fill="hold" nodeType="withEffect">
                                  <p:stCondLst>
                                    <p:cond delay="0"/>
                                  </p:stCondLst>
                                  <p:childTnLst>
                                    <p:set>
                                      <p:cBhvr>
                                        <p:cTn id="17" dur="1" fill="hold">
                                          <p:stCondLst>
                                            <p:cond delay="0"/>
                                          </p:stCondLst>
                                        </p:cTn>
                                        <p:tgtEl>
                                          <p:spTgt spid="21"/>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nodeType="withEffect">
                                  <p:stCondLst>
                                    <p:cond delay="0"/>
                                  </p:stCondLst>
                                  <p:childTnLst>
                                    <p:set>
                                      <p:cBhvr>
                                        <p:cTn id="24" dur="1" fill="hold">
                                          <p:stCondLst>
                                            <p:cond delay="0"/>
                                          </p:stCondLst>
                                        </p:cTn>
                                        <p:tgtEl>
                                          <p:spTgt spid="25"/>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6"/>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E8AFE-3FD6-3062-3EC0-E6283D367EC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7963289-B1EE-0ED3-5FE7-601A75DB70C1}"/>
              </a:ext>
            </a:extLst>
          </p:cNvPr>
          <p:cNvSpPr txBox="1">
            <a:spLocks/>
          </p:cNvSpPr>
          <p:nvPr/>
        </p:nvSpPr>
        <p:spPr>
          <a:xfrm>
            <a:off x="1161144" y="452682"/>
            <a:ext cx="9869714" cy="246813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9B2242"/>
                </a:solidFill>
                <a:latin typeface="Sztosfixed" pitchFamily="2" charset="77"/>
                <a:ea typeface="Sztosfixed" pitchFamily="2" charset="77"/>
                <a:cs typeface="Sztosfixed" pitchFamily="2" charset="77"/>
              </a:rPr>
              <a:t>Congratulations! </a:t>
            </a:r>
          </a:p>
          <a:p>
            <a:pPr algn="ctr"/>
            <a:endParaRPr lang="en-US" b="1" dirty="0">
              <a:solidFill>
                <a:srgbClr val="9B2242"/>
              </a:solidFill>
              <a:latin typeface="Sztosfixed" pitchFamily="2" charset="77"/>
              <a:ea typeface="Sztosfixed" pitchFamily="2" charset="77"/>
              <a:cs typeface="Sztosfixed" pitchFamily="2" charset="77"/>
            </a:endParaRPr>
          </a:p>
          <a:p>
            <a:pPr algn="ctr"/>
            <a:r>
              <a:rPr lang="en-US" b="1" dirty="0">
                <a:solidFill>
                  <a:srgbClr val="9B2242"/>
                </a:solidFill>
                <a:latin typeface="Sztosfixed" pitchFamily="2" charset="77"/>
                <a:ea typeface="Sztosfixed" pitchFamily="2" charset="77"/>
                <a:cs typeface="Sztosfixed" pitchFamily="2" charset="77"/>
              </a:rPr>
              <a:t>You are now a Mini Mushroom Grower</a:t>
            </a:r>
          </a:p>
        </p:txBody>
      </p:sp>
      <p:sp>
        <p:nvSpPr>
          <p:cNvPr id="9" name="Google Shape;151;p10">
            <a:extLst>
              <a:ext uri="{FF2B5EF4-FFF2-40B4-BE49-F238E27FC236}">
                <a16:creationId xmlns:a16="http://schemas.microsoft.com/office/drawing/2014/main" id="{E586A6B4-1C1A-7044-A946-7C8DEFDF10B0}"/>
              </a:ext>
            </a:extLst>
          </p:cNvPr>
          <p:cNvSpPr txBox="1">
            <a:spLocks/>
          </p:cNvSpPr>
          <p:nvPr/>
        </p:nvSpPr>
        <p:spPr>
          <a:xfrm>
            <a:off x="11157510" y="6280427"/>
            <a:ext cx="81914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46</a:t>
            </a:fld>
            <a:endParaRPr lang="en" sz="2000" b="1" dirty="0">
              <a:solidFill>
                <a:schemeClr val="bg1"/>
              </a:solidFill>
              <a:latin typeface="Sztosfixed" pitchFamily="2" charset="77"/>
              <a:ea typeface="Sztosfixed" pitchFamily="2" charset="77"/>
              <a:cs typeface="Sztosfixed" pitchFamily="2" charset="77"/>
            </a:endParaRPr>
          </a:p>
        </p:txBody>
      </p:sp>
      <p:grpSp>
        <p:nvGrpSpPr>
          <p:cNvPr id="3" name="Group 2">
            <a:extLst>
              <a:ext uri="{FF2B5EF4-FFF2-40B4-BE49-F238E27FC236}">
                <a16:creationId xmlns:a16="http://schemas.microsoft.com/office/drawing/2014/main" id="{02C46060-DC68-80FF-18F5-6E3324441138}"/>
              </a:ext>
            </a:extLst>
          </p:cNvPr>
          <p:cNvGrpSpPr/>
          <p:nvPr/>
        </p:nvGrpSpPr>
        <p:grpSpPr>
          <a:xfrm>
            <a:off x="3625633" y="5017654"/>
            <a:ext cx="4582670" cy="1387665"/>
            <a:chOff x="7732037" y="2171694"/>
            <a:chExt cx="4582670" cy="1387665"/>
          </a:xfrm>
        </p:grpSpPr>
        <p:grpSp>
          <p:nvGrpSpPr>
            <p:cNvPr id="6" name="Group 5">
              <a:extLst>
                <a:ext uri="{FF2B5EF4-FFF2-40B4-BE49-F238E27FC236}">
                  <a16:creationId xmlns:a16="http://schemas.microsoft.com/office/drawing/2014/main" id="{A40D9829-D1D7-42C4-4376-3CD1EDF32CC4}"/>
                </a:ext>
              </a:extLst>
            </p:cNvPr>
            <p:cNvGrpSpPr/>
            <p:nvPr/>
          </p:nvGrpSpPr>
          <p:grpSpPr>
            <a:xfrm>
              <a:off x="7732037" y="2171694"/>
              <a:ext cx="4364267" cy="1387665"/>
              <a:chOff x="7533564" y="4642021"/>
              <a:chExt cx="4364267" cy="1387665"/>
            </a:xfrm>
          </p:grpSpPr>
          <p:pic>
            <p:nvPicPr>
              <p:cNvPr id="8" name="Picture 7" descr="A red rectangular object with black border&#10;&#10;AI-generated content may be incorrect.">
                <a:extLst>
                  <a:ext uri="{FF2B5EF4-FFF2-40B4-BE49-F238E27FC236}">
                    <a16:creationId xmlns:a16="http://schemas.microsoft.com/office/drawing/2014/main" id="{9ECC8C3F-F65F-22B5-48A7-683BB91D2F88}"/>
                  </a:ext>
                </a:extLst>
              </p:cNvPr>
              <p:cNvPicPr>
                <a:picLocks noChangeAspect="1"/>
              </p:cNvPicPr>
              <p:nvPr/>
            </p:nvPicPr>
            <p:blipFill>
              <a:blip r:embed="rId3"/>
              <a:stretch>
                <a:fillRect/>
              </a:stretch>
            </p:blipFill>
            <p:spPr>
              <a:xfrm>
                <a:off x="7533564" y="4642021"/>
                <a:ext cx="4364267" cy="1387665"/>
              </a:xfrm>
              <a:prstGeom prst="rect">
                <a:avLst/>
              </a:prstGeom>
            </p:spPr>
          </p:pic>
          <p:sp>
            <p:nvSpPr>
              <p:cNvPr id="12" name="TextBox 11">
                <a:extLst>
                  <a:ext uri="{FF2B5EF4-FFF2-40B4-BE49-F238E27FC236}">
                    <a16:creationId xmlns:a16="http://schemas.microsoft.com/office/drawing/2014/main" id="{A4828BE4-7AF5-56EE-98C7-03F20E7BA520}"/>
                  </a:ext>
                </a:extLst>
              </p:cNvPr>
              <p:cNvSpPr txBox="1"/>
              <p:nvPr/>
            </p:nvSpPr>
            <p:spPr>
              <a:xfrm>
                <a:off x="7938244" y="4945490"/>
                <a:ext cx="3554906" cy="923330"/>
              </a:xfrm>
              <a:prstGeom prst="rect">
                <a:avLst/>
              </a:prstGeom>
              <a:noFill/>
            </p:spPr>
            <p:txBody>
              <a:bodyPr wrap="square" rtlCol="0">
                <a:spAutoFit/>
              </a:bodyPr>
              <a:lstStyle/>
              <a:p>
                <a:pPr algn="ctr"/>
                <a:r>
                  <a:rPr lang="en-US" dirty="0">
                    <a:solidFill>
                      <a:schemeClr val="bg1"/>
                    </a:solidFill>
                    <a:latin typeface="Sztosfixed" pitchFamily="2" charset="77"/>
                    <a:ea typeface="Sztosfixed" pitchFamily="2" charset="77"/>
                    <a:cs typeface="Sztosfixed" pitchFamily="2" charset="77"/>
                  </a:rPr>
                  <a:t>Click on the link to complete the teacher and student post-survey with your class.</a:t>
                </a:r>
              </a:p>
            </p:txBody>
          </p:sp>
        </p:grpSp>
        <p:sp>
          <p:nvSpPr>
            <p:cNvPr id="7" name="Triangle 12">
              <a:extLst>
                <a:ext uri="{FF2B5EF4-FFF2-40B4-BE49-F238E27FC236}">
                  <a16:creationId xmlns:a16="http://schemas.microsoft.com/office/drawing/2014/main" id="{5E31C606-F36A-DC1C-0A38-382AA8E208E5}"/>
                </a:ext>
              </a:extLst>
            </p:cNvPr>
            <p:cNvSpPr/>
            <p:nvPr/>
          </p:nvSpPr>
          <p:spPr>
            <a:xfrm rot="3573961">
              <a:off x="11673964" y="228838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Rounded Corners 13">
            <a:hlinkClick r:id="rId4"/>
            <a:extLst>
              <a:ext uri="{FF2B5EF4-FFF2-40B4-BE49-F238E27FC236}">
                <a16:creationId xmlns:a16="http://schemas.microsoft.com/office/drawing/2014/main" id="{BD811BA5-766E-6156-8824-397AA5AC5A00}"/>
              </a:ext>
            </a:extLst>
          </p:cNvPr>
          <p:cNvSpPr/>
          <p:nvPr/>
        </p:nvSpPr>
        <p:spPr>
          <a:xfrm>
            <a:off x="524837" y="5782788"/>
            <a:ext cx="262285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Student survey</a:t>
            </a:r>
            <a:endParaRPr lang="en-AU" dirty="0">
              <a:solidFill>
                <a:srgbClr val="9B2242"/>
              </a:solidFill>
            </a:endParaRPr>
          </a:p>
        </p:txBody>
      </p:sp>
      <p:sp>
        <p:nvSpPr>
          <p:cNvPr id="2" name="Rectangle: Rounded Corners 1">
            <a:hlinkClick r:id="rId5"/>
            <a:extLst>
              <a:ext uri="{FF2B5EF4-FFF2-40B4-BE49-F238E27FC236}">
                <a16:creationId xmlns:a16="http://schemas.microsoft.com/office/drawing/2014/main" id="{940D2C8E-2287-1006-18AC-9E4035003FD8}"/>
              </a:ext>
            </a:extLst>
          </p:cNvPr>
          <p:cNvSpPr/>
          <p:nvPr/>
        </p:nvSpPr>
        <p:spPr>
          <a:xfrm>
            <a:off x="524837" y="5028045"/>
            <a:ext cx="262285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Teacher feedback</a:t>
            </a:r>
            <a:endParaRPr lang="en-AU" dirty="0">
              <a:solidFill>
                <a:srgbClr val="9B2242"/>
              </a:solidFill>
            </a:endParaRPr>
          </a:p>
        </p:txBody>
      </p:sp>
      <p:sp>
        <p:nvSpPr>
          <p:cNvPr id="15" name="Rectangle: Rounded Corners 14">
            <a:hlinkClick r:id="rId6"/>
            <a:extLst>
              <a:ext uri="{FF2B5EF4-FFF2-40B4-BE49-F238E27FC236}">
                <a16:creationId xmlns:a16="http://schemas.microsoft.com/office/drawing/2014/main" id="{843E7B54-4BBB-0FF1-7015-3B128478B751}"/>
              </a:ext>
            </a:extLst>
          </p:cNvPr>
          <p:cNvSpPr/>
          <p:nvPr/>
        </p:nvSpPr>
        <p:spPr>
          <a:xfrm>
            <a:off x="4268988" y="3224287"/>
            <a:ext cx="364267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Download certificate</a:t>
            </a:r>
            <a:endParaRPr lang="en-AU" dirty="0">
              <a:solidFill>
                <a:srgbClr val="9B2242"/>
              </a:solidFill>
            </a:endParaRPr>
          </a:p>
        </p:txBody>
      </p:sp>
      <p:grpSp>
        <p:nvGrpSpPr>
          <p:cNvPr id="5" name="menu">
            <a:extLst>
              <a:ext uri="{FF2B5EF4-FFF2-40B4-BE49-F238E27FC236}">
                <a16:creationId xmlns:a16="http://schemas.microsoft.com/office/drawing/2014/main" id="{BBEA6C00-C856-E5D9-CE63-886EC48A025E}"/>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02781FB2-D54E-FBF5-6A41-665C4AE8BA90}"/>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4A5B9DD9-88A5-0853-5EC5-D7E9278745A5}"/>
                </a:ext>
              </a:extLst>
            </p:cNvPr>
            <p:cNvPicPr>
              <a:picLocks noChangeAspect="1"/>
            </p:cNvPicPr>
            <p:nvPr/>
          </p:nvPicPr>
          <p:blipFill>
            <a:blip r:embed="rId7"/>
            <a:srcRect/>
            <a:stretch/>
          </p:blipFill>
          <p:spPr>
            <a:xfrm>
              <a:off x="204687" y="2740767"/>
              <a:ext cx="154441" cy="106747"/>
            </a:xfrm>
            <a:prstGeom prst="rect">
              <a:avLst/>
            </a:prstGeom>
          </p:spPr>
        </p:pic>
        <p:pic>
          <p:nvPicPr>
            <p:cNvPr id="17" name="a4">
              <a:hlinkClick r:id="" action="ppaction://hlinkshowjump?jump=previousslide"/>
              <a:extLst>
                <a:ext uri="{FF2B5EF4-FFF2-40B4-BE49-F238E27FC236}">
                  <a16:creationId xmlns:a16="http://schemas.microsoft.com/office/drawing/2014/main" id="{316E6602-28A8-C4AF-57EF-BD329C452A6C}"/>
                </a:ext>
              </a:extLst>
            </p:cNvPr>
            <p:cNvPicPr>
              <a:picLocks noChangeAspect="1"/>
            </p:cNvPicPr>
            <p:nvPr/>
          </p:nvPicPr>
          <p:blipFill>
            <a:blip r:embed="rId7"/>
            <a:srcRect/>
            <a:stretch/>
          </p:blipFill>
          <p:spPr>
            <a:xfrm rot="10800000">
              <a:off x="204687" y="2434554"/>
              <a:ext cx="154441" cy="106747"/>
            </a:xfrm>
            <a:prstGeom prst="rect">
              <a:avLst/>
            </a:prstGeom>
          </p:spPr>
        </p:pic>
      </p:grpSp>
      <p:sp>
        <p:nvSpPr>
          <p:cNvPr id="13" name="Oval 12">
            <a:extLst>
              <a:ext uri="{FF2B5EF4-FFF2-40B4-BE49-F238E27FC236}">
                <a16:creationId xmlns:a16="http://schemas.microsoft.com/office/drawing/2014/main" id="{9B113A94-9214-C26D-CBF9-81A109AD78C8}"/>
              </a:ext>
            </a:extLst>
          </p:cNvPr>
          <p:cNvSpPr/>
          <p:nvPr/>
        </p:nvSpPr>
        <p:spPr>
          <a:xfrm>
            <a:off x="8718028" y="6095748"/>
            <a:ext cx="1803331" cy="39360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Picture 18">
            <a:extLst>
              <a:ext uri="{FF2B5EF4-FFF2-40B4-BE49-F238E27FC236}">
                <a16:creationId xmlns:a16="http://schemas.microsoft.com/office/drawing/2014/main" id="{3B448983-45AB-7981-388F-AE9583779D4B}"/>
              </a:ext>
            </a:extLst>
          </p:cNvPr>
          <p:cNvPicPr>
            <a:picLocks noChangeAspect="1"/>
          </p:cNvPicPr>
          <p:nvPr/>
        </p:nvPicPr>
        <p:blipFill>
          <a:blip r:embed="rId8"/>
          <a:srcRect l="18731" t="7044" r="14475" b="8616"/>
          <a:stretch>
            <a:fillRect/>
          </a:stretch>
        </p:blipFill>
        <p:spPr>
          <a:xfrm flipH="1">
            <a:off x="7989899" y="2920818"/>
            <a:ext cx="3024948" cy="3437579"/>
          </a:xfrm>
          <a:prstGeom prst="rect">
            <a:avLst/>
          </a:prstGeom>
        </p:spPr>
      </p:pic>
    </p:spTree>
    <p:extLst>
      <p:ext uri="{BB962C8B-B14F-4D97-AF65-F5344CB8AC3E}">
        <p14:creationId xmlns:p14="http://schemas.microsoft.com/office/powerpoint/2010/main" val="943960708"/>
      </p:ext>
    </p:extLst>
  </p:cSld>
  <p:clrMapOvr>
    <a:masterClrMapping/>
  </p:clrMapOvr>
  <p:transition spd="slow" advClick="0">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71565-37C4-B86A-A0E9-B596874D829A}"/>
            </a:ext>
          </a:extLst>
        </p:cNvPr>
        <p:cNvGrpSpPr/>
        <p:nvPr/>
      </p:nvGrpSpPr>
      <p:grpSpPr>
        <a:xfrm>
          <a:off x="0" y="0"/>
          <a:ext cx="0" cy="0"/>
          <a:chOff x="0" y="0"/>
          <a:chExt cx="0" cy="0"/>
        </a:xfrm>
      </p:grpSpPr>
      <p:pic>
        <p:nvPicPr>
          <p:cNvPr id="5" name="img">
            <a:extLst>
              <a:ext uri="{FF2B5EF4-FFF2-40B4-BE49-F238E27FC236}">
                <a16:creationId xmlns:a16="http://schemas.microsoft.com/office/drawing/2014/main" id="{516871FC-1D78-60BA-0BF7-CEE15D5C71BD}"/>
              </a:ext>
            </a:extLst>
          </p:cNvPr>
          <p:cNvPicPr>
            <a:picLocks noChangeAspect="1"/>
          </p:cNvPicPr>
          <p:nvPr/>
        </p:nvPicPr>
        <p:blipFill>
          <a:blip r:embed="rId2"/>
          <a:srcRect/>
          <a:stretch/>
        </p:blipFill>
        <p:spPr>
          <a:xfrm>
            <a:off x="3493150" y="1163502"/>
            <a:ext cx="5266660" cy="5296331"/>
          </a:xfrm>
          <a:prstGeom prst="rect">
            <a:avLst/>
          </a:prstGeom>
        </p:spPr>
      </p:pic>
      <p:sp>
        <p:nvSpPr>
          <p:cNvPr id="2" name="title">
            <a:extLst>
              <a:ext uri="{FF2B5EF4-FFF2-40B4-BE49-F238E27FC236}">
                <a16:creationId xmlns:a16="http://schemas.microsoft.com/office/drawing/2014/main" id="{D21401AA-4B6D-9F8E-1B67-154A39B63AB6}"/>
              </a:ext>
            </a:extLst>
          </p:cNvPr>
          <p:cNvSpPr txBox="1">
            <a:spLocks/>
          </p:cNvSpPr>
          <p:nvPr/>
        </p:nvSpPr>
        <p:spPr>
          <a:xfrm>
            <a:off x="2834450" y="352330"/>
            <a:ext cx="6523101"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Parts of a Mushroom</a:t>
            </a:r>
          </a:p>
        </p:txBody>
      </p:sp>
      <p:sp>
        <p:nvSpPr>
          <p:cNvPr id="24" name="veil">
            <a:extLst>
              <a:ext uri="{FF2B5EF4-FFF2-40B4-BE49-F238E27FC236}">
                <a16:creationId xmlns:a16="http://schemas.microsoft.com/office/drawing/2014/main" id="{21CF08A5-844D-51FB-6288-27849BBAFAE2}"/>
              </a:ext>
            </a:extLst>
          </p:cNvPr>
          <p:cNvSpPr/>
          <p:nvPr/>
        </p:nvSpPr>
        <p:spPr>
          <a:xfrm>
            <a:off x="8212386" y="2809738"/>
            <a:ext cx="2684721" cy="1164419"/>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Veil</a:t>
            </a:r>
          </a:p>
          <a:p>
            <a:pPr fontAlgn="base"/>
            <a:r>
              <a:rPr lang="en-AU" sz="1400" dirty="0">
                <a:solidFill>
                  <a:schemeClr val="bg1"/>
                </a:solidFill>
                <a:latin typeface="Montserrat" pitchFamily="2" charset="77"/>
              </a:rPr>
              <a:t>this is a ring of tissue that connects the mushroom stem and the cap. </a:t>
            </a:r>
            <a:endParaRPr lang="en-US" sz="1400" dirty="0">
              <a:solidFill>
                <a:schemeClr val="bg1"/>
              </a:solidFill>
            </a:endParaRPr>
          </a:p>
        </p:txBody>
      </p:sp>
      <p:sp>
        <p:nvSpPr>
          <p:cNvPr id="25" name="spores">
            <a:extLst>
              <a:ext uri="{FF2B5EF4-FFF2-40B4-BE49-F238E27FC236}">
                <a16:creationId xmlns:a16="http://schemas.microsoft.com/office/drawing/2014/main" id="{092BACD1-5681-C912-D21B-6B261698B5FB}"/>
              </a:ext>
            </a:extLst>
          </p:cNvPr>
          <p:cNvSpPr/>
          <p:nvPr/>
        </p:nvSpPr>
        <p:spPr>
          <a:xfrm>
            <a:off x="8330704" y="4547987"/>
            <a:ext cx="2684721" cy="859803"/>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Spores</a:t>
            </a:r>
          </a:p>
          <a:p>
            <a:pPr fontAlgn="base"/>
            <a:r>
              <a:rPr lang="en-AU" sz="1400" dirty="0">
                <a:solidFill>
                  <a:schemeClr val="bg1"/>
                </a:solidFill>
                <a:latin typeface="Montserrat" pitchFamily="2" charset="77"/>
              </a:rPr>
              <a:t>are similar to a seed.</a:t>
            </a:r>
            <a:endParaRPr lang="en-US" sz="1400" dirty="0">
              <a:solidFill>
                <a:schemeClr val="bg1"/>
              </a:solidFill>
            </a:endParaRPr>
          </a:p>
        </p:txBody>
      </p:sp>
      <p:sp>
        <p:nvSpPr>
          <p:cNvPr id="26" name="gills">
            <a:extLst>
              <a:ext uri="{FF2B5EF4-FFF2-40B4-BE49-F238E27FC236}">
                <a16:creationId xmlns:a16="http://schemas.microsoft.com/office/drawing/2014/main" id="{34264F27-C256-36BF-FB0F-0CD4B646AAB5}"/>
              </a:ext>
            </a:extLst>
          </p:cNvPr>
          <p:cNvSpPr/>
          <p:nvPr/>
        </p:nvSpPr>
        <p:spPr>
          <a:xfrm>
            <a:off x="1214349" y="1182861"/>
            <a:ext cx="3247377" cy="95287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Gills</a:t>
            </a:r>
          </a:p>
          <a:p>
            <a:pPr fontAlgn="base"/>
            <a:r>
              <a:rPr lang="en-AU" sz="1400" dirty="0">
                <a:solidFill>
                  <a:schemeClr val="bg1"/>
                </a:solidFill>
                <a:latin typeface="Montserrat" pitchFamily="2" charset="77"/>
              </a:rPr>
              <a:t>are the thin layers under the cap. This is where spores are made.</a:t>
            </a:r>
            <a:endParaRPr lang="en-US" sz="1400" dirty="0">
              <a:solidFill>
                <a:schemeClr val="bg1"/>
              </a:solidFill>
            </a:endParaRPr>
          </a:p>
        </p:txBody>
      </p:sp>
      <p:sp>
        <p:nvSpPr>
          <p:cNvPr id="27" name="stem">
            <a:extLst>
              <a:ext uri="{FF2B5EF4-FFF2-40B4-BE49-F238E27FC236}">
                <a16:creationId xmlns:a16="http://schemas.microsoft.com/office/drawing/2014/main" id="{7D46064E-DE08-8CA7-06E0-E3599C510178}"/>
              </a:ext>
            </a:extLst>
          </p:cNvPr>
          <p:cNvSpPr/>
          <p:nvPr/>
        </p:nvSpPr>
        <p:spPr>
          <a:xfrm>
            <a:off x="2249480" y="2602189"/>
            <a:ext cx="2003867" cy="65002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Stem</a:t>
            </a:r>
          </a:p>
          <a:p>
            <a:pPr fontAlgn="base"/>
            <a:r>
              <a:rPr lang="en-AU" sz="1400" dirty="0">
                <a:solidFill>
                  <a:schemeClr val="bg1"/>
                </a:solidFill>
                <a:latin typeface="Montserrat" pitchFamily="2" charset="77"/>
              </a:rPr>
              <a:t>holds up the cap.</a:t>
            </a:r>
            <a:endParaRPr lang="en-US" sz="1400" dirty="0">
              <a:solidFill>
                <a:schemeClr val="bg1"/>
              </a:solidFill>
            </a:endParaRPr>
          </a:p>
        </p:txBody>
      </p:sp>
      <p:sp>
        <p:nvSpPr>
          <p:cNvPr id="30" name="volva">
            <a:extLst>
              <a:ext uri="{FF2B5EF4-FFF2-40B4-BE49-F238E27FC236}">
                <a16:creationId xmlns:a16="http://schemas.microsoft.com/office/drawing/2014/main" id="{79687886-5A32-65DF-FD0C-80EF9604C68A}"/>
              </a:ext>
            </a:extLst>
          </p:cNvPr>
          <p:cNvSpPr/>
          <p:nvPr/>
        </p:nvSpPr>
        <p:spPr>
          <a:xfrm>
            <a:off x="588899" y="3579687"/>
            <a:ext cx="3164617" cy="1164419"/>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Volva</a:t>
            </a:r>
          </a:p>
          <a:p>
            <a:pPr fontAlgn="base"/>
            <a:r>
              <a:rPr lang="en-AU" sz="1400" dirty="0">
                <a:solidFill>
                  <a:schemeClr val="bg1"/>
                </a:solidFill>
                <a:latin typeface="Montserrat" pitchFamily="2" charset="77"/>
              </a:rPr>
              <a:t>is a layer of tissue that protects the mushroom as it grows out of the ground.</a:t>
            </a:r>
            <a:endParaRPr lang="en-US" sz="1400" dirty="0">
              <a:solidFill>
                <a:schemeClr val="bg1"/>
              </a:solidFill>
            </a:endParaRPr>
          </a:p>
        </p:txBody>
      </p:sp>
      <p:sp>
        <p:nvSpPr>
          <p:cNvPr id="31" name="mycelium">
            <a:extLst>
              <a:ext uri="{FF2B5EF4-FFF2-40B4-BE49-F238E27FC236}">
                <a16:creationId xmlns:a16="http://schemas.microsoft.com/office/drawing/2014/main" id="{6BE528F0-A6E6-4BAF-E13F-389A468646F5}"/>
              </a:ext>
            </a:extLst>
          </p:cNvPr>
          <p:cNvSpPr/>
          <p:nvPr/>
        </p:nvSpPr>
        <p:spPr>
          <a:xfrm>
            <a:off x="1075507" y="5125533"/>
            <a:ext cx="3247377" cy="95287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Mycelium</a:t>
            </a:r>
          </a:p>
          <a:p>
            <a:pPr fontAlgn="base"/>
            <a:r>
              <a:rPr lang="en-AU" sz="1400" dirty="0">
                <a:solidFill>
                  <a:schemeClr val="bg1"/>
                </a:solidFill>
                <a:latin typeface="Montserrat" pitchFamily="2" charset="77"/>
              </a:rPr>
              <a:t>are the underground part of the fungus, like roots.</a:t>
            </a:r>
            <a:endParaRPr lang="en-US" sz="1400" dirty="0">
              <a:solidFill>
                <a:schemeClr val="bg1"/>
              </a:solidFill>
            </a:endParaRPr>
          </a:p>
        </p:txBody>
      </p:sp>
      <p:grpSp>
        <p:nvGrpSpPr>
          <p:cNvPr id="32" name="menu">
            <a:extLst>
              <a:ext uri="{FF2B5EF4-FFF2-40B4-BE49-F238E27FC236}">
                <a16:creationId xmlns:a16="http://schemas.microsoft.com/office/drawing/2014/main" id="{D3E70AA9-52A2-ED41-6FB0-646486B1E93C}"/>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0F67C4C1-3630-2DF4-8D1E-4A0681A4080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4" name="a4">
              <a:hlinkClick r:id="" action="ppaction://hlinkshowjump?jump=nextslide"/>
              <a:extLst>
                <a:ext uri="{FF2B5EF4-FFF2-40B4-BE49-F238E27FC236}">
                  <a16:creationId xmlns:a16="http://schemas.microsoft.com/office/drawing/2014/main" id="{7EDF2310-46EB-132F-14FF-B08777A284F0}"/>
                </a:ext>
              </a:extLst>
            </p:cNvPr>
            <p:cNvPicPr>
              <a:picLocks noChangeAspect="1"/>
            </p:cNvPicPr>
            <p:nvPr/>
          </p:nvPicPr>
          <p:blipFill>
            <a:blip r:embed="rId3"/>
            <a:srcRect/>
            <a:stretch/>
          </p:blipFill>
          <p:spPr>
            <a:xfrm>
              <a:off x="204687" y="2740767"/>
              <a:ext cx="154441" cy="106747"/>
            </a:xfrm>
            <a:prstGeom prst="rect">
              <a:avLst/>
            </a:prstGeom>
          </p:spPr>
        </p:pic>
        <p:pic>
          <p:nvPicPr>
            <p:cNvPr id="35" name="a4">
              <a:hlinkClick r:id="" action="ppaction://hlinkshowjump?jump=previousslide"/>
              <a:extLst>
                <a:ext uri="{FF2B5EF4-FFF2-40B4-BE49-F238E27FC236}">
                  <a16:creationId xmlns:a16="http://schemas.microsoft.com/office/drawing/2014/main" id="{9E1BD778-B805-A3BB-D252-B8341B5C27DE}"/>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3" name="cap">
            <a:extLst>
              <a:ext uri="{FF2B5EF4-FFF2-40B4-BE49-F238E27FC236}">
                <a16:creationId xmlns:a16="http://schemas.microsoft.com/office/drawing/2014/main" id="{D2111D52-3121-2ADC-2EC7-504F1F31E903}"/>
              </a:ext>
            </a:extLst>
          </p:cNvPr>
          <p:cNvSpPr/>
          <p:nvPr/>
        </p:nvSpPr>
        <p:spPr>
          <a:xfrm>
            <a:off x="7530624" y="1225831"/>
            <a:ext cx="2847189" cy="95287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Cap</a:t>
            </a:r>
          </a:p>
          <a:p>
            <a:pPr fontAlgn="base"/>
            <a:r>
              <a:rPr lang="en-AU" sz="1400" dirty="0">
                <a:solidFill>
                  <a:schemeClr val="bg1"/>
                </a:solidFill>
                <a:latin typeface="Montserrat" pitchFamily="2" charset="77"/>
              </a:rPr>
              <a:t>is the top of the mushroom. It protects the spores. </a:t>
            </a:r>
            <a:endParaRPr lang="en-US" sz="1400" dirty="0">
              <a:solidFill>
                <a:schemeClr val="bg1"/>
              </a:solidFill>
            </a:endParaRPr>
          </a:p>
        </p:txBody>
      </p:sp>
      <p:pic>
        <p:nvPicPr>
          <p:cNvPr id="4" name="bt gills">
            <a:extLst>
              <a:ext uri="{FF2B5EF4-FFF2-40B4-BE49-F238E27FC236}">
                <a16:creationId xmlns:a16="http://schemas.microsoft.com/office/drawing/2014/main" id="{8095D3A5-7C8F-D3E1-9EE8-82BF04BACBA8}"/>
              </a:ext>
            </a:extLst>
          </p:cNvPr>
          <p:cNvPicPr>
            <a:picLocks noChangeAspect="1"/>
          </p:cNvPicPr>
          <p:nvPr/>
        </p:nvPicPr>
        <p:blipFill>
          <a:blip r:embed="rId4"/>
          <a:srcRect/>
          <a:stretch/>
        </p:blipFill>
        <p:spPr>
          <a:xfrm>
            <a:off x="5365694" y="3093623"/>
            <a:ext cx="266870" cy="268539"/>
          </a:xfrm>
          <a:prstGeom prst="rect">
            <a:avLst/>
          </a:prstGeom>
        </p:spPr>
      </p:pic>
      <p:pic>
        <p:nvPicPr>
          <p:cNvPr id="10" name="bt veil">
            <a:extLst>
              <a:ext uri="{FF2B5EF4-FFF2-40B4-BE49-F238E27FC236}">
                <a16:creationId xmlns:a16="http://schemas.microsoft.com/office/drawing/2014/main" id="{AEBBB634-FDE3-C65B-B62E-76199C913139}"/>
              </a:ext>
            </a:extLst>
          </p:cNvPr>
          <p:cNvPicPr>
            <a:picLocks noChangeAspect="1"/>
          </p:cNvPicPr>
          <p:nvPr/>
        </p:nvPicPr>
        <p:blipFill>
          <a:blip r:embed="rId4"/>
          <a:srcRect/>
          <a:stretch/>
        </p:blipFill>
        <p:spPr>
          <a:xfrm>
            <a:off x="6109354" y="3252211"/>
            <a:ext cx="266870" cy="268539"/>
          </a:xfrm>
          <a:prstGeom prst="rect">
            <a:avLst/>
          </a:prstGeom>
        </p:spPr>
      </p:pic>
      <p:pic>
        <p:nvPicPr>
          <p:cNvPr id="11" name="bt stem">
            <a:extLst>
              <a:ext uri="{FF2B5EF4-FFF2-40B4-BE49-F238E27FC236}">
                <a16:creationId xmlns:a16="http://schemas.microsoft.com/office/drawing/2014/main" id="{89F0586C-890A-C1E9-FADB-227739644EBB}"/>
              </a:ext>
            </a:extLst>
          </p:cNvPr>
          <p:cNvPicPr>
            <a:picLocks noChangeAspect="1"/>
          </p:cNvPicPr>
          <p:nvPr/>
        </p:nvPicPr>
        <p:blipFill>
          <a:blip r:embed="rId4"/>
          <a:srcRect/>
          <a:stretch/>
        </p:blipFill>
        <p:spPr>
          <a:xfrm>
            <a:off x="5716162" y="3677397"/>
            <a:ext cx="266870" cy="268539"/>
          </a:xfrm>
          <a:prstGeom prst="rect">
            <a:avLst/>
          </a:prstGeom>
        </p:spPr>
      </p:pic>
      <p:pic>
        <p:nvPicPr>
          <p:cNvPr id="12" name="bt volva">
            <a:extLst>
              <a:ext uri="{FF2B5EF4-FFF2-40B4-BE49-F238E27FC236}">
                <a16:creationId xmlns:a16="http://schemas.microsoft.com/office/drawing/2014/main" id="{FF7A7004-A58F-4002-3A54-B91320172187}"/>
              </a:ext>
            </a:extLst>
          </p:cNvPr>
          <p:cNvPicPr>
            <a:picLocks noChangeAspect="1"/>
          </p:cNvPicPr>
          <p:nvPr/>
        </p:nvPicPr>
        <p:blipFill>
          <a:blip r:embed="rId4"/>
          <a:srcRect/>
          <a:stretch/>
        </p:blipFill>
        <p:spPr>
          <a:xfrm>
            <a:off x="5632564" y="4279448"/>
            <a:ext cx="266870" cy="268539"/>
          </a:xfrm>
          <a:prstGeom prst="rect">
            <a:avLst/>
          </a:prstGeom>
        </p:spPr>
      </p:pic>
      <p:pic>
        <p:nvPicPr>
          <p:cNvPr id="13" name="bt spores">
            <a:extLst>
              <a:ext uri="{FF2B5EF4-FFF2-40B4-BE49-F238E27FC236}">
                <a16:creationId xmlns:a16="http://schemas.microsoft.com/office/drawing/2014/main" id="{178C43D5-84F6-1084-A7B7-BB37679CBDD3}"/>
              </a:ext>
            </a:extLst>
          </p:cNvPr>
          <p:cNvPicPr>
            <a:picLocks noChangeAspect="1"/>
          </p:cNvPicPr>
          <p:nvPr/>
        </p:nvPicPr>
        <p:blipFill>
          <a:blip r:embed="rId4"/>
          <a:srcRect/>
          <a:stretch/>
        </p:blipFill>
        <p:spPr>
          <a:xfrm>
            <a:off x="7089075" y="3852010"/>
            <a:ext cx="266870" cy="268539"/>
          </a:xfrm>
          <a:prstGeom prst="rect">
            <a:avLst/>
          </a:prstGeom>
        </p:spPr>
      </p:pic>
      <p:pic>
        <p:nvPicPr>
          <p:cNvPr id="14" name="bt cap">
            <a:extLst>
              <a:ext uri="{FF2B5EF4-FFF2-40B4-BE49-F238E27FC236}">
                <a16:creationId xmlns:a16="http://schemas.microsoft.com/office/drawing/2014/main" id="{1B97CAD4-604F-D486-6DE0-A2AEB8DE6A03}"/>
              </a:ext>
            </a:extLst>
          </p:cNvPr>
          <p:cNvPicPr>
            <a:picLocks noChangeAspect="1"/>
          </p:cNvPicPr>
          <p:nvPr/>
        </p:nvPicPr>
        <p:blipFill>
          <a:blip r:embed="rId4"/>
          <a:srcRect/>
          <a:stretch/>
        </p:blipFill>
        <p:spPr>
          <a:xfrm>
            <a:off x="6705321" y="2032752"/>
            <a:ext cx="266870" cy="268539"/>
          </a:xfrm>
          <a:prstGeom prst="rect">
            <a:avLst/>
          </a:prstGeom>
        </p:spPr>
      </p:pic>
      <p:pic>
        <p:nvPicPr>
          <p:cNvPr id="15" name="bt mycelium">
            <a:extLst>
              <a:ext uri="{FF2B5EF4-FFF2-40B4-BE49-F238E27FC236}">
                <a16:creationId xmlns:a16="http://schemas.microsoft.com/office/drawing/2014/main" id="{FB708F86-775D-9D4E-837E-6108DF92BBF5}"/>
              </a:ext>
            </a:extLst>
          </p:cNvPr>
          <p:cNvPicPr>
            <a:picLocks noChangeAspect="1"/>
          </p:cNvPicPr>
          <p:nvPr/>
        </p:nvPicPr>
        <p:blipFill>
          <a:blip r:embed="rId4"/>
          <a:srcRect/>
          <a:stretch/>
        </p:blipFill>
        <p:spPr>
          <a:xfrm>
            <a:off x="5820239" y="5131552"/>
            <a:ext cx="266870" cy="268539"/>
          </a:xfrm>
          <a:prstGeom prst="rect">
            <a:avLst/>
          </a:prstGeom>
        </p:spPr>
      </p:pic>
      <p:pic>
        <p:nvPicPr>
          <p:cNvPr id="16" name="reveal bt" descr="A red arrow in a white circle&#10;&#10;AI-generated content may be incorrect.">
            <a:extLst>
              <a:ext uri="{FF2B5EF4-FFF2-40B4-BE49-F238E27FC236}">
                <a16:creationId xmlns:a16="http://schemas.microsoft.com/office/drawing/2014/main" id="{7442A820-D70C-7FD6-CA28-DEFF4722CAD2}"/>
              </a:ext>
            </a:extLst>
          </p:cNvPr>
          <p:cNvPicPr>
            <a:picLocks noChangeAspect="1"/>
          </p:cNvPicPr>
          <p:nvPr/>
        </p:nvPicPr>
        <p:blipFill>
          <a:blip r:embed="rId5"/>
          <a:stretch>
            <a:fillRect/>
          </a:stretch>
        </p:blipFill>
        <p:spPr>
          <a:xfrm rot="10800000">
            <a:off x="5837695" y="7043398"/>
            <a:ext cx="516610" cy="516610"/>
          </a:xfrm>
          <a:prstGeom prst="rect">
            <a:avLst/>
          </a:prstGeom>
        </p:spPr>
      </p:pic>
      <p:sp>
        <p:nvSpPr>
          <p:cNvPr id="3" name="number">
            <a:extLst>
              <a:ext uri="{FF2B5EF4-FFF2-40B4-BE49-F238E27FC236}">
                <a16:creationId xmlns:a16="http://schemas.microsoft.com/office/drawing/2014/main" id="{7A64009F-E7CD-EC47-85B3-0D8E3C0B1EB4}"/>
              </a:ext>
            </a:extLst>
          </p:cNvPr>
          <p:cNvSpPr txBox="1">
            <a:spLocks/>
          </p:cNvSpPr>
          <p:nvPr/>
        </p:nvSpPr>
        <p:spPr>
          <a:xfrm>
            <a:off x="11177453" y="6318135"/>
            <a:ext cx="63990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5</a:t>
            </a:fld>
            <a:endParaRPr lang="en" sz="2000" b="1" dirty="0">
              <a:solidFill>
                <a:srgbClr val="B83529"/>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13519260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8" presetClass="emph" presetSubtype="0" fill="hold" nodeType="withEffect">
                                  <p:stCondLst>
                                    <p:cond delay="0"/>
                                  </p:stCondLst>
                                  <p:childTnLst>
                                    <p:animRot by="2700000">
                                      <p:cBhvr>
                                        <p:cTn id="8" dur="250" fill="hold"/>
                                        <p:tgtEl>
                                          <p:spTgt spid="4"/>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6"/>
                                        </p:tgtEl>
                                        <p:attrNameLst>
                                          <p:attrName>style.visibility</p:attrName>
                                        </p:attrNameLst>
                                      </p:cBhvr>
                                      <p:to>
                                        <p:strVal val="hidden"/>
                                      </p:to>
                                    </p:set>
                                  </p:childTnLst>
                                </p:cTn>
                              </p:par>
                              <p:par>
                                <p:cTn id="13" presetID="8" presetClass="emph" presetSubtype="0" fill="hold" nodeType="withEffect">
                                  <p:stCondLst>
                                    <p:cond delay="0"/>
                                  </p:stCondLst>
                                  <p:childTnLst>
                                    <p:animRot by="-2700000">
                                      <p:cBhvr>
                                        <p:cTn id="14" dur="250" fill="hold"/>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par>
                                <p:cTn id="20" presetID="8" presetClass="emph" presetSubtype="0" fill="hold" nodeType="withEffect">
                                  <p:stCondLst>
                                    <p:cond delay="0"/>
                                  </p:stCondLst>
                                  <p:childTnLst>
                                    <p:animRot by="2700000">
                                      <p:cBhvr>
                                        <p:cTn id="21" dur="250" fill="hold"/>
                                        <p:tgtEl>
                                          <p:spTgt spid="10"/>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8" presetClass="emph" presetSubtype="0" fill="hold" nodeType="withEffect">
                                  <p:stCondLst>
                                    <p:cond delay="0"/>
                                  </p:stCondLst>
                                  <p:childTnLst>
                                    <p:animRot by="-2700000">
                                      <p:cBhvr>
                                        <p:cTn id="27" dur="250" fill="hold"/>
                                        <p:tgtEl>
                                          <p:spTgt spid="10"/>
                                        </p:tgtEl>
                                        <p:attrNameLst>
                                          <p:attrName>r</p:attrName>
                                        </p:attrNameLst>
                                      </p:cBhvr>
                                    </p:animRo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11"/>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8" presetClass="emph" presetSubtype="0" fill="hold" nodeType="withEffect">
                                  <p:stCondLst>
                                    <p:cond delay="0"/>
                                  </p:stCondLst>
                                  <p:childTnLst>
                                    <p:animRot by="2700000">
                                      <p:cBhvr>
                                        <p:cTn id="34" dur="250" fill="hold"/>
                                        <p:tgtEl>
                                          <p:spTgt spid="11"/>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7"/>
                                        </p:tgtEl>
                                        <p:attrNameLst>
                                          <p:attrName>style.visibility</p:attrName>
                                        </p:attrNameLst>
                                      </p:cBhvr>
                                      <p:to>
                                        <p:strVal val="hidden"/>
                                      </p:to>
                                    </p:set>
                                  </p:childTnLst>
                                </p:cTn>
                              </p:par>
                              <p:par>
                                <p:cTn id="39" presetID="8" presetClass="emph" presetSubtype="0" fill="hold" nodeType="withEffect">
                                  <p:stCondLst>
                                    <p:cond delay="0"/>
                                  </p:stCondLst>
                                  <p:childTnLst>
                                    <p:animRot by="-2700000">
                                      <p:cBhvr>
                                        <p:cTn id="40" dur="250" fill="hold"/>
                                        <p:tgtEl>
                                          <p:spTgt spid="11"/>
                                        </p:tgtEl>
                                        <p:attrNameLst>
                                          <p:attrName>r</p:attrName>
                                        </p:attrNameLst>
                                      </p:cBhvr>
                                    </p:animRot>
                                  </p:childTnLst>
                                </p:cTn>
                              </p:par>
                            </p:childTnLst>
                          </p:cTn>
                        </p:par>
                      </p:childTnLst>
                    </p:cTn>
                  </p:par>
                </p:childTnLst>
              </p:cTn>
              <p:nextCondLst>
                <p:cond evt="onClick" delay="0">
                  <p:tgtEl>
                    <p:spTgt spid="11"/>
                  </p:tgtEl>
                </p:cond>
              </p:nextCondLst>
            </p:seq>
            <p:seq concurrent="1" nextAc="seek">
              <p:cTn id="41" restart="whenNotActive" fill="hold" evtFilter="cancelBubble" nodeType="interactiveSeq">
                <p:stCondLst>
                  <p:cond evt="onClick" delay="0">
                    <p:tgtEl>
                      <p:spTgt spid="12"/>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childTnLst>
                                </p:cTn>
                              </p:par>
                              <p:par>
                                <p:cTn id="46" presetID="8" presetClass="emph" presetSubtype="0" fill="hold" nodeType="withEffect">
                                  <p:stCondLst>
                                    <p:cond delay="0"/>
                                  </p:stCondLst>
                                  <p:childTnLst>
                                    <p:animRot by="2700000">
                                      <p:cBhvr>
                                        <p:cTn id="47" dur="250" fill="hold"/>
                                        <p:tgtEl>
                                          <p:spTgt spid="12"/>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30"/>
                                        </p:tgtEl>
                                        <p:attrNameLst>
                                          <p:attrName>style.visibility</p:attrName>
                                        </p:attrNameLst>
                                      </p:cBhvr>
                                      <p:to>
                                        <p:strVal val="hidden"/>
                                      </p:to>
                                    </p:set>
                                  </p:childTnLst>
                                </p:cTn>
                              </p:par>
                              <p:par>
                                <p:cTn id="52" presetID="8" presetClass="emph" presetSubtype="0" fill="hold" nodeType="withEffect">
                                  <p:stCondLst>
                                    <p:cond delay="0"/>
                                  </p:stCondLst>
                                  <p:childTnLst>
                                    <p:animRot by="-2700000">
                                      <p:cBhvr>
                                        <p:cTn id="53" dur="250" fill="hold"/>
                                        <p:tgtEl>
                                          <p:spTgt spid="12"/>
                                        </p:tgtEl>
                                        <p:attrNameLst>
                                          <p:attrName>r</p:attrName>
                                        </p:attrNameLst>
                                      </p:cBhvr>
                                    </p:animRo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3"/>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8" presetClass="emph" presetSubtype="0" fill="hold" nodeType="withEffect">
                                  <p:stCondLst>
                                    <p:cond delay="0"/>
                                  </p:stCondLst>
                                  <p:childTnLst>
                                    <p:animRot by="2700000">
                                      <p:cBhvr>
                                        <p:cTn id="60" dur="250" fill="hold"/>
                                        <p:tgtEl>
                                          <p:spTgt spid="13"/>
                                        </p:tgtEl>
                                        <p:attrNameLst>
                                          <p:attrName>r</p:attrName>
                                        </p:attrNameLst>
                                      </p:cBhvr>
                                    </p:animRo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5"/>
                                        </p:tgtEl>
                                        <p:attrNameLst>
                                          <p:attrName>style.visibility</p:attrName>
                                        </p:attrNameLst>
                                      </p:cBhvr>
                                      <p:to>
                                        <p:strVal val="hidden"/>
                                      </p:to>
                                    </p:set>
                                  </p:childTnLst>
                                </p:cTn>
                              </p:par>
                              <p:par>
                                <p:cTn id="65" presetID="8" presetClass="emph" presetSubtype="0" fill="hold" nodeType="withEffect">
                                  <p:stCondLst>
                                    <p:cond delay="0"/>
                                  </p:stCondLst>
                                  <p:childTnLst>
                                    <p:animRot by="-2700000">
                                      <p:cBhvr>
                                        <p:cTn id="66" dur="250" fill="hold"/>
                                        <p:tgtEl>
                                          <p:spTgt spid="13"/>
                                        </p:tgtEl>
                                        <p:attrNameLst>
                                          <p:attrName>r</p:attrName>
                                        </p:attrNameLst>
                                      </p:cBhvr>
                                    </p:animRot>
                                  </p:childTnLst>
                                </p:cTn>
                              </p:par>
                            </p:childTnLst>
                          </p:cTn>
                        </p:par>
                      </p:childTnLst>
                    </p:cTn>
                  </p:par>
                </p:childTnLst>
              </p:cTn>
              <p:nextCondLst>
                <p:cond evt="onClick" delay="0">
                  <p:tgtEl>
                    <p:spTgt spid="13"/>
                  </p:tgtEl>
                </p:cond>
              </p:nextCondLst>
            </p:seq>
            <p:seq concurrent="1" nextAc="seek">
              <p:cTn id="67" restart="whenNotActive" fill="hold" evtFilter="cancelBubble" nodeType="interactiveSeq">
                <p:stCondLst>
                  <p:cond evt="onClick" delay="0">
                    <p:tgtEl>
                      <p:spTgt spid="14"/>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childTnLst>
                                </p:cTn>
                              </p:par>
                              <p:par>
                                <p:cTn id="72" presetID="8" presetClass="emph" presetSubtype="0" fill="hold" nodeType="withEffect">
                                  <p:stCondLst>
                                    <p:cond delay="0"/>
                                  </p:stCondLst>
                                  <p:childTnLst>
                                    <p:animRot by="2700000">
                                      <p:cBhvr>
                                        <p:cTn id="73" dur="250" fill="hold"/>
                                        <p:tgtEl>
                                          <p:spTgt spid="14"/>
                                        </p:tgtEl>
                                        <p:attrNameLst>
                                          <p:attrName>r</p:attrName>
                                        </p:attrNameLst>
                                      </p:cBhvr>
                                    </p:animRo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1" nodeType="clickEffect">
                                  <p:stCondLst>
                                    <p:cond delay="0"/>
                                  </p:stCondLst>
                                  <p:childTnLst>
                                    <p:set>
                                      <p:cBhvr>
                                        <p:cTn id="77" dur="1" fill="hold">
                                          <p:stCondLst>
                                            <p:cond delay="0"/>
                                          </p:stCondLst>
                                        </p:cTn>
                                        <p:tgtEl>
                                          <p:spTgt spid="23"/>
                                        </p:tgtEl>
                                        <p:attrNameLst>
                                          <p:attrName>style.visibility</p:attrName>
                                        </p:attrNameLst>
                                      </p:cBhvr>
                                      <p:to>
                                        <p:strVal val="hidden"/>
                                      </p:to>
                                    </p:set>
                                  </p:childTnLst>
                                </p:cTn>
                              </p:par>
                              <p:par>
                                <p:cTn id="78" presetID="8" presetClass="emph" presetSubtype="0" fill="hold" nodeType="withEffect">
                                  <p:stCondLst>
                                    <p:cond delay="0"/>
                                  </p:stCondLst>
                                  <p:childTnLst>
                                    <p:animRot by="-2700000">
                                      <p:cBhvr>
                                        <p:cTn id="79" dur="250" fill="hold"/>
                                        <p:tgtEl>
                                          <p:spTgt spid="14"/>
                                        </p:tgtEl>
                                        <p:attrNameLst>
                                          <p:attrName>r</p:attrName>
                                        </p:attrNameLst>
                                      </p:cBhvr>
                                    </p:animRot>
                                  </p:childTnLst>
                                </p:cTn>
                              </p:par>
                            </p:childTnLst>
                          </p:cTn>
                        </p:par>
                      </p:childTnLst>
                    </p:cTn>
                  </p:par>
                </p:childTnLst>
              </p:cTn>
              <p:nextCondLst>
                <p:cond evt="onClick" delay="0">
                  <p:tgtEl>
                    <p:spTgt spid="14"/>
                  </p:tgtEl>
                </p:cond>
              </p:nextCondLst>
            </p:seq>
            <p:seq concurrent="1" nextAc="seek">
              <p:cTn id="80" restart="whenNotActive" fill="hold" evtFilter="cancelBubble" nodeType="interactiveSeq">
                <p:stCondLst>
                  <p:cond evt="onClick" delay="0">
                    <p:tgtEl>
                      <p:spTgt spid="15"/>
                    </p:tgtEl>
                  </p:cond>
                </p:stCondLst>
                <p:endSync evt="end" delay="0">
                  <p:rtn val="all"/>
                </p:endSync>
                <p:childTnLst>
                  <p:par>
                    <p:cTn id="81" fill="hold">
                      <p:stCondLst>
                        <p:cond delay="0"/>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8" presetClass="emph" presetSubtype="0" fill="hold" nodeType="withEffect">
                                  <p:stCondLst>
                                    <p:cond delay="0"/>
                                  </p:stCondLst>
                                  <p:childTnLst>
                                    <p:animRot by="2700000">
                                      <p:cBhvr>
                                        <p:cTn id="86" dur="250" fill="hold"/>
                                        <p:tgtEl>
                                          <p:spTgt spid="15"/>
                                        </p:tgtEl>
                                        <p:attrNameLst>
                                          <p:attrName>r</p:attrName>
                                        </p:attrNameLst>
                                      </p:cBhvr>
                                    </p:animRo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31"/>
                                        </p:tgtEl>
                                        <p:attrNameLst>
                                          <p:attrName>style.visibility</p:attrName>
                                        </p:attrNameLst>
                                      </p:cBhvr>
                                      <p:to>
                                        <p:strVal val="hidden"/>
                                      </p:to>
                                    </p:set>
                                  </p:childTnLst>
                                </p:cTn>
                              </p:par>
                              <p:par>
                                <p:cTn id="91" presetID="8" presetClass="emph" presetSubtype="0" fill="hold" nodeType="withEffect">
                                  <p:stCondLst>
                                    <p:cond delay="0"/>
                                  </p:stCondLst>
                                  <p:childTnLst>
                                    <p:animRot by="-2700000">
                                      <p:cBhvr>
                                        <p:cTn id="92" dur="250" fill="hold"/>
                                        <p:tgtEl>
                                          <p:spTgt spid="15"/>
                                        </p:tgtEl>
                                        <p:attrNameLst>
                                          <p:attrName>r</p:attrName>
                                        </p:attrNameLst>
                                      </p:cBhvr>
                                    </p:animRot>
                                  </p:childTnLst>
                                </p:cTn>
                              </p:par>
                            </p:childTnLst>
                          </p:cTn>
                        </p:par>
                      </p:childTnLst>
                    </p:cTn>
                  </p:par>
                </p:childTnLst>
              </p:cTn>
              <p:nextCondLst>
                <p:cond evt="onClick" delay="0">
                  <p:tgtEl>
                    <p:spTgt spid="15"/>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30" grpId="0" animBg="1"/>
      <p:bldP spid="30" grpId="1" animBg="1"/>
      <p:bldP spid="31" grpId="0" animBg="1"/>
      <p:bldP spid="31" grpId="1" animBg="1"/>
      <p:bldP spid="23" grpId="0" animBg="1"/>
      <p:bldP spid="2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796B4-1532-2AEB-3C38-0EBB587D35C2}"/>
              </a:ext>
            </a:extLst>
          </p:cNvPr>
          <p:cNvSpPr txBox="1">
            <a:spLocks/>
          </p:cNvSpPr>
          <p:nvPr/>
        </p:nvSpPr>
        <p:spPr>
          <a:xfrm>
            <a:off x="1869125" y="352331"/>
            <a:ext cx="8782758" cy="5509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Are Mushrooms Plants?</a:t>
            </a:r>
          </a:p>
        </p:txBody>
      </p:sp>
      <p:sp>
        <p:nvSpPr>
          <p:cNvPr id="14" name="Oval 13">
            <a:extLst>
              <a:ext uri="{FF2B5EF4-FFF2-40B4-BE49-F238E27FC236}">
                <a16:creationId xmlns:a16="http://schemas.microsoft.com/office/drawing/2014/main" id="{6A2D784B-F43A-80DA-0638-691E9838A905}"/>
              </a:ext>
            </a:extLst>
          </p:cNvPr>
          <p:cNvSpPr/>
          <p:nvPr/>
        </p:nvSpPr>
        <p:spPr>
          <a:xfrm>
            <a:off x="10035026" y="5842696"/>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Picture 19" descr="Cartoon mushroom with green eyes&#10;&#10;AI-generated content may be incorrect.">
            <a:extLst>
              <a:ext uri="{FF2B5EF4-FFF2-40B4-BE49-F238E27FC236}">
                <a16:creationId xmlns:a16="http://schemas.microsoft.com/office/drawing/2014/main" id="{A54B9551-CE05-AB7A-CC4F-BDDA53C63CF4}"/>
              </a:ext>
            </a:extLst>
          </p:cNvPr>
          <p:cNvPicPr>
            <a:picLocks noChangeAspect="1"/>
          </p:cNvPicPr>
          <p:nvPr/>
        </p:nvPicPr>
        <p:blipFill>
          <a:blip r:embed="rId3"/>
          <a:srcRect l="16818" t="22429" r="19605"/>
          <a:stretch>
            <a:fillRect/>
          </a:stretch>
        </p:blipFill>
        <p:spPr>
          <a:xfrm>
            <a:off x="9486099" y="3733950"/>
            <a:ext cx="2247656" cy="2468136"/>
          </a:xfrm>
          <a:prstGeom prst="rect">
            <a:avLst/>
          </a:prstGeom>
        </p:spPr>
      </p:pic>
      <p:grpSp>
        <p:nvGrpSpPr>
          <p:cNvPr id="16" name="menu">
            <a:extLst>
              <a:ext uri="{FF2B5EF4-FFF2-40B4-BE49-F238E27FC236}">
                <a16:creationId xmlns:a16="http://schemas.microsoft.com/office/drawing/2014/main" id="{FEC8908D-A4C1-D25E-277C-AAF9B86255F2}"/>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C2E897BB-D397-C2A6-B458-F844860682B1}"/>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FF5C6F02-B8A8-C7E8-530A-0731A4093705}"/>
                </a:ext>
              </a:extLst>
            </p:cNvPr>
            <p:cNvPicPr>
              <a:picLocks noChangeAspect="1"/>
            </p:cNvPicPr>
            <p:nvPr/>
          </p:nvPicPr>
          <p:blipFill>
            <a:blip r:embed="rId4"/>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594680A1-1890-4978-4E89-6147F2D93FE1}"/>
                </a:ext>
              </a:extLst>
            </p:cNvPr>
            <p:cNvPicPr>
              <a:picLocks noChangeAspect="1"/>
            </p:cNvPicPr>
            <p:nvPr/>
          </p:nvPicPr>
          <p:blipFill>
            <a:blip r:embed="rId4"/>
            <a:srcRect/>
            <a:stretch/>
          </p:blipFill>
          <p:spPr>
            <a:xfrm rot="10800000">
              <a:off x="204687" y="2434554"/>
              <a:ext cx="154441" cy="106747"/>
            </a:xfrm>
            <a:prstGeom prst="rect">
              <a:avLst/>
            </a:prstGeom>
          </p:spPr>
        </p:pic>
      </p:grpSp>
      <p:grpSp>
        <p:nvGrpSpPr>
          <p:cNvPr id="8" name="pop up">
            <a:extLst>
              <a:ext uri="{FF2B5EF4-FFF2-40B4-BE49-F238E27FC236}">
                <a16:creationId xmlns:a16="http://schemas.microsoft.com/office/drawing/2014/main" id="{19D813C3-7642-DCE9-F664-5C61582C2BA3}"/>
              </a:ext>
            </a:extLst>
          </p:cNvPr>
          <p:cNvGrpSpPr/>
          <p:nvPr/>
        </p:nvGrpSpPr>
        <p:grpSpPr>
          <a:xfrm>
            <a:off x="9020868" y="1522550"/>
            <a:ext cx="2295939" cy="2270881"/>
            <a:chOff x="7957115" y="2183843"/>
            <a:chExt cx="2295939" cy="2270881"/>
          </a:xfrm>
        </p:grpSpPr>
        <p:pic>
          <p:nvPicPr>
            <p:cNvPr id="7" name="Picture 6" descr="A red oval with black background&#10;&#10;AI-generated content may be incorrect.">
              <a:extLst>
                <a:ext uri="{FF2B5EF4-FFF2-40B4-BE49-F238E27FC236}">
                  <a16:creationId xmlns:a16="http://schemas.microsoft.com/office/drawing/2014/main" id="{AE4C28A6-AA86-2F9B-BD12-E44899522258}"/>
                </a:ext>
              </a:extLst>
            </p:cNvPr>
            <p:cNvPicPr>
              <a:picLocks noChangeAspect="1"/>
            </p:cNvPicPr>
            <p:nvPr/>
          </p:nvPicPr>
          <p:blipFill>
            <a:blip r:embed="rId5"/>
            <a:stretch>
              <a:fillRect/>
            </a:stretch>
          </p:blipFill>
          <p:spPr>
            <a:xfrm rot="20799773" flipH="1">
              <a:off x="7957115" y="2183843"/>
              <a:ext cx="2295939" cy="2141726"/>
            </a:xfrm>
            <a:prstGeom prst="rect">
              <a:avLst/>
            </a:prstGeom>
          </p:spPr>
        </p:pic>
        <p:sp>
          <p:nvSpPr>
            <p:cNvPr id="13" name="Triangle 12">
              <a:extLst>
                <a:ext uri="{FF2B5EF4-FFF2-40B4-BE49-F238E27FC236}">
                  <a16:creationId xmlns:a16="http://schemas.microsoft.com/office/drawing/2014/main" id="{17D5C215-ED6E-E7A2-8362-8BF90E9C5327}"/>
                </a:ext>
              </a:extLst>
            </p:cNvPr>
            <p:cNvSpPr/>
            <p:nvPr/>
          </p:nvSpPr>
          <p:spPr>
            <a:xfrm rot="9488669">
              <a:off x="9335883" y="386144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D6068777-E5DF-A754-0844-03249CD8CAF9}"/>
                </a:ext>
              </a:extLst>
            </p:cNvPr>
            <p:cNvSpPr txBox="1"/>
            <p:nvPr/>
          </p:nvSpPr>
          <p:spPr>
            <a:xfrm>
              <a:off x="8185399" y="2581280"/>
              <a:ext cx="2038665" cy="1323439"/>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AU" sz="1400" dirty="0">
                  <a:solidFill>
                    <a:schemeClr val="bg1"/>
                  </a:solidFill>
                  <a:latin typeface="Montserrat" pitchFamily="2" charset="77"/>
                  <a:ea typeface="Sztosfixed" pitchFamily="2" charset="77"/>
                  <a:cs typeface="Sztosfixed" pitchFamily="2" charset="77"/>
                </a:rPr>
                <a:t>Are mushrooms plants?</a:t>
              </a:r>
            </a:p>
            <a:p>
              <a:pPr marL="285750" indent="-285750">
                <a:spcAft>
                  <a:spcPts val="1200"/>
                </a:spcAft>
                <a:buFont typeface="Arial" panose="020B0604020202020204" pitchFamily="34" charset="0"/>
                <a:buChar char="•"/>
              </a:pPr>
              <a:r>
                <a:rPr lang="en-AU" sz="1400" dirty="0">
                  <a:solidFill>
                    <a:schemeClr val="bg1"/>
                  </a:solidFill>
                  <a:latin typeface="Montserrat" pitchFamily="2" charset="77"/>
                  <a:ea typeface="Sztosfixed" pitchFamily="2" charset="77"/>
                  <a:cs typeface="Sztosfixed" pitchFamily="2" charset="77"/>
                </a:rPr>
                <a:t>What do you know about mushrooms?</a:t>
              </a:r>
            </a:p>
          </p:txBody>
        </p:sp>
      </p:grpSp>
      <p:pic>
        <p:nvPicPr>
          <p:cNvPr id="9" name="bt">
            <a:extLst>
              <a:ext uri="{FF2B5EF4-FFF2-40B4-BE49-F238E27FC236}">
                <a16:creationId xmlns:a16="http://schemas.microsoft.com/office/drawing/2014/main" id="{F3A19AA1-213D-57DB-B53C-174892690F1F}"/>
              </a:ext>
            </a:extLst>
          </p:cNvPr>
          <p:cNvPicPr>
            <a:picLocks noChangeAspect="1"/>
          </p:cNvPicPr>
          <p:nvPr/>
        </p:nvPicPr>
        <p:blipFill>
          <a:blip r:embed="rId6"/>
          <a:srcRect/>
          <a:stretch/>
        </p:blipFill>
        <p:spPr>
          <a:xfrm>
            <a:off x="9748678" y="3907802"/>
            <a:ext cx="420159" cy="422786"/>
          </a:xfrm>
          <a:prstGeom prst="rect">
            <a:avLst/>
          </a:prstGeom>
        </p:spPr>
      </p:pic>
      <p:sp>
        <p:nvSpPr>
          <p:cNvPr id="12" name="number">
            <a:extLst>
              <a:ext uri="{FF2B5EF4-FFF2-40B4-BE49-F238E27FC236}">
                <a16:creationId xmlns:a16="http://schemas.microsoft.com/office/drawing/2014/main" id="{89741B18-69A6-A3DD-F1E5-946E3C2F541A}"/>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6</a:t>
            </a:fld>
            <a:endParaRPr lang="en" sz="2000" b="1" dirty="0">
              <a:solidFill>
                <a:schemeClr val="bg1"/>
              </a:solidFill>
              <a:latin typeface="Sztosfixed" pitchFamily="2" charset="77"/>
              <a:ea typeface="Sztosfixed" pitchFamily="2" charset="77"/>
              <a:cs typeface="Sztosfixed" pitchFamily="2" charset="77"/>
            </a:endParaRPr>
          </a:p>
        </p:txBody>
      </p:sp>
      <p:pic>
        <p:nvPicPr>
          <p:cNvPr id="4" name="Online Media 3" descr="Fungi: Why Mushrooms Are Awesome | Biology for Kids">
            <a:hlinkClick r:id="" action="ppaction://media"/>
            <a:extLst>
              <a:ext uri="{FF2B5EF4-FFF2-40B4-BE49-F238E27FC236}">
                <a16:creationId xmlns:a16="http://schemas.microsoft.com/office/drawing/2014/main" id="{E65CA94E-F1E3-AE73-A5F5-42736601632B}"/>
              </a:ext>
            </a:extLst>
          </p:cNvPr>
          <p:cNvPicPr>
            <a:picLocks noRot="1" noChangeAspect="1"/>
          </p:cNvPicPr>
          <p:nvPr>
            <a:videoFile r:link="rId1"/>
          </p:nvPr>
        </p:nvPicPr>
        <p:blipFill>
          <a:blip r:embed="rId7"/>
          <a:stretch>
            <a:fillRect/>
          </a:stretch>
        </p:blipFill>
        <p:spPr>
          <a:xfrm>
            <a:off x="692330" y="1305129"/>
            <a:ext cx="8140591" cy="4599434"/>
          </a:xfrm>
          <a:prstGeom prst="rect">
            <a:avLst/>
          </a:prstGeom>
        </p:spPr>
      </p:pic>
    </p:spTree>
    <p:extLst>
      <p:ext uri="{BB962C8B-B14F-4D97-AF65-F5344CB8AC3E}">
        <p14:creationId xmlns:p14="http://schemas.microsoft.com/office/powerpoint/2010/main" val="1479133995"/>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par>
                                <p:cTn id="12" presetID="8" presetClass="emph" presetSubtype="0" fill="hold" nodeType="withEffect">
                                  <p:stCondLst>
                                    <p:cond delay="0"/>
                                  </p:stCondLst>
                                  <p:childTnLst>
                                    <p:animRot by="2700000">
                                      <p:cBhvr>
                                        <p:cTn id="13" dur="250" fill="hold"/>
                                        <p:tgtEl>
                                          <p:spTgt spid="9"/>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8"/>
                                        </p:tgtEl>
                                        <p:attrNameLst>
                                          <p:attrName>style.visibility</p:attrName>
                                        </p:attrNameLst>
                                      </p:cBhvr>
                                      <p:to>
                                        <p:strVal val="hidden"/>
                                      </p:to>
                                    </p:set>
                                  </p:childTnLst>
                                </p:cTn>
                              </p:par>
                              <p:par>
                                <p:cTn id="18" presetID="8" presetClass="emph" presetSubtype="0" fill="hold" nodeType="withEffect">
                                  <p:stCondLst>
                                    <p:cond delay="0"/>
                                  </p:stCondLst>
                                  <p:childTnLst>
                                    <p:animRot by="-2700000">
                                      <p:cBhvr>
                                        <p:cTn id="19" dur="250" fill="hold"/>
                                        <p:tgtEl>
                                          <p:spTgt spid="9"/>
                                        </p:tgtEl>
                                        <p:attrNameLst>
                                          <p:attrName>r</p:attrName>
                                        </p:attrNameLst>
                                      </p:cBhvr>
                                    </p:animRot>
                                  </p:childTnLst>
                                </p:cTn>
                              </p:par>
                            </p:childTnLst>
                          </p:cTn>
                        </p:par>
                      </p:childTnLst>
                    </p:cTn>
                  </p:par>
                </p:childTnLst>
              </p:cTn>
              <p:nextCondLst>
                <p:cond evt="onClick" delay="0">
                  <p:tgtEl>
                    <p:spTgt spid="9"/>
                  </p:tgtEl>
                </p:cond>
              </p:nextCondLst>
            </p:seq>
            <p:video>
              <p:cMediaNode vol="80000">
                <p:cTn id="20" fill="hold" display="0">
                  <p:stCondLst>
                    <p:cond delay="indefinite"/>
                  </p:stCondLst>
                </p:cTn>
                <p:tgtEl>
                  <p:spTgt spid="4"/>
                </p:tgtEl>
              </p:cMediaNode>
            </p:video>
            <p:seq concurrent="1" nextAc="seek">
              <p:cTn id="21" restart="whenNotActive" fill="hold" evtFilter="cancelBubble" nodeType="interactiveSeq">
                <p:stCondLst>
                  <p:cond evt="onClick" delay="0">
                    <p:tgtEl>
                      <p:spTgt spid="4"/>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6C558-1B26-3A31-7460-EF64E789A13F}"/>
            </a:ext>
          </a:extLst>
        </p:cNvPr>
        <p:cNvGrpSpPr/>
        <p:nvPr/>
      </p:nvGrpSpPr>
      <p:grpSpPr>
        <a:xfrm>
          <a:off x="0" y="0"/>
          <a:ext cx="0" cy="0"/>
          <a:chOff x="0" y="0"/>
          <a:chExt cx="0" cy="0"/>
        </a:xfrm>
      </p:grpSpPr>
      <p:sp>
        <p:nvSpPr>
          <p:cNvPr id="9" name="6">
            <a:extLst>
              <a:ext uri="{FF2B5EF4-FFF2-40B4-BE49-F238E27FC236}">
                <a16:creationId xmlns:a16="http://schemas.microsoft.com/office/drawing/2014/main" id="{F4D6DF29-6637-30EE-969D-4942600CBFAD}"/>
              </a:ext>
            </a:extLst>
          </p:cNvPr>
          <p:cNvSpPr/>
          <p:nvPr/>
        </p:nvSpPr>
        <p:spPr>
          <a:xfrm>
            <a:off x="1879307" y="1018864"/>
            <a:ext cx="8433386" cy="6787402"/>
          </a:xfrm>
          <a:prstGeom prst="roundRect">
            <a:avLst>
              <a:gd name="adj" fmla="val 437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spcAft>
                <a:spcPts val="600"/>
              </a:spcAft>
            </a:pPr>
            <a:endParaRPr lang="en-AU" b="1" dirty="0">
              <a:solidFill>
                <a:srgbClr val="3D3432"/>
              </a:solidFill>
              <a:latin typeface="Montserrat" pitchFamily="2" charset="77"/>
            </a:endParaRPr>
          </a:p>
        </p:txBody>
      </p:sp>
      <p:sp>
        <p:nvSpPr>
          <p:cNvPr id="2" name="title">
            <a:extLst>
              <a:ext uri="{FF2B5EF4-FFF2-40B4-BE49-F238E27FC236}">
                <a16:creationId xmlns:a16="http://schemas.microsoft.com/office/drawing/2014/main" id="{1362BAF4-C810-5B75-51BA-BC64AF2C3C98}"/>
              </a:ext>
            </a:extLst>
          </p:cNvPr>
          <p:cNvSpPr txBox="1">
            <a:spLocks/>
          </p:cNvSpPr>
          <p:nvPr/>
        </p:nvSpPr>
        <p:spPr>
          <a:xfrm>
            <a:off x="2421468" y="352330"/>
            <a:ext cx="7349066"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The Mushroom Lifecycle</a:t>
            </a:r>
          </a:p>
        </p:txBody>
      </p:sp>
      <p:grpSp>
        <p:nvGrpSpPr>
          <p:cNvPr id="32" name="menu">
            <a:extLst>
              <a:ext uri="{FF2B5EF4-FFF2-40B4-BE49-F238E27FC236}">
                <a16:creationId xmlns:a16="http://schemas.microsoft.com/office/drawing/2014/main" id="{7B145909-E8C3-0714-0BEA-C151F448E30E}"/>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80FEB602-6350-F317-03A0-670132C8889B}"/>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4" name="a4">
              <a:hlinkClick r:id="" action="ppaction://hlinkshowjump?jump=nextslide"/>
              <a:extLst>
                <a:ext uri="{FF2B5EF4-FFF2-40B4-BE49-F238E27FC236}">
                  <a16:creationId xmlns:a16="http://schemas.microsoft.com/office/drawing/2014/main" id="{BF472274-3AE6-AA2D-C15D-29D15DE85906}"/>
                </a:ext>
              </a:extLst>
            </p:cNvPr>
            <p:cNvPicPr>
              <a:picLocks noChangeAspect="1"/>
            </p:cNvPicPr>
            <p:nvPr/>
          </p:nvPicPr>
          <p:blipFill>
            <a:blip r:embed="rId3"/>
            <a:srcRect/>
            <a:stretch/>
          </p:blipFill>
          <p:spPr>
            <a:xfrm>
              <a:off x="204687" y="2740767"/>
              <a:ext cx="154441" cy="106747"/>
            </a:xfrm>
            <a:prstGeom prst="rect">
              <a:avLst/>
            </a:prstGeom>
          </p:spPr>
        </p:pic>
        <p:pic>
          <p:nvPicPr>
            <p:cNvPr id="35" name="a4">
              <a:hlinkClick r:id="" action="ppaction://hlinkshowjump?jump=previousslide"/>
              <a:extLst>
                <a:ext uri="{FF2B5EF4-FFF2-40B4-BE49-F238E27FC236}">
                  <a16:creationId xmlns:a16="http://schemas.microsoft.com/office/drawing/2014/main" id="{3E95C3B0-147A-6F96-BBE0-3DB1F654771A}"/>
                </a:ext>
              </a:extLst>
            </p:cNvPr>
            <p:cNvPicPr>
              <a:picLocks noChangeAspect="1"/>
            </p:cNvPicPr>
            <p:nvPr/>
          </p:nvPicPr>
          <p:blipFill>
            <a:blip r:embed="rId3"/>
            <a:srcRect/>
            <a:stretch/>
          </p:blipFill>
          <p:spPr>
            <a:xfrm rot="10800000">
              <a:off x="204687" y="2434554"/>
              <a:ext cx="154441" cy="106747"/>
            </a:xfrm>
            <a:prstGeom prst="rect">
              <a:avLst/>
            </a:prstGeom>
          </p:spPr>
        </p:pic>
      </p:grpSp>
      <p:pic>
        <p:nvPicPr>
          <p:cNvPr id="7" name="Picture 6">
            <a:extLst>
              <a:ext uri="{FF2B5EF4-FFF2-40B4-BE49-F238E27FC236}">
                <a16:creationId xmlns:a16="http://schemas.microsoft.com/office/drawing/2014/main" id="{053A86E1-5FAA-77A7-8F7A-F3FF0A60B2B7}"/>
              </a:ext>
            </a:extLst>
          </p:cNvPr>
          <p:cNvPicPr>
            <a:picLocks noChangeAspect="1"/>
          </p:cNvPicPr>
          <p:nvPr/>
        </p:nvPicPr>
        <p:blipFill>
          <a:blip r:embed="rId4"/>
          <a:srcRect/>
          <a:stretch/>
        </p:blipFill>
        <p:spPr>
          <a:xfrm>
            <a:off x="2110431" y="996515"/>
            <a:ext cx="7971138" cy="5734485"/>
          </a:xfrm>
          <a:prstGeom prst="rect">
            <a:avLst/>
          </a:prstGeom>
        </p:spPr>
      </p:pic>
      <p:sp>
        <p:nvSpPr>
          <p:cNvPr id="18" name="Rectangle 17">
            <a:extLst>
              <a:ext uri="{FF2B5EF4-FFF2-40B4-BE49-F238E27FC236}">
                <a16:creationId xmlns:a16="http://schemas.microsoft.com/office/drawing/2014/main" id="{0C085C08-D9E2-F1F2-B527-2FC8204E1DA1}"/>
              </a:ext>
            </a:extLst>
          </p:cNvPr>
          <p:cNvSpPr/>
          <p:nvPr/>
        </p:nvSpPr>
        <p:spPr>
          <a:xfrm>
            <a:off x="-177801" y="6858000"/>
            <a:ext cx="12666133" cy="12107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umber">
            <a:extLst>
              <a:ext uri="{FF2B5EF4-FFF2-40B4-BE49-F238E27FC236}">
                <a16:creationId xmlns:a16="http://schemas.microsoft.com/office/drawing/2014/main" id="{1F35D6CC-1BAF-0D3E-BFEA-3438B4E33074}"/>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B83529"/>
                </a:solidFill>
                <a:latin typeface="Sztosfixed" pitchFamily="2" charset="77"/>
                <a:ea typeface="Sztosfixed" pitchFamily="2" charset="77"/>
                <a:cs typeface="Sztosfixed" pitchFamily="2" charset="77"/>
              </a:rPr>
              <a:pPr algn="r">
                <a:buSzPts val="1400"/>
              </a:pPr>
              <a:t>7</a:t>
            </a:fld>
            <a:endParaRPr lang="en" sz="2000" b="1" dirty="0">
              <a:solidFill>
                <a:srgbClr val="B83529"/>
              </a:solidFill>
              <a:latin typeface="Sztosfixed" pitchFamily="2" charset="77"/>
              <a:ea typeface="Sztosfixed" pitchFamily="2" charset="77"/>
              <a:cs typeface="Sztosfixed" pitchFamily="2" charset="77"/>
            </a:endParaRPr>
          </a:p>
        </p:txBody>
      </p:sp>
      <p:pic>
        <p:nvPicPr>
          <p:cNvPr id="5" name="Picture 4" descr="A cartoon character of a mushroom with a wand&#10;&#10;AI-generated content may be incorrect.">
            <a:extLst>
              <a:ext uri="{FF2B5EF4-FFF2-40B4-BE49-F238E27FC236}">
                <a16:creationId xmlns:a16="http://schemas.microsoft.com/office/drawing/2014/main" id="{FDEA7D6F-A173-523D-1A74-42FB584B5364}"/>
              </a:ext>
            </a:extLst>
          </p:cNvPr>
          <p:cNvPicPr>
            <a:picLocks noChangeAspect="1"/>
          </p:cNvPicPr>
          <p:nvPr/>
        </p:nvPicPr>
        <p:blipFill>
          <a:blip r:embed="rId5"/>
          <a:srcRect l="9789" t="8597" r="17440" b="22208"/>
          <a:stretch>
            <a:fillRect/>
          </a:stretch>
        </p:blipFill>
        <p:spPr>
          <a:xfrm flipH="1">
            <a:off x="21881" y="4360383"/>
            <a:ext cx="2918586" cy="2497617"/>
          </a:xfrm>
          <a:prstGeom prst="rect">
            <a:avLst/>
          </a:prstGeom>
        </p:spPr>
      </p:pic>
    </p:spTree>
    <p:extLst>
      <p:ext uri="{BB962C8B-B14F-4D97-AF65-F5344CB8AC3E}">
        <p14:creationId xmlns:p14="http://schemas.microsoft.com/office/powerpoint/2010/main" val="3484852184"/>
      </p:ext>
    </p:extLst>
  </p:cSld>
  <p:clrMapOvr>
    <a:masterClrMapping/>
  </p:clrMapOvr>
  <p:transition spd="slow" advClick="0">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E7A39-D104-C62D-72F0-4CD9A9081DFF}"/>
            </a:ext>
          </a:extLst>
        </p:cNvPr>
        <p:cNvGrpSpPr/>
        <p:nvPr/>
      </p:nvGrpSpPr>
      <p:grpSpPr>
        <a:xfrm>
          <a:off x="0" y="0"/>
          <a:ext cx="0" cy="0"/>
          <a:chOff x="0" y="0"/>
          <a:chExt cx="0" cy="0"/>
        </a:xfrm>
      </p:grpSpPr>
      <p:pic>
        <p:nvPicPr>
          <p:cNvPr id="4" name="Picture 3" descr="A cartoon of a mushroom holding a box of mushrooms&#10;&#10;AI-generated content may be incorrect.">
            <a:extLst>
              <a:ext uri="{FF2B5EF4-FFF2-40B4-BE49-F238E27FC236}">
                <a16:creationId xmlns:a16="http://schemas.microsoft.com/office/drawing/2014/main" id="{2F09BDB1-75BC-295B-B51A-7B65BBC4A296}"/>
              </a:ext>
            </a:extLst>
          </p:cNvPr>
          <p:cNvPicPr>
            <a:picLocks noChangeAspect="1"/>
          </p:cNvPicPr>
          <p:nvPr/>
        </p:nvPicPr>
        <p:blipFill>
          <a:blip r:embed="rId3"/>
          <a:srcRect l="8912" t="10346" r="21530" b="22048"/>
          <a:stretch>
            <a:fillRect/>
          </a:stretch>
        </p:blipFill>
        <p:spPr>
          <a:xfrm flipH="1">
            <a:off x="-1" y="3894667"/>
            <a:ext cx="3387700" cy="2963333"/>
          </a:xfrm>
          <a:prstGeom prst="rect">
            <a:avLst/>
          </a:prstGeom>
        </p:spPr>
      </p:pic>
      <p:grpSp>
        <p:nvGrpSpPr>
          <p:cNvPr id="24" name="pop up">
            <a:extLst>
              <a:ext uri="{FF2B5EF4-FFF2-40B4-BE49-F238E27FC236}">
                <a16:creationId xmlns:a16="http://schemas.microsoft.com/office/drawing/2014/main" id="{83A83673-B899-B907-2218-B992E6FD91AD}"/>
              </a:ext>
            </a:extLst>
          </p:cNvPr>
          <p:cNvGrpSpPr/>
          <p:nvPr/>
        </p:nvGrpSpPr>
        <p:grpSpPr>
          <a:xfrm>
            <a:off x="471775" y="2612951"/>
            <a:ext cx="1758366" cy="1632099"/>
            <a:chOff x="8863587" y="1726778"/>
            <a:chExt cx="2434308" cy="2259502"/>
          </a:xfrm>
        </p:grpSpPr>
        <p:sp>
          <p:nvSpPr>
            <p:cNvPr id="25" name="Triangle 12">
              <a:extLst>
                <a:ext uri="{FF2B5EF4-FFF2-40B4-BE49-F238E27FC236}">
                  <a16:creationId xmlns:a16="http://schemas.microsoft.com/office/drawing/2014/main" id="{42BC4C18-FA55-E935-59C9-3607329005E1}"/>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A red oval with black background&#10;&#10;AI-generated content may be incorrect.">
              <a:extLst>
                <a:ext uri="{FF2B5EF4-FFF2-40B4-BE49-F238E27FC236}">
                  <a16:creationId xmlns:a16="http://schemas.microsoft.com/office/drawing/2014/main" id="{2BD954B8-A966-DCEB-8727-98B1A49EE1C3}"/>
                </a:ext>
              </a:extLst>
            </p:cNvPr>
            <p:cNvPicPr>
              <a:picLocks noChangeAspect="1"/>
            </p:cNvPicPr>
            <p:nvPr/>
          </p:nvPicPr>
          <p:blipFill>
            <a:blip r:embed="rId4"/>
            <a:stretch>
              <a:fillRect/>
            </a:stretch>
          </p:blipFill>
          <p:spPr>
            <a:xfrm rot="591577">
              <a:off x="8863587" y="1726778"/>
              <a:ext cx="2434308" cy="2149888"/>
            </a:xfrm>
            <a:prstGeom prst="rect">
              <a:avLst/>
            </a:prstGeom>
          </p:spPr>
        </p:pic>
        <p:sp>
          <p:nvSpPr>
            <p:cNvPr id="27" name="TextBox 26">
              <a:extLst>
                <a:ext uri="{FF2B5EF4-FFF2-40B4-BE49-F238E27FC236}">
                  <a16:creationId xmlns:a16="http://schemas.microsoft.com/office/drawing/2014/main" id="{4C701DB3-8058-D4B8-B110-DB63152B2D19}"/>
                </a:ext>
              </a:extLst>
            </p:cNvPr>
            <p:cNvSpPr txBox="1"/>
            <p:nvPr/>
          </p:nvSpPr>
          <p:spPr>
            <a:xfrm>
              <a:off x="9090720" y="2170176"/>
              <a:ext cx="1889808" cy="1150445"/>
            </a:xfrm>
            <a:prstGeom prst="rect">
              <a:avLst/>
            </a:prstGeom>
            <a:noFill/>
          </p:spPr>
          <p:txBody>
            <a:bodyPr wrap="square" rtlCol="0">
              <a:spAutoFit/>
            </a:bodyPr>
            <a:lstStyle/>
            <a:p>
              <a:pPr algn="ctr"/>
              <a:r>
                <a:rPr lang="en-US" sz="1600" dirty="0">
                  <a:solidFill>
                    <a:schemeClr val="bg1"/>
                  </a:solidFill>
                  <a:latin typeface="Sztosfixed" pitchFamily="2" charset="77"/>
                  <a:ea typeface="Sztosfixed" pitchFamily="2" charset="77"/>
                  <a:cs typeface="Sztosfixed" pitchFamily="2" charset="77"/>
                </a:rPr>
                <a:t>Click the + buttons to learn more</a:t>
              </a:r>
            </a:p>
          </p:txBody>
        </p:sp>
      </p:grpSp>
      <p:sp>
        <p:nvSpPr>
          <p:cNvPr id="2" name="Google Shape;151;p10">
            <a:extLst>
              <a:ext uri="{FF2B5EF4-FFF2-40B4-BE49-F238E27FC236}">
                <a16:creationId xmlns:a16="http://schemas.microsoft.com/office/drawing/2014/main" id="{2B3EE97C-5B46-0150-8472-BB700F1EA593}"/>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8</a:t>
            </a:fld>
            <a:endParaRPr lang="en" sz="2000" b="1">
              <a:solidFill>
                <a:schemeClr val="bg1"/>
              </a:solidFill>
              <a:latin typeface="Sztosfixed" pitchFamily="2" charset="77"/>
              <a:ea typeface="Sztosfixed" pitchFamily="2" charset="77"/>
              <a:cs typeface="Sztosfixed" pitchFamily="2" charset="77"/>
            </a:endParaRPr>
          </a:p>
        </p:txBody>
      </p:sp>
      <p:grpSp>
        <p:nvGrpSpPr>
          <p:cNvPr id="11" name="menu">
            <a:extLst>
              <a:ext uri="{FF2B5EF4-FFF2-40B4-BE49-F238E27FC236}">
                <a16:creationId xmlns:a16="http://schemas.microsoft.com/office/drawing/2014/main" id="{FE2CA30A-1E30-2CE8-3738-3E12F21C94CA}"/>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9673AE0C-9E82-CFB6-EF9B-D80DABEC49C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B7759D8F-3DFF-2EF7-0565-4C7732230CE7}"/>
                </a:ext>
              </a:extLst>
            </p:cNvPr>
            <p:cNvPicPr>
              <a:picLocks noChangeAspect="1"/>
            </p:cNvPicPr>
            <p:nvPr/>
          </p:nvPicPr>
          <p:blipFill>
            <a:blip r:embed="rId5"/>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2846B96B-CA88-CD62-3B2E-129DBF9F8278}"/>
                </a:ext>
              </a:extLst>
            </p:cNvPr>
            <p:cNvPicPr>
              <a:picLocks noChangeAspect="1"/>
            </p:cNvPicPr>
            <p:nvPr/>
          </p:nvPicPr>
          <p:blipFill>
            <a:blip r:embed="rId5"/>
            <a:srcRect/>
            <a:stretch/>
          </p:blipFill>
          <p:spPr>
            <a:xfrm rot="10800000">
              <a:off x="204687" y="2434554"/>
              <a:ext cx="154441" cy="106747"/>
            </a:xfrm>
            <a:prstGeom prst="rect">
              <a:avLst/>
            </a:prstGeom>
          </p:spPr>
        </p:pic>
      </p:grpSp>
      <p:sp>
        <p:nvSpPr>
          <p:cNvPr id="3" name="title">
            <a:extLst>
              <a:ext uri="{FF2B5EF4-FFF2-40B4-BE49-F238E27FC236}">
                <a16:creationId xmlns:a16="http://schemas.microsoft.com/office/drawing/2014/main" id="{F4168EED-5DC0-F7E6-9D0B-6A9936E785B8}"/>
              </a:ext>
            </a:extLst>
          </p:cNvPr>
          <p:cNvSpPr txBox="1">
            <a:spLocks/>
          </p:cNvSpPr>
          <p:nvPr/>
        </p:nvSpPr>
        <p:spPr>
          <a:xfrm>
            <a:off x="2421468" y="352330"/>
            <a:ext cx="7349066"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The Mushroom Life Cycle</a:t>
            </a:r>
          </a:p>
        </p:txBody>
      </p:sp>
      <p:pic>
        <p:nvPicPr>
          <p:cNvPr id="5" name="Picture 4">
            <a:extLst>
              <a:ext uri="{FF2B5EF4-FFF2-40B4-BE49-F238E27FC236}">
                <a16:creationId xmlns:a16="http://schemas.microsoft.com/office/drawing/2014/main" id="{2FAC98F3-1BB1-3D13-0CBB-C6F5AE81EBC1}"/>
              </a:ext>
            </a:extLst>
          </p:cNvPr>
          <p:cNvPicPr>
            <a:picLocks noChangeAspect="1"/>
          </p:cNvPicPr>
          <p:nvPr/>
        </p:nvPicPr>
        <p:blipFill>
          <a:blip r:embed="rId6"/>
          <a:srcRect/>
          <a:stretch/>
        </p:blipFill>
        <p:spPr>
          <a:xfrm>
            <a:off x="3321096" y="1074586"/>
            <a:ext cx="5549807" cy="5549807"/>
          </a:xfrm>
          <a:prstGeom prst="rect">
            <a:avLst/>
          </a:prstGeom>
        </p:spPr>
      </p:pic>
      <p:sp>
        <p:nvSpPr>
          <p:cNvPr id="6" name="red">
            <a:extLst>
              <a:ext uri="{FF2B5EF4-FFF2-40B4-BE49-F238E27FC236}">
                <a16:creationId xmlns:a16="http://schemas.microsoft.com/office/drawing/2014/main" id="{A898D09E-8DED-1AC0-3DDF-277A16E6566B}"/>
              </a:ext>
            </a:extLst>
          </p:cNvPr>
          <p:cNvSpPr/>
          <p:nvPr/>
        </p:nvSpPr>
        <p:spPr>
          <a:xfrm>
            <a:off x="8335679" y="5049078"/>
            <a:ext cx="3673646" cy="1198210"/>
          </a:xfrm>
          <a:prstGeom prst="roundRect">
            <a:avLst>
              <a:gd name="adj" fmla="val 9833"/>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Growing rooms have long shelves called growing beds, stacked 4 to 8 beds high.</a:t>
            </a:r>
          </a:p>
          <a:p>
            <a:pPr>
              <a:spcAft>
                <a:spcPts val="600"/>
              </a:spcAft>
            </a:pPr>
            <a:r>
              <a:rPr lang="en-AU" sz="1050" dirty="0">
                <a:solidFill>
                  <a:schemeClr val="bg1"/>
                </a:solidFill>
                <a:latin typeface="Montserrat" pitchFamily="2" charset="77"/>
              </a:rPr>
              <a:t>Colonised compost is extruded into the beds. A casing layer is applied on top, to promote the mushroom fruit body.</a:t>
            </a:r>
            <a:endParaRPr lang="en-US" sz="1050" dirty="0">
              <a:solidFill>
                <a:schemeClr val="bg1"/>
              </a:solidFill>
            </a:endParaRPr>
          </a:p>
        </p:txBody>
      </p:sp>
      <p:sp>
        <p:nvSpPr>
          <p:cNvPr id="9" name="orange">
            <a:extLst>
              <a:ext uri="{FF2B5EF4-FFF2-40B4-BE49-F238E27FC236}">
                <a16:creationId xmlns:a16="http://schemas.microsoft.com/office/drawing/2014/main" id="{69481212-F9BC-77C4-5295-C7C7E0E68AFE}"/>
              </a:ext>
            </a:extLst>
          </p:cNvPr>
          <p:cNvSpPr/>
          <p:nvPr/>
        </p:nvSpPr>
        <p:spPr>
          <a:xfrm>
            <a:off x="8427399" y="1168773"/>
            <a:ext cx="3308837" cy="1632098"/>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Commercial mushroom growers use spawn that is propagated from mycelium onto a sterilised cereal grain, which are produced under controlled conditions.</a:t>
            </a:r>
          </a:p>
          <a:p>
            <a:pPr>
              <a:spcAft>
                <a:spcPts val="600"/>
              </a:spcAft>
            </a:pPr>
            <a:r>
              <a:rPr lang="en-AU" sz="1050" dirty="0">
                <a:solidFill>
                  <a:schemeClr val="bg1"/>
                </a:solidFill>
                <a:latin typeface="Montserrat" pitchFamily="2" charset="77"/>
              </a:rPr>
              <a:t>The spawn is mixed through the compost. Mycelium then colonises the compost, after which, the mushrooms form.</a:t>
            </a:r>
            <a:endParaRPr lang="en-US" sz="1050" dirty="0">
              <a:solidFill>
                <a:schemeClr val="bg1"/>
              </a:solidFill>
            </a:endParaRPr>
          </a:p>
        </p:txBody>
      </p:sp>
      <p:sp>
        <p:nvSpPr>
          <p:cNvPr id="10" name="purple">
            <a:extLst>
              <a:ext uri="{FF2B5EF4-FFF2-40B4-BE49-F238E27FC236}">
                <a16:creationId xmlns:a16="http://schemas.microsoft.com/office/drawing/2014/main" id="{A7A8E457-2B29-9204-AB86-179AD4204DDF}"/>
              </a:ext>
            </a:extLst>
          </p:cNvPr>
          <p:cNvSpPr/>
          <p:nvPr/>
        </p:nvSpPr>
        <p:spPr>
          <a:xfrm>
            <a:off x="246955" y="3252459"/>
            <a:ext cx="3177039" cy="733821"/>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Mushrooms are packed and immediately refrigerated. Shipped within 24 hours of being harvested. </a:t>
            </a:r>
            <a:endParaRPr lang="en-US" sz="1050" dirty="0">
              <a:solidFill>
                <a:schemeClr val="bg1"/>
              </a:solidFill>
            </a:endParaRPr>
          </a:p>
        </p:txBody>
      </p:sp>
      <p:sp>
        <p:nvSpPr>
          <p:cNvPr id="15" name="green">
            <a:extLst>
              <a:ext uri="{FF2B5EF4-FFF2-40B4-BE49-F238E27FC236}">
                <a16:creationId xmlns:a16="http://schemas.microsoft.com/office/drawing/2014/main" id="{4086F23F-B3F1-0C18-7FA7-E0783E8824EB}"/>
              </a:ext>
            </a:extLst>
          </p:cNvPr>
          <p:cNvSpPr/>
          <p:nvPr/>
        </p:nvSpPr>
        <p:spPr>
          <a:xfrm>
            <a:off x="362254" y="4811700"/>
            <a:ext cx="3625725" cy="1490204"/>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Substrate removed and on sold as a growing medium for other crops.</a:t>
            </a:r>
          </a:p>
          <a:p>
            <a:pPr>
              <a:spcAft>
                <a:spcPts val="600"/>
              </a:spcAft>
            </a:pPr>
            <a:r>
              <a:rPr lang="en-AU" sz="1050" dirty="0">
                <a:solidFill>
                  <a:schemeClr val="bg1"/>
                </a:solidFill>
                <a:latin typeface="Montserrat" pitchFamily="2" charset="77"/>
              </a:rPr>
              <a:t>At harvest end, growing rooms are steamed at 65°C to eliminate pest contamination.</a:t>
            </a:r>
          </a:p>
          <a:p>
            <a:pPr>
              <a:spcAft>
                <a:spcPts val="600"/>
              </a:spcAft>
            </a:pPr>
            <a:r>
              <a:rPr lang="en-AU" sz="1050" dirty="0">
                <a:solidFill>
                  <a:schemeClr val="bg1"/>
                </a:solidFill>
                <a:latin typeface="Montserrat" pitchFamily="2" charset="77"/>
              </a:rPr>
              <a:t>Carefully harvested by hand.</a:t>
            </a:r>
          </a:p>
          <a:p>
            <a:pPr>
              <a:spcAft>
                <a:spcPts val="600"/>
              </a:spcAft>
            </a:pPr>
            <a:r>
              <a:rPr lang="en-AU" sz="1050" dirty="0">
                <a:solidFill>
                  <a:schemeClr val="bg1"/>
                </a:solidFill>
                <a:latin typeface="Montserrat" pitchFamily="2" charset="77"/>
              </a:rPr>
              <a:t>Mushrooms double in size daily.</a:t>
            </a:r>
            <a:endParaRPr lang="en-US" sz="1050" dirty="0">
              <a:solidFill>
                <a:schemeClr val="bg1"/>
              </a:solidFill>
            </a:endParaRPr>
          </a:p>
        </p:txBody>
      </p:sp>
      <p:sp>
        <p:nvSpPr>
          <p:cNvPr id="16" name="brown">
            <a:extLst>
              <a:ext uri="{FF2B5EF4-FFF2-40B4-BE49-F238E27FC236}">
                <a16:creationId xmlns:a16="http://schemas.microsoft.com/office/drawing/2014/main" id="{9A991CDC-04A4-A505-0BEE-3C2EDF74DFD1}"/>
              </a:ext>
            </a:extLst>
          </p:cNvPr>
          <p:cNvSpPr/>
          <p:nvPr/>
        </p:nvSpPr>
        <p:spPr>
          <a:xfrm>
            <a:off x="246955" y="1111579"/>
            <a:ext cx="4489216" cy="1167305"/>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Recycled waste from other farms (straw and poultry manure) is made into compost (which growers refer to as substrate) which is pasteurised before use for mushroom growing. At the end of mushroom production, compost is sold to other farms or nurseries for use as a growing medium for other crops.</a:t>
            </a:r>
            <a:endParaRPr lang="en-US" sz="1050" dirty="0">
              <a:solidFill>
                <a:schemeClr val="bg1"/>
              </a:solidFill>
            </a:endParaRPr>
          </a:p>
        </p:txBody>
      </p:sp>
      <p:pic>
        <p:nvPicPr>
          <p:cNvPr id="17" name="r">
            <a:extLst>
              <a:ext uri="{FF2B5EF4-FFF2-40B4-BE49-F238E27FC236}">
                <a16:creationId xmlns:a16="http://schemas.microsoft.com/office/drawing/2014/main" id="{70CFC277-8630-C90A-2F18-332ED61E4829}"/>
              </a:ext>
            </a:extLst>
          </p:cNvPr>
          <p:cNvPicPr>
            <a:picLocks noChangeAspect="1"/>
          </p:cNvPicPr>
          <p:nvPr/>
        </p:nvPicPr>
        <p:blipFill>
          <a:blip r:embed="rId7"/>
          <a:srcRect/>
          <a:stretch/>
        </p:blipFill>
        <p:spPr>
          <a:xfrm>
            <a:off x="7493109" y="5794246"/>
            <a:ext cx="502931" cy="502931"/>
          </a:xfrm>
          <a:prstGeom prst="rect">
            <a:avLst/>
          </a:prstGeom>
        </p:spPr>
      </p:pic>
      <p:pic>
        <p:nvPicPr>
          <p:cNvPr id="18" name="b">
            <a:extLst>
              <a:ext uri="{FF2B5EF4-FFF2-40B4-BE49-F238E27FC236}">
                <a16:creationId xmlns:a16="http://schemas.microsoft.com/office/drawing/2014/main" id="{F400BCBC-620D-E60D-0292-2FF1134C5A67}"/>
              </a:ext>
            </a:extLst>
          </p:cNvPr>
          <p:cNvPicPr>
            <a:picLocks noChangeAspect="1"/>
          </p:cNvPicPr>
          <p:nvPr/>
        </p:nvPicPr>
        <p:blipFill>
          <a:blip r:embed="rId8"/>
          <a:srcRect/>
          <a:stretch/>
        </p:blipFill>
        <p:spPr>
          <a:xfrm>
            <a:off x="4898507" y="1074586"/>
            <a:ext cx="502931" cy="502931"/>
          </a:xfrm>
          <a:prstGeom prst="rect">
            <a:avLst/>
          </a:prstGeom>
        </p:spPr>
      </p:pic>
      <p:pic>
        <p:nvPicPr>
          <p:cNvPr id="19" name="g">
            <a:extLst>
              <a:ext uri="{FF2B5EF4-FFF2-40B4-BE49-F238E27FC236}">
                <a16:creationId xmlns:a16="http://schemas.microsoft.com/office/drawing/2014/main" id="{7B695DBC-BFB4-9821-C467-0C3FD1874127}"/>
              </a:ext>
            </a:extLst>
          </p:cNvPr>
          <p:cNvPicPr>
            <a:picLocks noChangeAspect="1"/>
          </p:cNvPicPr>
          <p:nvPr/>
        </p:nvPicPr>
        <p:blipFill>
          <a:blip r:embed="rId9"/>
          <a:srcRect/>
          <a:stretch/>
        </p:blipFill>
        <p:spPr>
          <a:xfrm>
            <a:off x="4195962" y="5783414"/>
            <a:ext cx="502931" cy="502931"/>
          </a:xfrm>
          <a:prstGeom prst="rect">
            <a:avLst/>
          </a:prstGeom>
        </p:spPr>
      </p:pic>
      <p:pic>
        <p:nvPicPr>
          <p:cNvPr id="20" name="p">
            <a:extLst>
              <a:ext uri="{FF2B5EF4-FFF2-40B4-BE49-F238E27FC236}">
                <a16:creationId xmlns:a16="http://schemas.microsoft.com/office/drawing/2014/main" id="{194F271B-86D8-FFEA-4CC7-BEE81538DA43}"/>
              </a:ext>
            </a:extLst>
          </p:cNvPr>
          <p:cNvPicPr>
            <a:picLocks noChangeAspect="1"/>
          </p:cNvPicPr>
          <p:nvPr/>
        </p:nvPicPr>
        <p:blipFill>
          <a:blip r:embed="rId10"/>
          <a:srcRect/>
          <a:stretch/>
        </p:blipFill>
        <p:spPr>
          <a:xfrm>
            <a:off x="3205099" y="2790895"/>
            <a:ext cx="502931" cy="502931"/>
          </a:xfrm>
          <a:prstGeom prst="rect">
            <a:avLst/>
          </a:prstGeom>
        </p:spPr>
      </p:pic>
      <p:pic>
        <p:nvPicPr>
          <p:cNvPr id="21" name="o">
            <a:extLst>
              <a:ext uri="{FF2B5EF4-FFF2-40B4-BE49-F238E27FC236}">
                <a16:creationId xmlns:a16="http://schemas.microsoft.com/office/drawing/2014/main" id="{55DF15B0-F282-C0C9-2C0C-1AD89ADCE97B}"/>
              </a:ext>
            </a:extLst>
          </p:cNvPr>
          <p:cNvPicPr>
            <a:picLocks noChangeAspect="1"/>
          </p:cNvPicPr>
          <p:nvPr/>
        </p:nvPicPr>
        <p:blipFill>
          <a:blip r:embed="rId11"/>
          <a:srcRect/>
          <a:stretch/>
        </p:blipFill>
        <p:spPr>
          <a:xfrm>
            <a:off x="8509063" y="2795805"/>
            <a:ext cx="502931" cy="502931"/>
          </a:xfrm>
          <a:prstGeom prst="rect">
            <a:avLst/>
          </a:prstGeom>
        </p:spPr>
      </p:pic>
    </p:spTree>
    <p:extLst>
      <p:ext uri="{BB962C8B-B14F-4D97-AF65-F5344CB8AC3E}">
        <p14:creationId xmlns:p14="http://schemas.microsoft.com/office/powerpoint/2010/main" val="692242862"/>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8" presetClass="emph" presetSubtype="0" fill="hold" nodeType="withEffect">
                                  <p:stCondLst>
                                    <p:cond delay="0"/>
                                  </p:stCondLst>
                                  <p:childTnLst>
                                    <p:animRot by="2700000">
                                      <p:cBhvr>
                                        <p:cTn id="9" dur="250" fill="hold"/>
                                        <p:tgtEl>
                                          <p:spTgt spid="17"/>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par>
                                <p:cTn id="15" presetID="8" presetClass="emph" presetSubtype="0" fill="hold" nodeType="withEffect">
                                  <p:stCondLst>
                                    <p:cond delay="0"/>
                                  </p:stCondLst>
                                  <p:childTnLst>
                                    <p:animRot by="-2700000">
                                      <p:cBhvr>
                                        <p:cTn id="16" dur="250" fill="hold"/>
                                        <p:tgtEl>
                                          <p:spTgt spid="17"/>
                                        </p:tgtEl>
                                        <p:attrNameLst>
                                          <p:attrName>r</p:attrName>
                                        </p:attrNameLst>
                                      </p:cBhvr>
                                    </p:animRot>
                                  </p:childTnLst>
                                </p:cTn>
                              </p:par>
                            </p:childTnLst>
                          </p:cTn>
                        </p:par>
                      </p:childTnLst>
                    </p:cTn>
                  </p:par>
                </p:childTnLst>
              </p:cTn>
              <p:nextCondLst>
                <p:cond evt="onClick" delay="0">
                  <p:tgtEl>
                    <p:spTgt spid="17"/>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8" presetClass="emph" presetSubtype="0" fill="hold" nodeType="withEffect">
                                  <p:stCondLst>
                                    <p:cond delay="0"/>
                                  </p:stCondLst>
                                  <p:childTnLst>
                                    <p:animRot by="2700000">
                                      <p:cBhvr>
                                        <p:cTn id="24" dur="250" fill="hold"/>
                                        <p:tgtEl>
                                          <p:spTgt spid="1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8" presetClass="emph" presetSubtype="0" fill="hold" nodeType="withEffect">
                                  <p:stCondLst>
                                    <p:cond delay="0"/>
                                  </p:stCondLst>
                                  <p:childTnLst>
                                    <p:animRot by="-2700000">
                                      <p:cBhvr>
                                        <p:cTn id="31" dur="250" fill="hold"/>
                                        <p:tgtEl>
                                          <p:spTgt spid="18"/>
                                        </p:tgtEl>
                                        <p:attrNameLst>
                                          <p:attrName>r</p:attrName>
                                        </p:attrNameLst>
                                      </p:cBhvr>
                                    </p:animRot>
                                  </p:childTnLst>
                                </p:cTn>
                              </p:par>
                            </p:childTnLst>
                          </p:cTn>
                        </p:par>
                      </p:childTnLst>
                    </p:cTn>
                  </p:par>
                </p:childTnLst>
              </p:cTn>
              <p:nextCondLst>
                <p:cond evt="onClick" delay="0">
                  <p:tgtEl>
                    <p:spTgt spid="18"/>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8" presetClass="emph" presetSubtype="0" fill="hold" nodeType="withEffect">
                                  <p:stCondLst>
                                    <p:cond delay="0"/>
                                  </p:stCondLst>
                                  <p:childTnLst>
                                    <p:animRot by="2700000">
                                      <p:cBhvr>
                                        <p:cTn id="39" dur="250" fill="hold"/>
                                        <p:tgtEl>
                                          <p:spTgt spid="19"/>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par>
                                <p:cTn id="45" presetID="8" presetClass="emph" presetSubtype="0" fill="hold" nodeType="withEffect">
                                  <p:stCondLst>
                                    <p:cond delay="0"/>
                                  </p:stCondLst>
                                  <p:childTnLst>
                                    <p:animRot by="-2700000">
                                      <p:cBhvr>
                                        <p:cTn id="46" dur="250" fill="hold"/>
                                        <p:tgtEl>
                                          <p:spTgt spid="19"/>
                                        </p:tgtEl>
                                        <p:attrNameLst>
                                          <p:attrName>r</p:attrName>
                                        </p:attrNameLst>
                                      </p:cBhvr>
                                    </p:animRo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0"/>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par>
                                <p:cTn id="53" presetID="8" presetClass="emph" presetSubtype="0" fill="hold" nodeType="withEffect">
                                  <p:stCondLst>
                                    <p:cond delay="0"/>
                                  </p:stCondLst>
                                  <p:childTnLst>
                                    <p:animRot by="2700000">
                                      <p:cBhvr>
                                        <p:cTn id="54" dur="250" fill="hold"/>
                                        <p:tgtEl>
                                          <p:spTgt spid="20"/>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10"/>
                                        </p:tgtEl>
                                      </p:cBhvr>
                                    </p:animEffect>
                                    <p:set>
                                      <p:cBhvr>
                                        <p:cTn id="59" dur="1" fill="hold">
                                          <p:stCondLst>
                                            <p:cond delay="499"/>
                                          </p:stCondLst>
                                        </p:cTn>
                                        <p:tgtEl>
                                          <p:spTgt spid="10"/>
                                        </p:tgtEl>
                                        <p:attrNameLst>
                                          <p:attrName>style.visibility</p:attrName>
                                        </p:attrNameLst>
                                      </p:cBhvr>
                                      <p:to>
                                        <p:strVal val="hidden"/>
                                      </p:to>
                                    </p:set>
                                  </p:childTnLst>
                                </p:cTn>
                              </p:par>
                              <p:par>
                                <p:cTn id="60" presetID="8" presetClass="emph" presetSubtype="0" fill="hold" nodeType="withEffect">
                                  <p:stCondLst>
                                    <p:cond delay="0"/>
                                  </p:stCondLst>
                                  <p:childTnLst>
                                    <p:animRot by="-2700000">
                                      <p:cBhvr>
                                        <p:cTn id="61" dur="250" fill="hold"/>
                                        <p:tgtEl>
                                          <p:spTgt spid="20"/>
                                        </p:tgtEl>
                                        <p:attrNameLst>
                                          <p:attrName>r</p:attrName>
                                        </p:attrNameLst>
                                      </p:cBhvr>
                                    </p:animRot>
                                  </p:childTnLst>
                                </p:cTn>
                              </p:par>
                            </p:childTnLst>
                          </p:cTn>
                        </p:par>
                      </p:childTnLst>
                    </p:cTn>
                  </p:par>
                </p:childTnLst>
              </p:cTn>
              <p:nextCondLst>
                <p:cond evt="onClick" delay="0">
                  <p:tgtEl>
                    <p:spTgt spid="20"/>
                  </p:tgtEl>
                </p:cond>
              </p:nextCondLst>
            </p:seq>
            <p:seq concurrent="1" nextAc="seek">
              <p:cTn id="62" restart="whenNotActive" fill="hold" evtFilter="cancelBubble" nodeType="interactiveSeq">
                <p:stCondLst>
                  <p:cond evt="onClick" delay="0">
                    <p:tgtEl>
                      <p:spTgt spid="21"/>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0" nodeType="with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par>
                                <p:cTn id="68" presetID="8" presetClass="emph" presetSubtype="0" fill="hold" nodeType="withEffect">
                                  <p:stCondLst>
                                    <p:cond delay="0"/>
                                  </p:stCondLst>
                                  <p:childTnLst>
                                    <p:animRot by="2700000">
                                      <p:cBhvr>
                                        <p:cTn id="69" dur="250" fill="hold"/>
                                        <p:tgtEl>
                                          <p:spTgt spid="21"/>
                                        </p:tgtEl>
                                        <p:attrNameLst>
                                          <p:attrName>r</p:attrName>
                                        </p:attrNameLst>
                                      </p:cBhvr>
                                    </p:animRo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9"/>
                                        </p:tgtEl>
                                      </p:cBhvr>
                                    </p:animEffect>
                                    <p:set>
                                      <p:cBhvr>
                                        <p:cTn id="74" dur="1" fill="hold">
                                          <p:stCondLst>
                                            <p:cond delay="499"/>
                                          </p:stCondLst>
                                        </p:cTn>
                                        <p:tgtEl>
                                          <p:spTgt spid="9"/>
                                        </p:tgtEl>
                                        <p:attrNameLst>
                                          <p:attrName>style.visibility</p:attrName>
                                        </p:attrNameLst>
                                      </p:cBhvr>
                                      <p:to>
                                        <p:strVal val="hidden"/>
                                      </p:to>
                                    </p:set>
                                  </p:childTnLst>
                                </p:cTn>
                              </p:par>
                              <p:par>
                                <p:cTn id="75" presetID="8" presetClass="emph" presetSubtype="0" fill="hold" nodeType="withEffect">
                                  <p:stCondLst>
                                    <p:cond delay="0"/>
                                  </p:stCondLst>
                                  <p:childTnLst>
                                    <p:animRot by="-2700000">
                                      <p:cBhvr>
                                        <p:cTn id="76" dur="250" fill="hold"/>
                                        <p:tgtEl>
                                          <p:spTgt spid="21"/>
                                        </p:tgtEl>
                                        <p:attrNameLst>
                                          <p:attrName>r</p:attrName>
                                        </p:attrNameLst>
                                      </p:cBhvr>
                                    </p:animRot>
                                  </p:childTnLst>
                                </p:cTn>
                              </p:par>
                            </p:childTnLst>
                          </p:cTn>
                        </p:par>
                      </p:childTnLst>
                    </p:cTn>
                  </p:par>
                </p:childTnLst>
              </p:cTn>
              <p:nextCondLst>
                <p:cond evt="onClick" delay="0">
                  <p:tgtEl>
                    <p:spTgt spid="21"/>
                  </p:tgtEl>
                </p:cond>
              </p:nextCondLst>
            </p:seq>
          </p:childTnLst>
        </p:cTn>
      </p:par>
    </p:tnLst>
    <p:bldLst>
      <p:bldP spid="6" grpId="0" animBg="1"/>
      <p:bldP spid="6" grpId="1" animBg="1"/>
      <p:bldP spid="9" grpId="0" animBg="1"/>
      <p:bldP spid="9" grpId="1" animBg="1"/>
      <p:bldP spid="10" grpId="0" animBg="1"/>
      <p:bldP spid="10" grpId="1" animBg="1"/>
      <p:bldP spid="15" grpId="0" animBg="1"/>
      <p:bldP spid="15" grpId="1" animBg="1"/>
      <p:bldP spid="16" grpId="0" animBg="1"/>
      <p:bldP spid="1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FBA1B-D835-6072-F01D-9EEFAD6DE43E}"/>
            </a:ext>
          </a:extLst>
        </p:cNvPr>
        <p:cNvGrpSpPr/>
        <p:nvPr/>
      </p:nvGrpSpPr>
      <p:grpSpPr>
        <a:xfrm>
          <a:off x="0" y="0"/>
          <a:ext cx="0" cy="0"/>
          <a:chOff x="0" y="0"/>
          <a:chExt cx="0" cy="0"/>
        </a:xfrm>
      </p:grpSpPr>
      <p:pic>
        <p:nvPicPr>
          <p:cNvPr id="6" name="img">
            <a:extLst>
              <a:ext uri="{FF2B5EF4-FFF2-40B4-BE49-F238E27FC236}">
                <a16:creationId xmlns:a16="http://schemas.microsoft.com/office/drawing/2014/main" id="{FB0E7895-F345-8FDF-C7D8-4E8C4C3D7EF0}"/>
              </a:ext>
            </a:extLst>
          </p:cNvPr>
          <p:cNvPicPr>
            <a:picLocks noChangeAspect="1"/>
          </p:cNvPicPr>
          <p:nvPr/>
        </p:nvPicPr>
        <p:blipFill>
          <a:blip r:embed="rId3"/>
          <a:srcRect/>
          <a:stretch/>
        </p:blipFill>
        <p:spPr>
          <a:xfrm>
            <a:off x="567065" y="1641255"/>
            <a:ext cx="3843376" cy="3865028"/>
          </a:xfrm>
          <a:prstGeom prst="rect">
            <a:avLst/>
          </a:prstGeom>
        </p:spPr>
      </p:pic>
      <p:sp>
        <p:nvSpPr>
          <p:cNvPr id="7" name="Oval 6">
            <a:extLst>
              <a:ext uri="{FF2B5EF4-FFF2-40B4-BE49-F238E27FC236}">
                <a16:creationId xmlns:a16="http://schemas.microsoft.com/office/drawing/2014/main" id="{B6194685-EC6E-B87B-BF35-AE8C3A13234E}"/>
              </a:ext>
            </a:extLst>
          </p:cNvPr>
          <p:cNvSpPr/>
          <p:nvPr/>
        </p:nvSpPr>
        <p:spPr>
          <a:xfrm>
            <a:off x="4397959" y="6401948"/>
            <a:ext cx="1550935" cy="317858"/>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fruiting body">
            <a:extLst>
              <a:ext uri="{FF2B5EF4-FFF2-40B4-BE49-F238E27FC236}">
                <a16:creationId xmlns:a16="http://schemas.microsoft.com/office/drawing/2014/main" id="{D2B0AAC9-79BD-68E5-26AB-DAFC823FF516}"/>
              </a:ext>
            </a:extLst>
          </p:cNvPr>
          <p:cNvSpPr/>
          <p:nvPr/>
        </p:nvSpPr>
        <p:spPr>
          <a:xfrm>
            <a:off x="2767644" y="1955044"/>
            <a:ext cx="1999800" cy="503535"/>
          </a:xfrm>
          <a:prstGeom prst="roundRect">
            <a:avLst>
              <a:gd name="adj" fmla="val 5000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atin typeface="SZTOS MEDIUM" pitchFamily="2" charset="77"/>
                <a:ea typeface="SZTOS MEDIUM" pitchFamily="2" charset="77"/>
                <a:cs typeface="SZTOS MEDIUM" pitchFamily="2" charset="77"/>
              </a:rPr>
              <a:t>Fruiting Body</a:t>
            </a:r>
          </a:p>
        </p:txBody>
      </p:sp>
      <p:sp>
        <p:nvSpPr>
          <p:cNvPr id="10" name="mycelium graphic">
            <a:extLst>
              <a:ext uri="{FF2B5EF4-FFF2-40B4-BE49-F238E27FC236}">
                <a16:creationId xmlns:a16="http://schemas.microsoft.com/office/drawing/2014/main" id="{C617738F-EF32-FD36-11D2-80BA0F1E880A}"/>
              </a:ext>
            </a:extLst>
          </p:cNvPr>
          <p:cNvSpPr/>
          <p:nvPr/>
        </p:nvSpPr>
        <p:spPr>
          <a:xfrm>
            <a:off x="549995" y="4599981"/>
            <a:ext cx="1771287" cy="503535"/>
          </a:xfrm>
          <a:prstGeom prst="roundRect">
            <a:avLst>
              <a:gd name="adj" fmla="val 5000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atin typeface="SZTOS MEDIUM" pitchFamily="2" charset="77"/>
                <a:ea typeface="SZTOS MEDIUM" pitchFamily="2" charset="77"/>
                <a:cs typeface="SZTOS MEDIUM" pitchFamily="2" charset="77"/>
              </a:rPr>
              <a:t>Mycelium</a:t>
            </a:r>
          </a:p>
        </p:txBody>
      </p:sp>
      <p:grpSp>
        <p:nvGrpSpPr>
          <p:cNvPr id="15" name="menu">
            <a:extLst>
              <a:ext uri="{FF2B5EF4-FFF2-40B4-BE49-F238E27FC236}">
                <a16:creationId xmlns:a16="http://schemas.microsoft.com/office/drawing/2014/main" id="{182295E6-9087-D357-2146-57C855FCD131}"/>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64AED009-796F-EAA7-F5AF-2825827EE8B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5FE6ECAC-1E9E-5419-E230-44CACFFE8113}"/>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6EE8E793-F605-4D05-5984-2F4CB3DA03DE}"/>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23" name="nmb">
            <a:extLst>
              <a:ext uri="{FF2B5EF4-FFF2-40B4-BE49-F238E27FC236}">
                <a16:creationId xmlns:a16="http://schemas.microsoft.com/office/drawing/2014/main" id="{2F199F63-C114-C463-7C86-893E9EAC8868}"/>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9</a:t>
            </a:fld>
            <a:endParaRPr lang="en" sz="2000" b="1" dirty="0">
              <a:solidFill>
                <a:schemeClr val="bg1"/>
              </a:solidFill>
              <a:latin typeface="Sztosfixed" pitchFamily="2" charset="77"/>
              <a:ea typeface="Sztosfixed" pitchFamily="2" charset="77"/>
              <a:cs typeface="Sztosfixed" pitchFamily="2" charset="77"/>
            </a:endParaRPr>
          </a:p>
        </p:txBody>
      </p:sp>
      <p:sp>
        <p:nvSpPr>
          <p:cNvPr id="2" name="Title 1">
            <a:extLst>
              <a:ext uri="{FF2B5EF4-FFF2-40B4-BE49-F238E27FC236}">
                <a16:creationId xmlns:a16="http://schemas.microsoft.com/office/drawing/2014/main" id="{15341003-A3BA-624D-396A-08B8440D05D4}"/>
              </a:ext>
            </a:extLst>
          </p:cNvPr>
          <p:cNvSpPr txBox="1">
            <a:spLocks/>
          </p:cNvSpPr>
          <p:nvPr/>
        </p:nvSpPr>
        <p:spPr>
          <a:xfrm>
            <a:off x="3105150" y="352330"/>
            <a:ext cx="5981700"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solidFill>
                  <a:srgbClr val="9B2242"/>
                </a:solidFill>
                <a:latin typeface="Sztosfixed" pitchFamily="2" charset="77"/>
                <a:ea typeface="Sztosfixed" pitchFamily="2" charset="77"/>
                <a:cs typeface="Sztosfixed" pitchFamily="2" charset="77"/>
              </a:rPr>
              <a:t>What is Mycelium?</a:t>
            </a:r>
          </a:p>
        </p:txBody>
      </p:sp>
      <p:grpSp>
        <p:nvGrpSpPr>
          <p:cNvPr id="3" name="1. Buy">
            <a:extLst>
              <a:ext uri="{FF2B5EF4-FFF2-40B4-BE49-F238E27FC236}">
                <a16:creationId xmlns:a16="http://schemas.microsoft.com/office/drawing/2014/main" id="{DE894D6B-24B0-5038-ECA4-A80864529A36}"/>
              </a:ext>
            </a:extLst>
          </p:cNvPr>
          <p:cNvGrpSpPr/>
          <p:nvPr/>
        </p:nvGrpSpPr>
        <p:grpSpPr>
          <a:xfrm>
            <a:off x="5758625" y="1584496"/>
            <a:ext cx="5225615" cy="3865028"/>
            <a:chOff x="2396059" y="1775848"/>
            <a:chExt cx="7772402" cy="4472454"/>
          </a:xfrm>
        </p:grpSpPr>
        <p:pic>
          <p:nvPicPr>
            <p:cNvPr id="4" name="Picture 3">
              <a:extLst>
                <a:ext uri="{FF2B5EF4-FFF2-40B4-BE49-F238E27FC236}">
                  <a16:creationId xmlns:a16="http://schemas.microsoft.com/office/drawing/2014/main" id="{24C47595-070C-8D55-E6B2-DD7D568F5E5C}"/>
                </a:ext>
              </a:extLst>
            </p:cNvPr>
            <p:cNvPicPr>
              <a:picLocks noChangeAspect="1"/>
            </p:cNvPicPr>
            <p:nvPr/>
          </p:nvPicPr>
          <p:blipFill>
            <a:blip r:embed="rId5"/>
            <a:srcRect/>
            <a:stretch/>
          </p:blipFill>
          <p:spPr>
            <a:xfrm>
              <a:off x="2396059" y="1775848"/>
              <a:ext cx="7772402" cy="4472454"/>
            </a:xfrm>
            <a:prstGeom prst="rect">
              <a:avLst/>
            </a:prstGeom>
          </p:spPr>
        </p:pic>
        <p:sp>
          <p:nvSpPr>
            <p:cNvPr id="5" name="TextBox 4">
              <a:extLst>
                <a:ext uri="{FF2B5EF4-FFF2-40B4-BE49-F238E27FC236}">
                  <a16:creationId xmlns:a16="http://schemas.microsoft.com/office/drawing/2014/main" id="{ED8D2008-622A-F939-4BD6-6BF52EB194DB}"/>
                </a:ext>
              </a:extLst>
            </p:cNvPr>
            <p:cNvSpPr txBox="1"/>
            <p:nvPr/>
          </p:nvSpPr>
          <p:spPr>
            <a:xfrm>
              <a:off x="3804565" y="2645247"/>
              <a:ext cx="4711607" cy="2524782"/>
            </a:xfrm>
            <a:prstGeom prst="rect">
              <a:avLst/>
            </a:prstGeom>
            <a:noFill/>
          </p:spPr>
          <p:txBody>
            <a:bodyPr wrap="square" anchor="ctr">
              <a:spAutoFit/>
            </a:bodyPr>
            <a:lstStyle/>
            <a:p>
              <a:pPr algn="ctr">
                <a:lnSpc>
                  <a:spcPts val="3200"/>
                </a:lnSpc>
                <a:spcAft>
                  <a:spcPts val="600"/>
                </a:spcAft>
              </a:pPr>
              <a:r>
                <a:rPr lang="en-US" sz="2000" dirty="0">
                  <a:solidFill>
                    <a:srgbClr val="414141"/>
                  </a:solidFill>
                  <a:latin typeface="Montserrat" pitchFamily="2" charset="77"/>
                </a:rPr>
                <a:t>Mushrooms belong to the fungi kingdom.</a:t>
              </a:r>
            </a:p>
            <a:p>
              <a:pPr algn="ctr">
                <a:lnSpc>
                  <a:spcPts val="3200"/>
                </a:lnSpc>
                <a:spcAft>
                  <a:spcPts val="600"/>
                </a:spcAft>
              </a:pPr>
              <a:r>
                <a:rPr lang="en-US" sz="2000" dirty="0">
                  <a:solidFill>
                    <a:srgbClr val="414141"/>
                  </a:solidFill>
                  <a:latin typeface="Montserrat" pitchFamily="2" charset="77"/>
                </a:rPr>
                <a:t>Mycelium is the living organism, which forms into a mushroom.</a:t>
              </a:r>
            </a:p>
          </p:txBody>
        </p:sp>
      </p:grpSp>
      <p:grpSp>
        <p:nvGrpSpPr>
          <p:cNvPr id="12" name="2. Sun">
            <a:extLst>
              <a:ext uri="{FF2B5EF4-FFF2-40B4-BE49-F238E27FC236}">
                <a16:creationId xmlns:a16="http://schemas.microsoft.com/office/drawing/2014/main" id="{95FF51FA-873F-4A33-6105-19248E5CF9AF}"/>
              </a:ext>
            </a:extLst>
          </p:cNvPr>
          <p:cNvGrpSpPr/>
          <p:nvPr/>
        </p:nvGrpSpPr>
        <p:grpSpPr>
          <a:xfrm>
            <a:off x="5758626" y="1584496"/>
            <a:ext cx="5225613" cy="3865028"/>
            <a:chOff x="2396060" y="1775848"/>
            <a:chExt cx="7772400" cy="4472454"/>
          </a:xfrm>
        </p:grpSpPr>
        <p:pic>
          <p:nvPicPr>
            <p:cNvPr id="13" name="Picture 12">
              <a:extLst>
                <a:ext uri="{FF2B5EF4-FFF2-40B4-BE49-F238E27FC236}">
                  <a16:creationId xmlns:a16="http://schemas.microsoft.com/office/drawing/2014/main" id="{18EC4E3F-48F1-1832-9ADC-07685A71911E}"/>
                </a:ext>
              </a:extLst>
            </p:cNvPr>
            <p:cNvPicPr>
              <a:picLocks noChangeAspect="1"/>
            </p:cNvPicPr>
            <p:nvPr/>
          </p:nvPicPr>
          <p:blipFill>
            <a:blip r:embed="rId5"/>
            <a:srcRect/>
            <a:stretch/>
          </p:blipFill>
          <p:spPr>
            <a:xfrm>
              <a:off x="2396060" y="1775848"/>
              <a:ext cx="7772400" cy="4472454"/>
            </a:xfrm>
            <a:prstGeom prst="rect">
              <a:avLst/>
            </a:prstGeom>
          </p:spPr>
        </p:pic>
        <p:sp>
          <p:nvSpPr>
            <p:cNvPr id="14" name="TextBox 13">
              <a:extLst>
                <a:ext uri="{FF2B5EF4-FFF2-40B4-BE49-F238E27FC236}">
                  <a16:creationId xmlns:a16="http://schemas.microsoft.com/office/drawing/2014/main" id="{CC1F6CBC-0E81-C64D-A9A2-E37B181601ED}"/>
                </a:ext>
              </a:extLst>
            </p:cNvPr>
            <p:cNvSpPr txBox="1"/>
            <p:nvPr/>
          </p:nvSpPr>
          <p:spPr>
            <a:xfrm>
              <a:off x="3370721" y="2314030"/>
              <a:ext cx="5823077" cy="3385470"/>
            </a:xfrm>
            <a:prstGeom prst="rect">
              <a:avLst/>
            </a:prstGeom>
            <a:noFill/>
          </p:spPr>
          <p:txBody>
            <a:bodyPr wrap="square" anchor="ctr">
              <a:spAutoFit/>
            </a:bodyPr>
            <a:lstStyle/>
            <a:p>
              <a:pPr algn="ctr" rtl="0">
                <a:lnSpc>
                  <a:spcPts val="3200"/>
                </a:lnSpc>
                <a:spcAft>
                  <a:spcPts val="600"/>
                </a:spcAft>
                <a:buNone/>
              </a:pPr>
              <a:r>
                <a:rPr lang="en-US" sz="2000" b="0" i="0" u="none" strike="noStrike" dirty="0">
                  <a:solidFill>
                    <a:srgbClr val="414141"/>
                  </a:solidFill>
                  <a:effectLst/>
                  <a:latin typeface="Montserrat" pitchFamily="2" charset="77"/>
                </a:rPr>
                <a:t>Mycelium is the key stage in the mushroom life cycle. It consists of an intricate web of tiny, thread-like parts. As it develops mycelium supports the growth of the fruiting body that produces spores.</a:t>
              </a:r>
            </a:p>
          </p:txBody>
        </p:sp>
      </p:grpSp>
      <p:grpSp>
        <p:nvGrpSpPr>
          <p:cNvPr id="20" name="3. Store">
            <a:extLst>
              <a:ext uri="{FF2B5EF4-FFF2-40B4-BE49-F238E27FC236}">
                <a16:creationId xmlns:a16="http://schemas.microsoft.com/office/drawing/2014/main" id="{197CC373-845D-4715-ABF4-C2240AC34237}"/>
              </a:ext>
            </a:extLst>
          </p:cNvPr>
          <p:cNvGrpSpPr/>
          <p:nvPr/>
        </p:nvGrpSpPr>
        <p:grpSpPr>
          <a:xfrm>
            <a:off x="5758626" y="1584496"/>
            <a:ext cx="5225613" cy="3865028"/>
            <a:chOff x="2396060" y="1775848"/>
            <a:chExt cx="7772400" cy="4472454"/>
          </a:xfrm>
        </p:grpSpPr>
        <p:pic>
          <p:nvPicPr>
            <p:cNvPr id="21" name="Picture 20">
              <a:extLst>
                <a:ext uri="{FF2B5EF4-FFF2-40B4-BE49-F238E27FC236}">
                  <a16:creationId xmlns:a16="http://schemas.microsoft.com/office/drawing/2014/main" id="{4CF65C19-4521-4F93-90DE-545FE9772DD6}"/>
                </a:ext>
              </a:extLst>
            </p:cNvPr>
            <p:cNvPicPr>
              <a:picLocks noChangeAspect="1"/>
            </p:cNvPicPr>
            <p:nvPr/>
          </p:nvPicPr>
          <p:blipFill>
            <a:blip r:embed="rId5"/>
            <a:srcRect/>
            <a:stretch/>
          </p:blipFill>
          <p:spPr>
            <a:xfrm>
              <a:off x="2396060" y="1775848"/>
              <a:ext cx="7772400" cy="4472454"/>
            </a:xfrm>
            <a:prstGeom prst="rect">
              <a:avLst/>
            </a:prstGeom>
          </p:spPr>
        </p:pic>
        <p:sp>
          <p:nvSpPr>
            <p:cNvPr id="22" name="TextBox 21">
              <a:extLst>
                <a:ext uri="{FF2B5EF4-FFF2-40B4-BE49-F238E27FC236}">
                  <a16:creationId xmlns:a16="http://schemas.microsoft.com/office/drawing/2014/main" id="{CD30654C-0425-B956-C1B0-7F4BBC9053AB}"/>
                </a:ext>
              </a:extLst>
            </p:cNvPr>
            <p:cNvSpPr txBox="1"/>
            <p:nvPr/>
          </p:nvSpPr>
          <p:spPr>
            <a:xfrm>
              <a:off x="3587095" y="2859881"/>
              <a:ext cx="5146546" cy="2435746"/>
            </a:xfrm>
            <a:prstGeom prst="rect">
              <a:avLst/>
            </a:prstGeom>
            <a:noFill/>
          </p:spPr>
          <p:txBody>
            <a:bodyPr wrap="square" anchor="ctr">
              <a:spAutoFit/>
            </a:bodyPr>
            <a:lstStyle/>
            <a:p>
              <a:pPr algn="ctr" rtl="0">
                <a:lnSpc>
                  <a:spcPts val="3200"/>
                </a:lnSpc>
                <a:spcAft>
                  <a:spcPts val="600"/>
                </a:spcAft>
                <a:buNone/>
              </a:pPr>
              <a:r>
                <a:rPr lang="en-US" sz="2000" b="0" i="0" u="none" strike="noStrike" dirty="0">
                  <a:solidFill>
                    <a:srgbClr val="414141"/>
                  </a:solidFill>
                  <a:effectLst/>
                  <a:latin typeface="Montserrat" pitchFamily="2" charset="77"/>
                </a:rPr>
                <a:t>It is the main part of the mushroom and supports the health, vitality and immune response of the mushroom.</a:t>
              </a:r>
              <a:endParaRPr lang="en-AU" sz="2000" b="0" i="0" u="none" strike="noStrike" dirty="0">
                <a:solidFill>
                  <a:srgbClr val="414141"/>
                </a:solidFill>
                <a:effectLst/>
                <a:latin typeface="Montserrat" pitchFamily="2" charset="77"/>
              </a:endParaRPr>
            </a:p>
          </p:txBody>
        </p:sp>
      </p:grpSp>
      <p:grpSp>
        <p:nvGrpSpPr>
          <p:cNvPr id="25" name="4. Use">
            <a:extLst>
              <a:ext uri="{FF2B5EF4-FFF2-40B4-BE49-F238E27FC236}">
                <a16:creationId xmlns:a16="http://schemas.microsoft.com/office/drawing/2014/main" id="{CEAB0534-2D62-5C8A-081E-83F46D564C24}"/>
              </a:ext>
            </a:extLst>
          </p:cNvPr>
          <p:cNvGrpSpPr/>
          <p:nvPr/>
        </p:nvGrpSpPr>
        <p:grpSpPr>
          <a:xfrm>
            <a:off x="5758625" y="1584496"/>
            <a:ext cx="5225615" cy="3865028"/>
            <a:chOff x="2396059" y="1775848"/>
            <a:chExt cx="7772402" cy="4472454"/>
          </a:xfrm>
        </p:grpSpPr>
        <p:pic>
          <p:nvPicPr>
            <p:cNvPr id="26" name="Picture 25">
              <a:extLst>
                <a:ext uri="{FF2B5EF4-FFF2-40B4-BE49-F238E27FC236}">
                  <a16:creationId xmlns:a16="http://schemas.microsoft.com/office/drawing/2014/main" id="{134B9D50-6EB3-6F6A-9989-7DF69ADEF49F}"/>
                </a:ext>
              </a:extLst>
            </p:cNvPr>
            <p:cNvPicPr>
              <a:picLocks noChangeAspect="1"/>
            </p:cNvPicPr>
            <p:nvPr/>
          </p:nvPicPr>
          <p:blipFill>
            <a:blip r:embed="rId5"/>
            <a:srcRect/>
            <a:stretch/>
          </p:blipFill>
          <p:spPr>
            <a:xfrm>
              <a:off x="2396059" y="1775848"/>
              <a:ext cx="7772402" cy="4472454"/>
            </a:xfrm>
            <a:prstGeom prst="rect">
              <a:avLst/>
            </a:prstGeom>
          </p:spPr>
        </p:pic>
        <p:sp>
          <p:nvSpPr>
            <p:cNvPr id="27" name="TextBox 26">
              <a:extLst>
                <a:ext uri="{FF2B5EF4-FFF2-40B4-BE49-F238E27FC236}">
                  <a16:creationId xmlns:a16="http://schemas.microsoft.com/office/drawing/2014/main" id="{3B9CC4BF-5F45-0934-AEFD-6AE152CAAA42}"/>
                </a:ext>
              </a:extLst>
            </p:cNvPr>
            <p:cNvSpPr txBox="1"/>
            <p:nvPr/>
          </p:nvSpPr>
          <p:spPr>
            <a:xfrm>
              <a:off x="3756855" y="2788894"/>
              <a:ext cx="4887929" cy="2435746"/>
            </a:xfrm>
            <a:prstGeom prst="rect">
              <a:avLst/>
            </a:prstGeom>
            <a:noFill/>
          </p:spPr>
          <p:txBody>
            <a:bodyPr wrap="square" anchor="ctr">
              <a:spAutoFit/>
            </a:bodyPr>
            <a:lstStyle/>
            <a:p>
              <a:pPr algn="ctr" rtl="0">
                <a:lnSpc>
                  <a:spcPts val="3200"/>
                </a:lnSpc>
                <a:spcAft>
                  <a:spcPts val="600"/>
                </a:spcAft>
                <a:buNone/>
              </a:pPr>
              <a:r>
                <a:rPr lang="en-US" sz="2000" b="0" i="0" u="none" strike="noStrike" dirty="0">
                  <a:solidFill>
                    <a:srgbClr val="414141"/>
                  </a:solidFill>
                  <a:effectLst/>
                  <a:latin typeface="Montserrat" pitchFamily="2" charset="77"/>
                </a:rPr>
                <a:t>Mycelium also supports the health of the surrounding ecosystem by recycling nutrients into the food chain. </a:t>
              </a:r>
              <a:endParaRPr lang="en-AU" sz="2000" b="0" i="0" u="none" strike="noStrike" dirty="0">
                <a:solidFill>
                  <a:srgbClr val="414141"/>
                </a:solidFill>
                <a:effectLst/>
                <a:latin typeface="Montserrat" pitchFamily="2" charset="77"/>
              </a:endParaRPr>
            </a:p>
          </p:txBody>
        </p:sp>
      </p:grpSp>
      <p:pic>
        <p:nvPicPr>
          <p:cNvPr id="30" name="bt1" descr="A red arrow in a white circle&#10;&#10;AI-generated content may be incorrect.">
            <a:extLst>
              <a:ext uri="{FF2B5EF4-FFF2-40B4-BE49-F238E27FC236}">
                <a16:creationId xmlns:a16="http://schemas.microsoft.com/office/drawing/2014/main" id="{F0A8AE4A-05B5-2DFE-B8BC-49FD1A349730}"/>
              </a:ext>
            </a:extLst>
          </p:cNvPr>
          <p:cNvPicPr>
            <a:picLocks noChangeAspect="1"/>
          </p:cNvPicPr>
          <p:nvPr/>
        </p:nvPicPr>
        <p:blipFill>
          <a:blip r:embed="rId6"/>
          <a:stretch>
            <a:fillRect/>
          </a:stretch>
        </p:blipFill>
        <p:spPr>
          <a:xfrm rot="16200000">
            <a:off x="8289481" y="5756638"/>
            <a:ext cx="516610" cy="516610"/>
          </a:xfrm>
          <a:prstGeom prst="rect">
            <a:avLst/>
          </a:prstGeom>
        </p:spPr>
      </p:pic>
      <p:pic>
        <p:nvPicPr>
          <p:cNvPr id="31" name="bt2" descr="A red arrow in a white circle&#10;&#10;AI-generated content may be incorrect.">
            <a:extLst>
              <a:ext uri="{FF2B5EF4-FFF2-40B4-BE49-F238E27FC236}">
                <a16:creationId xmlns:a16="http://schemas.microsoft.com/office/drawing/2014/main" id="{BB7381EA-C00F-5866-7D15-A356C8C93C73}"/>
              </a:ext>
            </a:extLst>
          </p:cNvPr>
          <p:cNvPicPr>
            <a:picLocks noChangeAspect="1"/>
          </p:cNvPicPr>
          <p:nvPr/>
        </p:nvPicPr>
        <p:blipFill>
          <a:blip r:embed="rId6"/>
          <a:stretch>
            <a:fillRect/>
          </a:stretch>
        </p:blipFill>
        <p:spPr>
          <a:xfrm rot="16200000">
            <a:off x="8289481" y="5756638"/>
            <a:ext cx="516610" cy="516610"/>
          </a:xfrm>
          <a:prstGeom prst="rect">
            <a:avLst/>
          </a:prstGeom>
        </p:spPr>
      </p:pic>
      <p:pic>
        <p:nvPicPr>
          <p:cNvPr id="36" name="bt3" descr="A red arrow in a white circle&#10;&#10;AI-generated content may be incorrect.">
            <a:extLst>
              <a:ext uri="{FF2B5EF4-FFF2-40B4-BE49-F238E27FC236}">
                <a16:creationId xmlns:a16="http://schemas.microsoft.com/office/drawing/2014/main" id="{D854221E-8286-BC18-020E-ADEDE718F0FF}"/>
              </a:ext>
            </a:extLst>
          </p:cNvPr>
          <p:cNvPicPr>
            <a:picLocks noChangeAspect="1"/>
          </p:cNvPicPr>
          <p:nvPr/>
        </p:nvPicPr>
        <p:blipFill>
          <a:blip r:embed="rId6"/>
          <a:stretch>
            <a:fillRect/>
          </a:stretch>
        </p:blipFill>
        <p:spPr>
          <a:xfrm rot="16200000">
            <a:off x="8289481" y="5756638"/>
            <a:ext cx="516610" cy="516610"/>
          </a:xfrm>
          <a:prstGeom prst="rect">
            <a:avLst/>
          </a:prstGeom>
        </p:spPr>
      </p:pic>
      <p:pic>
        <p:nvPicPr>
          <p:cNvPr id="37" name="bt4" descr="A red arrow in a white circle&#10;&#10;AI-generated content may be incorrect.">
            <a:extLst>
              <a:ext uri="{FF2B5EF4-FFF2-40B4-BE49-F238E27FC236}">
                <a16:creationId xmlns:a16="http://schemas.microsoft.com/office/drawing/2014/main" id="{7A2B002A-D177-86A9-AFAF-A0D14F8324EB}"/>
              </a:ext>
            </a:extLst>
          </p:cNvPr>
          <p:cNvPicPr>
            <a:picLocks noChangeAspect="1"/>
          </p:cNvPicPr>
          <p:nvPr/>
        </p:nvPicPr>
        <p:blipFill>
          <a:blip r:embed="rId6"/>
          <a:stretch>
            <a:fillRect/>
          </a:stretch>
        </p:blipFill>
        <p:spPr>
          <a:xfrm rot="5400000">
            <a:off x="7536304" y="5756638"/>
            <a:ext cx="516610" cy="516610"/>
          </a:xfrm>
          <a:prstGeom prst="rect">
            <a:avLst/>
          </a:prstGeom>
        </p:spPr>
      </p:pic>
      <p:pic>
        <p:nvPicPr>
          <p:cNvPr id="47" name="charcter" descr="A cartoon character of a mushroom with a wand&#10;&#10;AI-generated content may be incorrect.">
            <a:extLst>
              <a:ext uri="{FF2B5EF4-FFF2-40B4-BE49-F238E27FC236}">
                <a16:creationId xmlns:a16="http://schemas.microsoft.com/office/drawing/2014/main" id="{3D15A12C-ED48-1ADB-8C24-07B94A3B0F25}"/>
              </a:ext>
            </a:extLst>
          </p:cNvPr>
          <p:cNvPicPr>
            <a:picLocks noChangeAspect="1"/>
          </p:cNvPicPr>
          <p:nvPr/>
        </p:nvPicPr>
        <p:blipFill>
          <a:blip r:embed="rId7"/>
          <a:srcRect l="9789" t="8597" r="17440" b="4362"/>
          <a:stretch>
            <a:fillRect/>
          </a:stretch>
        </p:blipFill>
        <p:spPr>
          <a:xfrm>
            <a:off x="3579261" y="3569933"/>
            <a:ext cx="2918586" cy="3141802"/>
          </a:xfrm>
          <a:prstGeom prst="rect">
            <a:avLst/>
          </a:prstGeom>
        </p:spPr>
      </p:pic>
    </p:spTree>
    <p:extLst>
      <p:ext uri="{BB962C8B-B14F-4D97-AF65-F5344CB8AC3E}">
        <p14:creationId xmlns:p14="http://schemas.microsoft.com/office/powerpoint/2010/main" val="39970414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par>
              <p:cTn id="2"/>
            </p:par>
            <p:seq concurrent="1" nextAc="seek">
              <p:cTn id="3" restart="whenNotActive" fill="hold" evtFilter="cancelBubble" nodeType="interactiveSeq">
                <p:stCondLst>
                  <p:cond evt="onClick" delay="0">
                    <p:tgtEl>
                      <p:spTgt spid="30"/>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12"/>
                                        </p:tgtEl>
                                        <p:attrNameLst>
                                          <p:attrName>style.visibility</p:attrName>
                                        </p:attrNameLst>
                                      </p:cBhvr>
                                      <p:to>
                                        <p:strVal val="visible"/>
                                      </p:to>
                                    </p:set>
                                  </p:childTnLst>
                                </p:cTn>
                              </p:par>
                              <p:par>
                                <p:cTn id="8" presetID="1"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10" restart="whenNotActive" fill="hold" evtFilter="cancelBubble" nodeType="interactiveSeq">
                <p:stCondLst>
                  <p:cond evt="onClick" delay="0">
                    <p:tgtEl>
                      <p:spTgt spid="31"/>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17" restart="whenNotActive" fill="hold" evtFilter="cancelBubble" nodeType="interactiveSeq">
                <p:stCondLst>
                  <p:cond evt="onClick" delay="0">
                    <p:tgtEl>
                      <p:spTgt spid="3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0"/>
                                          </p:stCondLst>
                                        </p:cTn>
                                        <p:tgtEl>
                                          <p:spTgt spid="31"/>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36"/>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30" restart="whenNotActive" fill="hold" evtFilter="cancelBubble" nodeType="interactiveSeq">
                <p:stCondLst>
                  <p:cond evt="onClick" delay="0">
                    <p:tgtEl>
                      <p:spTgt spid="37"/>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37"/>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12"/>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21417</TotalTime>
  <Words>4455</Words>
  <Application>Microsoft Office PowerPoint</Application>
  <PresentationFormat>Widescreen</PresentationFormat>
  <Paragraphs>492</Paragraphs>
  <Slides>46</Slides>
  <Notes>14</Notes>
  <HiddenSlides>0</HiddenSlides>
  <MMClips>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Sztosfixed</vt:lpstr>
      <vt:lpstr>Aptos Display</vt:lpstr>
      <vt:lpstr>SZTOS MEDIUM</vt:lpstr>
      <vt:lpstr>Montserrat</vt:lpstr>
      <vt:lpstr>Aptos</vt:lpstr>
      <vt:lpstr>Arial</vt:lpstr>
      <vt:lpstr>Office Theme</vt:lpstr>
      <vt:lpstr>Supporting Resource Pack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dc:creator>
  <cp:lastModifiedBy>Tathi Fernandes</cp:lastModifiedBy>
  <cp:revision>75</cp:revision>
  <dcterms:created xsi:type="dcterms:W3CDTF">2025-09-09T06:30:38Z</dcterms:created>
  <dcterms:modified xsi:type="dcterms:W3CDTF">2025-11-26T01:25:02Z</dcterms:modified>
</cp:coreProperties>
</file>