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648" r:id="rId1"/>
  </p:sldMasterIdLst>
  <p:notesMasterIdLst>
    <p:notesMasterId r:id="rId48"/>
  </p:notesMasterIdLst>
  <p:sldIdLst>
    <p:sldId id="256" r:id="rId2"/>
    <p:sldId id="257" r:id="rId3"/>
    <p:sldId id="260" r:id="rId4"/>
    <p:sldId id="334" r:id="rId5"/>
    <p:sldId id="268" r:id="rId6"/>
    <p:sldId id="265" r:id="rId7"/>
    <p:sldId id="318" r:id="rId8"/>
    <p:sldId id="319" r:id="rId9"/>
    <p:sldId id="335" r:id="rId10"/>
    <p:sldId id="316" r:id="rId11"/>
    <p:sldId id="285" r:id="rId12"/>
    <p:sldId id="271" r:id="rId13"/>
    <p:sldId id="267" r:id="rId14"/>
    <p:sldId id="270" r:id="rId15"/>
    <p:sldId id="320" r:id="rId16"/>
    <p:sldId id="272" r:id="rId17"/>
    <p:sldId id="273" r:id="rId18"/>
    <p:sldId id="274" r:id="rId19"/>
    <p:sldId id="324" r:id="rId20"/>
    <p:sldId id="336" r:id="rId21"/>
    <p:sldId id="339" r:id="rId22"/>
    <p:sldId id="278" r:id="rId23"/>
    <p:sldId id="279" r:id="rId24"/>
    <p:sldId id="341" r:id="rId25"/>
    <p:sldId id="327" r:id="rId26"/>
    <p:sldId id="275" r:id="rId27"/>
    <p:sldId id="344" r:id="rId28"/>
    <p:sldId id="346" r:id="rId29"/>
    <p:sldId id="282" r:id="rId30"/>
    <p:sldId id="306" r:id="rId31"/>
    <p:sldId id="288" r:id="rId32"/>
    <p:sldId id="343" r:id="rId33"/>
    <p:sldId id="331" r:id="rId34"/>
    <p:sldId id="347" r:id="rId35"/>
    <p:sldId id="291" r:id="rId36"/>
    <p:sldId id="294" r:id="rId37"/>
    <p:sldId id="293" r:id="rId38"/>
    <p:sldId id="307" r:id="rId39"/>
    <p:sldId id="342" r:id="rId40"/>
    <p:sldId id="297" r:id="rId41"/>
    <p:sldId id="298" r:id="rId42"/>
    <p:sldId id="345" r:id="rId43"/>
    <p:sldId id="350" r:id="rId44"/>
    <p:sldId id="351" r:id="rId45"/>
    <p:sldId id="299" r:id="rId46"/>
    <p:sldId id="311" r:id="rId47"/>
  </p:sldIdLst>
  <p:sldSz cx="12192000" cy="6858000"/>
  <p:notesSz cx="6858000" cy="9144000"/>
  <p:embeddedFontLst>
    <p:embeddedFont>
      <p:font typeface="Montserrat" panose="00000500000000000000" pitchFamily="2" charset="0"/>
      <p:regular r:id="rId49"/>
      <p:bold r:id="rId50"/>
      <p:italic r:id="rId51"/>
      <p:boldItalic r:id="rId52"/>
    </p:embeddedFont>
    <p:embeddedFont>
      <p:font typeface="SZTOS MEDIUM" pitchFamily="2" charset="0"/>
      <p:regular r:id="rId53"/>
    </p:embeddedFont>
    <p:embeddedFont>
      <p:font typeface="Sztosfixed" pitchFamily="2" charset="0"/>
      <p:regular r:id="rId54"/>
      <p:bold r:id="rId5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9B7CD20-B11A-EE27-89F9-A2B3025B5839}" name="Nathan" initials="N" userId="S::nathan@kimberlineducation.com.au::416c6b52-3671-49f5-b9a5-e5fc91a6c8b4" providerId="AD"/>
  <p188:author id="{93B81C27-2D68-B2C4-278A-D18F7EE8433F}" name="Angelina Yalda" initials="AY" userId="S::angelina@kimberlineducation.com.au::73937b59-ecb3-45cd-917b-731079787a49" providerId="AD"/>
  <p188:author id="{2EB36735-44F9-6B6E-7A15-11773915A2A0}" name="Tathi Fernandes" initials="TF" userId="S::tathi@kimberlineducation.com.au::d33690bc-76ad-4bb3-ac39-eb307eee8265"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9B2242"/>
    <a:srgbClr val="B83529"/>
    <a:srgbClr val="FDE1E0"/>
    <a:srgbClr val="F54636"/>
    <a:srgbClr val="5EBDA0"/>
    <a:srgbClr val="3EA345"/>
    <a:srgbClr val="F0A539"/>
    <a:srgbClr val="8E7EFF"/>
    <a:srgbClr val="6B5FBF"/>
    <a:srgbClr val="E9E8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746" autoAdjust="0"/>
    <p:restoredTop sz="88854" autoAdjust="0"/>
  </p:normalViewPr>
  <p:slideViewPr>
    <p:cSldViewPr snapToGrid="0">
      <p:cViewPr varScale="1">
        <p:scale>
          <a:sx n="107" d="100"/>
          <a:sy n="107" d="100"/>
        </p:scale>
        <p:origin x="138" y="228"/>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font" Target="fonts/font2.fntdata"/><Relationship Id="rId55" Type="http://schemas.openxmlformats.org/officeDocument/2006/relationships/font" Target="fonts/font7.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5.fntdata"/><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3.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fntdata"/><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4.fntdata"/><Relationship Id="rId60" Type="http://schemas.microsoft.com/office/2018/10/relationships/authors" Targe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1FD189-31D2-0E4F-96C9-2267651603D6}" type="datetimeFigureOut">
              <a:rPr lang="en-US" smtClean="0"/>
              <a:t>11/26/2025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34AF60-F570-124D-9675-A61E85387322}" type="slidenum">
              <a:rPr lang="en-US" smtClean="0"/>
              <a:t>‹#›</a:t>
            </a:fld>
            <a:endParaRPr lang="en-US"/>
          </a:p>
        </p:txBody>
      </p:sp>
    </p:spTree>
    <p:extLst>
      <p:ext uri="{BB962C8B-B14F-4D97-AF65-F5344CB8AC3E}">
        <p14:creationId xmlns:p14="http://schemas.microsoft.com/office/powerpoint/2010/main" val="39301496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B34AF60-F570-124D-9675-A61E85387322}" type="slidenum">
              <a:rPr lang="en-US" smtClean="0"/>
              <a:t>2</a:t>
            </a:fld>
            <a:endParaRPr lang="en-US"/>
          </a:p>
        </p:txBody>
      </p:sp>
    </p:spTree>
    <p:extLst>
      <p:ext uri="{BB962C8B-B14F-4D97-AF65-F5344CB8AC3E}">
        <p14:creationId xmlns:p14="http://schemas.microsoft.com/office/powerpoint/2010/main" val="6027151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B34AF60-F570-124D-9675-A61E85387322}" type="slidenum">
              <a:rPr lang="en-US" smtClean="0"/>
              <a:t>28</a:t>
            </a:fld>
            <a:endParaRPr lang="en-US"/>
          </a:p>
        </p:txBody>
      </p:sp>
    </p:spTree>
    <p:extLst>
      <p:ext uri="{BB962C8B-B14F-4D97-AF65-F5344CB8AC3E}">
        <p14:creationId xmlns:p14="http://schemas.microsoft.com/office/powerpoint/2010/main" val="28684139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BB34AF60-F570-124D-9675-A61E85387322}" type="slidenum">
              <a:rPr lang="en-US" smtClean="0"/>
              <a:t>33</a:t>
            </a:fld>
            <a:endParaRPr lang="en-US"/>
          </a:p>
        </p:txBody>
      </p:sp>
    </p:spTree>
    <p:extLst>
      <p:ext uri="{BB962C8B-B14F-4D97-AF65-F5344CB8AC3E}">
        <p14:creationId xmlns:p14="http://schemas.microsoft.com/office/powerpoint/2010/main" val="19772719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B34AF60-F570-124D-9675-A61E85387322}" type="slidenum">
              <a:rPr lang="en-US" smtClean="0"/>
              <a:t>38</a:t>
            </a:fld>
            <a:endParaRPr lang="en-US"/>
          </a:p>
        </p:txBody>
      </p:sp>
    </p:spTree>
    <p:extLst>
      <p:ext uri="{BB962C8B-B14F-4D97-AF65-F5344CB8AC3E}">
        <p14:creationId xmlns:p14="http://schemas.microsoft.com/office/powerpoint/2010/main" val="14485546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44AA98-E772-4ABB-8DCA-60B4172B96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05E119-400F-37E6-44B3-8F100AF8D0F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EB71CD5-D3BA-2535-E019-E0631DB848C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E35C520-5FD5-CF14-1719-E068F9E90EC0}"/>
              </a:ext>
            </a:extLst>
          </p:cNvPr>
          <p:cNvSpPr>
            <a:spLocks noGrp="1"/>
          </p:cNvSpPr>
          <p:nvPr>
            <p:ph type="sldNum" sz="quarter" idx="5"/>
          </p:nvPr>
        </p:nvSpPr>
        <p:spPr/>
        <p:txBody>
          <a:bodyPr/>
          <a:lstStyle/>
          <a:p>
            <a:fld id="{BB34AF60-F570-124D-9675-A61E85387322}" type="slidenum">
              <a:rPr lang="en-US" smtClean="0"/>
              <a:t>39</a:t>
            </a:fld>
            <a:endParaRPr lang="en-US"/>
          </a:p>
        </p:txBody>
      </p:sp>
    </p:spTree>
    <p:extLst>
      <p:ext uri="{BB962C8B-B14F-4D97-AF65-F5344CB8AC3E}">
        <p14:creationId xmlns:p14="http://schemas.microsoft.com/office/powerpoint/2010/main" val="31700773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6CED99-ADDE-D00C-7EC8-E559353F75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17A036-84BC-C8D1-4F44-F1EEE3682A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2D82F1-666E-7C22-482D-CD19FADEF2E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121A027-9403-47F6-245A-397A0E3A8484}"/>
              </a:ext>
            </a:extLst>
          </p:cNvPr>
          <p:cNvSpPr>
            <a:spLocks noGrp="1"/>
          </p:cNvSpPr>
          <p:nvPr>
            <p:ph type="sldNum" sz="quarter" idx="5"/>
          </p:nvPr>
        </p:nvSpPr>
        <p:spPr/>
        <p:txBody>
          <a:bodyPr/>
          <a:lstStyle/>
          <a:p>
            <a:fld id="{BB34AF60-F570-124D-9675-A61E85387322}" type="slidenum">
              <a:rPr lang="en-US" smtClean="0"/>
              <a:t>46</a:t>
            </a:fld>
            <a:endParaRPr lang="en-US"/>
          </a:p>
        </p:txBody>
      </p:sp>
    </p:spTree>
    <p:extLst>
      <p:ext uri="{BB962C8B-B14F-4D97-AF65-F5344CB8AC3E}">
        <p14:creationId xmlns:p14="http://schemas.microsoft.com/office/powerpoint/2010/main" val="39661672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B34AF60-F570-124D-9675-A61E85387322}" type="slidenum">
              <a:rPr lang="en-US" smtClean="0"/>
              <a:t>3</a:t>
            </a:fld>
            <a:endParaRPr lang="en-US"/>
          </a:p>
        </p:txBody>
      </p:sp>
    </p:spTree>
    <p:extLst>
      <p:ext uri="{BB962C8B-B14F-4D97-AF65-F5344CB8AC3E}">
        <p14:creationId xmlns:p14="http://schemas.microsoft.com/office/powerpoint/2010/main" val="39738907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335F6E-FDB1-2C98-1EDC-B0055D8A86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1D729A-72A1-2D3A-1E3C-03422AAE84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9CEEDF-04B9-A438-46C6-9062DED1112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F349390-EC77-1739-FAB0-5F4BE1E0DF9C}"/>
              </a:ext>
            </a:extLst>
          </p:cNvPr>
          <p:cNvSpPr>
            <a:spLocks noGrp="1"/>
          </p:cNvSpPr>
          <p:nvPr>
            <p:ph type="sldNum" sz="quarter" idx="5"/>
          </p:nvPr>
        </p:nvSpPr>
        <p:spPr/>
        <p:txBody>
          <a:bodyPr/>
          <a:lstStyle/>
          <a:p>
            <a:fld id="{BB34AF60-F570-124D-9675-A61E85387322}" type="slidenum">
              <a:rPr lang="en-US" smtClean="0"/>
              <a:t>4</a:t>
            </a:fld>
            <a:endParaRPr lang="en-US"/>
          </a:p>
        </p:txBody>
      </p:sp>
    </p:spTree>
    <p:extLst>
      <p:ext uri="{BB962C8B-B14F-4D97-AF65-F5344CB8AC3E}">
        <p14:creationId xmlns:p14="http://schemas.microsoft.com/office/powerpoint/2010/main" val="25053416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B34AF60-F570-124D-9675-A61E85387322}" type="slidenum">
              <a:rPr lang="en-US" smtClean="0"/>
              <a:t>7</a:t>
            </a:fld>
            <a:endParaRPr lang="en-US"/>
          </a:p>
        </p:txBody>
      </p:sp>
    </p:spTree>
    <p:extLst>
      <p:ext uri="{BB962C8B-B14F-4D97-AF65-F5344CB8AC3E}">
        <p14:creationId xmlns:p14="http://schemas.microsoft.com/office/powerpoint/2010/main" val="37418424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B34AF60-F570-124D-9675-A61E85387322}" type="slidenum">
              <a:rPr lang="en-US" smtClean="0"/>
              <a:t>8</a:t>
            </a:fld>
            <a:endParaRPr lang="en-US"/>
          </a:p>
        </p:txBody>
      </p:sp>
    </p:spTree>
    <p:extLst>
      <p:ext uri="{BB962C8B-B14F-4D97-AF65-F5344CB8AC3E}">
        <p14:creationId xmlns:p14="http://schemas.microsoft.com/office/powerpoint/2010/main" val="25186506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B34AF60-F570-124D-9675-A61E85387322}" type="slidenum">
              <a:rPr lang="en-US" smtClean="0"/>
              <a:t>9</a:t>
            </a:fld>
            <a:endParaRPr lang="en-US"/>
          </a:p>
        </p:txBody>
      </p:sp>
    </p:spTree>
    <p:extLst>
      <p:ext uri="{BB962C8B-B14F-4D97-AF65-F5344CB8AC3E}">
        <p14:creationId xmlns:p14="http://schemas.microsoft.com/office/powerpoint/2010/main" val="34892039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BB34AF60-F570-124D-9675-A61E85387322}" type="slidenum">
              <a:rPr lang="en-US" smtClean="0"/>
              <a:t>18</a:t>
            </a:fld>
            <a:endParaRPr lang="en-US"/>
          </a:p>
        </p:txBody>
      </p:sp>
    </p:spTree>
    <p:extLst>
      <p:ext uri="{BB962C8B-B14F-4D97-AF65-F5344CB8AC3E}">
        <p14:creationId xmlns:p14="http://schemas.microsoft.com/office/powerpoint/2010/main" val="15233220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B34AF60-F570-124D-9675-A61E85387322}" type="slidenum">
              <a:rPr lang="en-US" smtClean="0"/>
              <a:t>19</a:t>
            </a:fld>
            <a:endParaRPr lang="en-US"/>
          </a:p>
        </p:txBody>
      </p:sp>
    </p:spTree>
    <p:extLst>
      <p:ext uri="{BB962C8B-B14F-4D97-AF65-F5344CB8AC3E}">
        <p14:creationId xmlns:p14="http://schemas.microsoft.com/office/powerpoint/2010/main" val="10505910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B34AF60-F570-124D-9675-A61E85387322}" type="slidenum">
              <a:rPr lang="en-US" smtClean="0"/>
              <a:t>26</a:t>
            </a:fld>
            <a:endParaRPr lang="en-US"/>
          </a:p>
        </p:txBody>
      </p:sp>
    </p:spTree>
    <p:extLst>
      <p:ext uri="{BB962C8B-B14F-4D97-AF65-F5344CB8AC3E}">
        <p14:creationId xmlns:p14="http://schemas.microsoft.com/office/powerpoint/2010/main" val="19339220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2D0219-8970-865C-724D-1E67144CEFB4}"/>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3353619F-947C-80F0-CFB0-C3996A8C8C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0A46266D-3C79-7458-EBE2-D274DD9C9DBF}"/>
              </a:ext>
            </a:extLst>
          </p:cNvPr>
          <p:cNvSpPr>
            <a:spLocks noGrp="1"/>
          </p:cNvSpPr>
          <p:nvPr>
            <p:ph type="dt" sz="half" idx="10"/>
          </p:nvPr>
        </p:nvSpPr>
        <p:spPr/>
        <p:txBody>
          <a:bodyPr/>
          <a:lstStyle/>
          <a:p>
            <a:fld id="{936C9764-726F-4D47-ABF1-1DB1E69DCE91}" type="datetime1">
              <a:rPr lang="en-AU" smtClean="0"/>
              <a:t>26/11/2025</a:t>
            </a:fld>
            <a:endParaRPr lang="en-US"/>
          </a:p>
        </p:txBody>
      </p:sp>
      <p:sp>
        <p:nvSpPr>
          <p:cNvPr id="5" name="Footer Placeholder 4">
            <a:extLst>
              <a:ext uri="{FF2B5EF4-FFF2-40B4-BE49-F238E27FC236}">
                <a16:creationId xmlns:a16="http://schemas.microsoft.com/office/drawing/2014/main" id="{B3F05EE1-E7BA-FC13-A91C-87F2BE87D5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A6DF00-5E5C-D514-273A-18F8D0066761}"/>
              </a:ext>
            </a:extLst>
          </p:cNvPr>
          <p:cNvSpPr>
            <a:spLocks noGrp="1"/>
          </p:cNvSpPr>
          <p:nvPr>
            <p:ph type="sldNum" sz="quarter" idx="12"/>
          </p:nvPr>
        </p:nvSpPr>
        <p:spPr/>
        <p:txBody>
          <a:bodyPr/>
          <a:lstStyle/>
          <a:p>
            <a:fld id="{C3F77108-CF9B-6246-B880-D6DF5740904B}" type="slidenum">
              <a:rPr lang="en-US" smtClean="0"/>
              <a:t>‹#›</a:t>
            </a:fld>
            <a:endParaRPr lang="en-US"/>
          </a:p>
        </p:txBody>
      </p:sp>
    </p:spTree>
    <p:extLst>
      <p:ext uri="{BB962C8B-B14F-4D97-AF65-F5344CB8AC3E}">
        <p14:creationId xmlns:p14="http://schemas.microsoft.com/office/powerpoint/2010/main" val="31183796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L2_soil">
    <p:spTree>
      <p:nvGrpSpPr>
        <p:cNvPr id="1" name=""/>
        <p:cNvGrpSpPr/>
        <p:nvPr/>
      </p:nvGrpSpPr>
      <p:grpSpPr>
        <a:xfrm>
          <a:off x="0" y="0"/>
          <a:ext cx="0" cy="0"/>
          <a:chOff x="0" y="0"/>
          <a:chExt cx="0" cy="0"/>
        </a:xfrm>
      </p:grpSpPr>
      <p:pic>
        <p:nvPicPr>
          <p:cNvPr id="6" name="Picture 5" descr="A brown surface with small dots&#10;&#10;AI-generated content may be incorrect.">
            <a:extLst>
              <a:ext uri="{FF2B5EF4-FFF2-40B4-BE49-F238E27FC236}">
                <a16:creationId xmlns:a16="http://schemas.microsoft.com/office/drawing/2014/main" id="{00C258D9-1A27-AEF7-C015-93046BBECC05}"/>
              </a:ext>
            </a:extLst>
          </p:cNvPr>
          <p:cNvPicPr>
            <a:picLocks noChangeAspect="1"/>
          </p:cNvPicPr>
          <p:nvPr userDrawn="1"/>
        </p:nvPicPr>
        <p:blipFill>
          <a:blip r:embed="rId2"/>
          <a:srcRect r="756"/>
          <a:stretch>
            <a:fillRect/>
          </a:stretch>
        </p:blipFill>
        <p:spPr>
          <a:xfrm>
            <a:off x="2467" y="0"/>
            <a:ext cx="12189533" cy="6858000"/>
          </a:xfrm>
          <a:prstGeom prst="rect">
            <a:avLst/>
          </a:prstGeom>
        </p:spPr>
      </p:pic>
      <p:pic>
        <p:nvPicPr>
          <p:cNvPr id="9" name="Picture 8">
            <a:extLst>
              <a:ext uri="{FF2B5EF4-FFF2-40B4-BE49-F238E27FC236}">
                <a16:creationId xmlns:a16="http://schemas.microsoft.com/office/drawing/2014/main" id="{E08EA010-E23B-847D-A8FB-044816196A99}"/>
              </a:ext>
            </a:extLst>
          </p:cNvPr>
          <p:cNvPicPr>
            <a:picLocks noChangeAspect="1"/>
          </p:cNvPicPr>
          <p:nvPr userDrawn="1"/>
        </p:nvPicPr>
        <p:blipFill>
          <a:blip r:embed="rId3"/>
          <a:srcRect/>
          <a:stretch/>
        </p:blipFill>
        <p:spPr>
          <a:xfrm>
            <a:off x="10209868" y="337423"/>
            <a:ext cx="1534360" cy="501374"/>
          </a:xfrm>
          <a:prstGeom prst="rect">
            <a:avLst/>
          </a:prstGeom>
        </p:spPr>
      </p:pic>
      <p:sp>
        <p:nvSpPr>
          <p:cNvPr id="10" name="TextBox 9">
            <a:extLst>
              <a:ext uri="{FF2B5EF4-FFF2-40B4-BE49-F238E27FC236}">
                <a16:creationId xmlns:a16="http://schemas.microsoft.com/office/drawing/2014/main" id="{E53A99C4-4054-DE6A-4238-620C794A1A13}"/>
              </a:ext>
            </a:extLst>
          </p:cNvPr>
          <p:cNvSpPr txBox="1"/>
          <p:nvPr userDrawn="1"/>
        </p:nvSpPr>
        <p:spPr>
          <a:xfrm>
            <a:off x="10228082" y="412872"/>
            <a:ext cx="1512744" cy="369332"/>
          </a:xfrm>
          <a:prstGeom prst="rect">
            <a:avLst/>
          </a:prstGeom>
          <a:noFill/>
        </p:spPr>
        <p:txBody>
          <a:bodyPr wrap="square">
            <a:spAutoFit/>
          </a:bodyPr>
          <a:lstStyle/>
          <a:p>
            <a:pPr algn="ctr"/>
            <a:r>
              <a:rPr lang="en-US" sz="1800" dirty="0">
                <a:solidFill>
                  <a:srgbClr val="B83529"/>
                </a:solidFill>
                <a:latin typeface="SZTOS MEDIUM" pitchFamily="2" charset="77"/>
                <a:ea typeface="SZTOS MEDIUM" pitchFamily="2" charset="77"/>
                <a:cs typeface="SZTOS MEDIUM" pitchFamily="2" charset="77"/>
              </a:rPr>
              <a:t>Lesson 1</a:t>
            </a:r>
            <a:endParaRPr lang="en-US" dirty="0">
              <a:solidFill>
                <a:srgbClr val="B83529"/>
              </a:solidFill>
            </a:endParaRPr>
          </a:p>
        </p:txBody>
      </p:sp>
      <p:pic>
        <p:nvPicPr>
          <p:cNvPr id="11" name="Picture 10">
            <a:extLst>
              <a:ext uri="{FF2B5EF4-FFF2-40B4-BE49-F238E27FC236}">
                <a16:creationId xmlns:a16="http://schemas.microsoft.com/office/drawing/2014/main" id="{6761655F-CF14-4E82-620C-EEE354C2A023}"/>
              </a:ext>
            </a:extLst>
          </p:cNvPr>
          <p:cNvPicPr>
            <a:picLocks noChangeAspect="1"/>
          </p:cNvPicPr>
          <p:nvPr userDrawn="1"/>
        </p:nvPicPr>
        <p:blipFill>
          <a:blip r:embed="rId4"/>
          <a:srcRect l="-9915" t="-40076" r="10013"/>
          <a:stretch>
            <a:fillRect/>
          </a:stretch>
        </p:blipFill>
        <p:spPr>
          <a:xfrm>
            <a:off x="10325100" y="5576206"/>
            <a:ext cx="1866900" cy="1281794"/>
          </a:xfrm>
          <a:prstGeom prst="rect">
            <a:avLst/>
          </a:prstGeom>
        </p:spPr>
      </p:pic>
    </p:spTree>
    <p:extLst>
      <p:ext uri="{BB962C8B-B14F-4D97-AF65-F5344CB8AC3E}">
        <p14:creationId xmlns:p14="http://schemas.microsoft.com/office/powerpoint/2010/main" val="37582270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L2_soil">
    <p:spTree>
      <p:nvGrpSpPr>
        <p:cNvPr id="1" name=""/>
        <p:cNvGrpSpPr/>
        <p:nvPr/>
      </p:nvGrpSpPr>
      <p:grpSpPr>
        <a:xfrm>
          <a:off x="0" y="0"/>
          <a:ext cx="0" cy="0"/>
          <a:chOff x="0" y="0"/>
          <a:chExt cx="0" cy="0"/>
        </a:xfrm>
      </p:grpSpPr>
      <p:pic>
        <p:nvPicPr>
          <p:cNvPr id="6" name="Picture 5" descr="A brown surface with small dots&#10;&#10;AI-generated content may be incorrect.">
            <a:extLst>
              <a:ext uri="{FF2B5EF4-FFF2-40B4-BE49-F238E27FC236}">
                <a16:creationId xmlns:a16="http://schemas.microsoft.com/office/drawing/2014/main" id="{00C258D9-1A27-AEF7-C015-93046BBECC05}"/>
              </a:ext>
            </a:extLst>
          </p:cNvPr>
          <p:cNvPicPr>
            <a:picLocks noChangeAspect="1"/>
          </p:cNvPicPr>
          <p:nvPr userDrawn="1"/>
        </p:nvPicPr>
        <p:blipFill>
          <a:blip r:embed="rId2"/>
          <a:srcRect r="756"/>
          <a:stretch>
            <a:fillRect/>
          </a:stretch>
        </p:blipFill>
        <p:spPr>
          <a:xfrm>
            <a:off x="2467" y="0"/>
            <a:ext cx="12189533" cy="6858000"/>
          </a:xfrm>
          <a:prstGeom prst="rect">
            <a:avLst/>
          </a:prstGeom>
        </p:spPr>
      </p:pic>
      <p:pic>
        <p:nvPicPr>
          <p:cNvPr id="9" name="Picture 8">
            <a:extLst>
              <a:ext uri="{FF2B5EF4-FFF2-40B4-BE49-F238E27FC236}">
                <a16:creationId xmlns:a16="http://schemas.microsoft.com/office/drawing/2014/main" id="{E08EA010-E23B-847D-A8FB-044816196A99}"/>
              </a:ext>
            </a:extLst>
          </p:cNvPr>
          <p:cNvPicPr>
            <a:picLocks noChangeAspect="1"/>
          </p:cNvPicPr>
          <p:nvPr userDrawn="1"/>
        </p:nvPicPr>
        <p:blipFill>
          <a:blip r:embed="rId3"/>
          <a:srcRect/>
          <a:stretch/>
        </p:blipFill>
        <p:spPr>
          <a:xfrm>
            <a:off x="10209868" y="337423"/>
            <a:ext cx="1534360" cy="501374"/>
          </a:xfrm>
          <a:prstGeom prst="rect">
            <a:avLst/>
          </a:prstGeom>
        </p:spPr>
      </p:pic>
      <p:sp>
        <p:nvSpPr>
          <p:cNvPr id="10" name="TextBox 9">
            <a:extLst>
              <a:ext uri="{FF2B5EF4-FFF2-40B4-BE49-F238E27FC236}">
                <a16:creationId xmlns:a16="http://schemas.microsoft.com/office/drawing/2014/main" id="{E53A99C4-4054-DE6A-4238-620C794A1A13}"/>
              </a:ext>
            </a:extLst>
          </p:cNvPr>
          <p:cNvSpPr txBox="1"/>
          <p:nvPr userDrawn="1"/>
        </p:nvSpPr>
        <p:spPr>
          <a:xfrm>
            <a:off x="10228082" y="412872"/>
            <a:ext cx="1512744" cy="369332"/>
          </a:xfrm>
          <a:prstGeom prst="rect">
            <a:avLst/>
          </a:prstGeom>
          <a:noFill/>
        </p:spPr>
        <p:txBody>
          <a:bodyPr wrap="square">
            <a:spAutoFit/>
          </a:bodyPr>
          <a:lstStyle/>
          <a:p>
            <a:pPr algn="ctr"/>
            <a:r>
              <a:rPr lang="en-US" sz="1800" dirty="0">
                <a:solidFill>
                  <a:srgbClr val="B83529"/>
                </a:solidFill>
                <a:latin typeface="SZTOS MEDIUM" pitchFamily="2" charset="77"/>
                <a:ea typeface="SZTOS MEDIUM" pitchFamily="2" charset="77"/>
                <a:cs typeface="SZTOS MEDIUM" pitchFamily="2" charset="77"/>
              </a:rPr>
              <a:t>Lesson 2</a:t>
            </a:r>
            <a:endParaRPr lang="en-US" dirty="0">
              <a:solidFill>
                <a:srgbClr val="B83529"/>
              </a:solidFill>
            </a:endParaRPr>
          </a:p>
        </p:txBody>
      </p:sp>
      <p:pic>
        <p:nvPicPr>
          <p:cNvPr id="11" name="Picture 10">
            <a:extLst>
              <a:ext uri="{FF2B5EF4-FFF2-40B4-BE49-F238E27FC236}">
                <a16:creationId xmlns:a16="http://schemas.microsoft.com/office/drawing/2014/main" id="{6761655F-CF14-4E82-620C-EEE354C2A023}"/>
              </a:ext>
            </a:extLst>
          </p:cNvPr>
          <p:cNvPicPr>
            <a:picLocks noChangeAspect="1"/>
          </p:cNvPicPr>
          <p:nvPr userDrawn="1"/>
        </p:nvPicPr>
        <p:blipFill>
          <a:blip r:embed="rId4"/>
          <a:srcRect l="-9915" t="-40076" r="10013"/>
          <a:stretch>
            <a:fillRect/>
          </a:stretch>
        </p:blipFill>
        <p:spPr>
          <a:xfrm>
            <a:off x="10325100" y="5576206"/>
            <a:ext cx="1866900" cy="1281794"/>
          </a:xfrm>
          <a:prstGeom prst="rect">
            <a:avLst/>
          </a:prstGeom>
        </p:spPr>
      </p:pic>
    </p:spTree>
    <p:extLst>
      <p:ext uri="{BB962C8B-B14F-4D97-AF65-F5344CB8AC3E}">
        <p14:creationId xmlns:p14="http://schemas.microsoft.com/office/powerpoint/2010/main" val="10676523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3_soil">
    <p:spTree>
      <p:nvGrpSpPr>
        <p:cNvPr id="1" name=""/>
        <p:cNvGrpSpPr/>
        <p:nvPr/>
      </p:nvGrpSpPr>
      <p:grpSpPr>
        <a:xfrm>
          <a:off x="0" y="0"/>
          <a:ext cx="0" cy="0"/>
          <a:chOff x="0" y="0"/>
          <a:chExt cx="0" cy="0"/>
        </a:xfrm>
      </p:grpSpPr>
      <p:pic>
        <p:nvPicPr>
          <p:cNvPr id="14" name="Picture 13" descr="A brown surface with small dots&#10;&#10;AI-generated content may be incorrect.">
            <a:extLst>
              <a:ext uri="{FF2B5EF4-FFF2-40B4-BE49-F238E27FC236}">
                <a16:creationId xmlns:a16="http://schemas.microsoft.com/office/drawing/2014/main" id="{CF29D503-E19D-BB83-23FD-5DC68FE309EF}"/>
              </a:ext>
            </a:extLst>
          </p:cNvPr>
          <p:cNvPicPr>
            <a:picLocks noChangeAspect="1"/>
          </p:cNvPicPr>
          <p:nvPr userDrawn="1"/>
        </p:nvPicPr>
        <p:blipFill>
          <a:blip r:embed="rId2"/>
          <a:srcRect r="756"/>
          <a:stretch>
            <a:fillRect/>
          </a:stretch>
        </p:blipFill>
        <p:spPr>
          <a:xfrm>
            <a:off x="2467" y="0"/>
            <a:ext cx="12189533" cy="6858000"/>
          </a:xfrm>
          <a:prstGeom prst="rect">
            <a:avLst/>
          </a:prstGeom>
        </p:spPr>
      </p:pic>
      <p:pic>
        <p:nvPicPr>
          <p:cNvPr id="15" name="Picture 14">
            <a:extLst>
              <a:ext uri="{FF2B5EF4-FFF2-40B4-BE49-F238E27FC236}">
                <a16:creationId xmlns:a16="http://schemas.microsoft.com/office/drawing/2014/main" id="{9D473B57-D86B-6D65-DF44-033A235F1506}"/>
              </a:ext>
            </a:extLst>
          </p:cNvPr>
          <p:cNvPicPr>
            <a:picLocks noChangeAspect="1"/>
          </p:cNvPicPr>
          <p:nvPr userDrawn="1"/>
        </p:nvPicPr>
        <p:blipFill>
          <a:blip r:embed="rId3"/>
          <a:srcRect l="-2" t="-16" r="14712" b="64542"/>
          <a:stretch>
            <a:fillRect/>
          </a:stretch>
        </p:blipFill>
        <p:spPr>
          <a:xfrm flipH="1">
            <a:off x="-2" y="5906553"/>
            <a:ext cx="2413000" cy="951447"/>
          </a:xfrm>
          <a:prstGeom prst="rect">
            <a:avLst/>
          </a:prstGeom>
        </p:spPr>
      </p:pic>
      <p:pic>
        <p:nvPicPr>
          <p:cNvPr id="16" name="Picture 15" descr="A close-up of a logo&#10;&#10;AI-generated content may be incorrect.">
            <a:extLst>
              <a:ext uri="{FF2B5EF4-FFF2-40B4-BE49-F238E27FC236}">
                <a16:creationId xmlns:a16="http://schemas.microsoft.com/office/drawing/2014/main" id="{AFB5B42A-1FED-ADAC-DCD2-929C1A5804BD}"/>
              </a:ext>
            </a:extLst>
          </p:cNvPr>
          <p:cNvPicPr>
            <a:picLocks noChangeAspect="1"/>
          </p:cNvPicPr>
          <p:nvPr userDrawn="1"/>
        </p:nvPicPr>
        <p:blipFill>
          <a:blip r:embed="rId4"/>
          <a:stretch>
            <a:fillRect/>
          </a:stretch>
        </p:blipFill>
        <p:spPr>
          <a:xfrm>
            <a:off x="94610" y="6082977"/>
            <a:ext cx="1981959" cy="718460"/>
          </a:xfrm>
          <a:prstGeom prst="rect">
            <a:avLst/>
          </a:prstGeom>
        </p:spPr>
      </p:pic>
      <p:pic>
        <p:nvPicPr>
          <p:cNvPr id="17" name="Picture 16">
            <a:extLst>
              <a:ext uri="{FF2B5EF4-FFF2-40B4-BE49-F238E27FC236}">
                <a16:creationId xmlns:a16="http://schemas.microsoft.com/office/drawing/2014/main" id="{94744D36-F330-81E9-70CB-C65D076190BA}"/>
              </a:ext>
            </a:extLst>
          </p:cNvPr>
          <p:cNvPicPr>
            <a:picLocks noChangeAspect="1"/>
          </p:cNvPicPr>
          <p:nvPr userDrawn="1"/>
        </p:nvPicPr>
        <p:blipFill>
          <a:blip r:embed="rId5"/>
          <a:srcRect/>
          <a:stretch/>
        </p:blipFill>
        <p:spPr>
          <a:xfrm>
            <a:off x="10209868" y="337423"/>
            <a:ext cx="1534360" cy="501374"/>
          </a:xfrm>
          <a:prstGeom prst="rect">
            <a:avLst/>
          </a:prstGeom>
        </p:spPr>
      </p:pic>
      <p:sp>
        <p:nvSpPr>
          <p:cNvPr id="18" name="TextBox 17">
            <a:extLst>
              <a:ext uri="{FF2B5EF4-FFF2-40B4-BE49-F238E27FC236}">
                <a16:creationId xmlns:a16="http://schemas.microsoft.com/office/drawing/2014/main" id="{9C80406E-AA6C-512B-DAD0-B74DFE6DDA72}"/>
              </a:ext>
            </a:extLst>
          </p:cNvPr>
          <p:cNvSpPr txBox="1"/>
          <p:nvPr userDrawn="1"/>
        </p:nvSpPr>
        <p:spPr>
          <a:xfrm>
            <a:off x="10228082" y="412872"/>
            <a:ext cx="1512744" cy="369332"/>
          </a:xfrm>
          <a:prstGeom prst="rect">
            <a:avLst/>
          </a:prstGeom>
          <a:noFill/>
        </p:spPr>
        <p:txBody>
          <a:bodyPr wrap="square">
            <a:spAutoFit/>
          </a:bodyPr>
          <a:lstStyle/>
          <a:p>
            <a:pPr algn="ctr"/>
            <a:r>
              <a:rPr lang="en-US" sz="1800" dirty="0">
                <a:solidFill>
                  <a:srgbClr val="B83529"/>
                </a:solidFill>
                <a:latin typeface="SZTOS MEDIUM" pitchFamily="2" charset="77"/>
                <a:ea typeface="SZTOS MEDIUM" pitchFamily="2" charset="77"/>
                <a:cs typeface="SZTOS MEDIUM" pitchFamily="2" charset="77"/>
              </a:rPr>
              <a:t>Lesson 3</a:t>
            </a:r>
            <a:endParaRPr lang="en-US" dirty="0">
              <a:solidFill>
                <a:srgbClr val="B83529"/>
              </a:solidFill>
            </a:endParaRPr>
          </a:p>
        </p:txBody>
      </p:sp>
      <p:pic>
        <p:nvPicPr>
          <p:cNvPr id="19" name="Picture 18">
            <a:extLst>
              <a:ext uri="{FF2B5EF4-FFF2-40B4-BE49-F238E27FC236}">
                <a16:creationId xmlns:a16="http://schemas.microsoft.com/office/drawing/2014/main" id="{3135E11E-ECB6-3E03-E962-06EFDA03171E}"/>
              </a:ext>
            </a:extLst>
          </p:cNvPr>
          <p:cNvPicPr>
            <a:picLocks noChangeAspect="1"/>
          </p:cNvPicPr>
          <p:nvPr userDrawn="1"/>
        </p:nvPicPr>
        <p:blipFill>
          <a:blip r:embed="rId6"/>
          <a:srcRect l="-9915" t="-40076" r="10013"/>
          <a:stretch>
            <a:fillRect/>
          </a:stretch>
        </p:blipFill>
        <p:spPr>
          <a:xfrm>
            <a:off x="10325100" y="5576206"/>
            <a:ext cx="1866900" cy="1281794"/>
          </a:xfrm>
          <a:prstGeom prst="rect">
            <a:avLst/>
          </a:prstGeom>
        </p:spPr>
      </p:pic>
    </p:spTree>
    <p:extLst>
      <p:ext uri="{BB962C8B-B14F-4D97-AF65-F5344CB8AC3E}">
        <p14:creationId xmlns:p14="http://schemas.microsoft.com/office/powerpoint/2010/main" val="20156180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4_soil">
    <p:spTree>
      <p:nvGrpSpPr>
        <p:cNvPr id="1" name=""/>
        <p:cNvGrpSpPr/>
        <p:nvPr/>
      </p:nvGrpSpPr>
      <p:grpSpPr>
        <a:xfrm>
          <a:off x="0" y="0"/>
          <a:ext cx="0" cy="0"/>
          <a:chOff x="0" y="0"/>
          <a:chExt cx="0" cy="0"/>
        </a:xfrm>
      </p:grpSpPr>
      <p:pic>
        <p:nvPicPr>
          <p:cNvPr id="8" name="Picture 7" descr="A brown surface with small dots&#10;&#10;AI-generated content may be incorrect.">
            <a:extLst>
              <a:ext uri="{FF2B5EF4-FFF2-40B4-BE49-F238E27FC236}">
                <a16:creationId xmlns:a16="http://schemas.microsoft.com/office/drawing/2014/main" id="{1C952400-2F0B-7FFD-7868-B87E726934B9}"/>
              </a:ext>
            </a:extLst>
          </p:cNvPr>
          <p:cNvPicPr>
            <a:picLocks noChangeAspect="1"/>
          </p:cNvPicPr>
          <p:nvPr userDrawn="1"/>
        </p:nvPicPr>
        <p:blipFill>
          <a:blip r:embed="rId2"/>
          <a:srcRect r="756"/>
          <a:stretch>
            <a:fillRect/>
          </a:stretch>
        </p:blipFill>
        <p:spPr>
          <a:xfrm>
            <a:off x="2467" y="0"/>
            <a:ext cx="12189533" cy="6858000"/>
          </a:xfrm>
          <a:prstGeom prst="rect">
            <a:avLst/>
          </a:prstGeom>
        </p:spPr>
      </p:pic>
      <p:pic>
        <p:nvPicPr>
          <p:cNvPr id="9" name="Picture 8">
            <a:extLst>
              <a:ext uri="{FF2B5EF4-FFF2-40B4-BE49-F238E27FC236}">
                <a16:creationId xmlns:a16="http://schemas.microsoft.com/office/drawing/2014/main" id="{A68B06A4-FE26-CBAE-2D6F-AAFD863AE86A}"/>
              </a:ext>
            </a:extLst>
          </p:cNvPr>
          <p:cNvPicPr>
            <a:picLocks noChangeAspect="1"/>
          </p:cNvPicPr>
          <p:nvPr userDrawn="1"/>
        </p:nvPicPr>
        <p:blipFill>
          <a:blip r:embed="rId3"/>
          <a:srcRect l="-2" t="-16" r="14712" b="64542"/>
          <a:stretch>
            <a:fillRect/>
          </a:stretch>
        </p:blipFill>
        <p:spPr>
          <a:xfrm flipH="1">
            <a:off x="-2" y="5906553"/>
            <a:ext cx="2413000" cy="951447"/>
          </a:xfrm>
          <a:prstGeom prst="rect">
            <a:avLst/>
          </a:prstGeom>
        </p:spPr>
      </p:pic>
      <p:pic>
        <p:nvPicPr>
          <p:cNvPr id="10" name="Picture 9" descr="A close-up of a logo&#10;&#10;AI-generated content may be incorrect.">
            <a:extLst>
              <a:ext uri="{FF2B5EF4-FFF2-40B4-BE49-F238E27FC236}">
                <a16:creationId xmlns:a16="http://schemas.microsoft.com/office/drawing/2014/main" id="{DE3CF8DE-90A0-64C8-2945-AE0BE71315A1}"/>
              </a:ext>
            </a:extLst>
          </p:cNvPr>
          <p:cNvPicPr>
            <a:picLocks noChangeAspect="1"/>
          </p:cNvPicPr>
          <p:nvPr userDrawn="1"/>
        </p:nvPicPr>
        <p:blipFill>
          <a:blip r:embed="rId4"/>
          <a:stretch>
            <a:fillRect/>
          </a:stretch>
        </p:blipFill>
        <p:spPr>
          <a:xfrm>
            <a:off x="94610" y="6082977"/>
            <a:ext cx="1981959" cy="718460"/>
          </a:xfrm>
          <a:prstGeom prst="rect">
            <a:avLst/>
          </a:prstGeom>
        </p:spPr>
      </p:pic>
      <p:pic>
        <p:nvPicPr>
          <p:cNvPr id="11" name="Picture 10">
            <a:extLst>
              <a:ext uri="{FF2B5EF4-FFF2-40B4-BE49-F238E27FC236}">
                <a16:creationId xmlns:a16="http://schemas.microsoft.com/office/drawing/2014/main" id="{AFC582F6-3E97-1BD5-DFB2-057D4F945B42}"/>
              </a:ext>
            </a:extLst>
          </p:cNvPr>
          <p:cNvPicPr>
            <a:picLocks noChangeAspect="1"/>
          </p:cNvPicPr>
          <p:nvPr userDrawn="1"/>
        </p:nvPicPr>
        <p:blipFill>
          <a:blip r:embed="rId5"/>
          <a:srcRect/>
          <a:stretch/>
        </p:blipFill>
        <p:spPr>
          <a:xfrm>
            <a:off x="10209868" y="337423"/>
            <a:ext cx="1534360" cy="501374"/>
          </a:xfrm>
          <a:prstGeom prst="rect">
            <a:avLst/>
          </a:prstGeom>
        </p:spPr>
      </p:pic>
      <p:sp>
        <p:nvSpPr>
          <p:cNvPr id="12" name="TextBox 11">
            <a:extLst>
              <a:ext uri="{FF2B5EF4-FFF2-40B4-BE49-F238E27FC236}">
                <a16:creationId xmlns:a16="http://schemas.microsoft.com/office/drawing/2014/main" id="{E9F3D21F-2AF3-7C3B-E8CC-3B73D68D8E45}"/>
              </a:ext>
            </a:extLst>
          </p:cNvPr>
          <p:cNvSpPr txBox="1"/>
          <p:nvPr userDrawn="1"/>
        </p:nvSpPr>
        <p:spPr>
          <a:xfrm>
            <a:off x="10228082" y="412872"/>
            <a:ext cx="1512744" cy="369332"/>
          </a:xfrm>
          <a:prstGeom prst="rect">
            <a:avLst/>
          </a:prstGeom>
          <a:noFill/>
        </p:spPr>
        <p:txBody>
          <a:bodyPr wrap="square">
            <a:spAutoFit/>
          </a:bodyPr>
          <a:lstStyle/>
          <a:p>
            <a:pPr algn="ctr"/>
            <a:r>
              <a:rPr lang="en-US" sz="1800" dirty="0">
                <a:solidFill>
                  <a:srgbClr val="B83529"/>
                </a:solidFill>
                <a:latin typeface="SZTOS MEDIUM" pitchFamily="2" charset="77"/>
                <a:ea typeface="SZTOS MEDIUM" pitchFamily="2" charset="77"/>
                <a:cs typeface="SZTOS MEDIUM" pitchFamily="2" charset="77"/>
              </a:rPr>
              <a:t>Lesson 4</a:t>
            </a:r>
            <a:endParaRPr lang="en-US" dirty="0">
              <a:solidFill>
                <a:srgbClr val="B83529"/>
              </a:solidFill>
            </a:endParaRPr>
          </a:p>
        </p:txBody>
      </p:sp>
      <p:pic>
        <p:nvPicPr>
          <p:cNvPr id="13" name="Picture 12">
            <a:extLst>
              <a:ext uri="{FF2B5EF4-FFF2-40B4-BE49-F238E27FC236}">
                <a16:creationId xmlns:a16="http://schemas.microsoft.com/office/drawing/2014/main" id="{8F533EFE-BD5A-F950-76C7-1973EDF8D51B}"/>
              </a:ext>
            </a:extLst>
          </p:cNvPr>
          <p:cNvPicPr>
            <a:picLocks noChangeAspect="1"/>
          </p:cNvPicPr>
          <p:nvPr userDrawn="1"/>
        </p:nvPicPr>
        <p:blipFill>
          <a:blip r:embed="rId6"/>
          <a:srcRect l="-9915" t="-40076" r="10013"/>
          <a:stretch>
            <a:fillRect/>
          </a:stretch>
        </p:blipFill>
        <p:spPr>
          <a:xfrm>
            <a:off x="10325100" y="5576206"/>
            <a:ext cx="1866900" cy="1281794"/>
          </a:xfrm>
          <a:prstGeom prst="rect">
            <a:avLst/>
          </a:prstGeom>
        </p:spPr>
      </p:pic>
    </p:spTree>
    <p:extLst>
      <p:ext uri="{BB962C8B-B14F-4D97-AF65-F5344CB8AC3E}">
        <p14:creationId xmlns:p14="http://schemas.microsoft.com/office/powerpoint/2010/main" val="17856077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5_soil">
    <p:spTree>
      <p:nvGrpSpPr>
        <p:cNvPr id="1" name=""/>
        <p:cNvGrpSpPr/>
        <p:nvPr/>
      </p:nvGrpSpPr>
      <p:grpSpPr>
        <a:xfrm>
          <a:off x="0" y="0"/>
          <a:ext cx="0" cy="0"/>
          <a:chOff x="0" y="0"/>
          <a:chExt cx="0" cy="0"/>
        </a:xfrm>
      </p:grpSpPr>
      <p:pic>
        <p:nvPicPr>
          <p:cNvPr id="8" name="Picture 7" descr="A brown surface with small dots&#10;&#10;AI-generated content may be incorrect.">
            <a:extLst>
              <a:ext uri="{FF2B5EF4-FFF2-40B4-BE49-F238E27FC236}">
                <a16:creationId xmlns:a16="http://schemas.microsoft.com/office/drawing/2014/main" id="{FBE36C61-1FD3-F0BC-C45F-9DA38B1D63E4}"/>
              </a:ext>
            </a:extLst>
          </p:cNvPr>
          <p:cNvPicPr>
            <a:picLocks noChangeAspect="1"/>
          </p:cNvPicPr>
          <p:nvPr userDrawn="1"/>
        </p:nvPicPr>
        <p:blipFill>
          <a:blip r:embed="rId2"/>
          <a:srcRect r="756"/>
          <a:stretch>
            <a:fillRect/>
          </a:stretch>
        </p:blipFill>
        <p:spPr>
          <a:xfrm>
            <a:off x="2467" y="0"/>
            <a:ext cx="12189533" cy="6858000"/>
          </a:xfrm>
          <a:prstGeom prst="rect">
            <a:avLst/>
          </a:prstGeom>
        </p:spPr>
      </p:pic>
      <p:pic>
        <p:nvPicPr>
          <p:cNvPr id="9" name="Picture 8">
            <a:extLst>
              <a:ext uri="{FF2B5EF4-FFF2-40B4-BE49-F238E27FC236}">
                <a16:creationId xmlns:a16="http://schemas.microsoft.com/office/drawing/2014/main" id="{4A6044A0-56E6-1CC7-7D4F-9E227E9CD397}"/>
              </a:ext>
            </a:extLst>
          </p:cNvPr>
          <p:cNvPicPr>
            <a:picLocks noChangeAspect="1"/>
          </p:cNvPicPr>
          <p:nvPr userDrawn="1"/>
        </p:nvPicPr>
        <p:blipFill>
          <a:blip r:embed="rId3"/>
          <a:srcRect l="-2" t="-16" r="14712" b="64542"/>
          <a:stretch>
            <a:fillRect/>
          </a:stretch>
        </p:blipFill>
        <p:spPr>
          <a:xfrm flipH="1">
            <a:off x="-2" y="5906553"/>
            <a:ext cx="2413000" cy="951447"/>
          </a:xfrm>
          <a:prstGeom prst="rect">
            <a:avLst/>
          </a:prstGeom>
        </p:spPr>
      </p:pic>
      <p:pic>
        <p:nvPicPr>
          <p:cNvPr id="10" name="Picture 9" descr="A close-up of a logo&#10;&#10;AI-generated content may be incorrect.">
            <a:extLst>
              <a:ext uri="{FF2B5EF4-FFF2-40B4-BE49-F238E27FC236}">
                <a16:creationId xmlns:a16="http://schemas.microsoft.com/office/drawing/2014/main" id="{0556BB7B-3657-038D-4795-37C24242F21B}"/>
              </a:ext>
            </a:extLst>
          </p:cNvPr>
          <p:cNvPicPr>
            <a:picLocks noChangeAspect="1"/>
          </p:cNvPicPr>
          <p:nvPr userDrawn="1"/>
        </p:nvPicPr>
        <p:blipFill>
          <a:blip r:embed="rId4"/>
          <a:stretch>
            <a:fillRect/>
          </a:stretch>
        </p:blipFill>
        <p:spPr>
          <a:xfrm>
            <a:off x="94610" y="6082977"/>
            <a:ext cx="1981959" cy="718460"/>
          </a:xfrm>
          <a:prstGeom prst="rect">
            <a:avLst/>
          </a:prstGeom>
        </p:spPr>
      </p:pic>
      <p:pic>
        <p:nvPicPr>
          <p:cNvPr id="11" name="Picture 10">
            <a:extLst>
              <a:ext uri="{FF2B5EF4-FFF2-40B4-BE49-F238E27FC236}">
                <a16:creationId xmlns:a16="http://schemas.microsoft.com/office/drawing/2014/main" id="{2D65B4BF-746D-2119-AC9F-F941E578F2D8}"/>
              </a:ext>
            </a:extLst>
          </p:cNvPr>
          <p:cNvPicPr>
            <a:picLocks noChangeAspect="1"/>
          </p:cNvPicPr>
          <p:nvPr userDrawn="1"/>
        </p:nvPicPr>
        <p:blipFill>
          <a:blip r:embed="rId5"/>
          <a:srcRect/>
          <a:stretch/>
        </p:blipFill>
        <p:spPr>
          <a:xfrm>
            <a:off x="10209868" y="337423"/>
            <a:ext cx="1534360" cy="501374"/>
          </a:xfrm>
          <a:prstGeom prst="rect">
            <a:avLst/>
          </a:prstGeom>
        </p:spPr>
      </p:pic>
      <p:sp>
        <p:nvSpPr>
          <p:cNvPr id="12" name="TextBox 11">
            <a:extLst>
              <a:ext uri="{FF2B5EF4-FFF2-40B4-BE49-F238E27FC236}">
                <a16:creationId xmlns:a16="http://schemas.microsoft.com/office/drawing/2014/main" id="{A57C089C-3625-B560-18F0-90AC0C258535}"/>
              </a:ext>
            </a:extLst>
          </p:cNvPr>
          <p:cNvSpPr txBox="1"/>
          <p:nvPr userDrawn="1"/>
        </p:nvSpPr>
        <p:spPr>
          <a:xfrm>
            <a:off x="10228082" y="412872"/>
            <a:ext cx="1512744" cy="369332"/>
          </a:xfrm>
          <a:prstGeom prst="rect">
            <a:avLst/>
          </a:prstGeom>
          <a:noFill/>
        </p:spPr>
        <p:txBody>
          <a:bodyPr wrap="square">
            <a:spAutoFit/>
          </a:bodyPr>
          <a:lstStyle/>
          <a:p>
            <a:pPr algn="ctr"/>
            <a:r>
              <a:rPr lang="en-US" sz="1800" dirty="0">
                <a:solidFill>
                  <a:srgbClr val="B83529"/>
                </a:solidFill>
                <a:latin typeface="SZTOS MEDIUM" pitchFamily="2" charset="77"/>
                <a:ea typeface="SZTOS MEDIUM" pitchFamily="2" charset="77"/>
                <a:cs typeface="SZTOS MEDIUM" pitchFamily="2" charset="77"/>
              </a:rPr>
              <a:t>Lesson 5</a:t>
            </a:r>
            <a:endParaRPr lang="en-US" dirty="0">
              <a:solidFill>
                <a:srgbClr val="B83529"/>
              </a:solidFill>
            </a:endParaRPr>
          </a:p>
        </p:txBody>
      </p:sp>
      <p:pic>
        <p:nvPicPr>
          <p:cNvPr id="13" name="Picture 12">
            <a:extLst>
              <a:ext uri="{FF2B5EF4-FFF2-40B4-BE49-F238E27FC236}">
                <a16:creationId xmlns:a16="http://schemas.microsoft.com/office/drawing/2014/main" id="{983BBC8D-3A50-ABA2-8D98-517F53BD088E}"/>
              </a:ext>
            </a:extLst>
          </p:cNvPr>
          <p:cNvPicPr>
            <a:picLocks noChangeAspect="1"/>
          </p:cNvPicPr>
          <p:nvPr userDrawn="1"/>
        </p:nvPicPr>
        <p:blipFill>
          <a:blip r:embed="rId6"/>
          <a:srcRect l="-9915" t="-40076" r="10013"/>
          <a:stretch>
            <a:fillRect/>
          </a:stretch>
        </p:blipFill>
        <p:spPr>
          <a:xfrm>
            <a:off x="10325100" y="5576206"/>
            <a:ext cx="1866900" cy="1281794"/>
          </a:xfrm>
          <a:prstGeom prst="rect">
            <a:avLst/>
          </a:prstGeom>
        </p:spPr>
      </p:pic>
    </p:spTree>
    <p:extLst>
      <p:ext uri="{BB962C8B-B14F-4D97-AF65-F5344CB8AC3E}">
        <p14:creationId xmlns:p14="http://schemas.microsoft.com/office/powerpoint/2010/main" val="29734718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L5_soil">
    <p:spTree>
      <p:nvGrpSpPr>
        <p:cNvPr id="1" name=""/>
        <p:cNvGrpSpPr/>
        <p:nvPr/>
      </p:nvGrpSpPr>
      <p:grpSpPr>
        <a:xfrm>
          <a:off x="0" y="0"/>
          <a:ext cx="0" cy="0"/>
          <a:chOff x="0" y="0"/>
          <a:chExt cx="0" cy="0"/>
        </a:xfrm>
      </p:grpSpPr>
      <p:pic>
        <p:nvPicPr>
          <p:cNvPr id="6" name="Picture 5" descr="A brown surface with small dots&#10;&#10;AI-generated content may be incorrect.">
            <a:extLst>
              <a:ext uri="{FF2B5EF4-FFF2-40B4-BE49-F238E27FC236}">
                <a16:creationId xmlns:a16="http://schemas.microsoft.com/office/drawing/2014/main" id="{86CFA7C2-2397-0FC4-53D4-B4B869D163AD}"/>
              </a:ext>
            </a:extLst>
          </p:cNvPr>
          <p:cNvPicPr>
            <a:picLocks noChangeAspect="1"/>
          </p:cNvPicPr>
          <p:nvPr userDrawn="1"/>
        </p:nvPicPr>
        <p:blipFill>
          <a:blip r:embed="rId2"/>
          <a:srcRect r="756"/>
          <a:stretch>
            <a:fillRect/>
          </a:stretch>
        </p:blipFill>
        <p:spPr>
          <a:xfrm>
            <a:off x="2467" y="0"/>
            <a:ext cx="12189533" cy="6858000"/>
          </a:xfrm>
          <a:prstGeom prst="rect">
            <a:avLst/>
          </a:prstGeom>
        </p:spPr>
      </p:pic>
      <p:pic>
        <p:nvPicPr>
          <p:cNvPr id="9" name="Picture 8">
            <a:extLst>
              <a:ext uri="{FF2B5EF4-FFF2-40B4-BE49-F238E27FC236}">
                <a16:creationId xmlns:a16="http://schemas.microsoft.com/office/drawing/2014/main" id="{CC8F4140-2154-34AB-8B31-72E7A5D594CC}"/>
              </a:ext>
            </a:extLst>
          </p:cNvPr>
          <p:cNvPicPr>
            <a:picLocks noChangeAspect="1"/>
          </p:cNvPicPr>
          <p:nvPr userDrawn="1"/>
        </p:nvPicPr>
        <p:blipFill>
          <a:blip r:embed="rId3"/>
          <a:srcRect/>
          <a:stretch/>
        </p:blipFill>
        <p:spPr>
          <a:xfrm>
            <a:off x="10209868" y="337423"/>
            <a:ext cx="1534360" cy="501374"/>
          </a:xfrm>
          <a:prstGeom prst="rect">
            <a:avLst/>
          </a:prstGeom>
        </p:spPr>
      </p:pic>
      <p:sp>
        <p:nvSpPr>
          <p:cNvPr id="10" name="TextBox 9">
            <a:extLst>
              <a:ext uri="{FF2B5EF4-FFF2-40B4-BE49-F238E27FC236}">
                <a16:creationId xmlns:a16="http://schemas.microsoft.com/office/drawing/2014/main" id="{5396B509-D8E5-D313-2F97-8877C977A16E}"/>
              </a:ext>
            </a:extLst>
          </p:cNvPr>
          <p:cNvSpPr txBox="1"/>
          <p:nvPr userDrawn="1"/>
        </p:nvSpPr>
        <p:spPr>
          <a:xfrm>
            <a:off x="10228082" y="412872"/>
            <a:ext cx="1512744" cy="369332"/>
          </a:xfrm>
          <a:prstGeom prst="rect">
            <a:avLst/>
          </a:prstGeom>
          <a:noFill/>
        </p:spPr>
        <p:txBody>
          <a:bodyPr wrap="square">
            <a:spAutoFit/>
          </a:bodyPr>
          <a:lstStyle/>
          <a:p>
            <a:pPr algn="ctr"/>
            <a:r>
              <a:rPr lang="en-US" sz="1800" dirty="0">
                <a:solidFill>
                  <a:srgbClr val="B83529"/>
                </a:solidFill>
                <a:latin typeface="SZTOS MEDIUM" pitchFamily="2" charset="77"/>
                <a:ea typeface="SZTOS MEDIUM" pitchFamily="2" charset="77"/>
                <a:cs typeface="SZTOS MEDIUM" pitchFamily="2" charset="77"/>
              </a:rPr>
              <a:t>Lesson 5</a:t>
            </a:r>
            <a:endParaRPr lang="en-US" dirty="0">
              <a:solidFill>
                <a:srgbClr val="B83529"/>
              </a:solidFill>
            </a:endParaRPr>
          </a:p>
        </p:txBody>
      </p:sp>
      <p:pic>
        <p:nvPicPr>
          <p:cNvPr id="11" name="Picture 10">
            <a:extLst>
              <a:ext uri="{FF2B5EF4-FFF2-40B4-BE49-F238E27FC236}">
                <a16:creationId xmlns:a16="http://schemas.microsoft.com/office/drawing/2014/main" id="{AB1882D9-4F93-076A-24E4-5053290D1FD5}"/>
              </a:ext>
            </a:extLst>
          </p:cNvPr>
          <p:cNvPicPr>
            <a:picLocks noChangeAspect="1"/>
          </p:cNvPicPr>
          <p:nvPr userDrawn="1"/>
        </p:nvPicPr>
        <p:blipFill>
          <a:blip r:embed="rId4"/>
          <a:srcRect l="-9915" t="-40076" r="10013"/>
          <a:stretch>
            <a:fillRect/>
          </a:stretch>
        </p:blipFill>
        <p:spPr>
          <a:xfrm>
            <a:off x="10325100" y="5576206"/>
            <a:ext cx="1866900" cy="1281794"/>
          </a:xfrm>
          <a:prstGeom prst="rect">
            <a:avLst/>
          </a:prstGeom>
        </p:spPr>
      </p:pic>
    </p:spTree>
    <p:extLst>
      <p:ext uri="{BB962C8B-B14F-4D97-AF65-F5344CB8AC3E}">
        <p14:creationId xmlns:p14="http://schemas.microsoft.com/office/powerpoint/2010/main" val="1323966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1_soil_no logo">
    <p:spTree>
      <p:nvGrpSpPr>
        <p:cNvPr id="1" name=""/>
        <p:cNvGrpSpPr/>
        <p:nvPr/>
      </p:nvGrpSpPr>
      <p:grpSpPr>
        <a:xfrm>
          <a:off x="0" y="0"/>
          <a:ext cx="0" cy="0"/>
          <a:chOff x="0" y="0"/>
          <a:chExt cx="0" cy="0"/>
        </a:xfrm>
      </p:grpSpPr>
      <p:pic>
        <p:nvPicPr>
          <p:cNvPr id="6" name="Picture 5" descr="A brown surface with small dots&#10;&#10;AI-generated content may be incorrect.">
            <a:extLst>
              <a:ext uri="{FF2B5EF4-FFF2-40B4-BE49-F238E27FC236}">
                <a16:creationId xmlns:a16="http://schemas.microsoft.com/office/drawing/2014/main" id="{0843304B-3309-0C6D-ED13-8FEB97DB86F9}"/>
              </a:ext>
            </a:extLst>
          </p:cNvPr>
          <p:cNvPicPr>
            <a:picLocks noChangeAspect="1"/>
          </p:cNvPicPr>
          <p:nvPr userDrawn="1"/>
        </p:nvPicPr>
        <p:blipFill>
          <a:blip r:embed="rId2"/>
          <a:srcRect r="756"/>
          <a:stretch>
            <a:fillRect/>
          </a:stretch>
        </p:blipFill>
        <p:spPr>
          <a:xfrm>
            <a:off x="2467" y="0"/>
            <a:ext cx="12189533" cy="6858000"/>
          </a:xfrm>
          <a:prstGeom prst="rect">
            <a:avLst/>
          </a:prstGeom>
        </p:spPr>
      </p:pic>
      <p:pic>
        <p:nvPicPr>
          <p:cNvPr id="9" name="Picture 8">
            <a:extLst>
              <a:ext uri="{FF2B5EF4-FFF2-40B4-BE49-F238E27FC236}">
                <a16:creationId xmlns:a16="http://schemas.microsoft.com/office/drawing/2014/main" id="{0936FE65-E865-3717-0639-125B1B2D2B82}"/>
              </a:ext>
            </a:extLst>
          </p:cNvPr>
          <p:cNvPicPr>
            <a:picLocks noChangeAspect="1"/>
          </p:cNvPicPr>
          <p:nvPr userDrawn="1"/>
        </p:nvPicPr>
        <p:blipFill>
          <a:blip r:embed="rId3"/>
          <a:srcRect/>
          <a:stretch/>
        </p:blipFill>
        <p:spPr>
          <a:xfrm>
            <a:off x="10209868" y="337423"/>
            <a:ext cx="1534360" cy="501374"/>
          </a:xfrm>
          <a:prstGeom prst="rect">
            <a:avLst/>
          </a:prstGeom>
        </p:spPr>
      </p:pic>
      <p:sp>
        <p:nvSpPr>
          <p:cNvPr id="10" name="TextBox 9">
            <a:extLst>
              <a:ext uri="{FF2B5EF4-FFF2-40B4-BE49-F238E27FC236}">
                <a16:creationId xmlns:a16="http://schemas.microsoft.com/office/drawing/2014/main" id="{6100CC62-75DE-7A12-850C-BA0969B44322}"/>
              </a:ext>
            </a:extLst>
          </p:cNvPr>
          <p:cNvSpPr txBox="1"/>
          <p:nvPr userDrawn="1"/>
        </p:nvSpPr>
        <p:spPr>
          <a:xfrm>
            <a:off x="10228082" y="412872"/>
            <a:ext cx="1512744" cy="369332"/>
          </a:xfrm>
          <a:prstGeom prst="rect">
            <a:avLst/>
          </a:prstGeom>
          <a:noFill/>
        </p:spPr>
        <p:txBody>
          <a:bodyPr wrap="square">
            <a:spAutoFit/>
          </a:bodyPr>
          <a:lstStyle/>
          <a:p>
            <a:pPr algn="ctr"/>
            <a:r>
              <a:rPr lang="en-US" sz="1800" dirty="0">
                <a:solidFill>
                  <a:srgbClr val="B83529"/>
                </a:solidFill>
                <a:latin typeface="SZTOS MEDIUM" pitchFamily="2" charset="77"/>
                <a:ea typeface="SZTOS MEDIUM" pitchFamily="2" charset="77"/>
                <a:cs typeface="SZTOS MEDIUM" pitchFamily="2" charset="77"/>
              </a:rPr>
              <a:t>Lesson 4</a:t>
            </a:r>
            <a:endParaRPr lang="en-US" dirty="0">
              <a:solidFill>
                <a:srgbClr val="B83529"/>
              </a:solidFill>
            </a:endParaRPr>
          </a:p>
        </p:txBody>
      </p:sp>
      <p:pic>
        <p:nvPicPr>
          <p:cNvPr id="11" name="Picture 10">
            <a:extLst>
              <a:ext uri="{FF2B5EF4-FFF2-40B4-BE49-F238E27FC236}">
                <a16:creationId xmlns:a16="http://schemas.microsoft.com/office/drawing/2014/main" id="{CDD6D7F1-C744-CD6E-9EF6-AF39FD36C926}"/>
              </a:ext>
            </a:extLst>
          </p:cNvPr>
          <p:cNvPicPr>
            <a:picLocks noChangeAspect="1"/>
          </p:cNvPicPr>
          <p:nvPr userDrawn="1"/>
        </p:nvPicPr>
        <p:blipFill>
          <a:blip r:embed="rId4"/>
          <a:srcRect l="-9915" t="-40076" r="10013"/>
          <a:stretch>
            <a:fillRect/>
          </a:stretch>
        </p:blipFill>
        <p:spPr>
          <a:xfrm>
            <a:off x="10325100" y="5576206"/>
            <a:ext cx="1866900" cy="1281794"/>
          </a:xfrm>
          <a:prstGeom prst="rect">
            <a:avLst/>
          </a:prstGeom>
        </p:spPr>
      </p:pic>
    </p:spTree>
    <p:extLst>
      <p:ext uri="{BB962C8B-B14F-4D97-AF65-F5344CB8AC3E}">
        <p14:creationId xmlns:p14="http://schemas.microsoft.com/office/powerpoint/2010/main" val="6782977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L1_soil_no logo">
    <p:spTree>
      <p:nvGrpSpPr>
        <p:cNvPr id="1" name=""/>
        <p:cNvGrpSpPr/>
        <p:nvPr/>
      </p:nvGrpSpPr>
      <p:grpSpPr>
        <a:xfrm>
          <a:off x="0" y="0"/>
          <a:ext cx="0" cy="0"/>
          <a:chOff x="0" y="0"/>
          <a:chExt cx="0" cy="0"/>
        </a:xfrm>
      </p:grpSpPr>
      <p:pic>
        <p:nvPicPr>
          <p:cNvPr id="6" name="Picture 5" descr="A brown surface with small dots&#10;&#10;AI-generated content may be incorrect.">
            <a:extLst>
              <a:ext uri="{FF2B5EF4-FFF2-40B4-BE49-F238E27FC236}">
                <a16:creationId xmlns:a16="http://schemas.microsoft.com/office/drawing/2014/main" id="{0843304B-3309-0C6D-ED13-8FEB97DB86F9}"/>
              </a:ext>
            </a:extLst>
          </p:cNvPr>
          <p:cNvPicPr>
            <a:picLocks noChangeAspect="1"/>
          </p:cNvPicPr>
          <p:nvPr userDrawn="1"/>
        </p:nvPicPr>
        <p:blipFill>
          <a:blip r:embed="rId2"/>
          <a:srcRect r="756"/>
          <a:stretch>
            <a:fillRect/>
          </a:stretch>
        </p:blipFill>
        <p:spPr>
          <a:xfrm>
            <a:off x="2467" y="0"/>
            <a:ext cx="12189533" cy="6858000"/>
          </a:xfrm>
          <a:prstGeom prst="rect">
            <a:avLst/>
          </a:prstGeom>
        </p:spPr>
      </p:pic>
      <p:pic>
        <p:nvPicPr>
          <p:cNvPr id="9" name="Picture 8">
            <a:extLst>
              <a:ext uri="{FF2B5EF4-FFF2-40B4-BE49-F238E27FC236}">
                <a16:creationId xmlns:a16="http://schemas.microsoft.com/office/drawing/2014/main" id="{0936FE65-E865-3717-0639-125B1B2D2B82}"/>
              </a:ext>
            </a:extLst>
          </p:cNvPr>
          <p:cNvPicPr>
            <a:picLocks noChangeAspect="1"/>
          </p:cNvPicPr>
          <p:nvPr userDrawn="1"/>
        </p:nvPicPr>
        <p:blipFill>
          <a:blip r:embed="rId3"/>
          <a:srcRect/>
          <a:stretch/>
        </p:blipFill>
        <p:spPr>
          <a:xfrm>
            <a:off x="10209868" y="337423"/>
            <a:ext cx="1534360" cy="501374"/>
          </a:xfrm>
          <a:prstGeom prst="rect">
            <a:avLst/>
          </a:prstGeom>
        </p:spPr>
      </p:pic>
      <p:sp>
        <p:nvSpPr>
          <p:cNvPr id="10" name="TextBox 9">
            <a:extLst>
              <a:ext uri="{FF2B5EF4-FFF2-40B4-BE49-F238E27FC236}">
                <a16:creationId xmlns:a16="http://schemas.microsoft.com/office/drawing/2014/main" id="{6100CC62-75DE-7A12-850C-BA0969B44322}"/>
              </a:ext>
            </a:extLst>
          </p:cNvPr>
          <p:cNvSpPr txBox="1"/>
          <p:nvPr userDrawn="1"/>
        </p:nvSpPr>
        <p:spPr>
          <a:xfrm>
            <a:off x="10228082" y="412872"/>
            <a:ext cx="1512744" cy="369332"/>
          </a:xfrm>
          <a:prstGeom prst="rect">
            <a:avLst/>
          </a:prstGeom>
          <a:noFill/>
        </p:spPr>
        <p:txBody>
          <a:bodyPr wrap="square">
            <a:spAutoFit/>
          </a:bodyPr>
          <a:lstStyle/>
          <a:p>
            <a:pPr algn="ctr"/>
            <a:r>
              <a:rPr lang="en-US" sz="1800" dirty="0">
                <a:solidFill>
                  <a:srgbClr val="B83529"/>
                </a:solidFill>
                <a:latin typeface="SZTOS MEDIUM" pitchFamily="2" charset="77"/>
                <a:ea typeface="SZTOS MEDIUM" pitchFamily="2" charset="77"/>
                <a:cs typeface="SZTOS MEDIUM" pitchFamily="2" charset="77"/>
              </a:rPr>
              <a:t>Lesson 1</a:t>
            </a:r>
            <a:endParaRPr lang="en-US" dirty="0">
              <a:solidFill>
                <a:srgbClr val="B83529"/>
              </a:solidFill>
            </a:endParaRPr>
          </a:p>
        </p:txBody>
      </p:sp>
      <p:pic>
        <p:nvPicPr>
          <p:cNvPr id="11" name="Picture 10">
            <a:extLst>
              <a:ext uri="{FF2B5EF4-FFF2-40B4-BE49-F238E27FC236}">
                <a16:creationId xmlns:a16="http://schemas.microsoft.com/office/drawing/2014/main" id="{CDD6D7F1-C744-CD6E-9EF6-AF39FD36C926}"/>
              </a:ext>
            </a:extLst>
          </p:cNvPr>
          <p:cNvPicPr>
            <a:picLocks noChangeAspect="1"/>
          </p:cNvPicPr>
          <p:nvPr userDrawn="1"/>
        </p:nvPicPr>
        <p:blipFill>
          <a:blip r:embed="rId4"/>
          <a:srcRect l="-9915" t="-40076" r="10013"/>
          <a:stretch>
            <a:fillRect/>
          </a:stretch>
        </p:blipFill>
        <p:spPr>
          <a:xfrm>
            <a:off x="10325100" y="5576206"/>
            <a:ext cx="1866900" cy="1281794"/>
          </a:xfrm>
          <a:prstGeom prst="rect">
            <a:avLst/>
          </a:prstGeom>
        </p:spPr>
      </p:pic>
    </p:spTree>
    <p:extLst>
      <p:ext uri="{BB962C8B-B14F-4D97-AF65-F5344CB8AC3E}">
        <p14:creationId xmlns:p14="http://schemas.microsoft.com/office/powerpoint/2010/main" val="41613745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1_grass">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298F5A-F6CF-845F-C199-039E9635E343}"/>
              </a:ext>
            </a:extLst>
          </p:cNvPr>
          <p:cNvPicPr>
            <a:picLocks noChangeAspect="1"/>
          </p:cNvPicPr>
          <p:nvPr userDrawn="1"/>
        </p:nvPicPr>
        <p:blipFill>
          <a:blip r:embed="rId2"/>
          <a:srcRect l="567" t="1498" r="646"/>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591FF8D2-2D87-DFD5-B244-3006424E68E9}"/>
              </a:ext>
            </a:extLst>
          </p:cNvPr>
          <p:cNvSpPr/>
          <p:nvPr userDrawn="1"/>
        </p:nvSpPr>
        <p:spPr>
          <a:xfrm>
            <a:off x="9257015" y="903094"/>
            <a:ext cx="2374978" cy="871398"/>
          </a:xfrm>
          <a:prstGeom prst="rect">
            <a:avLst/>
          </a:prstGeom>
          <a:solidFill>
            <a:srgbClr val="D0EF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 name="Picture 1">
            <a:extLst>
              <a:ext uri="{FF2B5EF4-FFF2-40B4-BE49-F238E27FC236}">
                <a16:creationId xmlns:a16="http://schemas.microsoft.com/office/drawing/2014/main" id="{3C93B498-EA18-54A2-2212-EAD73CF25285}"/>
              </a:ext>
            </a:extLst>
          </p:cNvPr>
          <p:cNvPicPr>
            <a:picLocks noChangeAspect="1"/>
          </p:cNvPicPr>
          <p:nvPr userDrawn="1"/>
        </p:nvPicPr>
        <p:blipFill>
          <a:blip r:embed="rId3"/>
          <a:srcRect/>
          <a:stretch/>
        </p:blipFill>
        <p:spPr>
          <a:xfrm>
            <a:off x="10209868" y="337423"/>
            <a:ext cx="1534360" cy="501374"/>
          </a:xfrm>
          <a:prstGeom prst="rect">
            <a:avLst/>
          </a:prstGeom>
        </p:spPr>
      </p:pic>
      <p:sp>
        <p:nvSpPr>
          <p:cNvPr id="3" name="TextBox 2">
            <a:extLst>
              <a:ext uri="{FF2B5EF4-FFF2-40B4-BE49-F238E27FC236}">
                <a16:creationId xmlns:a16="http://schemas.microsoft.com/office/drawing/2014/main" id="{D2E168F1-2F9B-AE8D-D105-F7B75389EF05}"/>
              </a:ext>
            </a:extLst>
          </p:cNvPr>
          <p:cNvSpPr txBox="1"/>
          <p:nvPr userDrawn="1"/>
        </p:nvSpPr>
        <p:spPr>
          <a:xfrm>
            <a:off x="10228082" y="412872"/>
            <a:ext cx="1512744" cy="369332"/>
          </a:xfrm>
          <a:prstGeom prst="rect">
            <a:avLst/>
          </a:prstGeom>
          <a:noFill/>
        </p:spPr>
        <p:txBody>
          <a:bodyPr wrap="square">
            <a:spAutoFit/>
          </a:bodyPr>
          <a:lstStyle/>
          <a:p>
            <a:pPr algn="ctr"/>
            <a:r>
              <a:rPr lang="en-US" sz="1800" dirty="0">
                <a:solidFill>
                  <a:srgbClr val="B83529"/>
                </a:solidFill>
                <a:latin typeface="SZTOS MEDIUM" pitchFamily="2" charset="77"/>
                <a:ea typeface="SZTOS MEDIUM" pitchFamily="2" charset="77"/>
                <a:cs typeface="SZTOS MEDIUM" pitchFamily="2" charset="77"/>
              </a:rPr>
              <a:t>Lesson 1</a:t>
            </a:r>
            <a:endParaRPr lang="en-US" dirty="0">
              <a:solidFill>
                <a:srgbClr val="B83529"/>
              </a:solidFill>
            </a:endParaRPr>
          </a:p>
        </p:txBody>
      </p:sp>
    </p:spTree>
    <p:extLst>
      <p:ext uri="{BB962C8B-B14F-4D97-AF65-F5344CB8AC3E}">
        <p14:creationId xmlns:p14="http://schemas.microsoft.com/office/powerpoint/2010/main" val="10629403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2_grass">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BC94F0C-BEC7-6FF6-04DB-911616452E9B}"/>
              </a:ext>
            </a:extLst>
          </p:cNvPr>
          <p:cNvPicPr>
            <a:picLocks noChangeAspect="1"/>
          </p:cNvPicPr>
          <p:nvPr userDrawn="1"/>
        </p:nvPicPr>
        <p:blipFill>
          <a:blip r:embed="rId2"/>
          <a:srcRect l="567" t="1498" r="646"/>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EC5C8AD2-89AA-A393-9EA9-CA90F54AF506}"/>
              </a:ext>
            </a:extLst>
          </p:cNvPr>
          <p:cNvSpPr/>
          <p:nvPr userDrawn="1"/>
        </p:nvSpPr>
        <p:spPr>
          <a:xfrm>
            <a:off x="9257015" y="903094"/>
            <a:ext cx="2374978" cy="871398"/>
          </a:xfrm>
          <a:prstGeom prst="rect">
            <a:avLst/>
          </a:prstGeom>
          <a:solidFill>
            <a:srgbClr val="D0EF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 name="Picture 1">
            <a:extLst>
              <a:ext uri="{FF2B5EF4-FFF2-40B4-BE49-F238E27FC236}">
                <a16:creationId xmlns:a16="http://schemas.microsoft.com/office/drawing/2014/main" id="{F5241229-6F4C-99A8-15D6-FCB3E6B042AE}"/>
              </a:ext>
            </a:extLst>
          </p:cNvPr>
          <p:cNvPicPr>
            <a:picLocks noChangeAspect="1"/>
          </p:cNvPicPr>
          <p:nvPr userDrawn="1"/>
        </p:nvPicPr>
        <p:blipFill>
          <a:blip r:embed="rId3"/>
          <a:srcRect/>
          <a:stretch/>
        </p:blipFill>
        <p:spPr>
          <a:xfrm>
            <a:off x="10209868" y="337423"/>
            <a:ext cx="1534360" cy="501374"/>
          </a:xfrm>
          <a:prstGeom prst="rect">
            <a:avLst/>
          </a:prstGeom>
        </p:spPr>
      </p:pic>
      <p:sp>
        <p:nvSpPr>
          <p:cNvPr id="3" name="TextBox 2">
            <a:extLst>
              <a:ext uri="{FF2B5EF4-FFF2-40B4-BE49-F238E27FC236}">
                <a16:creationId xmlns:a16="http://schemas.microsoft.com/office/drawing/2014/main" id="{821001C7-A9E8-FD68-BFD5-443229F61B9F}"/>
              </a:ext>
            </a:extLst>
          </p:cNvPr>
          <p:cNvSpPr txBox="1"/>
          <p:nvPr userDrawn="1"/>
        </p:nvSpPr>
        <p:spPr>
          <a:xfrm>
            <a:off x="10228082" y="412872"/>
            <a:ext cx="1512744" cy="369332"/>
          </a:xfrm>
          <a:prstGeom prst="rect">
            <a:avLst/>
          </a:prstGeom>
          <a:noFill/>
        </p:spPr>
        <p:txBody>
          <a:bodyPr wrap="square">
            <a:spAutoFit/>
          </a:bodyPr>
          <a:lstStyle/>
          <a:p>
            <a:pPr algn="ctr"/>
            <a:r>
              <a:rPr lang="en-US" sz="1800" dirty="0">
                <a:solidFill>
                  <a:srgbClr val="B83529"/>
                </a:solidFill>
                <a:latin typeface="SZTOS MEDIUM" pitchFamily="2" charset="77"/>
                <a:ea typeface="SZTOS MEDIUM" pitchFamily="2" charset="77"/>
                <a:cs typeface="SZTOS MEDIUM" pitchFamily="2" charset="77"/>
              </a:rPr>
              <a:t>Lesson 2</a:t>
            </a:r>
            <a:endParaRPr lang="en-US" dirty="0">
              <a:solidFill>
                <a:srgbClr val="B83529"/>
              </a:solidFill>
            </a:endParaRPr>
          </a:p>
        </p:txBody>
      </p:sp>
    </p:spTree>
    <p:extLst>
      <p:ext uri="{BB962C8B-B14F-4D97-AF65-F5344CB8AC3E}">
        <p14:creationId xmlns:p14="http://schemas.microsoft.com/office/powerpoint/2010/main" val="38903475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1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DAF201E-CF1F-9EAA-4002-050C4618D625}"/>
              </a:ext>
            </a:extLst>
          </p:cNvPr>
          <p:cNvPicPr>
            <a:picLocks noChangeAspect="1"/>
          </p:cNvPicPr>
          <p:nvPr userDrawn="1"/>
        </p:nvPicPr>
        <p:blipFill>
          <a:blip r:embed="rId2"/>
          <a:srcRect/>
          <a:stretch/>
        </p:blipFill>
        <p:spPr>
          <a:xfrm>
            <a:off x="10209868" y="337423"/>
            <a:ext cx="1534360" cy="501374"/>
          </a:xfrm>
          <a:prstGeom prst="rect">
            <a:avLst/>
          </a:prstGeom>
        </p:spPr>
      </p:pic>
      <p:sp>
        <p:nvSpPr>
          <p:cNvPr id="6" name="TextBox 5">
            <a:extLst>
              <a:ext uri="{FF2B5EF4-FFF2-40B4-BE49-F238E27FC236}">
                <a16:creationId xmlns:a16="http://schemas.microsoft.com/office/drawing/2014/main" id="{C5061E5A-0843-4BF4-B239-A498ED0C8E25}"/>
              </a:ext>
            </a:extLst>
          </p:cNvPr>
          <p:cNvSpPr txBox="1"/>
          <p:nvPr userDrawn="1"/>
        </p:nvSpPr>
        <p:spPr>
          <a:xfrm>
            <a:off x="10228082" y="412872"/>
            <a:ext cx="1512744" cy="369332"/>
          </a:xfrm>
          <a:prstGeom prst="rect">
            <a:avLst/>
          </a:prstGeom>
          <a:noFill/>
        </p:spPr>
        <p:txBody>
          <a:bodyPr wrap="square">
            <a:spAutoFit/>
          </a:bodyPr>
          <a:lstStyle/>
          <a:p>
            <a:pPr algn="ctr"/>
            <a:r>
              <a:rPr lang="en-US" sz="1800" dirty="0">
                <a:solidFill>
                  <a:srgbClr val="B83529"/>
                </a:solidFill>
                <a:latin typeface="SZTOS MEDIUM" pitchFamily="2" charset="77"/>
                <a:ea typeface="SZTOS MEDIUM" pitchFamily="2" charset="77"/>
                <a:cs typeface="SZTOS MEDIUM" pitchFamily="2" charset="77"/>
              </a:rPr>
              <a:t>Lesson 1</a:t>
            </a:r>
            <a:endParaRPr lang="en-US" dirty="0">
              <a:solidFill>
                <a:srgbClr val="B83529"/>
              </a:solidFill>
            </a:endParaRPr>
          </a:p>
        </p:txBody>
      </p:sp>
      <p:pic>
        <p:nvPicPr>
          <p:cNvPr id="7" name="Picture 6">
            <a:extLst>
              <a:ext uri="{FF2B5EF4-FFF2-40B4-BE49-F238E27FC236}">
                <a16:creationId xmlns:a16="http://schemas.microsoft.com/office/drawing/2014/main" id="{EC2343CB-C51A-2321-FDE7-D3B12E35A84E}"/>
              </a:ext>
            </a:extLst>
          </p:cNvPr>
          <p:cNvPicPr>
            <a:picLocks noChangeAspect="1"/>
          </p:cNvPicPr>
          <p:nvPr userDrawn="1"/>
        </p:nvPicPr>
        <p:blipFill>
          <a:blip r:embed="rId3"/>
          <a:srcRect l="-9915" t="-40076" r="10013"/>
          <a:stretch>
            <a:fillRect/>
          </a:stretch>
        </p:blipFill>
        <p:spPr>
          <a:xfrm>
            <a:off x="10325100" y="5576206"/>
            <a:ext cx="1866900" cy="1281794"/>
          </a:xfrm>
          <a:prstGeom prst="rect">
            <a:avLst/>
          </a:prstGeom>
        </p:spPr>
      </p:pic>
    </p:spTree>
    <p:extLst>
      <p:ext uri="{BB962C8B-B14F-4D97-AF65-F5344CB8AC3E}">
        <p14:creationId xmlns:p14="http://schemas.microsoft.com/office/powerpoint/2010/main" val="28235540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3_grass">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FF48ED2-3BAF-208B-12C0-181F42B6D4AA}"/>
              </a:ext>
            </a:extLst>
          </p:cNvPr>
          <p:cNvPicPr>
            <a:picLocks noChangeAspect="1"/>
          </p:cNvPicPr>
          <p:nvPr userDrawn="1"/>
        </p:nvPicPr>
        <p:blipFill>
          <a:blip r:embed="rId2"/>
          <a:srcRect l="567" t="1498" r="646"/>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6C434B42-55CA-D12C-C682-B1C561F35139}"/>
              </a:ext>
            </a:extLst>
          </p:cNvPr>
          <p:cNvSpPr/>
          <p:nvPr userDrawn="1"/>
        </p:nvSpPr>
        <p:spPr>
          <a:xfrm>
            <a:off x="9257015" y="903094"/>
            <a:ext cx="2374978" cy="871398"/>
          </a:xfrm>
          <a:prstGeom prst="rect">
            <a:avLst/>
          </a:prstGeom>
          <a:solidFill>
            <a:srgbClr val="D0EF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 name="Picture 1">
            <a:extLst>
              <a:ext uri="{FF2B5EF4-FFF2-40B4-BE49-F238E27FC236}">
                <a16:creationId xmlns:a16="http://schemas.microsoft.com/office/drawing/2014/main" id="{27298E1F-C9C1-212F-F8BF-3A297FFB96F1}"/>
              </a:ext>
            </a:extLst>
          </p:cNvPr>
          <p:cNvPicPr>
            <a:picLocks noChangeAspect="1"/>
          </p:cNvPicPr>
          <p:nvPr userDrawn="1"/>
        </p:nvPicPr>
        <p:blipFill>
          <a:blip r:embed="rId3"/>
          <a:srcRect/>
          <a:stretch/>
        </p:blipFill>
        <p:spPr>
          <a:xfrm>
            <a:off x="10209868" y="337423"/>
            <a:ext cx="1534360" cy="501374"/>
          </a:xfrm>
          <a:prstGeom prst="rect">
            <a:avLst/>
          </a:prstGeom>
        </p:spPr>
      </p:pic>
      <p:sp>
        <p:nvSpPr>
          <p:cNvPr id="3" name="TextBox 2">
            <a:extLst>
              <a:ext uri="{FF2B5EF4-FFF2-40B4-BE49-F238E27FC236}">
                <a16:creationId xmlns:a16="http://schemas.microsoft.com/office/drawing/2014/main" id="{50E38262-7F76-5345-B0DA-BD969A65E8C5}"/>
              </a:ext>
            </a:extLst>
          </p:cNvPr>
          <p:cNvSpPr txBox="1"/>
          <p:nvPr userDrawn="1"/>
        </p:nvSpPr>
        <p:spPr>
          <a:xfrm>
            <a:off x="10228082" y="412872"/>
            <a:ext cx="1512744" cy="369332"/>
          </a:xfrm>
          <a:prstGeom prst="rect">
            <a:avLst/>
          </a:prstGeom>
          <a:noFill/>
        </p:spPr>
        <p:txBody>
          <a:bodyPr wrap="square">
            <a:spAutoFit/>
          </a:bodyPr>
          <a:lstStyle/>
          <a:p>
            <a:pPr algn="ctr"/>
            <a:r>
              <a:rPr lang="en-US" sz="1800" dirty="0">
                <a:solidFill>
                  <a:srgbClr val="B83529"/>
                </a:solidFill>
                <a:latin typeface="SZTOS MEDIUM" pitchFamily="2" charset="77"/>
                <a:ea typeface="SZTOS MEDIUM" pitchFamily="2" charset="77"/>
                <a:cs typeface="SZTOS MEDIUM" pitchFamily="2" charset="77"/>
              </a:rPr>
              <a:t>Lesson 3</a:t>
            </a:r>
            <a:endParaRPr lang="en-US" dirty="0">
              <a:solidFill>
                <a:srgbClr val="B83529"/>
              </a:solidFill>
            </a:endParaRPr>
          </a:p>
        </p:txBody>
      </p:sp>
    </p:spTree>
    <p:extLst>
      <p:ext uri="{BB962C8B-B14F-4D97-AF65-F5344CB8AC3E}">
        <p14:creationId xmlns:p14="http://schemas.microsoft.com/office/powerpoint/2010/main" val="16086042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4_grass">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3E770BC-EB7B-2D89-52ED-D70D39BBCCD6}"/>
              </a:ext>
            </a:extLst>
          </p:cNvPr>
          <p:cNvPicPr>
            <a:picLocks noChangeAspect="1"/>
          </p:cNvPicPr>
          <p:nvPr userDrawn="1"/>
        </p:nvPicPr>
        <p:blipFill>
          <a:blip r:embed="rId2"/>
          <a:srcRect l="567" t="1498" r="646"/>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093CE640-7474-1E4C-8DED-7BAA6935BE91}"/>
              </a:ext>
            </a:extLst>
          </p:cNvPr>
          <p:cNvSpPr/>
          <p:nvPr userDrawn="1"/>
        </p:nvSpPr>
        <p:spPr>
          <a:xfrm>
            <a:off x="9257015" y="903094"/>
            <a:ext cx="2374978" cy="871398"/>
          </a:xfrm>
          <a:prstGeom prst="rect">
            <a:avLst/>
          </a:prstGeom>
          <a:solidFill>
            <a:srgbClr val="D0EF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 name="Picture 1">
            <a:extLst>
              <a:ext uri="{FF2B5EF4-FFF2-40B4-BE49-F238E27FC236}">
                <a16:creationId xmlns:a16="http://schemas.microsoft.com/office/drawing/2014/main" id="{81FD0514-D516-405C-A631-C12E539E986A}"/>
              </a:ext>
            </a:extLst>
          </p:cNvPr>
          <p:cNvPicPr>
            <a:picLocks noChangeAspect="1"/>
          </p:cNvPicPr>
          <p:nvPr userDrawn="1"/>
        </p:nvPicPr>
        <p:blipFill>
          <a:blip r:embed="rId3"/>
          <a:srcRect/>
          <a:stretch/>
        </p:blipFill>
        <p:spPr>
          <a:xfrm>
            <a:off x="10209868" y="337423"/>
            <a:ext cx="1534360" cy="501374"/>
          </a:xfrm>
          <a:prstGeom prst="rect">
            <a:avLst/>
          </a:prstGeom>
        </p:spPr>
      </p:pic>
      <p:sp>
        <p:nvSpPr>
          <p:cNvPr id="3" name="TextBox 2">
            <a:extLst>
              <a:ext uri="{FF2B5EF4-FFF2-40B4-BE49-F238E27FC236}">
                <a16:creationId xmlns:a16="http://schemas.microsoft.com/office/drawing/2014/main" id="{FCAEA205-5B29-9A8F-07F6-E303E42B15F1}"/>
              </a:ext>
            </a:extLst>
          </p:cNvPr>
          <p:cNvSpPr txBox="1"/>
          <p:nvPr userDrawn="1"/>
        </p:nvSpPr>
        <p:spPr>
          <a:xfrm>
            <a:off x="10228082" y="412872"/>
            <a:ext cx="1512744" cy="369332"/>
          </a:xfrm>
          <a:prstGeom prst="rect">
            <a:avLst/>
          </a:prstGeom>
          <a:noFill/>
        </p:spPr>
        <p:txBody>
          <a:bodyPr wrap="square">
            <a:spAutoFit/>
          </a:bodyPr>
          <a:lstStyle/>
          <a:p>
            <a:pPr algn="ctr"/>
            <a:r>
              <a:rPr lang="en-US" sz="1800" dirty="0">
                <a:solidFill>
                  <a:srgbClr val="B83529"/>
                </a:solidFill>
                <a:latin typeface="SZTOS MEDIUM" pitchFamily="2" charset="77"/>
                <a:ea typeface="SZTOS MEDIUM" pitchFamily="2" charset="77"/>
                <a:cs typeface="SZTOS MEDIUM" pitchFamily="2" charset="77"/>
              </a:rPr>
              <a:t>Lesson 4</a:t>
            </a:r>
            <a:endParaRPr lang="en-US" dirty="0">
              <a:solidFill>
                <a:srgbClr val="B83529"/>
              </a:solidFill>
            </a:endParaRPr>
          </a:p>
        </p:txBody>
      </p:sp>
    </p:spTree>
    <p:extLst>
      <p:ext uri="{BB962C8B-B14F-4D97-AF65-F5344CB8AC3E}">
        <p14:creationId xmlns:p14="http://schemas.microsoft.com/office/powerpoint/2010/main" val="11041237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L5_grass">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5EA96FF-31FA-810C-843F-CEBD7DA20546}"/>
              </a:ext>
            </a:extLst>
          </p:cNvPr>
          <p:cNvPicPr>
            <a:picLocks noChangeAspect="1"/>
          </p:cNvPicPr>
          <p:nvPr userDrawn="1"/>
        </p:nvPicPr>
        <p:blipFill>
          <a:blip r:embed="rId2"/>
          <a:srcRect l="567" t="1498" r="646"/>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569FC6FD-D1BC-7DC7-317C-D43886425DDD}"/>
              </a:ext>
            </a:extLst>
          </p:cNvPr>
          <p:cNvSpPr/>
          <p:nvPr userDrawn="1"/>
        </p:nvSpPr>
        <p:spPr>
          <a:xfrm>
            <a:off x="9257015" y="903094"/>
            <a:ext cx="2374978" cy="871398"/>
          </a:xfrm>
          <a:prstGeom prst="rect">
            <a:avLst/>
          </a:prstGeom>
          <a:solidFill>
            <a:srgbClr val="D0EF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 name="Picture 1">
            <a:extLst>
              <a:ext uri="{FF2B5EF4-FFF2-40B4-BE49-F238E27FC236}">
                <a16:creationId xmlns:a16="http://schemas.microsoft.com/office/drawing/2014/main" id="{FE7C7287-9846-E6C5-CBBC-EECABBCDC398}"/>
              </a:ext>
            </a:extLst>
          </p:cNvPr>
          <p:cNvPicPr>
            <a:picLocks noChangeAspect="1"/>
          </p:cNvPicPr>
          <p:nvPr userDrawn="1"/>
        </p:nvPicPr>
        <p:blipFill>
          <a:blip r:embed="rId3"/>
          <a:srcRect/>
          <a:stretch/>
        </p:blipFill>
        <p:spPr>
          <a:xfrm>
            <a:off x="10209868" y="337423"/>
            <a:ext cx="1534360" cy="501374"/>
          </a:xfrm>
          <a:prstGeom prst="rect">
            <a:avLst/>
          </a:prstGeom>
        </p:spPr>
      </p:pic>
      <p:sp>
        <p:nvSpPr>
          <p:cNvPr id="3" name="TextBox 2">
            <a:extLst>
              <a:ext uri="{FF2B5EF4-FFF2-40B4-BE49-F238E27FC236}">
                <a16:creationId xmlns:a16="http://schemas.microsoft.com/office/drawing/2014/main" id="{53ECD015-B70C-4903-8A30-089FB8646CEC}"/>
              </a:ext>
            </a:extLst>
          </p:cNvPr>
          <p:cNvSpPr txBox="1"/>
          <p:nvPr userDrawn="1"/>
        </p:nvSpPr>
        <p:spPr>
          <a:xfrm>
            <a:off x="10228082" y="412872"/>
            <a:ext cx="1512744" cy="369332"/>
          </a:xfrm>
          <a:prstGeom prst="rect">
            <a:avLst/>
          </a:prstGeom>
          <a:noFill/>
        </p:spPr>
        <p:txBody>
          <a:bodyPr wrap="square">
            <a:spAutoFit/>
          </a:bodyPr>
          <a:lstStyle/>
          <a:p>
            <a:pPr algn="ctr"/>
            <a:r>
              <a:rPr lang="en-US" sz="1800" dirty="0">
                <a:solidFill>
                  <a:srgbClr val="B83529"/>
                </a:solidFill>
                <a:latin typeface="SZTOS MEDIUM" pitchFamily="2" charset="77"/>
                <a:ea typeface="SZTOS MEDIUM" pitchFamily="2" charset="77"/>
                <a:cs typeface="SZTOS MEDIUM" pitchFamily="2" charset="77"/>
              </a:rPr>
              <a:t>Lesson 5</a:t>
            </a:r>
            <a:endParaRPr lang="en-US" dirty="0">
              <a:solidFill>
                <a:srgbClr val="B83529"/>
              </a:solidFill>
            </a:endParaRPr>
          </a:p>
        </p:txBody>
      </p:sp>
    </p:spTree>
    <p:extLst>
      <p:ext uri="{BB962C8B-B14F-4D97-AF65-F5344CB8AC3E}">
        <p14:creationId xmlns:p14="http://schemas.microsoft.com/office/powerpoint/2010/main" val="27961976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kitchen">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5EA96FF-31FA-810C-843F-CEBD7DA20546}"/>
              </a:ext>
            </a:extLst>
          </p:cNvPr>
          <p:cNvPicPr>
            <a:picLocks noChangeAspect="1"/>
          </p:cNvPicPr>
          <p:nvPr userDrawn="1"/>
        </p:nvPicPr>
        <p:blipFill>
          <a:blip r:embed="rId2"/>
          <a:srcRect/>
          <a:stretch/>
        </p:blipFill>
        <p:spPr>
          <a:xfrm>
            <a:off x="2467" y="0"/>
            <a:ext cx="12187065" cy="6857999"/>
          </a:xfrm>
          <a:prstGeom prst="rect">
            <a:avLst/>
          </a:prstGeom>
        </p:spPr>
      </p:pic>
      <p:pic>
        <p:nvPicPr>
          <p:cNvPr id="4" name="Picture 3">
            <a:extLst>
              <a:ext uri="{FF2B5EF4-FFF2-40B4-BE49-F238E27FC236}">
                <a16:creationId xmlns:a16="http://schemas.microsoft.com/office/drawing/2014/main" id="{888A02CB-99B1-2930-FCB3-41391B6F47D0}"/>
              </a:ext>
            </a:extLst>
          </p:cNvPr>
          <p:cNvPicPr>
            <a:picLocks noChangeAspect="1"/>
          </p:cNvPicPr>
          <p:nvPr userDrawn="1"/>
        </p:nvPicPr>
        <p:blipFill>
          <a:blip r:embed="rId3"/>
          <a:srcRect/>
          <a:stretch/>
        </p:blipFill>
        <p:spPr>
          <a:xfrm>
            <a:off x="10175563" y="337423"/>
            <a:ext cx="1602970" cy="501374"/>
          </a:xfrm>
          <a:prstGeom prst="rect">
            <a:avLst/>
          </a:prstGeom>
        </p:spPr>
      </p:pic>
      <p:sp>
        <p:nvSpPr>
          <p:cNvPr id="5" name="TextBox 4">
            <a:extLst>
              <a:ext uri="{FF2B5EF4-FFF2-40B4-BE49-F238E27FC236}">
                <a16:creationId xmlns:a16="http://schemas.microsoft.com/office/drawing/2014/main" id="{92206B06-695E-14CB-46A7-FE393EA97D54}"/>
              </a:ext>
            </a:extLst>
          </p:cNvPr>
          <p:cNvSpPr txBox="1"/>
          <p:nvPr userDrawn="1"/>
        </p:nvSpPr>
        <p:spPr>
          <a:xfrm>
            <a:off x="10228082" y="412872"/>
            <a:ext cx="1512744" cy="369332"/>
          </a:xfrm>
          <a:prstGeom prst="rect">
            <a:avLst/>
          </a:prstGeom>
          <a:noFill/>
        </p:spPr>
        <p:txBody>
          <a:bodyPr wrap="square">
            <a:spAutoFit/>
          </a:bodyPr>
          <a:lstStyle/>
          <a:p>
            <a:pPr algn="ctr"/>
            <a:r>
              <a:rPr lang="en-US" sz="1800" dirty="0">
                <a:solidFill>
                  <a:srgbClr val="6B5FBF"/>
                </a:solidFill>
                <a:latin typeface="SZTOS MEDIUM" pitchFamily="2" charset="77"/>
                <a:ea typeface="SZTOS MEDIUM" pitchFamily="2" charset="77"/>
                <a:cs typeface="SZTOS MEDIUM" pitchFamily="2" charset="77"/>
              </a:rPr>
              <a:t>Lesson 3</a:t>
            </a:r>
            <a:endParaRPr lang="en-US" dirty="0">
              <a:solidFill>
                <a:srgbClr val="6B5FBF"/>
              </a:solidFill>
            </a:endParaRPr>
          </a:p>
        </p:txBody>
      </p:sp>
    </p:spTree>
    <p:extLst>
      <p:ext uri="{BB962C8B-B14F-4D97-AF65-F5344CB8AC3E}">
        <p14:creationId xmlns:p14="http://schemas.microsoft.com/office/powerpoint/2010/main" val="2529116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oil">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A6A897F-584E-8D78-F9FF-57C5D40F13CA}"/>
              </a:ext>
            </a:extLst>
          </p:cNvPr>
          <p:cNvPicPr>
            <a:picLocks noChangeAspect="1"/>
          </p:cNvPicPr>
          <p:nvPr userDrawn="1"/>
        </p:nvPicPr>
        <p:blipFill>
          <a:blip r:embed="rId2"/>
          <a:srcRect r="626"/>
          <a:stretch>
            <a:fillRect/>
          </a:stretch>
        </p:blipFill>
        <p:spPr>
          <a:xfrm>
            <a:off x="2468" y="0"/>
            <a:ext cx="12189532" cy="6858000"/>
          </a:xfrm>
          <a:prstGeom prst="rect">
            <a:avLst/>
          </a:prstGeom>
        </p:spPr>
      </p:pic>
    </p:spTree>
    <p:extLst>
      <p:ext uri="{BB962C8B-B14F-4D97-AF65-F5344CB8AC3E}">
        <p14:creationId xmlns:p14="http://schemas.microsoft.com/office/powerpoint/2010/main" val="25576880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1_farm">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14E1AB5-88E3-9A11-153D-85A3644E522F}"/>
              </a:ext>
            </a:extLst>
          </p:cNvPr>
          <p:cNvPicPr>
            <a:picLocks noChangeAspect="1"/>
          </p:cNvPicPr>
          <p:nvPr userDrawn="1"/>
        </p:nvPicPr>
        <p:blipFill>
          <a:blip r:embed="rId2"/>
          <a:srcRect b="1587"/>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760F89D4-6C8C-BF3E-A36E-1E034D4C5DA0}"/>
              </a:ext>
            </a:extLst>
          </p:cNvPr>
          <p:cNvSpPr/>
          <p:nvPr userDrawn="1"/>
        </p:nvSpPr>
        <p:spPr>
          <a:xfrm>
            <a:off x="7387119" y="412872"/>
            <a:ext cx="2374978" cy="871398"/>
          </a:xfrm>
          <a:prstGeom prst="rect">
            <a:avLst/>
          </a:prstGeom>
          <a:solidFill>
            <a:srgbClr val="D0EF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6" name="Picture 5">
            <a:extLst>
              <a:ext uri="{FF2B5EF4-FFF2-40B4-BE49-F238E27FC236}">
                <a16:creationId xmlns:a16="http://schemas.microsoft.com/office/drawing/2014/main" id="{A44FC7E0-13F6-1122-FFFA-B622AFE3A44C}"/>
              </a:ext>
            </a:extLst>
          </p:cNvPr>
          <p:cNvPicPr>
            <a:picLocks noChangeAspect="1"/>
          </p:cNvPicPr>
          <p:nvPr userDrawn="1"/>
        </p:nvPicPr>
        <p:blipFill>
          <a:blip r:embed="rId3"/>
          <a:srcRect/>
          <a:stretch/>
        </p:blipFill>
        <p:spPr>
          <a:xfrm>
            <a:off x="10209868" y="337423"/>
            <a:ext cx="1534360" cy="501374"/>
          </a:xfrm>
          <a:prstGeom prst="rect">
            <a:avLst/>
          </a:prstGeom>
        </p:spPr>
      </p:pic>
      <p:sp>
        <p:nvSpPr>
          <p:cNvPr id="7" name="TextBox 6">
            <a:extLst>
              <a:ext uri="{FF2B5EF4-FFF2-40B4-BE49-F238E27FC236}">
                <a16:creationId xmlns:a16="http://schemas.microsoft.com/office/drawing/2014/main" id="{F06FF58E-1899-BFBF-C2C4-311F08A64CC8}"/>
              </a:ext>
            </a:extLst>
          </p:cNvPr>
          <p:cNvSpPr txBox="1"/>
          <p:nvPr userDrawn="1"/>
        </p:nvSpPr>
        <p:spPr>
          <a:xfrm>
            <a:off x="10228082" y="412872"/>
            <a:ext cx="1512744" cy="369332"/>
          </a:xfrm>
          <a:prstGeom prst="rect">
            <a:avLst/>
          </a:prstGeom>
          <a:noFill/>
        </p:spPr>
        <p:txBody>
          <a:bodyPr wrap="square">
            <a:spAutoFit/>
          </a:bodyPr>
          <a:lstStyle/>
          <a:p>
            <a:pPr algn="ctr"/>
            <a:r>
              <a:rPr lang="en-US" sz="1800" dirty="0">
                <a:solidFill>
                  <a:srgbClr val="B83529"/>
                </a:solidFill>
                <a:latin typeface="SZTOS MEDIUM" pitchFamily="2" charset="77"/>
                <a:ea typeface="SZTOS MEDIUM" pitchFamily="2" charset="77"/>
                <a:cs typeface="SZTOS MEDIUM" pitchFamily="2" charset="77"/>
              </a:rPr>
              <a:t>Lesson 1</a:t>
            </a:r>
            <a:endParaRPr lang="en-US" dirty="0">
              <a:solidFill>
                <a:srgbClr val="B83529"/>
              </a:solidFill>
            </a:endParaRPr>
          </a:p>
        </p:txBody>
      </p:sp>
    </p:spTree>
    <p:extLst>
      <p:ext uri="{BB962C8B-B14F-4D97-AF65-F5344CB8AC3E}">
        <p14:creationId xmlns:p14="http://schemas.microsoft.com/office/powerpoint/2010/main" val="10318957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L2_farm">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362616F-C208-B2DE-D13A-655BCEF3818C}"/>
              </a:ext>
            </a:extLst>
          </p:cNvPr>
          <p:cNvPicPr>
            <a:picLocks noChangeAspect="1"/>
          </p:cNvPicPr>
          <p:nvPr userDrawn="1"/>
        </p:nvPicPr>
        <p:blipFill>
          <a:blip r:embed="rId2"/>
          <a:srcRect b="1587"/>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6E04AC79-C67E-E086-3D20-9BFBD953E997}"/>
              </a:ext>
            </a:extLst>
          </p:cNvPr>
          <p:cNvSpPr/>
          <p:nvPr userDrawn="1"/>
        </p:nvSpPr>
        <p:spPr>
          <a:xfrm>
            <a:off x="7387119" y="412872"/>
            <a:ext cx="2374978" cy="871398"/>
          </a:xfrm>
          <a:prstGeom prst="rect">
            <a:avLst/>
          </a:prstGeom>
          <a:solidFill>
            <a:srgbClr val="D0EF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6" name="Picture 5">
            <a:extLst>
              <a:ext uri="{FF2B5EF4-FFF2-40B4-BE49-F238E27FC236}">
                <a16:creationId xmlns:a16="http://schemas.microsoft.com/office/drawing/2014/main" id="{DF20CC2E-F9D0-1D77-59AD-4B711F49B300}"/>
              </a:ext>
            </a:extLst>
          </p:cNvPr>
          <p:cNvPicPr>
            <a:picLocks noChangeAspect="1"/>
          </p:cNvPicPr>
          <p:nvPr userDrawn="1"/>
        </p:nvPicPr>
        <p:blipFill>
          <a:blip r:embed="rId3"/>
          <a:srcRect/>
          <a:stretch/>
        </p:blipFill>
        <p:spPr>
          <a:xfrm>
            <a:off x="10209868" y="337423"/>
            <a:ext cx="1534360" cy="501374"/>
          </a:xfrm>
          <a:prstGeom prst="rect">
            <a:avLst/>
          </a:prstGeom>
        </p:spPr>
      </p:pic>
      <p:sp>
        <p:nvSpPr>
          <p:cNvPr id="7" name="TextBox 6">
            <a:extLst>
              <a:ext uri="{FF2B5EF4-FFF2-40B4-BE49-F238E27FC236}">
                <a16:creationId xmlns:a16="http://schemas.microsoft.com/office/drawing/2014/main" id="{B1A0DB87-B560-DFA9-30D2-6AB86A9413EC}"/>
              </a:ext>
            </a:extLst>
          </p:cNvPr>
          <p:cNvSpPr txBox="1"/>
          <p:nvPr userDrawn="1"/>
        </p:nvSpPr>
        <p:spPr>
          <a:xfrm>
            <a:off x="10228082" y="412872"/>
            <a:ext cx="1512744" cy="369332"/>
          </a:xfrm>
          <a:prstGeom prst="rect">
            <a:avLst/>
          </a:prstGeom>
          <a:noFill/>
        </p:spPr>
        <p:txBody>
          <a:bodyPr wrap="square">
            <a:spAutoFit/>
          </a:bodyPr>
          <a:lstStyle/>
          <a:p>
            <a:pPr algn="ctr"/>
            <a:r>
              <a:rPr lang="en-US" sz="1800" dirty="0">
                <a:solidFill>
                  <a:srgbClr val="B83529"/>
                </a:solidFill>
                <a:latin typeface="SZTOS MEDIUM" pitchFamily="2" charset="77"/>
                <a:ea typeface="SZTOS MEDIUM" pitchFamily="2" charset="77"/>
                <a:cs typeface="SZTOS MEDIUM" pitchFamily="2" charset="77"/>
              </a:rPr>
              <a:t>Lesson 2</a:t>
            </a:r>
            <a:endParaRPr lang="en-US" dirty="0">
              <a:solidFill>
                <a:srgbClr val="B83529"/>
              </a:solidFill>
            </a:endParaRPr>
          </a:p>
        </p:txBody>
      </p:sp>
    </p:spTree>
    <p:extLst>
      <p:ext uri="{BB962C8B-B14F-4D97-AF65-F5344CB8AC3E}">
        <p14:creationId xmlns:p14="http://schemas.microsoft.com/office/powerpoint/2010/main" val="6222202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L3_farm">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BD746AD-30AF-FC05-43AA-2ED4EE3823D0}"/>
              </a:ext>
            </a:extLst>
          </p:cNvPr>
          <p:cNvPicPr>
            <a:picLocks noChangeAspect="1"/>
          </p:cNvPicPr>
          <p:nvPr userDrawn="1"/>
        </p:nvPicPr>
        <p:blipFill>
          <a:blip r:embed="rId2"/>
          <a:srcRect b="1587"/>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40A8AB49-AD89-C2DB-088E-51D35286D827}"/>
              </a:ext>
            </a:extLst>
          </p:cNvPr>
          <p:cNvSpPr/>
          <p:nvPr userDrawn="1"/>
        </p:nvSpPr>
        <p:spPr>
          <a:xfrm>
            <a:off x="7387119" y="412872"/>
            <a:ext cx="2374978" cy="871398"/>
          </a:xfrm>
          <a:prstGeom prst="rect">
            <a:avLst/>
          </a:prstGeom>
          <a:solidFill>
            <a:srgbClr val="D0EF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6" name="Picture 5">
            <a:extLst>
              <a:ext uri="{FF2B5EF4-FFF2-40B4-BE49-F238E27FC236}">
                <a16:creationId xmlns:a16="http://schemas.microsoft.com/office/drawing/2014/main" id="{1700AB5B-0748-B143-D898-EEB33DB73062}"/>
              </a:ext>
            </a:extLst>
          </p:cNvPr>
          <p:cNvPicPr>
            <a:picLocks noChangeAspect="1"/>
          </p:cNvPicPr>
          <p:nvPr userDrawn="1"/>
        </p:nvPicPr>
        <p:blipFill>
          <a:blip r:embed="rId3"/>
          <a:srcRect/>
          <a:stretch/>
        </p:blipFill>
        <p:spPr>
          <a:xfrm>
            <a:off x="10209868" y="337423"/>
            <a:ext cx="1534360" cy="501374"/>
          </a:xfrm>
          <a:prstGeom prst="rect">
            <a:avLst/>
          </a:prstGeom>
        </p:spPr>
      </p:pic>
      <p:sp>
        <p:nvSpPr>
          <p:cNvPr id="7" name="TextBox 6">
            <a:extLst>
              <a:ext uri="{FF2B5EF4-FFF2-40B4-BE49-F238E27FC236}">
                <a16:creationId xmlns:a16="http://schemas.microsoft.com/office/drawing/2014/main" id="{E5B4CA2E-3A82-9384-6BDD-3B1557502DBF}"/>
              </a:ext>
            </a:extLst>
          </p:cNvPr>
          <p:cNvSpPr txBox="1"/>
          <p:nvPr userDrawn="1"/>
        </p:nvSpPr>
        <p:spPr>
          <a:xfrm>
            <a:off x="10228082" y="412872"/>
            <a:ext cx="1512744" cy="369332"/>
          </a:xfrm>
          <a:prstGeom prst="rect">
            <a:avLst/>
          </a:prstGeom>
          <a:noFill/>
        </p:spPr>
        <p:txBody>
          <a:bodyPr wrap="square">
            <a:spAutoFit/>
          </a:bodyPr>
          <a:lstStyle/>
          <a:p>
            <a:pPr algn="ctr"/>
            <a:r>
              <a:rPr lang="en-US" sz="1800" dirty="0">
                <a:solidFill>
                  <a:srgbClr val="B83529"/>
                </a:solidFill>
                <a:latin typeface="SZTOS MEDIUM" pitchFamily="2" charset="77"/>
                <a:ea typeface="SZTOS MEDIUM" pitchFamily="2" charset="77"/>
                <a:cs typeface="SZTOS MEDIUM" pitchFamily="2" charset="77"/>
              </a:rPr>
              <a:t>Lesson 3</a:t>
            </a:r>
            <a:endParaRPr lang="en-US" dirty="0">
              <a:solidFill>
                <a:srgbClr val="B83529"/>
              </a:solidFill>
            </a:endParaRPr>
          </a:p>
        </p:txBody>
      </p:sp>
    </p:spTree>
    <p:extLst>
      <p:ext uri="{BB962C8B-B14F-4D97-AF65-F5344CB8AC3E}">
        <p14:creationId xmlns:p14="http://schemas.microsoft.com/office/powerpoint/2010/main" val="179112348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L4_farm">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352B9A8-2077-A8FE-9CDA-0A5DBA45BF28}"/>
              </a:ext>
            </a:extLst>
          </p:cNvPr>
          <p:cNvPicPr>
            <a:picLocks noChangeAspect="1"/>
          </p:cNvPicPr>
          <p:nvPr userDrawn="1"/>
        </p:nvPicPr>
        <p:blipFill>
          <a:blip r:embed="rId2"/>
          <a:srcRect b="1587"/>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C10AF092-592B-615B-8DD2-F4C95E4B0CB6}"/>
              </a:ext>
            </a:extLst>
          </p:cNvPr>
          <p:cNvSpPr/>
          <p:nvPr userDrawn="1"/>
        </p:nvSpPr>
        <p:spPr>
          <a:xfrm>
            <a:off x="7387119" y="412872"/>
            <a:ext cx="2374978" cy="871398"/>
          </a:xfrm>
          <a:prstGeom prst="rect">
            <a:avLst/>
          </a:prstGeom>
          <a:solidFill>
            <a:srgbClr val="D0EF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6" name="Picture 5">
            <a:extLst>
              <a:ext uri="{FF2B5EF4-FFF2-40B4-BE49-F238E27FC236}">
                <a16:creationId xmlns:a16="http://schemas.microsoft.com/office/drawing/2014/main" id="{04D1ED64-33CD-59CB-AA71-0FD431F8D40F}"/>
              </a:ext>
            </a:extLst>
          </p:cNvPr>
          <p:cNvPicPr>
            <a:picLocks noChangeAspect="1"/>
          </p:cNvPicPr>
          <p:nvPr userDrawn="1"/>
        </p:nvPicPr>
        <p:blipFill>
          <a:blip r:embed="rId3"/>
          <a:srcRect/>
          <a:stretch/>
        </p:blipFill>
        <p:spPr>
          <a:xfrm>
            <a:off x="10209868" y="337423"/>
            <a:ext cx="1534360" cy="501374"/>
          </a:xfrm>
          <a:prstGeom prst="rect">
            <a:avLst/>
          </a:prstGeom>
        </p:spPr>
      </p:pic>
      <p:sp>
        <p:nvSpPr>
          <p:cNvPr id="7" name="TextBox 6">
            <a:extLst>
              <a:ext uri="{FF2B5EF4-FFF2-40B4-BE49-F238E27FC236}">
                <a16:creationId xmlns:a16="http://schemas.microsoft.com/office/drawing/2014/main" id="{09DEE09D-BC05-FE53-A744-EC7984DCA680}"/>
              </a:ext>
            </a:extLst>
          </p:cNvPr>
          <p:cNvSpPr txBox="1"/>
          <p:nvPr userDrawn="1"/>
        </p:nvSpPr>
        <p:spPr>
          <a:xfrm>
            <a:off x="10228082" y="412872"/>
            <a:ext cx="1512744" cy="369332"/>
          </a:xfrm>
          <a:prstGeom prst="rect">
            <a:avLst/>
          </a:prstGeom>
          <a:noFill/>
        </p:spPr>
        <p:txBody>
          <a:bodyPr wrap="square">
            <a:spAutoFit/>
          </a:bodyPr>
          <a:lstStyle/>
          <a:p>
            <a:pPr algn="ctr"/>
            <a:r>
              <a:rPr lang="en-US" sz="1800" dirty="0">
                <a:solidFill>
                  <a:srgbClr val="B83529"/>
                </a:solidFill>
                <a:latin typeface="SZTOS MEDIUM" pitchFamily="2" charset="77"/>
                <a:ea typeface="SZTOS MEDIUM" pitchFamily="2" charset="77"/>
                <a:cs typeface="SZTOS MEDIUM" pitchFamily="2" charset="77"/>
              </a:rPr>
              <a:t>Lesson 4</a:t>
            </a:r>
            <a:endParaRPr lang="en-US" dirty="0">
              <a:solidFill>
                <a:srgbClr val="B83529"/>
              </a:solidFill>
            </a:endParaRPr>
          </a:p>
        </p:txBody>
      </p:sp>
    </p:spTree>
    <p:extLst>
      <p:ext uri="{BB962C8B-B14F-4D97-AF65-F5344CB8AC3E}">
        <p14:creationId xmlns:p14="http://schemas.microsoft.com/office/powerpoint/2010/main" val="50066275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L5_farm">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97D14F7-2D4F-C60F-C85F-5311CD37212A}"/>
              </a:ext>
            </a:extLst>
          </p:cNvPr>
          <p:cNvPicPr>
            <a:picLocks noChangeAspect="1"/>
          </p:cNvPicPr>
          <p:nvPr userDrawn="1"/>
        </p:nvPicPr>
        <p:blipFill>
          <a:blip r:embed="rId2"/>
          <a:srcRect b="1587"/>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15AE7368-7D90-6CEB-ACB5-8A6239593DED}"/>
              </a:ext>
            </a:extLst>
          </p:cNvPr>
          <p:cNvSpPr/>
          <p:nvPr userDrawn="1"/>
        </p:nvSpPr>
        <p:spPr>
          <a:xfrm>
            <a:off x="7387119" y="412872"/>
            <a:ext cx="2374978" cy="871398"/>
          </a:xfrm>
          <a:prstGeom prst="rect">
            <a:avLst/>
          </a:prstGeom>
          <a:solidFill>
            <a:srgbClr val="D0EF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6" name="Picture 5">
            <a:extLst>
              <a:ext uri="{FF2B5EF4-FFF2-40B4-BE49-F238E27FC236}">
                <a16:creationId xmlns:a16="http://schemas.microsoft.com/office/drawing/2014/main" id="{3389FF21-4371-B49B-81C3-CBA40BDE5865}"/>
              </a:ext>
            </a:extLst>
          </p:cNvPr>
          <p:cNvPicPr>
            <a:picLocks noChangeAspect="1"/>
          </p:cNvPicPr>
          <p:nvPr userDrawn="1"/>
        </p:nvPicPr>
        <p:blipFill>
          <a:blip r:embed="rId3"/>
          <a:srcRect/>
          <a:stretch/>
        </p:blipFill>
        <p:spPr>
          <a:xfrm>
            <a:off x="10209868" y="337423"/>
            <a:ext cx="1534360" cy="501374"/>
          </a:xfrm>
          <a:prstGeom prst="rect">
            <a:avLst/>
          </a:prstGeom>
        </p:spPr>
      </p:pic>
      <p:sp>
        <p:nvSpPr>
          <p:cNvPr id="7" name="TextBox 6">
            <a:extLst>
              <a:ext uri="{FF2B5EF4-FFF2-40B4-BE49-F238E27FC236}">
                <a16:creationId xmlns:a16="http://schemas.microsoft.com/office/drawing/2014/main" id="{85A7EDC3-1B41-7302-81AC-7A5F79744A56}"/>
              </a:ext>
            </a:extLst>
          </p:cNvPr>
          <p:cNvSpPr txBox="1"/>
          <p:nvPr userDrawn="1"/>
        </p:nvSpPr>
        <p:spPr>
          <a:xfrm>
            <a:off x="10228082" y="412872"/>
            <a:ext cx="1512744" cy="369332"/>
          </a:xfrm>
          <a:prstGeom prst="rect">
            <a:avLst/>
          </a:prstGeom>
          <a:noFill/>
        </p:spPr>
        <p:txBody>
          <a:bodyPr wrap="square">
            <a:spAutoFit/>
          </a:bodyPr>
          <a:lstStyle/>
          <a:p>
            <a:pPr algn="ctr"/>
            <a:r>
              <a:rPr lang="en-US" sz="1800" dirty="0">
                <a:solidFill>
                  <a:srgbClr val="B83529"/>
                </a:solidFill>
                <a:latin typeface="SZTOS MEDIUM" pitchFamily="2" charset="77"/>
                <a:ea typeface="SZTOS MEDIUM" pitchFamily="2" charset="77"/>
                <a:cs typeface="SZTOS MEDIUM" pitchFamily="2" charset="77"/>
              </a:rPr>
              <a:t>Lesson 5</a:t>
            </a:r>
            <a:endParaRPr lang="en-US" dirty="0">
              <a:solidFill>
                <a:srgbClr val="B83529"/>
              </a:solidFill>
            </a:endParaRPr>
          </a:p>
        </p:txBody>
      </p:sp>
    </p:spTree>
    <p:extLst>
      <p:ext uri="{BB962C8B-B14F-4D97-AF65-F5344CB8AC3E}">
        <p14:creationId xmlns:p14="http://schemas.microsoft.com/office/powerpoint/2010/main" val="29101317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2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FD67A50-61C0-ED24-4E84-C31920018182}"/>
              </a:ext>
            </a:extLst>
          </p:cNvPr>
          <p:cNvPicPr>
            <a:picLocks noChangeAspect="1"/>
          </p:cNvPicPr>
          <p:nvPr userDrawn="1"/>
        </p:nvPicPr>
        <p:blipFill>
          <a:blip r:embed="rId2"/>
          <a:srcRect/>
          <a:stretch/>
        </p:blipFill>
        <p:spPr>
          <a:xfrm>
            <a:off x="10209868" y="337423"/>
            <a:ext cx="1534360" cy="501374"/>
          </a:xfrm>
          <a:prstGeom prst="rect">
            <a:avLst/>
          </a:prstGeom>
        </p:spPr>
      </p:pic>
      <p:sp>
        <p:nvSpPr>
          <p:cNvPr id="3" name="TextBox 2">
            <a:extLst>
              <a:ext uri="{FF2B5EF4-FFF2-40B4-BE49-F238E27FC236}">
                <a16:creationId xmlns:a16="http://schemas.microsoft.com/office/drawing/2014/main" id="{3B563E3F-428C-716D-F9C6-DA180F2504BB}"/>
              </a:ext>
            </a:extLst>
          </p:cNvPr>
          <p:cNvSpPr txBox="1"/>
          <p:nvPr userDrawn="1"/>
        </p:nvSpPr>
        <p:spPr>
          <a:xfrm>
            <a:off x="10228082" y="412872"/>
            <a:ext cx="1512744" cy="369332"/>
          </a:xfrm>
          <a:prstGeom prst="rect">
            <a:avLst/>
          </a:prstGeom>
          <a:noFill/>
        </p:spPr>
        <p:txBody>
          <a:bodyPr wrap="square">
            <a:spAutoFit/>
          </a:bodyPr>
          <a:lstStyle/>
          <a:p>
            <a:pPr algn="ctr"/>
            <a:r>
              <a:rPr lang="en-US" sz="1800" dirty="0">
                <a:solidFill>
                  <a:srgbClr val="B83529"/>
                </a:solidFill>
                <a:latin typeface="SZTOS MEDIUM" pitchFamily="2" charset="77"/>
                <a:ea typeface="SZTOS MEDIUM" pitchFamily="2" charset="77"/>
                <a:cs typeface="SZTOS MEDIUM" pitchFamily="2" charset="77"/>
              </a:rPr>
              <a:t>Lesson 2</a:t>
            </a:r>
            <a:endParaRPr lang="en-US" dirty="0">
              <a:solidFill>
                <a:srgbClr val="B83529"/>
              </a:solidFill>
            </a:endParaRPr>
          </a:p>
        </p:txBody>
      </p:sp>
      <p:pic>
        <p:nvPicPr>
          <p:cNvPr id="4" name="Picture 3">
            <a:extLst>
              <a:ext uri="{FF2B5EF4-FFF2-40B4-BE49-F238E27FC236}">
                <a16:creationId xmlns:a16="http://schemas.microsoft.com/office/drawing/2014/main" id="{74FF564C-4BBB-E01C-BFFC-C4877E3DFFB5}"/>
              </a:ext>
            </a:extLst>
          </p:cNvPr>
          <p:cNvPicPr>
            <a:picLocks noChangeAspect="1"/>
          </p:cNvPicPr>
          <p:nvPr userDrawn="1"/>
        </p:nvPicPr>
        <p:blipFill>
          <a:blip r:embed="rId3"/>
          <a:srcRect l="-9915" t="-40076" r="10013"/>
          <a:stretch>
            <a:fillRect/>
          </a:stretch>
        </p:blipFill>
        <p:spPr>
          <a:xfrm>
            <a:off x="10325100" y="5576206"/>
            <a:ext cx="1866900" cy="1281794"/>
          </a:xfrm>
          <a:prstGeom prst="rect">
            <a:avLst/>
          </a:prstGeom>
        </p:spPr>
      </p:pic>
    </p:spTree>
    <p:extLst>
      <p:ext uri="{BB962C8B-B14F-4D97-AF65-F5344CB8AC3E}">
        <p14:creationId xmlns:p14="http://schemas.microsoft.com/office/powerpoint/2010/main" val="25162456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3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99CF2AA-B6A2-EB92-C823-E3539EFDA879}"/>
              </a:ext>
            </a:extLst>
          </p:cNvPr>
          <p:cNvPicPr>
            <a:picLocks noChangeAspect="1"/>
          </p:cNvPicPr>
          <p:nvPr userDrawn="1"/>
        </p:nvPicPr>
        <p:blipFill>
          <a:blip r:embed="rId2"/>
          <a:srcRect/>
          <a:stretch/>
        </p:blipFill>
        <p:spPr>
          <a:xfrm>
            <a:off x="10209868" y="337423"/>
            <a:ext cx="1534360" cy="501374"/>
          </a:xfrm>
          <a:prstGeom prst="rect">
            <a:avLst/>
          </a:prstGeom>
        </p:spPr>
      </p:pic>
      <p:sp>
        <p:nvSpPr>
          <p:cNvPr id="3" name="TextBox 2">
            <a:extLst>
              <a:ext uri="{FF2B5EF4-FFF2-40B4-BE49-F238E27FC236}">
                <a16:creationId xmlns:a16="http://schemas.microsoft.com/office/drawing/2014/main" id="{34607175-291D-F3E8-18D9-FDAF4223B043}"/>
              </a:ext>
            </a:extLst>
          </p:cNvPr>
          <p:cNvSpPr txBox="1"/>
          <p:nvPr userDrawn="1"/>
        </p:nvSpPr>
        <p:spPr>
          <a:xfrm>
            <a:off x="10228082" y="412872"/>
            <a:ext cx="1512744" cy="369332"/>
          </a:xfrm>
          <a:prstGeom prst="rect">
            <a:avLst/>
          </a:prstGeom>
          <a:noFill/>
        </p:spPr>
        <p:txBody>
          <a:bodyPr wrap="square">
            <a:spAutoFit/>
          </a:bodyPr>
          <a:lstStyle/>
          <a:p>
            <a:pPr algn="ctr"/>
            <a:r>
              <a:rPr lang="en-US" sz="1800" dirty="0">
                <a:solidFill>
                  <a:srgbClr val="B83529"/>
                </a:solidFill>
                <a:latin typeface="SZTOS MEDIUM" pitchFamily="2" charset="77"/>
                <a:ea typeface="SZTOS MEDIUM" pitchFamily="2" charset="77"/>
                <a:cs typeface="SZTOS MEDIUM" pitchFamily="2" charset="77"/>
              </a:rPr>
              <a:t>Lesson 3</a:t>
            </a:r>
            <a:endParaRPr lang="en-US" dirty="0">
              <a:solidFill>
                <a:srgbClr val="B83529"/>
              </a:solidFill>
            </a:endParaRPr>
          </a:p>
        </p:txBody>
      </p:sp>
      <p:pic>
        <p:nvPicPr>
          <p:cNvPr id="4" name="Picture 3">
            <a:extLst>
              <a:ext uri="{FF2B5EF4-FFF2-40B4-BE49-F238E27FC236}">
                <a16:creationId xmlns:a16="http://schemas.microsoft.com/office/drawing/2014/main" id="{3949923B-F47F-1620-A72B-9FBF03912C09}"/>
              </a:ext>
            </a:extLst>
          </p:cNvPr>
          <p:cNvPicPr>
            <a:picLocks noChangeAspect="1"/>
          </p:cNvPicPr>
          <p:nvPr userDrawn="1"/>
        </p:nvPicPr>
        <p:blipFill>
          <a:blip r:embed="rId3"/>
          <a:srcRect l="-9915" t="-40076" r="10013"/>
          <a:stretch>
            <a:fillRect/>
          </a:stretch>
        </p:blipFill>
        <p:spPr>
          <a:xfrm>
            <a:off x="10325100" y="5576206"/>
            <a:ext cx="1866900" cy="1281794"/>
          </a:xfrm>
          <a:prstGeom prst="rect">
            <a:avLst/>
          </a:prstGeom>
        </p:spPr>
      </p:pic>
    </p:spTree>
    <p:extLst>
      <p:ext uri="{BB962C8B-B14F-4D97-AF65-F5344CB8AC3E}">
        <p14:creationId xmlns:p14="http://schemas.microsoft.com/office/powerpoint/2010/main" val="27345873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4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D1EDF1-3415-8D56-626F-B4E47BDFB4FE}"/>
              </a:ext>
            </a:extLst>
          </p:cNvPr>
          <p:cNvPicPr>
            <a:picLocks noChangeAspect="1"/>
          </p:cNvPicPr>
          <p:nvPr userDrawn="1"/>
        </p:nvPicPr>
        <p:blipFill>
          <a:blip r:embed="rId2"/>
          <a:srcRect/>
          <a:stretch/>
        </p:blipFill>
        <p:spPr>
          <a:xfrm>
            <a:off x="10209868" y="337423"/>
            <a:ext cx="1534360" cy="501374"/>
          </a:xfrm>
          <a:prstGeom prst="rect">
            <a:avLst/>
          </a:prstGeom>
        </p:spPr>
      </p:pic>
      <p:sp>
        <p:nvSpPr>
          <p:cNvPr id="3" name="TextBox 2">
            <a:extLst>
              <a:ext uri="{FF2B5EF4-FFF2-40B4-BE49-F238E27FC236}">
                <a16:creationId xmlns:a16="http://schemas.microsoft.com/office/drawing/2014/main" id="{C3802210-5556-9EC6-9181-FFADC7192BC2}"/>
              </a:ext>
            </a:extLst>
          </p:cNvPr>
          <p:cNvSpPr txBox="1"/>
          <p:nvPr userDrawn="1"/>
        </p:nvSpPr>
        <p:spPr>
          <a:xfrm>
            <a:off x="10228082" y="412872"/>
            <a:ext cx="1512744" cy="369332"/>
          </a:xfrm>
          <a:prstGeom prst="rect">
            <a:avLst/>
          </a:prstGeom>
          <a:noFill/>
        </p:spPr>
        <p:txBody>
          <a:bodyPr wrap="square">
            <a:spAutoFit/>
          </a:bodyPr>
          <a:lstStyle/>
          <a:p>
            <a:pPr algn="ctr"/>
            <a:r>
              <a:rPr lang="en-US" sz="1800" dirty="0">
                <a:solidFill>
                  <a:srgbClr val="B83529"/>
                </a:solidFill>
                <a:latin typeface="SZTOS MEDIUM" pitchFamily="2" charset="77"/>
                <a:ea typeface="SZTOS MEDIUM" pitchFamily="2" charset="77"/>
                <a:cs typeface="SZTOS MEDIUM" pitchFamily="2" charset="77"/>
              </a:rPr>
              <a:t>Lesson 4</a:t>
            </a:r>
            <a:endParaRPr lang="en-US" dirty="0">
              <a:solidFill>
                <a:srgbClr val="B83529"/>
              </a:solidFill>
            </a:endParaRPr>
          </a:p>
        </p:txBody>
      </p:sp>
      <p:pic>
        <p:nvPicPr>
          <p:cNvPr id="4" name="Picture 3">
            <a:extLst>
              <a:ext uri="{FF2B5EF4-FFF2-40B4-BE49-F238E27FC236}">
                <a16:creationId xmlns:a16="http://schemas.microsoft.com/office/drawing/2014/main" id="{08C5B1A0-1007-2059-FCD0-14C0DCF22FE3}"/>
              </a:ext>
            </a:extLst>
          </p:cNvPr>
          <p:cNvPicPr>
            <a:picLocks noChangeAspect="1"/>
          </p:cNvPicPr>
          <p:nvPr userDrawn="1"/>
        </p:nvPicPr>
        <p:blipFill>
          <a:blip r:embed="rId3"/>
          <a:srcRect l="-9915" t="-40076" r="10013"/>
          <a:stretch>
            <a:fillRect/>
          </a:stretch>
        </p:blipFill>
        <p:spPr>
          <a:xfrm>
            <a:off x="10325100" y="5576206"/>
            <a:ext cx="1866900" cy="1281794"/>
          </a:xfrm>
          <a:prstGeom prst="rect">
            <a:avLst/>
          </a:prstGeom>
        </p:spPr>
      </p:pic>
    </p:spTree>
    <p:extLst>
      <p:ext uri="{BB962C8B-B14F-4D97-AF65-F5344CB8AC3E}">
        <p14:creationId xmlns:p14="http://schemas.microsoft.com/office/powerpoint/2010/main" val="5697986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5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E8B86EB-45DC-C9A0-BBDD-937C9704EF17}"/>
              </a:ext>
            </a:extLst>
          </p:cNvPr>
          <p:cNvPicPr>
            <a:picLocks noChangeAspect="1"/>
          </p:cNvPicPr>
          <p:nvPr userDrawn="1"/>
        </p:nvPicPr>
        <p:blipFill>
          <a:blip r:embed="rId2"/>
          <a:srcRect/>
          <a:stretch/>
        </p:blipFill>
        <p:spPr>
          <a:xfrm>
            <a:off x="10209868" y="337423"/>
            <a:ext cx="1534360" cy="501374"/>
          </a:xfrm>
          <a:prstGeom prst="rect">
            <a:avLst/>
          </a:prstGeom>
        </p:spPr>
      </p:pic>
      <p:sp>
        <p:nvSpPr>
          <p:cNvPr id="4" name="TextBox 3">
            <a:extLst>
              <a:ext uri="{FF2B5EF4-FFF2-40B4-BE49-F238E27FC236}">
                <a16:creationId xmlns:a16="http://schemas.microsoft.com/office/drawing/2014/main" id="{09262D3E-0690-4B7B-9508-3FE99BBBB31F}"/>
              </a:ext>
            </a:extLst>
          </p:cNvPr>
          <p:cNvSpPr txBox="1"/>
          <p:nvPr userDrawn="1"/>
        </p:nvSpPr>
        <p:spPr>
          <a:xfrm>
            <a:off x="10228082" y="412872"/>
            <a:ext cx="1512744" cy="369332"/>
          </a:xfrm>
          <a:prstGeom prst="rect">
            <a:avLst/>
          </a:prstGeom>
          <a:noFill/>
        </p:spPr>
        <p:txBody>
          <a:bodyPr wrap="square">
            <a:spAutoFit/>
          </a:bodyPr>
          <a:lstStyle/>
          <a:p>
            <a:pPr algn="ctr"/>
            <a:r>
              <a:rPr lang="en-US" sz="1800" dirty="0">
                <a:solidFill>
                  <a:srgbClr val="B83529"/>
                </a:solidFill>
                <a:latin typeface="SZTOS MEDIUM" pitchFamily="2" charset="77"/>
                <a:ea typeface="SZTOS MEDIUM" pitchFamily="2" charset="77"/>
                <a:cs typeface="SZTOS MEDIUM" pitchFamily="2" charset="77"/>
              </a:rPr>
              <a:t>Lesson 5</a:t>
            </a:r>
            <a:endParaRPr lang="en-US" dirty="0">
              <a:solidFill>
                <a:srgbClr val="B83529"/>
              </a:solidFill>
            </a:endParaRPr>
          </a:p>
        </p:txBody>
      </p:sp>
      <p:pic>
        <p:nvPicPr>
          <p:cNvPr id="7" name="Picture 6">
            <a:extLst>
              <a:ext uri="{FF2B5EF4-FFF2-40B4-BE49-F238E27FC236}">
                <a16:creationId xmlns:a16="http://schemas.microsoft.com/office/drawing/2014/main" id="{E207FC35-F45D-B251-ACE7-888D72634D2A}"/>
              </a:ext>
            </a:extLst>
          </p:cNvPr>
          <p:cNvPicPr>
            <a:picLocks noChangeAspect="1"/>
          </p:cNvPicPr>
          <p:nvPr userDrawn="1"/>
        </p:nvPicPr>
        <p:blipFill>
          <a:blip r:embed="rId3"/>
          <a:srcRect l="-9915" t="-40076" r="10013"/>
          <a:stretch>
            <a:fillRect/>
          </a:stretch>
        </p:blipFill>
        <p:spPr>
          <a:xfrm>
            <a:off x="10325100" y="5576206"/>
            <a:ext cx="1866900" cy="1281794"/>
          </a:xfrm>
          <a:prstGeom prst="rect">
            <a:avLst/>
          </a:prstGeom>
        </p:spPr>
      </p:pic>
    </p:spTree>
    <p:extLst>
      <p:ext uri="{BB962C8B-B14F-4D97-AF65-F5344CB8AC3E}">
        <p14:creationId xmlns:p14="http://schemas.microsoft.com/office/powerpoint/2010/main" val="29472304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CF44160-42B3-2FBE-ECE7-3463C80AAE36}"/>
              </a:ext>
            </a:extLst>
          </p:cNvPr>
          <p:cNvSpPr/>
          <p:nvPr userDrawn="1"/>
        </p:nvSpPr>
        <p:spPr>
          <a:xfrm>
            <a:off x="0" y="0"/>
            <a:ext cx="12192000" cy="6858000"/>
          </a:xfrm>
          <a:prstGeom prst="rect">
            <a:avLst/>
          </a:prstGeom>
          <a:solidFill>
            <a:srgbClr val="D0EFFB">
              <a:alpha val="449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CD304DA5-555F-F639-C20A-C2E441A29BEB}"/>
              </a:ext>
            </a:extLst>
          </p:cNvPr>
          <p:cNvPicPr>
            <a:picLocks noChangeAspect="1"/>
          </p:cNvPicPr>
          <p:nvPr userDrawn="1"/>
        </p:nvPicPr>
        <p:blipFill>
          <a:blip r:embed="rId2"/>
          <a:srcRect/>
          <a:stretch/>
        </p:blipFill>
        <p:spPr>
          <a:xfrm>
            <a:off x="10209868" y="337423"/>
            <a:ext cx="1534360" cy="501374"/>
          </a:xfrm>
          <a:prstGeom prst="rect">
            <a:avLst/>
          </a:prstGeom>
        </p:spPr>
      </p:pic>
      <p:sp>
        <p:nvSpPr>
          <p:cNvPr id="4" name="TextBox 3">
            <a:extLst>
              <a:ext uri="{FF2B5EF4-FFF2-40B4-BE49-F238E27FC236}">
                <a16:creationId xmlns:a16="http://schemas.microsoft.com/office/drawing/2014/main" id="{D2958B65-9802-3761-8F14-83C810E12FD3}"/>
              </a:ext>
            </a:extLst>
          </p:cNvPr>
          <p:cNvSpPr txBox="1"/>
          <p:nvPr userDrawn="1"/>
        </p:nvSpPr>
        <p:spPr>
          <a:xfrm>
            <a:off x="10228082" y="412872"/>
            <a:ext cx="1512744" cy="369332"/>
          </a:xfrm>
          <a:prstGeom prst="rect">
            <a:avLst/>
          </a:prstGeom>
          <a:noFill/>
        </p:spPr>
        <p:txBody>
          <a:bodyPr wrap="square">
            <a:spAutoFit/>
          </a:bodyPr>
          <a:lstStyle/>
          <a:p>
            <a:pPr algn="ctr"/>
            <a:r>
              <a:rPr lang="en-US" sz="1800" dirty="0">
                <a:solidFill>
                  <a:srgbClr val="B83529"/>
                </a:solidFill>
                <a:latin typeface="SZTOS MEDIUM" pitchFamily="2" charset="77"/>
                <a:ea typeface="SZTOS MEDIUM" pitchFamily="2" charset="77"/>
                <a:cs typeface="SZTOS MEDIUM" pitchFamily="2" charset="77"/>
              </a:rPr>
              <a:t>Lesson 1</a:t>
            </a:r>
            <a:endParaRPr lang="en-US" dirty="0">
              <a:solidFill>
                <a:srgbClr val="B83529"/>
              </a:solidFill>
            </a:endParaRPr>
          </a:p>
        </p:txBody>
      </p:sp>
      <p:pic>
        <p:nvPicPr>
          <p:cNvPr id="7" name="Picture 6">
            <a:extLst>
              <a:ext uri="{FF2B5EF4-FFF2-40B4-BE49-F238E27FC236}">
                <a16:creationId xmlns:a16="http://schemas.microsoft.com/office/drawing/2014/main" id="{2BE43AA2-6FC2-9F0E-02A2-598A6A3A4104}"/>
              </a:ext>
            </a:extLst>
          </p:cNvPr>
          <p:cNvPicPr>
            <a:picLocks noChangeAspect="1"/>
          </p:cNvPicPr>
          <p:nvPr userDrawn="1"/>
        </p:nvPicPr>
        <p:blipFill>
          <a:blip r:embed="rId3"/>
          <a:srcRect l="-9915" t="-40076" r="10013"/>
          <a:stretch>
            <a:fillRect/>
          </a:stretch>
        </p:blipFill>
        <p:spPr>
          <a:xfrm>
            <a:off x="10325100" y="5576206"/>
            <a:ext cx="1866900" cy="1281794"/>
          </a:xfrm>
          <a:prstGeom prst="rect">
            <a:avLst/>
          </a:prstGeom>
        </p:spPr>
      </p:pic>
    </p:spTree>
    <p:extLst>
      <p:ext uri="{BB962C8B-B14F-4D97-AF65-F5344CB8AC3E}">
        <p14:creationId xmlns:p14="http://schemas.microsoft.com/office/powerpoint/2010/main" val="39906972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1_soil">
    <p:spTree>
      <p:nvGrpSpPr>
        <p:cNvPr id="1" name=""/>
        <p:cNvGrpSpPr/>
        <p:nvPr/>
      </p:nvGrpSpPr>
      <p:grpSpPr>
        <a:xfrm>
          <a:off x="0" y="0"/>
          <a:ext cx="0" cy="0"/>
          <a:chOff x="0" y="0"/>
          <a:chExt cx="0" cy="0"/>
        </a:xfrm>
      </p:grpSpPr>
      <p:pic>
        <p:nvPicPr>
          <p:cNvPr id="9" name="Picture 8" descr="A brown surface with small dots&#10;&#10;AI-generated content may be incorrect.">
            <a:extLst>
              <a:ext uri="{FF2B5EF4-FFF2-40B4-BE49-F238E27FC236}">
                <a16:creationId xmlns:a16="http://schemas.microsoft.com/office/drawing/2014/main" id="{39C96881-B5A7-A99D-BF34-2A767234C37A}"/>
              </a:ext>
            </a:extLst>
          </p:cNvPr>
          <p:cNvPicPr>
            <a:picLocks noChangeAspect="1"/>
          </p:cNvPicPr>
          <p:nvPr userDrawn="1"/>
        </p:nvPicPr>
        <p:blipFill>
          <a:blip r:embed="rId2"/>
          <a:srcRect r="756"/>
          <a:stretch>
            <a:fillRect/>
          </a:stretch>
        </p:blipFill>
        <p:spPr>
          <a:xfrm>
            <a:off x="2467" y="0"/>
            <a:ext cx="12189533" cy="6858000"/>
          </a:xfrm>
          <a:prstGeom prst="rect">
            <a:avLst/>
          </a:prstGeom>
        </p:spPr>
      </p:pic>
      <p:pic>
        <p:nvPicPr>
          <p:cNvPr id="6" name="Picture 5">
            <a:extLst>
              <a:ext uri="{FF2B5EF4-FFF2-40B4-BE49-F238E27FC236}">
                <a16:creationId xmlns:a16="http://schemas.microsoft.com/office/drawing/2014/main" id="{5D44DA1F-FBB2-D19F-9F70-0D95011F010F}"/>
              </a:ext>
            </a:extLst>
          </p:cNvPr>
          <p:cNvPicPr>
            <a:picLocks noChangeAspect="1"/>
          </p:cNvPicPr>
          <p:nvPr userDrawn="1"/>
        </p:nvPicPr>
        <p:blipFill>
          <a:blip r:embed="rId3"/>
          <a:srcRect l="-2" t="-16" r="14712" b="64542"/>
          <a:stretch>
            <a:fillRect/>
          </a:stretch>
        </p:blipFill>
        <p:spPr>
          <a:xfrm flipH="1">
            <a:off x="-2" y="5906553"/>
            <a:ext cx="2413000" cy="951447"/>
          </a:xfrm>
          <a:prstGeom prst="rect">
            <a:avLst/>
          </a:prstGeom>
        </p:spPr>
      </p:pic>
      <p:pic>
        <p:nvPicPr>
          <p:cNvPr id="14" name="Picture 13" descr="A close-up of a logo&#10;&#10;AI-generated content may be incorrect.">
            <a:extLst>
              <a:ext uri="{FF2B5EF4-FFF2-40B4-BE49-F238E27FC236}">
                <a16:creationId xmlns:a16="http://schemas.microsoft.com/office/drawing/2014/main" id="{7EEFB9ED-FBA7-4129-A747-BD135DF84572}"/>
              </a:ext>
            </a:extLst>
          </p:cNvPr>
          <p:cNvPicPr>
            <a:picLocks noChangeAspect="1"/>
          </p:cNvPicPr>
          <p:nvPr userDrawn="1"/>
        </p:nvPicPr>
        <p:blipFill>
          <a:blip r:embed="rId4"/>
          <a:stretch>
            <a:fillRect/>
          </a:stretch>
        </p:blipFill>
        <p:spPr>
          <a:xfrm>
            <a:off x="94610" y="6082977"/>
            <a:ext cx="1981959" cy="718460"/>
          </a:xfrm>
          <a:prstGeom prst="rect">
            <a:avLst/>
          </a:prstGeom>
        </p:spPr>
      </p:pic>
      <p:pic>
        <p:nvPicPr>
          <p:cNvPr id="2" name="Picture 1">
            <a:extLst>
              <a:ext uri="{FF2B5EF4-FFF2-40B4-BE49-F238E27FC236}">
                <a16:creationId xmlns:a16="http://schemas.microsoft.com/office/drawing/2014/main" id="{6427862F-0ADD-BB7C-368F-32021CB0B192}"/>
              </a:ext>
            </a:extLst>
          </p:cNvPr>
          <p:cNvPicPr>
            <a:picLocks noChangeAspect="1"/>
          </p:cNvPicPr>
          <p:nvPr userDrawn="1"/>
        </p:nvPicPr>
        <p:blipFill>
          <a:blip r:embed="rId5"/>
          <a:srcRect/>
          <a:stretch/>
        </p:blipFill>
        <p:spPr>
          <a:xfrm>
            <a:off x="10209868" y="337423"/>
            <a:ext cx="1534360" cy="501374"/>
          </a:xfrm>
          <a:prstGeom prst="rect">
            <a:avLst/>
          </a:prstGeom>
        </p:spPr>
      </p:pic>
      <p:sp>
        <p:nvSpPr>
          <p:cNvPr id="3" name="TextBox 2">
            <a:extLst>
              <a:ext uri="{FF2B5EF4-FFF2-40B4-BE49-F238E27FC236}">
                <a16:creationId xmlns:a16="http://schemas.microsoft.com/office/drawing/2014/main" id="{9CF4F561-B1C4-1BBB-3D8B-0E757A421518}"/>
              </a:ext>
            </a:extLst>
          </p:cNvPr>
          <p:cNvSpPr txBox="1"/>
          <p:nvPr userDrawn="1"/>
        </p:nvSpPr>
        <p:spPr>
          <a:xfrm>
            <a:off x="10228082" y="412872"/>
            <a:ext cx="1512744" cy="369332"/>
          </a:xfrm>
          <a:prstGeom prst="rect">
            <a:avLst/>
          </a:prstGeom>
          <a:noFill/>
        </p:spPr>
        <p:txBody>
          <a:bodyPr wrap="square">
            <a:spAutoFit/>
          </a:bodyPr>
          <a:lstStyle/>
          <a:p>
            <a:pPr algn="ctr"/>
            <a:r>
              <a:rPr lang="en-US" sz="1800" dirty="0">
                <a:solidFill>
                  <a:srgbClr val="B83529"/>
                </a:solidFill>
                <a:latin typeface="SZTOS MEDIUM" pitchFamily="2" charset="77"/>
                <a:ea typeface="SZTOS MEDIUM" pitchFamily="2" charset="77"/>
                <a:cs typeface="SZTOS MEDIUM" pitchFamily="2" charset="77"/>
              </a:rPr>
              <a:t>Lesson 1</a:t>
            </a:r>
            <a:endParaRPr lang="en-US" dirty="0">
              <a:solidFill>
                <a:srgbClr val="B83529"/>
              </a:solidFill>
            </a:endParaRPr>
          </a:p>
        </p:txBody>
      </p:sp>
      <p:pic>
        <p:nvPicPr>
          <p:cNvPr id="5" name="Picture 4">
            <a:extLst>
              <a:ext uri="{FF2B5EF4-FFF2-40B4-BE49-F238E27FC236}">
                <a16:creationId xmlns:a16="http://schemas.microsoft.com/office/drawing/2014/main" id="{BBF616FC-A0C6-6BFF-ECD2-12BAA86C163C}"/>
              </a:ext>
            </a:extLst>
          </p:cNvPr>
          <p:cNvPicPr>
            <a:picLocks noChangeAspect="1"/>
          </p:cNvPicPr>
          <p:nvPr userDrawn="1"/>
        </p:nvPicPr>
        <p:blipFill>
          <a:blip r:embed="rId6"/>
          <a:srcRect l="-9915" t="-40076" r="10013"/>
          <a:stretch>
            <a:fillRect/>
          </a:stretch>
        </p:blipFill>
        <p:spPr>
          <a:xfrm>
            <a:off x="10325100" y="5576206"/>
            <a:ext cx="1866900" cy="1281794"/>
          </a:xfrm>
          <a:prstGeom prst="rect">
            <a:avLst/>
          </a:prstGeom>
        </p:spPr>
      </p:pic>
    </p:spTree>
    <p:extLst>
      <p:ext uri="{BB962C8B-B14F-4D97-AF65-F5344CB8AC3E}">
        <p14:creationId xmlns:p14="http://schemas.microsoft.com/office/powerpoint/2010/main" val="18247039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2_soil">
    <p:spTree>
      <p:nvGrpSpPr>
        <p:cNvPr id="1" name=""/>
        <p:cNvGrpSpPr/>
        <p:nvPr/>
      </p:nvGrpSpPr>
      <p:grpSpPr>
        <a:xfrm>
          <a:off x="0" y="0"/>
          <a:ext cx="0" cy="0"/>
          <a:chOff x="0" y="0"/>
          <a:chExt cx="0" cy="0"/>
        </a:xfrm>
      </p:grpSpPr>
      <p:pic>
        <p:nvPicPr>
          <p:cNvPr id="10" name="Picture 9" descr="A brown surface with small dots&#10;&#10;AI-generated content may be incorrect.">
            <a:extLst>
              <a:ext uri="{FF2B5EF4-FFF2-40B4-BE49-F238E27FC236}">
                <a16:creationId xmlns:a16="http://schemas.microsoft.com/office/drawing/2014/main" id="{7E696FD1-308C-D685-F1BC-E979BFB8575B}"/>
              </a:ext>
            </a:extLst>
          </p:cNvPr>
          <p:cNvPicPr>
            <a:picLocks noChangeAspect="1"/>
          </p:cNvPicPr>
          <p:nvPr userDrawn="1"/>
        </p:nvPicPr>
        <p:blipFill>
          <a:blip r:embed="rId2"/>
          <a:srcRect r="756"/>
          <a:stretch>
            <a:fillRect/>
          </a:stretch>
        </p:blipFill>
        <p:spPr>
          <a:xfrm>
            <a:off x="2467" y="0"/>
            <a:ext cx="12189533" cy="6858000"/>
          </a:xfrm>
          <a:prstGeom prst="rect">
            <a:avLst/>
          </a:prstGeom>
        </p:spPr>
      </p:pic>
      <p:pic>
        <p:nvPicPr>
          <p:cNvPr id="11" name="Picture 10">
            <a:extLst>
              <a:ext uri="{FF2B5EF4-FFF2-40B4-BE49-F238E27FC236}">
                <a16:creationId xmlns:a16="http://schemas.microsoft.com/office/drawing/2014/main" id="{BCA6FD8A-0BA0-F5C2-5CC3-7EE5F3970C9E}"/>
              </a:ext>
            </a:extLst>
          </p:cNvPr>
          <p:cNvPicPr>
            <a:picLocks noChangeAspect="1"/>
          </p:cNvPicPr>
          <p:nvPr userDrawn="1"/>
        </p:nvPicPr>
        <p:blipFill>
          <a:blip r:embed="rId3"/>
          <a:srcRect l="-2" t="-16" r="14712" b="64542"/>
          <a:stretch>
            <a:fillRect/>
          </a:stretch>
        </p:blipFill>
        <p:spPr>
          <a:xfrm flipH="1">
            <a:off x="-2" y="5906553"/>
            <a:ext cx="2413000" cy="951447"/>
          </a:xfrm>
          <a:prstGeom prst="rect">
            <a:avLst/>
          </a:prstGeom>
        </p:spPr>
      </p:pic>
      <p:pic>
        <p:nvPicPr>
          <p:cNvPr id="12" name="Picture 11" descr="A close-up of a logo&#10;&#10;AI-generated content may be incorrect.">
            <a:extLst>
              <a:ext uri="{FF2B5EF4-FFF2-40B4-BE49-F238E27FC236}">
                <a16:creationId xmlns:a16="http://schemas.microsoft.com/office/drawing/2014/main" id="{24884508-875A-C274-675F-BB291154FBE4}"/>
              </a:ext>
            </a:extLst>
          </p:cNvPr>
          <p:cNvPicPr>
            <a:picLocks noChangeAspect="1"/>
          </p:cNvPicPr>
          <p:nvPr userDrawn="1"/>
        </p:nvPicPr>
        <p:blipFill>
          <a:blip r:embed="rId4"/>
          <a:stretch>
            <a:fillRect/>
          </a:stretch>
        </p:blipFill>
        <p:spPr>
          <a:xfrm>
            <a:off x="94610" y="6082977"/>
            <a:ext cx="1981959" cy="718460"/>
          </a:xfrm>
          <a:prstGeom prst="rect">
            <a:avLst/>
          </a:prstGeom>
        </p:spPr>
      </p:pic>
      <p:pic>
        <p:nvPicPr>
          <p:cNvPr id="13" name="Picture 12">
            <a:extLst>
              <a:ext uri="{FF2B5EF4-FFF2-40B4-BE49-F238E27FC236}">
                <a16:creationId xmlns:a16="http://schemas.microsoft.com/office/drawing/2014/main" id="{A74B3928-EA95-B937-B6F6-9AC64B36144A}"/>
              </a:ext>
            </a:extLst>
          </p:cNvPr>
          <p:cNvPicPr>
            <a:picLocks noChangeAspect="1"/>
          </p:cNvPicPr>
          <p:nvPr userDrawn="1"/>
        </p:nvPicPr>
        <p:blipFill>
          <a:blip r:embed="rId5"/>
          <a:srcRect/>
          <a:stretch/>
        </p:blipFill>
        <p:spPr>
          <a:xfrm>
            <a:off x="10209868" y="337423"/>
            <a:ext cx="1534360" cy="501374"/>
          </a:xfrm>
          <a:prstGeom prst="rect">
            <a:avLst/>
          </a:prstGeom>
        </p:spPr>
      </p:pic>
      <p:sp>
        <p:nvSpPr>
          <p:cNvPr id="14" name="TextBox 13">
            <a:extLst>
              <a:ext uri="{FF2B5EF4-FFF2-40B4-BE49-F238E27FC236}">
                <a16:creationId xmlns:a16="http://schemas.microsoft.com/office/drawing/2014/main" id="{735DA87E-BB1F-0DA3-FA70-C5CCECE8C35A}"/>
              </a:ext>
            </a:extLst>
          </p:cNvPr>
          <p:cNvSpPr txBox="1"/>
          <p:nvPr userDrawn="1"/>
        </p:nvSpPr>
        <p:spPr>
          <a:xfrm>
            <a:off x="10228082" y="412872"/>
            <a:ext cx="1512744" cy="369332"/>
          </a:xfrm>
          <a:prstGeom prst="rect">
            <a:avLst/>
          </a:prstGeom>
          <a:noFill/>
        </p:spPr>
        <p:txBody>
          <a:bodyPr wrap="square">
            <a:spAutoFit/>
          </a:bodyPr>
          <a:lstStyle/>
          <a:p>
            <a:pPr algn="ctr"/>
            <a:r>
              <a:rPr lang="en-US" sz="1800" dirty="0">
                <a:solidFill>
                  <a:srgbClr val="B83529"/>
                </a:solidFill>
                <a:latin typeface="SZTOS MEDIUM" pitchFamily="2" charset="77"/>
                <a:ea typeface="SZTOS MEDIUM" pitchFamily="2" charset="77"/>
                <a:cs typeface="SZTOS MEDIUM" pitchFamily="2" charset="77"/>
              </a:rPr>
              <a:t>Lesson 2</a:t>
            </a:r>
            <a:endParaRPr lang="en-US" dirty="0">
              <a:solidFill>
                <a:srgbClr val="B83529"/>
              </a:solidFill>
            </a:endParaRPr>
          </a:p>
        </p:txBody>
      </p:sp>
      <p:pic>
        <p:nvPicPr>
          <p:cNvPr id="15" name="Picture 14">
            <a:extLst>
              <a:ext uri="{FF2B5EF4-FFF2-40B4-BE49-F238E27FC236}">
                <a16:creationId xmlns:a16="http://schemas.microsoft.com/office/drawing/2014/main" id="{F067E765-04AC-1AB3-CEDA-852E109F390E}"/>
              </a:ext>
            </a:extLst>
          </p:cNvPr>
          <p:cNvPicPr>
            <a:picLocks noChangeAspect="1"/>
          </p:cNvPicPr>
          <p:nvPr userDrawn="1"/>
        </p:nvPicPr>
        <p:blipFill>
          <a:blip r:embed="rId6"/>
          <a:srcRect l="-9915" t="-40076" r="10013"/>
          <a:stretch>
            <a:fillRect/>
          </a:stretch>
        </p:blipFill>
        <p:spPr>
          <a:xfrm>
            <a:off x="10325100" y="5576206"/>
            <a:ext cx="1866900" cy="1281794"/>
          </a:xfrm>
          <a:prstGeom prst="rect">
            <a:avLst/>
          </a:prstGeom>
        </p:spPr>
      </p:pic>
    </p:spTree>
    <p:extLst>
      <p:ext uri="{BB962C8B-B14F-4D97-AF65-F5344CB8AC3E}">
        <p14:creationId xmlns:p14="http://schemas.microsoft.com/office/powerpoint/2010/main" val="30795244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D7B5732-2194-3853-7124-B0FCB377485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D847EC56-1849-9526-EC79-961C049DFCB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CDADF89-AF5C-CCA1-F9C0-E7C9251737F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F544BA9-3398-504A-89BA-DB7BAC2DF3E5}" type="datetime1">
              <a:rPr lang="en-AU" smtClean="0"/>
              <a:t>26/11/2025</a:t>
            </a:fld>
            <a:endParaRPr lang="en-US"/>
          </a:p>
        </p:txBody>
      </p:sp>
      <p:sp>
        <p:nvSpPr>
          <p:cNvPr id="5" name="Footer Placeholder 4">
            <a:extLst>
              <a:ext uri="{FF2B5EF4-FFF2-40B4-BE49-F238E27FC236}">
                <a16:creationId xmlns:a16="http://schemas.microsoft.com/office/drawing/2014/main" id="{5C32A239-9E34-2465-CD63-4D03E13805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1494AC47-8988-2B6F-FDE1-6E8ACC5AAF0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3F77108-CF9B-6246-B880-D6DF5740904B}" type="slidenum">
              <a:rPr lang="en-US" smtClean="0"/>
              <a:t>‹#›</a:t>
            </a:fld>
            <a:endParaRPr lang="en-US"/>
          </a:p>
        </p:txBody>
      </p:sp>
    </p:spTree>
    <p:extLst>
      <p:ext uri="{BB962C8B-B14F-4D97-AF65-F5344CB8AC3E}">
        <p14:creationId xmlns:p14="http://schemas.microsoft.com/office/powerpoint/2010/main" val="16004875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1" r:id="rId3"/>
    <p:sldLayoutId id="2147483663" r:id="rId4"/>
    <p:sldLayoutId id="2147483675" r:id="rId5"/>
    <p:sldLayoutId id="2147483676" r:id="rId6"/>
    <p:sldLayoutId id="2147483677" r:id="rId7"/>
    <p:sldLayoutId id="2147483651" r:id="rId8"/>
    <p:sldLayoutId id="2147483660" r:id="rId9"/>
    <p:sldLayoutId id="2147483681" r:id="rId10"/>
    <p:sldLayoutId id="2147483679" r:id="rId11"/>
    <p:sldLayoutId id="2147483662" r:id="rId12"/>
    <p:sldLayoutId id="2147483673" r:id="rId13"/>
    <p:sldLayoutId id="2147483674" r:id="rId14"/>
    <p:sldLayoutId id="2147483678" r:id="rId15"/>
    <p:sldLayoutId id="2147483680" r:id="rId16"/>
    <p:sldLayoutId id="2147483682" r:id="rId17"/>
    <p:sldLayoutId id="2147483652" r:id="rId18"/>
    <p:sldLayoutId id="2147483666" r:id="rId19"/>
    <p:sldLayoutId id="2147483664" r:id="rId20"/>
    <p:sldLayoutId id="2147483671" r:id="rId21"/>
    <p:sldLayoutId id="2147483672" r:id="rId22"/>
    <p:sldLayoutId id="2147483665" r:id="rId23"/>
    <p:sldLayoutId id="2147483653" r:id="rId24"/>
    <p:sldLayoutId id="2147483654" r:id="rId25"/>
    <p:sldLayoutId id="2147483667" r:id="rId26"/>
    <p:sldLayoutId id="2147483668" r:id="rId27"/>
    <p:sldLayoutId id="2147483669" r:id="rId28"/>
    <p:sldLayoutId id="2147483670" r:id="rId29"/>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minimushroomgrowers.com.au/wp-content/uploads/2025/11/AMGA_Teacher-Guide-5-6.pdf" TargetMode="External"/><Relationship Id="rId7"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g"/><Relationship Id="rId1" Type="http://schemas.openxmlformats.org/officeDocument/2006/relationships/slideLayout" Target="../slideLayouts/slideLayout18.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5.png"/><Relationship Id="rId18" Type="http://schemas.openxmlformats.org/officeDocument/2006/relationships/image" Target="../media/image47.png"/><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image" Target="../media/image18.png"/><Relationship Id="rId17" Type="http://schemas.openxmlformats.org/officeDocument/2006/relationships/image" Target="../media/image46.png"/><Relationship Id="rId2" Type="http://schemas.openxmlformats.org/officeDocument/2006/relationships/image" Target="../media/image8.png"/><Relationship Id="rId16"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40.png"/><Relationship Id="rId11" Type="http://schemas.openxmlformats.org/officeDocument/2006/relationships/image" Target="../media/image44.png"/><Relationship Id="rId5" Type="http://schemas.openxmlformats.org/officeDocument/2006/relationships/image" Target="../media/image39.png"/><Relationship Id="rId15" Type="http://schemas.openxmlformats.org/officeDocument/2006/relationships/image" Target="../media/image15.png"/><Relationship Id="rId10" Type="http://schemas.openxmlformats.org/officeDocument/2006/relationships/image" Target="../media/image43.png"/><Relationship Id="rId19" Type="http://schemas.openxmlformats.org/officeDocument/2006/relationships/image" Target="../media/image17.png"/><Relationship Id="rId4" Type="http://schemas.openxmlformats.org/officeDocument/2006/relationships/image" Target="../media/image38.png"/><Relationship Id="rId9" Type="http://schemas.openxmlformats.org/officeDocument/2006/relationships/image" Target="../media/image22.png"/><Relationship Id="rId14" Type="http://schemas.openxmlformats.org/officeDocument/2006/relationships/image" Target="../media/image36.png"/></Relationships>
</file>

<file path=ppt/slides/_rels/slide1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49.png"/><Relationship Id="rId7" Type="http://schemas.openxmlformats.org/officeDocument/2006/relationships/image" Target="../media/image16.png"/><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1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5.png"/><Relationship Id="rId1" Type="http://schemas.openxmlformats.org/officeDocument/2006/relationships/slideLayout" Target="../slideLayouts/slideLayout17.xml"/><Relationship Id="rId5" Type="http://schemas.openxmlformats.org/officeDocument/2006/relationships/image" Target="../media/image54.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15.png"/><Relationship Id="rId1" Type="http://schemas.openxmlformats.org/officeDocument/2006/relationships/slideLayout" Target="../slideLayouts/slideLayout18.xml"/><Relationship Id="rId4" Type="http://schemas.openxmlformats.org/officeDocument/2006/relationships/image" Target="../media/image56.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57.jpeg"/><Relationship Id="rId2" Type="http://schemas.openxmlformats.org/officeDocument/2006/relationships/slideLayout" Target="../slideLayouts/slideLayout19.xml"/><Relationship Id="rId1" Type="http://schemas.openxmlformats.org/officeDocument/2006/relationships/video" Target="https://www.youtube.com/embed/g79aVFHLPjQ?start=21&amp;feature=oembed" TargetMode="External"/><Relationship Id="rId6" Type="http://schemas.openxmlformats.org/officeDocument/2006/relationships/image" Target="../media/image23.png"/><Relationship Id="rId5" Type="http://schemas.openxmlformats.org/officeDocument/2006/relationships/image" Target="../media/image20.png"/><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2.png"/><Relationship Id="rId12"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6.xml"/><Relationship Id="rId6" Type="http://schemas.openxmlformats.org/officeDocument/2006/relationships/image" Target="../media/image61.png"/><Relationship Id="rId11" Type="http://schemas.openxmlformats.org/officeDocument/2006/relationships/image" Target="../media/image15.png"/><Relationship Id="rId5" Type="http://schemas.openxmlformats.org/officeDocument/2006/relationships/image" Target="../media/image60.png"/><Relationship Id="rId10" Type="http://schemas.openxmlformats.org/officeDocument/2006/relationships/image" Target="../media/image65.png"/><Relationship Id="rId4" Type="http://schemas.openxmlformats.org/officeDocument/2006/relationships/image" Target="../media/image59.png"/><Relationship Id="rId9" Type="http://schemas.openxmlformats.org/officeDocument/2006/relationships/image" Target="../media/image64.png"/></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1.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17.png"/><Relationship Id="rId5" Type="http://schemas.openxmlformats.org/officeDocument/2006/relationships/image" Target="../media/image15.png"/><Relationship Id="rId4" Type="http://schemas.openxmlformats.org/officeDocument/2006/relationships/hyperlink" Target="https://www.surveymonkey.com/r/5-6studentsurvey"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69.jpeg"/><Relationship Id="rId2" Type="http://schemas.openxmlformats.org/officeDocument/2006/relationships/slideLayout" Target="../slideLayouts/slideLayout19.xml"/><Relationship Id="rId1" Type="http://schemas.openxmlformats.org/officeDocument/2006/relationships/video" Target="https://www.youtube.com/embed/S3dPSr42y_U?feature=oembed" TargetMode="External"/><Relationship Id="rId6" Type="http://schemas.openxmlformats.org/officeDocument/2006/relationships/image" Target="../media/image23.png"/><Relationship Id="rId5" Type="http://schemas.openxmlformats.org/officeDocument/2006/relationships/image" Target="../media/image20.png"/><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15.png"/><Relationship Id="rId1" Type="http://schemas.openxmlformats.org/officeDocument/2006/relationships/slideLayout" Target="../slideLayouts/slideLayout19.xml"/><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15.png"/><Relationship Id="rId1" Type="http://schemas.openxmlformats.org/officeDocument/2006/relationships/slideLayout" Target="../slideLayouts/slideLayout20.xml"/><Relationship Id="rId5" Type="http://schemas.openxmlformats.org/officeDocument/2006/relationships/image" Target="../media/image20.png"/><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72.jpeg"/><Relationship Id="rId2" Type="http://schemas.openxmlformats.org/officeDocument/2006/relationships/slideLayout" Target="../slideLayouts/slideLayout20.xml"/><Relationship Id="rId1" Type="http://schemas.openxmlformats.org/officeDocument/2006/relationships/video" Target="https://www.youtube.com/embed/VCYeLuURxRM?feature=oembed" TargetMode="External"/><Relationship Id="rId6" Type="http://schemas.openxmlformats.org/officeDocument/2006/relationships/image" Target="../media/image23.png"/><Relationship Id="rId5" Type="http://schemas.openxmlformats.org/officeDocument/2006/relationships/image" Target="../media/image20.png"/><Relationship Id="rId4" Type="http://schemas.openxmlformats.org/officeDocument/2006/relationships/image" Target="../media/image15.png"/></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73.jpg"/><Relationship Id="rId1" Type="http://schemas.openxmlformats.org/officeDocument/2006/relationships/slideLayout" Target="../slideLayouts/slideLayout20.xml"/><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0.xml"/><Relationship Id="rId6" Type="http://schemas.openxmlformats.org/officeDocument/2006/relationships/image" Target="../media/image16.png"/><Relationship Id="rId5" Type="http://schemas.openxmlformats.org/officeDocument/2006/relationships/image" Target="../media/image21.png"/><Relationship Id="rId4" Type="http://schemas.openxmlformats.org/officeDocument/2006/relationships/image" Target="../media/image54.png"/></Relationships>
</file>

<file path=ppt/slides/_rels/slide2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0.xml"/><Relationship Id="rId4" Type="http://schemas.openxmlformats.org/officeDocument/2006/relationships/image" Target="../media/image15.png"/></Relationships>
</file>

<file path=ppt/slides/_rels/slide2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75.png"/><Relationship Id="rId7"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20.xml"/><Relationship Id="rId6" Type="http://schemas.openxmlformats.org/officeDocument/2006/relationships/image" Target="../media/image29.png"/><Relationship Id="rId5" Type="http://schemas.openxmlformats.org/officeDocument/2006/relationships/image" Target="../media/image15.png"/><Relationship Id="rId4" Type="http://schemas.openxmlformats.org/officeDocument/2006/relationships/image" Target="../media/image74.png"/><Relationship Id="rId9" Type="http://schemas.openxmlformats.org/officeDocument/2006/relationships/image" Target="../media/image33.png"/></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18.png"/></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slideLayout" Target="../slideLayouts/slideLayout21.xml"/><Relationship Id="rId1" Type="http://schemas.openxmlformats.org/officeDocument/2006/relationships/video" Target="https://www.youtube.com/embed/LG3LjykAa4k?start=86&amp;feature=oembed" TargetMode="External"/><Relationship Id="rId4" Type="http://schemas.openxmlformats.org/officeDocument/2006/relationships/image" Target="../media/image15.png"/></Relationships>
</file>

<file path=ppt/slides/_rels/slide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6.png"/><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1.xml"/><Relationship Id="rId1" Type="http://schemas.openxmlformats.org/officeDocument/2006/relationships/slideLayout" Target="../slideLayouts/slideLayout21.xml"/><Relationship Id="rId5" Type="http://schemas.openxmlformats.org/officeDocument/2006/relationships/image" Target="../media/image21.png"/><Relationship Id="rId4" Type="http://schemas.openxmlformats.org/officeDocument/2006/relationships/image" Target="../media/image15.png"/></Relationships>
</file>

<file path=ppt/slides/_rels/slide3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1.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21.xml"/><Relationship Id="rId1" Type="http://schemas.openxmlformats.org/officeDocument/2006/relationships/video" Target="https://www.youtube.com/embed/vlzdKx3q-Bo?feature=oembed" TargetMode="External"/><Relationship Id="rId5" Type="http://schemas.openxmlformats.org/officeDocument/2006/relationships/image" Target="../media/image77.jpeg"/><Relationship Id="rId4" Type="http://schemas.openxmlformats.org/officeDocument/2006/relationships/image" Target="../media/image15.png"/></Relationships>
</file>

<file path=ppt/slides/_rels/slide3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image" Target="../media/image34.png"/><Relationship Id="rId1" Type="http://schemas.openxmlformats.org/officeDocument/2006/relationships/slideLayout" Target="../slideLayouts/slideLayout21.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 Id="rId9" Type="http://schemas.openxmlformats.org/officeDocument/2006/relationships/image" Target="../media/image21.png"/></Relationships>
</file>

<file path=ppt/slides/_rels/slide37.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84.png"/><Relationship Id="rId7" Type="http://schemas.openxmlformats.org/officeDocument/2006/relationships/image" Target="../media/image88.png"/><Relationship Id="rId2" Type="http://schemas.openxmlformats.org/officeDocument/2006/relationships/image" Target="../media/image83.png"/><Relationship Id="rId1" Type="http://schemas.openxmlformats.org/officeDocument/2006/relationships/slideLayout" Target="../slideLayouts/slideLayout5.xml"/><Relationship Id="rId6" Type="http://schemas.openxmlformats.org/officeDocument/2006/relationships/image" Target="../media/image87.png"/><Relationship Id="rId11" Type="http://schemas.openxmlformats.org/officeDocument/2006/relationships/image" Target="../media/image15.png"/><Relationship Id="rId5" Type="http://schemas.openxmlformats.org/officeDocument/2006/relationships/image" Target="../media/image86.png"/><Relationship Id="rId10" Type="http://schemas.openxmlformats.org/officeDocument/2006/relationships/image" Target="../media/image91.png"/><Relationship Id="rId4" Type="http://schemas.openxmlformats.org/officeDocument/2006/relationships/image" Target="../media/image85.png"/><Relationship Id="rId9" Type="http://schemas.openxmlformats.org/officeDocument/2006/relationships/image" Target="../media/image90.png"/></Relationships>
</file>

<file path=ppt/slides/_rels/slide3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1.xml"/></Relationships>
</file>

<file path=ppt/slides/_rels/slide3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0.xml"/><Relationship Id="rId4" Type="http://schemas.openxmlformats.org/officeDocument/2006/relationships/image" Target="../media/image18.png"/></Relationships>
</file>

<file path=ppt/slides/_rels/slide4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93.jpeg"/><Relationship Id="rId7" Type="http://schemas.openxmlformats.org/officeDocument/2006/relationships/image" Target="../media/image97.jpg"/><Relationship Id="rId2" Type="http://schemas.openxmlformats.org/officeDocument/2006/relationships/image" Target="../media/image92.png"/><Relationship Id="rId1" Type="http://schemas.openxmlformats.org/officeDocument/2006/relationships/slideLayout" Target="../slideLayouts/slideLayout6.xml"/><Relationship Id="rId6" Type="http://schemas.openxmlformats.org/officeDocument/2006/relationships/image" Target="../media/image96.jpg"/><Relationship Id="rId5" Type="http://schemas.openxmlformats.org/officeDocument/2006/relationships/image" Target="../media/image95.jpg"/><Relationship Id="rId4" Type="http://schemas.openxmlformats.org/officeDocument/2006/relationships/image" Target="../media/image94.jpg"/><Relationship Id="rId9" Type="http://schemas.openxmlformats.org/officeDocument/2006/relationships/image" Target="../media/image15.png"/></Relationships>
</file>

<file path=ppt/slides/_rels/slide4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98.jpg"/><Relationship Id="rId1" Type="http://schemas.openxmlformats.org/officeDocument/2006/relationships/slideLayout" Target="../slideLayouts/slideLayout22.xml"/><Relationship Id="rId4" Type="http://schemas.openxmlformats.org/officeDocument/2006/relationships/image" Target="../media/image43.png"/></Relationships>
</file>

<file path=ppt/slides/_rels/slide43.xml.rels><?xml version="1.0" encoding="UTF-8" standalone="yes"?>
<Relationships xmlns="http://schemas.openxmlformats.org/package/2006/relationships"><Relationship Id="rId8" Type="http://schemas.openxmlformats.org/officeDocument/2006/relationships/hyperlink" Target="https://www.mushroomcouncil.com/nutrition/feed-your-immune-system/" TargetMode="External"/><Relationship Id="rId3" Type="http://schemas.openxmlformats.org/officeDocument/2006/relationships/image" Target="../media/image100.png"/><Relationship Id="rId7" Type="http://schemas.openxmlformats.org/officeDocument/2006/relationships/image" Target="../media/image15.png"/><Relationship Id="rId2" Type="http://schemas.openxmlformats.org/officeDocument/2006/relationships/image" Target="../media/image99.png"/><Relationship Id="rId1" Type="http://schemas.openxmlformats.org/officeDocument/2006/relationships/slideLayout" Target="../slideLayouts/slideLayout6.xml"/><Relationship Id="rId6" Type="http://schemas.openxmlformats.org/officeDocument/2006/relationships/image" Target="../media/image23.png"/><Relationship Id="rId5" Type="http://schemas.openxmlformats.org/officeDocument/2006/relationships/image" Target="../media/image102.png"/><Relationship Id="rId4" Type="http://schemas.openxmlformats.org/officeDocument/2006/relationships/image" Target="../media/image101.png"/></Relationships>
</file>

<file path=ppt/slides/_rels/slide4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03.jpg"/><Relationship Id="rId1" Type="http://schemas.openxmlformats.org/officeDocument/2006/relationships/slideLayout" Target="../slideLayouts/slideLayout22.xml"/><Relationship Id="rId4" Type="http://schemas.openxmlformats.org/officeDocument/2006/relationships/image" Target="../media/image56.png"/></Relationships>
</file>

<file path=ppt/slides/_rels/slide45.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04.png"/><Relationship Id="rId7" Type="http://schemas.openxmlformats.org/officeDocument/2006/relationships/image" Target="../media/image108.png"/><Relationship Id="rId2" Type="http://schemas.openxmlformats.org/officeDocument/2006/relationships/image" Target="../media/image53.png"/><Relationship Id="rId1" Type="http://schemas.openxmlformats.org/officeDocument/2006/relationships/slideLayout" Target="../slideLayouts/slideLayout14.xml"/><Relationship Id="rId6" Type="http://schemas.openxmlformats.org/officeDocument/2006/relationships/image" Target="../media/image107.png"/><Relationship Id="rId11" Type="http://schemas.openxmlformats.org/officeDocument/2006/relationships/image" Target="../media/image15.png"/><Relationship Id="rId5" Type="http://schemas.openxmlformats.org/officeDocument/2006/relationships/image" Target="../media/image106.png"/><Relationship Id="rId10" Type="http://schemas.openxmlformats.org/officeDocument/2006/relationships/image" Target="../media/image21.png"/><Relationship Id="rId4" Type="http://schemas.openxmlformats.org/officeDocument/2006/relationships/image" Target="../media/image105.png"/><Relationship Id="rId9" Type="http://schemas.openxmlformats.org/officeDocument/2006/relationships/hyperlink" Target="https://australianmushroomgrowers.com.au/cooking-with-kids/" TargetMode="External"/></Relationships>
</file>

<file path=ppt/slides/_rels/slide4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6.png"/><Relationship Id="rId7"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2.xml"/><Relationship Id="rId6" Type="http://schemas.openxmlformats.org/officeDocument/2006/relationships/hyperlink" Target="https://minimushroomgrowers.com.au/wp-content/uploads/2025/11/AMGA_5-6-Certificate.pdf" TargetMode="External"/><Relationship Id="rId5" Type="http://schemas.openxmlformats.org/officeDocument/2006/relationships/hyperlink" Target="https://www.surveymonkey.com/r/teacherfeedbacksurvey_" TargetMode="External"/><Relationship Id="rId4" Type="http://schemas.openxmlformats.org/officeDocument/2006/relationships/hyperlink" Target="https://www.surveymonkey.com/r/5-6finalstudentsurvey"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4.jpeg"/><Relationship Id="rId2" Type="http://schemas.openxmlformats.org/officeDocument/2006/relationships/slideLayout" Target="../slideLayouts/slideLayout18.xml"/><Relationship Id="rId1" Type="http://schemas.openxmlformats.org/officeDocument/2006/relationships/video" Target="https://www.youtube.com/embed/2fooP2ienR0?feature=oembed" TargetMode="External"/><Relationship Id="rId6" Type="http://schemas.openxmlformats.org/officeDocument/2006/relationships/image" Target="../media/image20.png"/><Relationship Id="rId5" Type="http://schemas.openxmlformats.org/officeDocument/2006/relationships/image" Target="../media/image23.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7.xml"/><Relationship Id="rId5" Type="http://schemas.openxmlformats.org/officeDocument/2006/relationships/image" Target="../media/image26.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7.png"/><Relationship Id="rId7"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15.png"/><Relationship Id="rId10" Type="http://schemas.openxmlformats.org/officeDocument/2006/relationships/image" Target="../media/image32.png"/><Relationship Id="rId4" Type="http://schemas.openxmlformats.org/officeDocument/2006/relationships/image" Target="../media/image23.png"/><Relationship Id="rId9"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image" Target="../media/image21.png"/><Relationship Id="rId5" Type="http://schemas.openxmlformats.org/officeDocument/2006/relationships/image" Target="../media/image34.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7FB475C9-D142-9697-AE1A-464BC5A45196}"/>
              </a:ext>
            </a:extLst>
          </p:cNvPr>
          <p:cNvSpPr txBox="1">
            <a:spLocks/>
          </p:cNvSpPr>
          <p:nvPr/>
        </p:nvSpPr>
        <p:spPr>
          <a:xfrm>
            <a:off x="1524000" y="3927104"/>
            <a:ext cx="9144000" cy="80134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dirty="0"/>
          </a:p>
        </p:txBody>
      </p:sp>
      <p:sp>
        <p:nvSpPr>
          <p:cNvPr id="7" name="Subtitle 2">
            <a:extLst>
              <a:ext uri="{FF2B5EF4-FFF2-40B4-BE49-F238E27FC236}">
                <a16:creationId xmlns:a16="http://schemas.microsoft.com/office/drawing/2014/main" id="{E83EE3D7-6AFC-3834-1135-25631B1ADC32}"/>
              </a:ext>
            </a:extLst>
          </p:cNvPr>
          <p:cNvSpPr txBox="1">
            <a:spLocks/>
          </p:cNvSpPr>
          <p:nvPr/>
        </p:nvSpPr>
        <p:spPr>
          <a:xfrm>
            <a:off x="1524000" y="2899654"/>
            <a:ext cx="9144000" cy="80134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dirty="0">
              <a:latin typeface="SZTOS MEDIUM" pitchFamily="2" charset="77"/>
              <a:ea typeface="SZTOS MEDIUM" pitchFamily="2" charset="77"/>
              <a:cs typeface="SZTOS MEDIUM" pitchFamily="2" charset="77"/>
            </a:endParaRPr>
          </a:p>
        </p:txBody>
      </p:sp>
      <p:sp>
        <p:nvSpPr>
          <p:cNvPr id="8" name="Subtitle 2">
            <a:extLst>
              <a:ext uri="{FF2B5EF4-FFF2-40B4-BE49-F238E27FC236}">
                <a16:creationId xmlns:a16="http://schemas.microsoft.com/office/drawing/2014/main" id="{3270A9AE-E20A-934B-C244-7A63DD343184}"/>
              </a:ext>
            </a:extLst>
          </p:cNvPr>
          <p:cNvSpPr txBox="1">
            <a:spLocks/>
          </p:cNvSpPr>
          <p:nvPr/>
        </p:nvSpPr>
        <p:spPr>
          <a:xfrm>
            <a:off x="1524000" y="3012704"/>
            <a:ext cx="9144000" cy="80134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dirty="0">
              <a:latin typeface="SZTOS MEDIUM" pitchFamily="2" charset="77"/>
              <a:ea typeface="SZTOS MEDIUM" pitchFamily="2" charset="77"/>
              <a:cs typeface="SZTOS MEDIUM" pitchFamily="2" charset="77"/>
            </a:endParaRPr>
          </a:p>
        </p:txBody>
      </p:sp>
      <p:sp>
        <p:nvSpPr>
          <p:cNvPr id="10" name="Rounded Rectangle 9">
            <a:extLst>
              <a:ext uri="{FF2B5EF4-FFF2-40B4-BE49-F238E27FC236}">
                <a16:creationId xmlns:a16="http://schemas.microsoft.com/office/drawing/2014/main" id="{07939724-4FF7-F9A5-375D-0EE3E7657DC6}"/>
              </a:ext>
            </a:extLst>
          </p:cNvPr>
          <p:cNvSpPr/>
          <p:nvPr/>
        </p:nvSpPr>
        <p:spPr>
          <a:xfrm>
            <a:off x="447472" y="5122218"/>
            <a:ext cx="11284085" cy="807519"/>
          </a:xfrm>
          <a:prstGeom prst="roundRect">
            <a:avLst>
              <a:gd name="adj" fmla="val 17032"/>
            </a:avLst>
          </a:prstGeom>
          <a:solidFill>
            <a:srgbClr val="9B22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a:extLst>
              <a:ext uri="{FF2B5EF4-FFF2-40B4-BE49-F238E27FC236}">
                <a16:creationId xmlns:a16="http://schemas.microsoft.com/office/drawing/2014/main" id="{602E4A94-2589-E75D-FB95-DAC3F48607FB}"/>
              </a:ext>
            </a:extLst>
          </p:cNvPr>
          <p:cNvSpPr/>
          <p:nvPr/>
        </p:nvSpPr>
        <p:spPr>
          <a:xfrm>
            <a:off x="447472" y="2124175"/>
            <a:ext cx="11284085" cy="2599416"/>
          </a:xfrm>
          <a:prstGeom prst="roundRect">
            <a:avLst>
              <a:gd name="adj" fmla="val 8157"/>
            </a:avLst>
          </a:prstGeom>
          <a:solidFill>
            <a:srgbClr val="FDE1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A9B581A-9112-7AD6-D8E9-1195CA54F691}"/>
              </a:ext>
            </a:extLst>
          </p:cNvPr>
          <p:cNvSpPr>
            <a:spLocks noGrp="1"/>
          </p:cNvSpPr>
          <p:nvPr>
            <p:ph type="ctrTitle"/>
          </p:nvPr>
        </p:nvSpPr>
        <p:spPr>
          <a:xfrm>
            <a:off x="723554" y="2247601"/>
            <a:ext cx="6292788" cy="1372781"/>
          </a:xfrm>
        </p:spPr>
        <p:txBody>
          <a:bodyPr anchor="t">
            <a:noAutofit/>
          </a:bodyPr>
          <a:lstStyle/>
          <a:p>
            <a:pPr algn="l">
              <a:lnSpc>
                <a:spcPct val="100000"/>
              </a:lnSpc>
            </a:pPr>
            <a:r>
              <a:rPr lang="en-US" sz="4000" b="1" dirty="0">
                <a:solidFill>
                  <a:srgbClr val="B83529"/>
                </a:solidFill>
                <a:latin typeface="Sztosfixed" pitchFamily="2" charset="77"/>
                <a:ea typeface="Sztosfixed" pitchFamily="2" charset="77"/>
                <a:cs typeface="Sztosfixed" pitchFamily="2" charset="77"/>
              </a:rPr>
              <a:t>Supporting Resource Pack</a:t>
            </a:r>
          </a:p>
        </p:txBody>
      </p:sp>
      <p:pic>
        <p:nvPicPr>
          <p:cNvPr id="13" name="Picture 12" descr="A logo of a company&#10;&#10;AI-generated content may be incorrect.">
            <a:extLst>
              <a:ext uri="{FF2B5EF4-FFF2-40B4-BE49-F238E27FC236}">
                <a16:creationId xmlns:a16="http://schemas.microsoft.com/office/drawing/2014/main" id="{17E80DCB-F31B-9F81-0AF8-AD79EA202A92}"/>
              </a:ext>
            </a:extLst>
          </p:cNvPr>
          <p:cNvPicPr>
            <a:picLocks noChangeAspect="1"/>
          </p:cNvPicPr>
          <p:nvPr/>
        </p:nvPicPr>
        <p:blipFill>
          <a:blip r:embed="rId2"/>
          <a:stretch>
            <a:fillRect/>
          </a:stretch>
        </p:blipFill>
        <p:spPr>
          <a:xfrm>
            <a:off x="569350" y="117520"/>
            <a:ext cx="11013050" cy="1896690"/>
          </a:xfrm>
          <a:prstGeom prst="rect">
            <a:avLst/>
          </a:prstGeom>
        </p:spPr>
      </p:pic>
      <p:sp>
        <p:nvSpPr>
          <p:cNvPr id="15" name="TextBox 14">
            <a:extLst>
              <a:ext uri="{FF2B5EF4-FFF2-40B4-BE49-F238E27FC236}">
                <a16:creationId xmlns:a16="http://schemas.microsoft.com/office/drawing/2014/main" id="{7D983624-4AC7-19E0-01B0-AEF07766ACA6}"/>
              </a:ext>
            </a:extLst>
          </p:cNvPr>
          <p:cNvSpPr txBox="1"/>
          <p:nvPr/>
        </p:nvSpPr>
        <p:spPr>
          <a:xfrm>
            <a:off x="723554" y="3635495"/>
            <a:ext cx="5733988" cy="918841"/>
          </a:xfrm>
          <a:prstGeom prst="rect">
            <a:avLst/>
          </a:prstGeom>
          <a:noFill/>
        </p:spPr>
        <p:txBody>
          <a:bodyPr wrap="square" rtlCol="0">
            <a:spAutoFit/>
          </a:bodyPr>
          <a:lstStyle/>
          <a:p>
            <a:pPr>
              <a:lnSpc>
                <a:spcPts val="2200"/>
              </a:lnSpc>
            </a:pPr>
            <a:r>
              <a:rPr lang="en-AU" sz="1600" dirty="0">
                <a:solidFill>
                  <a:srgbClr val="704D42"/>
                </a:solidFill>
                <a:latin typeface="Montserrat" pitchFamily="2" charset="77"/>
                <a:ea typeface="Sztosfixed" pitchFamily="2" charset="77"/>
                <a:cs typeface="Sztosfixed" pitchFamily="2" charset="77"/>
              </a:rPr>
              <a:t>Use this Years 5 - 6 supporting resource pack in conjunction with the </a:t>
            </a:r>
            <a:r>
              <a:rPr lang="en-AU" sz="1600" dirty="0">
                <a:solidFill>
                  <a:srgbClr val="9B2242"/>
                </a:solidFill>
                <a:latin typeface="Montserrat" pitchFamily="2" charset="77"/>
                <a:ea typeface="Sztosfixed" pitchFamily="2" charset="77"/>
                <a:cs typeface="Sztosfixed" pitchFamily="2" charset="77"/>
                <a:hlinkClick r:id="rId3">
                  <a:extLst>
                    <a:ext uri="{A12FA001-AC4F-418D-AE19-62706E023703}">
                      <ahyp:hlinkClr xmlns:ahyp="http://schemas.microsoft.com/office/drawing/2018/hyperlinkcolor" val="tx"/>
                    </a:ext>
                  </a:extLst>
                </a:hlinkClick>
              </a:rPr>
              <a:t>teacher guide</a:t>
            </a:r>
            <a:r>
              <a:rPr lang="en-AU" sz="1600" dirty="0">
                <a:solidFill>
                  <a:srgbClr val="704D42"/>
                </a:solidFill>
                <a:latin typeface="Montserrat" pitchFamily="2" charset="77"/>
                <a:ea typeface="Sztosfixed" pitchFamily="2" charset="77"/>
                <a:cs typeface="Sztosfixed" pitchFamily="2" charset="77"/>
              </a:rPr>
              <a:t> to seamlessly explore and access all lesson materials.</a:t>
            </a:r>
            <a:endParaRPr lang="en-US" sz="1600" dirty="0">
              <a:solidFill>
                <a:srgbClr val="704D42"/>
              </a:solidFill>
              <a:latin typeface="Montserrat" pitchFamily="2" charset="77"/>
              <a:ea typeface="Sztosfixed" pitchFamily="2" charset="77"/>
              <a:cs typeface="Sztosfixed" pitchFamily="2" charset="77"/>
            </a:endParaRPr>
          </a:p>
        </p:txBody>
      </p:sp>
      <p:pic>
        <p:nvPicPr>
          <p:cNvPr id="21" name="Picture 20">
            <a:extLst>
              <a:ext uri="{FF2B5EF4-FFF2-40B4-BE49-F238E27FC236}">
                <a16:creationId xmlns:a16="http://schemas.microsoft.com/office/drawing/2014/main" id="{EC5B0845-D44B-55BD-3A70-AA34553F6EFF}"/>
              </a:ext>
            </a:extLst>
          </p:cNvPr>
          <p:cNvPicPr>
            <a:picLocks noChangeAspect="1"/>
          </p:cNvPicPr>
          <p:nvPr/>
        </p:nvPicPr>
        <p:blipFill>
          <a:blip r:embed="rId4"/>
          <a:srcRect l="10233" r="10233"/>
          <a:stretch/>
        </p:blipFill>
        <p:spPr>
          <a:xfrm>
            <a:off x="6763845" y="1153076"/>
            <a:ext cx="4307205" cy="4880523"/>
          </a:xfrm>
          <a:prstGeom prst="rect">
            <a:avLst/>
          </a:prstGeom>
        </p:spPr>
      </p:pic>
      <p:grpSp>
        <p:nvGrpSpPr>
          <p:cNvPr id="3" name="Group 2">
            <a:extLst>
              <a:ext uri="{FF2B5EF4-FFF2-40B4-BE49-F238E27FC236}">
                <a16:creationId xmlns:a16="http://schemas.microsoft.com/office/drawing/2014/main" id="{EE5872CB-32C6-8A7C-233D-64CF0D1EA9E3}"/>
              </a:ext>
            </a:extLst>
          </p:cNvPr>
          <p:cNvGrpSpPr/>
          <p:nvPr/>
        </p:nvGrpSpPr>
        <p:grpSpPr>
          <a:xfrm>
            <a:off x="1654206" y="6149669"/>
            <a:ext cx="8883589" cy="461665"/>
            <a:chOff x="1682812" y="6187769"/>
            <a:chExt cx="8883589" cy="461665"/>
          </a:xfrm>
        </p:grpSpPr>
        <p:sp>
          <p:nvSpPr>
            <p:cNvPr id="16" name="TextBox 15">
              <a:extLst>
                <a:ext uri="{FF2B5EF4-FFF2-40B4-BE49-F238E27FC236}">
                  <a16:creationId xmlns:a16="http://schemas.microsoft.com/office/drawing/2014/main" id="{F3161B91-8AF3-4958-0C10-3EDBD67F42C7}"/>
                </a:ext>
              </a:extLst>
            </p:cNvPr>
            <p:cNvSpPr txBox="1"/>
            <p:nvPr/>
          </p:nvSpPr>
          <p:spPr>
            <a:xfrm>
              <a:off x="4324663" y="6187769"/>
              <a:ext cx="6241738" cy="461665"/>
            </a:xfrm>
            <a:prstGeom prst="rect">
              <a:avLst/>
            </a:prstGeom>
            <a:noFill/>
          </p:spPr>
          <p:txBody>
            <a:bodyPr wrap="square" rtlCol="0">
              <a:spAutoFit/>
            </a:bodyPr>
            <a:lstStyle/>
            <a:p>
              <a:r>
                <a:rPr lang="en-AU" sz="1200" dirty="0">
                  <a:solidFill>
                    <a:srgbClr val="704D42"/>
                  </a:solidFill>
                  <a:latin typeface="Montserrat" pitchFamily="2" charset="77"/>
                  <a:ea typeface="Sztosfixed" pitchFamily="2" charset="77"/>
                  <a:cs typeface="Sztosfixed" pitchFamily="2" charset="77"/>
                </a:rPr>
                <a:t>This project has been funded by Hort Innovation using the mushroom research and development levy and funds from the Australian Government.</a:t>
              </a:r>
              <a:endParaRPr lang="en-US" sz="1200" dirty="0">
                <a:solidFill>
                  <a:srgbClr val="704D42"/>
                </a:solidFill>
                <a:latin typeface="Montserrat" pitchFamily="2" charset="77"/>
                <a:ea typeface="Sztosfixed" pitchFamily="2" charset="77"/>
                <a:cs typeface="Sztosfixed" pitchFamily="2" charset="77"/>
              </a:endParaRPr>
            </a:p>
          </p:txBody>
        </p:sp>
        <p:pic>
          <p:nvPicPr>
            <p:cNvPr id="23" name="Picture 22" descr="A black background with brown letters&#10;&#10;AI-generated content may be incorrect.">
              <a:extLst>
                <a:ext uri="{FF2B5EF4-FFF2-40B4-BE49-F238E27FC236}">
                  <a16:creationId xmlns:a16="http://schemas.microsoft.com/office/drawing/2014/main" id="{6D44A8E5-089A-AF87-3D8F-7D7673F4C9A2}"/>
                </a:ext>
              </a:extLst>
            </p:cNvPr>
            <p:cNvPicPr>
              <a:picLocks noChangeAspect="1"/>
            </p:cNvPicPr>
            <p:nvPr/>
          </p:nvPicPr>
          <p:blipFill>
            <a:blip r:embed="rId5"/>
            <a:stretch>
              <a:fillRect/>
            </a:stretch>
          </p:blipFill>
          <p:spPr>
            <a:xfrm>
              <a:off x="1682812" y="6187769"/>
              <a:ext cx="2509736" cy="452844"/>
            </a:xfrm>
            <a:prstGeom prst="rect">
              <a:avLst/>
            </a:prstGeom>
          </p:spPr>
        </p:pic>
      </p:grpSp>
      <p:pic>
        <p:nvPicPr>
          <p:cNvPr id="25" name="Picture 24" descr="A white text on a black background&#10;&#10;AI-generated content may be incorrect.">
            <a:extLst>
              <a:ext uri="{FF2B5EF4-FFF2-40B4-BE49-F238E27FC236}">
                <a16:creationId xmlns:a16="http://schemas.microsoft.com/office/drawing/2014/main" id="{0ED915D5-D82C-B6B4-AF57-C8AA6E41DD20}"/>
              </a:ext>
            </a:extLst>
          </p:cNvPr>
          <p:cNvPicPr>
            <a:picLocks noChangeAspect="1"/>
          </p:cNvPicPr>
          <p:nvPr/>
        </p:nvPicPr>
        <p:blipFill>
          <a:blip r:embed="rId6"/>
          <a:stretch>
            <a:fillRect/>
          </a:stretch>
        </p:blipFill>
        <p:spPr>
          <a:xfrm>
            <a:off x="795284" y="5206679"/>
            <a:ext cx="1841125" cy="605145"/>
          </a:xfrm>
          <a:prstGeom prst="rect">
            <a:avLst/>
          </a:prstGeom>
        </p:spPr>
      </p:pic>
      <p:sp>
        <p:nvSpPr>
          <p:cNvPr id="17" name="TextBox 16">
            <a:extLst>
              <a:ext uri="{FF2B5EF4-FFF2-40B4-BE49-F238E27FC236}">
                <a16:creationId xmlns:a16="http://schemas.microsoft.com/office/drawing/2014/main" id="{D6911563-8DDB-9837-609C-36B57FF3FF49}"/>
              </a:ext>
            </a:extLst>
          </p:cNvPr>
          <p:cNvSpPr txBox="1"/>
          <p:nvPr/>
        </p:nvSpPr>
        <p:spPr>
          <a:xfrm>
            <a:off x="723554" y="4814293"/>
            <a:ext cx="5372446" cy="276999"/>
          </a:xfrm>
          <a:prstGeom prst="rect">
            <a:avLst/>
          </a:prstGeom>
          <a:noFill/>
        </p:spPr>
        <p:txBody>
          <a:bodyPr wrap="square" rtlCol="0">
            <a:spAutoFit/>
          </a:bodyPr>
          <a:lstStyle/>
          <a:p>
            <a:r>
              <a:rPr lang="en-AU" sz="1200" dirty="0">
                <a:solidFill>
                  <a:srgbClr val="3D3432"/>
                </a:solidFill>
                <a:latin typeface="Montserrat" pitchFamily="2" charset="77"/>
                <a:ea typeface="Sztosfixed" pitchFamily="2" charset="77"/>
                <a:cs typeface="Sztosfixed" pitchFamily="2" charset="77"/>
              </a:rPr>
              <a:t>Proudly brought to you by:</a:t>
            </a:r>
            <a:endParaRPr lang="en-US" sz="1200" dirty="0">
              <a:solidFill>
                <a:srgbClr val="3D3432"/>
              </a:solidFill>
              <a:latin typeface="Montserrat" pitchFamily="2" charset="77"/>
              <a:ea typeface="Sztosfixed" pitchFamily="2" charset="77"/>
              <a:cs typeface="Sztosfixed" pitchFamily="2" charset="77"/>
            </a:endParaRPr>
          </a:p>
        </p:txBody>
      </p:sp>
      <p:grpSp>
        <p:nvGrpSpPr>
          <p:cNvPr id="5" name="menu">
            <a:extLst>
              <a:ext uri="{FF2B5EF4-FFF2-40B4-BE49-F238E27FC236}">
                <a16:creationId xmlns:a16="http://schemas.microsoft.com/office/drawing/2014/main" id="{E66CAE06-573A-72AC-8206-6522D5EBAF98}"/>
              </a:ext>
            </a:extLst>
          </p:cNvPr>
          <p:cNvGrpSpPr/>
          <p:nvPr/>
        </p:nvGrpSpPr>
        <p:grpSpPr>
          <a:xfrm>
            <a:off x="11474101" y="2871719"/>
            <a:ext cx="460535" cy="1114561"/>
            <a:chOff x="151927" y="2325786"/>
            <a:chExt cx="260682" cy="630889"/>
          </a:xfrm>
        </p:grpSpPr>
        <p:sp>
          <p:nvSpPr>
            <p:cNvPr id="6" name="Rectangle: Rounded Corners 63">
              <a:extLst>
                <a:ext uri="{FF2B5EF4-FFF2-40B4-BE49-F238E27FC236}">
                  <a16:creationId xmlns:a16="http://schemas.microsoft.com/office/drawing/2014/main" id="{CDEAABCA-B10F-DC73-9B36-4D4D4B2225BA}"/>
                </a:ext>
              </a:extLst>
            </p:cNvPr>
            <p:cNvSpPr/>
            <p:nvPr/>
          </p:nvSpPr>
          <p:spPr>
            <a:xfrm rot="10800000">
              <a:off x="151927" y="2325786"/>
              <a:ext cx="260682" cy="630889"/>
            </a:xfrm>
            <a:prstGeom prst="roundRect">
              <a:avLst>
                <a:gd name="adj" fmla="val 50000"/>
              </a:avLst>
            </a:prstGeom>
            <a:solidFill>
              <a:srgbClr val="FBF7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highlight>
                  <a:srgbClr val="FFFF00"/>
                </a:highlight>
              </a:endParaRPr>
            </a:p>
          </p:txBody>
        </p:sp>
        <p:pic>
          <p:nvPicPr>
            <p:cNvPr id="9" name="a4">
              <a:hlinkClick r:id="" action="ppaction://hlinkshowjump?jump=nextslide"/>
              <a:extLst>
                <a:ext uri="{FF2B5EF4-FFF2-40B4-BE49-F238E27FC236}">
                  <a16:creationId xmlns:a16="http://schemas.microsoft.com/office/drawing/2014/main" id="{EDA458C7-BE3B-4C87-4C67-F5F35C370F76}"/>
                </a:ext>
              </a:extLst>
            </p:cNvPr>
            <p:cNvPicPr>
              <a:picLocks noChangeAspect="1"/>
            </p:cNvPicPr>
            <p:nvPr/>
          </p:nvPicPr>
          <p:blipFill>
            <a:blip r:embed="rId7"/>
            <a:srcRect/>
            <a:stretch/>
          </p:blipFill>
          <p:spPr>
            <a:xfrm>
              <a:off x="204687" y="2740767"/>
              <a:ext cx="154441" cy="106747"/>
            </a:xfrm>
            <a:prstGeom prst="rect">
              <a:avLst/>
            </a:prstGeom>
          </p:spPr>
        </p:pic>
      </p:grpSp>
    </p:spTree>
    <p:extLst>
      <p:ext uri="{BB962C8B-B14F-4D97-AF65-F5344CB8AC3E}">
        <p14:creationId xmlns:p14="http://schemas.microsoft.com/office/powerpoint/2010/main" val="102246782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F3EFD6-6DE1-87A1-2156-4DEA91A27D56}"/>
            </a:ext>
          </a:extLst>
        </p:cNvPr>
        <p:cNvGrpSpPr/>
        <p:nvPr/>
      </p:nvGrpSpPr>
      <p:grpSpPr>
        <a:xfrm>
          <a:off x="0" y="0"/>
          <a:ext cx="0" cy="0"/>
          <a:chOff x="0" y="0"/>
          <a:chExt cx="0" cy="0"/>
        </a:xfrm>
      </p:grpSpPr>
      <p:sp>
        <p:nvSpPr>
          <p:cNvPr id="16" name="Oval 15">
            <a:extLst>
              <a:ext uri="{FF2B5EF4-FFF2-40B4-BE49-F238E27FC236}">
                <a16:creationId xmlns:a16="http://schemas.microsoft.com/office/drawing/2014/main" id="{D0469029-D86B-1404-944E-5D6AE0DAFE50}"/>
              </a:ext>
            </a:extLst>
          </p:cNvPr>
          <p:cNvSpPr/>
          <p:nvPr/>
        </p:nvSpPr>
        <p:spPr>
          <a:xfrm>
            <a:off x="8731655" y="6163670"/>
            <a:ext cx="1987144" cy="393600"/>
          </a:xfrm>
          <a:prstGeom prst="ellipse">
            <a:avLst/>
          </a:prstGeom>
          <a:solidFill>
            <a:srgbClr val="2F7A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4" name="Picture 3">
            <a:extLst>
              <a:ext uri="{FF2B5EF4-FFF2-40B4-BE49-F238E27FC236}">
                <a16:creationId xmlns:a16="http://schemas.microsoft.com/office/drawing/2014/main" id="{0ECA3406-60F3-D9B3-89D6-6C34A26FB015}"/>
              </a:ext>
            </a:extLst>
          </p:cNvPr>
          <p:cNvPicPr>
            <a:picLocks noChangeAspect="1"/>
          </p:cNvPicPr>
          <p:nvPr/>
        </p:nvPicPr>
        <p:blipFill>
          <a:blip r:embed="rId2"/>
          <a:srcRect/>
          <a:stretch/>
        </p:blipFill>
        <p:spPr>
          <a:xfrm>
            <a:off x="511681" y="1129348"/>
            <a:ext cx="7335641" cy="5183736"/>
          </a:xfrm>
          <a:prstGeom prst="rect">
            <a:avLst/>
          </a:prstGeom>
        </p:spPr>
      </p:pic>
      <p:pic>
        <p:nvPicPr>
          <p:cNvPr id="15" name="Picture 14" descr="A cartoon character holding weights&#10;&#10;AI-generated content may be incorrect.">
            <a:extLst>
              <a:ext uri="{FF2B5EF4-FFF2-40B4-BE49-F238E27FC236}">
                <a16:creationId xmlns:a16="http://schemas.microsoft.com/office/drawing/2014/main" id="{BBCE4390-1D7F-B62E-B614-CE8D0B70F087}"/>
              </a:ext>
            </a:extLst>
          </p:cNvPr>
          <p:cNvPicPr>
            <a:picLocks noChangeAspect="1"/>
          </p:cNvPicPr>
          <p:nvPr/>
        </p:nvPicPr>
        <p:blipFill>
          <a:blip r:embed="rId3"/>
          <a:srcRect t="1" r="7486" b="4510"/>
          <a:stretch>
            <a:fillRect/>
          </a:stretch>
        </p:blipFill>
        <p:spPr>
          <a:xfrm>
            <a:off x="6936741" y="1774675"/>
            <a:ext cx="5102860" cy="4740260"/>
          </a:xfrm>
          <a:prstGeom prst="rect">
            <a:avLst/>
          </a:prstGeom>
        </p:spPr>
      </p:pic>
      <p:sp>
        <p:nvSpPr>
          <p:cNvPr id="2" name="Google Shape;151;p10">
            <a:extLst>
              <a:ext uri="{FF2B5EF4-FFF2-40B4-BE49-F238E27FC236}">
                <a16:creationId xmlns:a16="http://schemas.microsoft.com/office/drawing/2014/main" id="{A9AB4E8B-9AE5-76CA-AE98-11440BD451B2}"/>
              </a:ext>
            </a:extLst>
          </p:cNvPr>
          <p:cNvSpPr txBox="1">
            <a:spLocks/>
          </p:cNvSpPr>
          <p:nvPr/>
        </p:nvSpPr>
        <p:spPr>
          <a:xfrm>
            <a:off x="11292731" y="6318135"/>
            <a:ext cx="548700" cy="393600"/>
          </a:xfrm>
          <a:prstGeom prst="rect">
            <a:avLst/>
          </a:prstGeom>
          <a:no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buSzPts val="1400"/>
            </a:pPr>
            <a:fld id="{00000000-1234-1234-1234-123412341234}" type="slidenum">
              <a:rPr lang="en" sz="2000" b="1" smtClean="0">
                <a:solidFill>
                  <a:schemeClr val="bg1"/>
                </a:solidFill>
                <a:latin typeface="Sztosfixed" pitchFamily="2" charset="77"/>
                <a:ea typeface="Sztosfixed" pitchFamily="2" charset="77"/>
                <a:cs typeface="Sztosfixed" pitchFamily="2" charset="77"/>
              </a:rPr>
              <a:pPr algn="r">
                <a:buSzPts val="1400"/>
              </a:pPr>
              <a:t>10</a:t>
            </a:fld>
            <a:endParaRPr lang="en" sz="2000" b="1">
              <a:solidFill>
                <a:schemeClr val="bg1"/>
              </a:solidFill>
              <a:latin typeface="Sztosfixed" pitchFamily="2" charset="77"/>
              <a:ea typeface="Sztosfixed" pitchFamily="2" charset="77"/>
              <a:cs typeface="Sztosfixed" pitchFamily="2" charset="77"/>
            </a:endParaRPr>
          </a:p>
        </p:txBody>
      </p:sp>
      <p:sp>
        <p:nvSpPr>
          <p:cNvPr id="9" name="Title 1">
            <a:extLst>
              <a:ext uri="{FF2B5EF4-FFF2-40B4-BE49-F238E27FC236}">
                <a16:creationId xmlns:a16="http://schemas.microsoft.com/office/drawing/2014/main" id="{B54C2C44-F851-199D-FDFE-559BFB4459E6}"/>
              </a:ext>
            </a:extLst>
          </p:cNvPr>
          <p:cNvSpPr txBox="1">
            <a:spLocks/>
          </p:cNvSpPr>
          <p:nvPr/>
        </p:nvSpPr>
        <p:spPr>
          <a:xfrm>
            <a:off x="3246821" y="352330"/>
            <a:ext cx="5698358" cy="57912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rgbClr val="9B2242"/>
                </a:solidFill>
                <a:latin typeface="Sztosfixed" pitchFamily="2" charset="77"/>
                <a:ea typeface="Sztosfixed" pitchFamily="2" charset="77"/>
                <a:cs typeface="Sztosfixed" pitchFamily="2" charset="77"/>
              </a:rPr>
              <a:t>Worksheet</a:t>
            </a:r>
          </a:p>
        </p:txBody>
      </p:sp>
      <p:grpSp>
        <p:nvGrpSpPr>
          <p:cNvPr id="11" name="menu">
            <a:extLst>
              <a:ext uri="{FF2B5EF4-FFF2-40B4-BE49-F238E27FC236}">
                <a16:creationId xmlns:a16="http://schemas.microsoft.com/office/drawing/2014/main" id="{0E13A1D1-7140-19DA-88C4-B3EFB87CED2D}"/>
              </a:ext>
            </a:extLst>
          </p:cNvPr>
          <p:cNvGrpSpPr/>
          <p:nvPr/>
        </p:nvGrpSpPr>
        <p:grpSpPr>
          <a:xfrm>
            <a:off x="11474101" y="2871719"/>
            <a:ext cx="460535" cy="1114561"/>
            <a:chOff x="151927" y="2325786"/>
            <a:chExt cx="260682" cy="630889"/>
          </a:xfrm>
        </p:grpSpPr>
        <p:sp>
          <p:nvSpPr>
            <p:cNvPr id="12" name="Rectangle: Rounded Corners 63">
              <a:extLst>
                <a:ext uri="{FF2B5EF4-FFF2-40B4-BE49-F238E27FC236}">
                  <a16:creationId xmlns:a16="http://schemas.microsoft.com/office/drawing/2014/main" id="{D4EECAAC-8572-F096-8F02-22AC023BC868}"/>
                </a:ext>
              </a:extLst>
            </p:cNvPr>
            <p:cNvSpPr/>
            <p:nvPr/>
          </p:nvSpPr>
          <p:spPr>
            <a:xfrm rot="10800000">
              <a:off x="151927" y="2325786"/>
              <a:ext cx="260682" cy="630889"/>
            </a:xfrm>
            <a:prstGeom prst="roundRect">
              <a:avLst>
                <a:gd name="adj" fmla="val 50000"/>
              </a:avLst>
            </a:prstGeom>
            <a:solidFill>
              <a:srgbClr val="FBF7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highlight>
                  <a:srgbClr val="FFFF00"/>
                </a:highlight>
              </a:endParaRPr>
            </a:p>
          </p:txBody>
        </p:sp>
        <p:pic>
          <p:nvPicPr>
            <p:cNvPr id="13" name="a4">
              <a:hlinkClick r:id="" action="ppaction://hlinkshowjump?jump=nextslide"/>
              <a:extLst>
                <a:ext uri="{FF2B5EF4-FFF2-40B4-BE49-F238E27FC236}">
                  <a16:creationId xmlns:a16="http://schemas.microsoft.com/office/drawing/2014/main" id="{6A8649EC-5E6D-4CAB-E22E-45E85EB21221}"/>
                </a:ext>
              </a:extLst>
            </p:cNvPr>
            <p:cNvPicPr>
              <a:picLocks noChangeAspect="1"/>
            </p:cNvPicPr>
            <p:nvPr/>
          </p:nvPicPr>
          <p:blipFill>
            <a:blip r:embed="rId4"/>
            <a:srcRect/>
            <a:stretch/>
          </p:blipFill>
          <p:spPr>
            <a:xfrm>
              <a:off x="204687" y="2740767"/>
              <a:ext cx="154441" cy="106747"/>
            </a:xfrm>
            <a:prstGeom prst="rect">
              <a:avLst/>
            </a:prstGeom>
          </p:spPr>
        </p:pic>
        <p:pic>
          <p:nvPicPr>
            <p:cNvPr id="14" name="a4">
              <a:hlinkClick r:id="" action="ppaction://hlinkshowjump?jump=previousslide"/>
              <a:extLst>
                <a:ext uri="{FF2B5EF4-FFF2-40B4-BE49-F238E27FC236}">
                  <a16:creationId xmlns:a16="http://schemas.microsoft.com/office/drawing/2014/main" id="{48E4732B-9E56-21F0-F674-8630DD92F138}"/>
                </a:ext>
              </a:extLst>
            </p:cNvPr>
            <p:cNvPicPr>
              <a:picLocks noChangeAspect="1"/>
            </p:cNvPicPr>
            <p:nvPr/>
          </p:nvPicPr>
          <p:blipFill>
            <a:blip r:embed="rId4"/>
            <a:srcRect/>
            <a:stretch/>
          </p:blipFill>
          <p:spPr>
            <a:xfrm rot="10800000">
              <a:off x="204687" y="2434554"/>
              <a:ext cx="154441" cy="106747"/>
            </a:xfrm>
            <a:prstGeom prst="rect">
              <a:avLst/>
            </a:prstGeom>
          </p:spPr>
        </p:pic>
      </p:grpSp>
    </p:spTree>
    <p:extLst>
      <p:ext uri="{BB962C8B-B14F-4D97-AF65-F5344CB8AC3E}">
        <p14:creationId xmlns:p14="http://schemas.microsoft.com/office/powerpoint/2010/main" val="2134380312"/>
      </p:ext>
    </p:extLst>
  </p:cSld>
  <p:clrMapOvr>
    <a:masterClrMapping/>
  </p:clrMapOvr>
  <p:transition spd="slow" advClick="0">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92780A-0A47-3C68-2A3F-5A41242EF82B}"/>
            </a:ext>
          </a:extLst>
        </p:cNvPr>
        <p:cNvGrpSpPr/>
        <p:nvPr/>
      </p:nvGrpSpPr>
      <p:grpSpPr>
        <a:xfrm>
          <a:off x="0" y="0"/>
          <a:ext cx="0" cy="0"/>
          <a:chOff x="0" y="0"/>
          <a:chExt cx="0" cy="0"/>
        </a:xfrm>
      </p:grpSpPr>
      <p:grpSp>
        <p:nvGrpSpPr>
          <p:cNvPr id="7" name="Group 6">
            <a:extLst>
              <a:ext uri="{FF2B5EF4-FFF2-40B4-BE49-F238E27FC236}">
                <a16:creationId xmlns:a16="http://schemas.microsoft.com/office/drawing/2014/main" id="{E6DB7B1C-3270-899A-32DB-32FBB85183A1}"/>
              </a:ext>
            </a:extLst>
          </p:cNvPr>
          <p:cNvGrpSpPr/>
          <p:nvPr/>
        </p:nvGrpSpPr>
        <p:grpSpPr>
          <a:xfrm>
            <a:off x="732717" y="288860"/>
            <a:ext cx="2737477" cy="856223"/>
            <a:chOff x="732717" y="288860"/>
            <a:chExt cx="2737477" cy="856223"/>
          </a:xfrm>
        </p:grpSpPr>
        <p:pic>
          <p:nvPicPr>
            <p:cNvPr id="5" name="Picture 4">
              <a:extLst>
                <a:ext uri="{FF2B5EF4-FFF2-40B4-BE49-F238E27FC236}">
                  <a16:creationId xmlns:a16="http://schemas.microsoft.com/office/drawing/2014/main" id="{AA4269C6-BF11-E3D9-02DB-0FCECF036839}"/>
                </a:ext>
              </a:extLst>
            </p:cNvPr>
            <p:cNvPicPr>
              <a:picLocks noChangeAspect="1"/>
            </p:cNvPicPr>
            <p:nvPr/>
          </p:nvPicPr>
          <p:blipFill>
            <a:blip r:embed="rId2"/>
            <a:srcRect/>
            <a:stretch/>
          </p:blipFill>
          <p:spPr>
            <a:xfrm>
              <a:off x="732717" y="288860"/>
              <a:ext cx="2737477" cy="856223"/>
            </a:xfrm>
            <a:prstGeom prst="rect">
              <a:avLst/>
            </a:prstGeom>
          </p:spPr>
        </p:pic>
        <p:sp>
          <p:nvSpPr>
            <p:cNvPr id="17" name="TextBox 16">
              <a:extLst>
                <a:ext uri="{FF2B5EF4-FFF2-40B4-BE49-F238E27FC236}">
                  <a16:creationId xmlns:a16="http://schemas.microsoft.com/office/drawing/2014/main" id="{902DF3C9-F859-9687-A96B-7A138AFF20F3}"/>
                </a:ext>
              </a:extLst>
            </p:cNvPr>
            <p:cNvSpPr txBox="1"/>
            <p:nvPr/>
          </p:nvSpPr>
          <p:spPr>
            <a:xfrm>
              <a:off x="820496" y="414229"/>
              <a:ext cx="2617255" cy="646331"/>
            </a:xfrm>
            <a:prstGeom prst="rect">
              <a:avLst/>
            </a:prstGeom>
            <a:noFill/>
          </p:spPr>
          <p:txBody>
            <a:bodyPr wrap="square" rtlCol="0">
              <a:spAutoFit/>
            </a:bodyPr>
            <a:lstStyle/>
            <a:p>
              <a:pPr algn="ctr"/>
              <a:r>
                <a:rPr lang="en-AU" dirty="0">
                  <a:solidFill>
                    <a:srgbClr val="6B5FBF"/>
                  </a:solidFill>
                  <a:latin typeface="Sztosfixed" pitchFamily="2" charset="77"/>
                  <a:ea typeface="Sztosfixed" pitchFamily="2" charset="77"/>
                  <a:cs typeface="Sztosfixed" pitchFamily="2" charset="77"/>
                </a:rPr>
                <a:t>What do you know about mushrooms?</a:t>
              </a:r>
            </a:p>
          </p:txBody>
        </p:sp>
      </p:grpSp>
      <p:grpSp>
        <p:nvGrpSpPr>
          <p:cNvPr id="39" name="mushrooms">
            <a:extLst>
              <a:ext uri="{FF2B5EF4-FFF2-40B4-BE49-F238E27FC236}">
                <a16:creationId xmlns:a16="http://schemas.microsoft.com/office/drawing/2014/main" id="{AB062897-9948-4028-E7D1-86FCA2DAA6B7}"/>
              </a:ext>
            </a:extLst>
          </p:cNvPr>
          <p:cNvGrpSpPr/>
          <p:nvPr/>
        </p:nvGrpSpPr>
        <p:grpSpPr>
          <a:xfrm>
            <a:off x="921048" y="1470433"/>
            <a:ext cx="10319212" cy="5023140"/>
            <a:chOff x="921048" y="1470433"/>
            <a:chExt cx="10319212" cy="5023140"/>
          </a:xfrm>
        </p:grpSpPr>
        <p:pic>
          <p:nvPicPr>
            <p:cNvPr id="43" name="Picture 42">
              <a:extLst>
                <a:ext uri="{FF2B5EF4-FFF2-40B4-BE49-F238E27FC236}">
                  <a16:creationId xmlns:a16="http://schemas.microsoft.com/office/drawing/2014/main" id="{8D9BA961-3B1A-4889-251C-B32616447BED}"/>
                </a:ext>
              </a:extLst>
            </p:cNvPr>
            <p:cNvPicPr>
              <a:picLocks noChangeAspect="1"/>
            </p:cNvPicPr>
            <p:nvPr/>
          </p:nvPicPr>
          <p:blipFill>
            <a:blip r:embed="rId3">
              <a:alphaModFix amt="63000"/>
            </a:blip>
            <a:srcRect/>
            <a:stretch/>
          </p:blipFill>
          <p:spPr>
            <a:xfrm flipH="1">
              <a:off x="4532725" y="1470433"/>
              <a:ext cx="2450480" cy="2322998"/>
            </a:xfrm>
            <a:prstGeom prst="rect">
              <a:avLst/>
            </a:prstGeom>
          </p:spPr>
        </p:pic>
        <p:pic>
          <p:nvPicPr>
            <p:cNvPr id="44" name="Picture 43">
              <a:extLst>
                <a:ext uri="{FF2B5EF4-FFF2-40B4-BE49-F238E27FC236}">
                  <a16:creationId xmlns:a16="http://schemas.microsoft.com/office/drawing/2014/main" id="{EA676A5B-F286-8EF8-F471-7AF5E53959C2}"/>
                </a:ext>
              </a:extLst>
            </p:cNvPr>
            <p:cNvPicPr>
              <a:picLocks noChangeAspect="1"/>
            </p:cNvPicPr>
            <p:nvPr/>
          </p:nvPicPr>
          <p:blipFill>
            <a:blip r:embed="rId3">
              <a:alphaModFix amt="63000"/>
            </a:blip>
            <a:srcRect/>
            <a:stretch/>
          </p:blipFill>
          <p:spPr>
            <a:xfrm>
              <a:off x="8286701" y="1470433"/>
              <a:ext cx="2450480" cy="2322998"/>
            </a:xfrm>
            <a:prstGeom prst="rect">
              <a:avLst/>
            </a:prstGeom>
          </p:spPr>
        </p:pic>
        <p:pic>
          <p:nvPicPr>
            <p:cNvPr id="49" name="Picture 48">
              <a:extLst>
                <a:ext uri="{FF2B5EF4-FFF2-40B4-BE49-F238E27FC236}">
                  <a16:creationId xmlns:a16="http://schemas.microsoft.com/office/drawing/2014/main" id="{720FA5DA-44D6-B895-63B8-3F1A5C9A49AE}"/>
                </a:ext>
              </a:extLst>
            </p:cNvPr>
            <p:cNvPicPr>
              <a:picLocks noChangeAspect="1"/>
            </p:cNvPicPr>
            <p:nvPr/>
          </p:nvPicPr>
          <p:blipFill>
            <a:blip r:embed="rId3">
              <a:alphaModFix amt="63000"/>
            </a:blip>
            <a:srcRect/>
            <a:stretch/>
          </p:blipFill>
          <p:spPr>
            <a:xfrm rot="20366741" flipH="1">
              <a:off x="2617938" y="4026424"/>
              <a:ext cx="2582425" cy="2448079"/>
            </a:xfrm>
            <a:prstGeom prst="rect">
              <a:avLst/>
            </a:prstGeom>
          </p:spPr>
        </p:pic>
        <p:pic>
          <p:nvPicPr>
            <p:cNvPr id="50" name="Picture 49">
              <a:extLst>
                <a:ext uri="{FF2B5EF4-FFF2-40B4-BE49-F238E27FC236}">
                  <a16:creationId xmlns:a16="http://schemas.microsoft.com/office/drawing/2014/main" id="{EF908DF2-81A1-6BAE-0854-124D4AC3EC55}"/>
                </a:ext>
              </a:extLst>
            </p:cNvPr>
            <p:cNvPicPr>
              <a:picLocks noChangeAspect="1"/>
            </p:cNvPicPr>
            <p:nvPr/>
          </p:nvPicPr>
          <p:blipFill>
            <a:blip r:embed="rId3">
              <a:alphaModFix amt="63000"/>
            </a:blip>
            <a:srcRect/>
            <a:stretch/>
          </p:blipFill>
          <p:spPr>
            <a:xfrm rot="17554875">
              <a:off x="6706029" y="4106834"/>
              <a:ext cx="2450480" cy="2322998"/>
            </a:xfrm>
            <a:prstGeom prst="rect">
              <a:avLst/>
            </a:prstGeom>
          </p:spPr>
        </p:pic>
        <p:pic>
          <p:nvPicPr>
            <p:cNvPr id="42" name="Picture 41">
              <a:extLst>
                <a:ext uri="{FF2B5EF4-FFF2-40B4-BE49-F238E27FC236}">
                  <a16:creationId xmlns:a16="http://schemas.microsoft.com/office/drawing/2014/main" id="{E3E42594-1616-2207-6D4B-49599700A78C}"/>
                </a:ext>
              </a:extLst>
            </p:cNvPr>
            <p:cNvPicPr>
              <a:picLocks noChangeAspect="1"/>
            </p:cNvPicPr>
            <p:nvPr/>
          </p:nvPicPr>
          <p:blipFill>
            <a:blip r:embed="rId3">
              <a:alphaModFix amt="63000"/>
            </a:blip>
            <a:srcRect/>
            <a:stretch/>
          </p:blipFill>
          <p:spPr>
            <a:xfrm>
              <a:off x="921048" y="1470433"/>
              <a:ext cx="2450480" cy="2322998"/>
            </a:xfrm>
            <a:prstGeom prst="rect">
              <a:avLst/>
            </a:prstGeom>
          </p:spPr>
        </p:pic>
        <p:pic>
          <p:nvPicPr>
            <p:cNvPr id="11" name="Picture 10">
              <a:extLst>
                <a:ext uri="{FF2B5EF4-FFF2-40B4-BE49-F238E27FC236}">
                  <a16:creationId xmlns:a16="http://schemas.microsoft.com/office/drawing/2014/main" id="{6D782938-ADA5-AE07-15B5-09DF0DE16540}"/>
                </a:ext>
              </a:extLst>
            </p:cNvPr>
            <p:cNvPicPr>
              <a:picLocks noChangeAspect="1"/>
            </p:cNvPicPr>
            <p:nvPr/>
          </p:nvPicPr>
          <p:blipFill>
            <a:blip r:embed="rId4"/>
            <a:srcRect l="-96" t="-5910" r="-1362" b="-4457"/>
            <a:stretch>
              <a:fillRect/>
            </a:stretch>
          </p:blipFill>
          <p:spPr>
            <a:xfrm>
              <a:off x="8069998" y="1631711"/>
              <a:ext cx="3170262" cy="1902110"/>
            </a:xfrm>
            <a:prstGeom prst="rect">
              <a:avLst/>
            </a:prstGeom>
          </p:spPr>
        </p:pic>
        <p:pic>
          <p:nvPicPr>
            <p:cNvPr id="10" name="Picture 9">
              <a:extLst>
                <a:ext uri="{FF2B5EF4-FFF2-40B4-BE49-F238E27FC236}">
                  <a16:creationId xmlns:a16="http://schemas.microsoft.com/office/drawing/2014/main" id="{B141422E-3D8B-D0DE-355F-A44F52FC1626}"/>
                </a:ext>
              </a:extLst>
            </p:cNvPr>
            <p:cNvPicPr>
              <a:picLocks noChangeAspect="1"/>
            </p:cNvPicPr>
            <p:nvPr/>
          </p:nvPicPr>
          <p:blipFill>
            <a:blip r:embed="rId5"/>
            <a:srcRect l="-2838" t="-5359" r="-1127" b="-5359"/>
            <a:stretch>
              <a:fillRect/>
            </a:stretch>
          </p:blipFill>
          <p:spPr>
            <a:xfrm>
              <a:off x="4470693" y="1563564"/>
              <a:ext cx="2438108" cy="1817134"/>
            </a:xfrm>
            <a:prstGeom prst="rect">
              <a:avLst/>
            </a:prstGeom>
          </p:spPr>
        </p:pic>
        <p:pic>
          <p:nvPicPr>
            <p:cNvPr id="9" name="Picture 8">
              <a:extLst>
                <a:ext uri="{FF2B5EF4-FFF2-40B4-BE49-F238E27FC236}">
                  <a16:creationId xmlns:a16="http://schemas.microsoft.com/office/drawing/2014/main" id="{998CCB54-B19C-CC44-312B-2C1EF03B264C}"/>
                </a:ext>
              </a:extLst>
            </p:cNvPr>
            <p:cNvPicPr>
              <a:picLocks noChangeAspect="1"/>
            </p:cNvPicPr>
            <p:nvPr/>
          </p:nvPicPr>
          <p:blipFill>
            <a:blip r:embed="rId6"/>
            <a:srcRect l="-1723" t="-2099" r="-1216" b="-2099"/>
            <a:stretch>
              <a:fillRect/>
            </a:stretch>
          </p:blipFill>
          <p:spPr>
            <a:xfrm>
              <a:off x="1170930" y="1865905"/>
              <a:ext cx="1886946" cy="1433722"/>
            </a:xfrm>
            <a:prstGeom prst="rect">
              <a:avLst/>
            </a:prstGeom>
          </p:spPr>
        </p:pic>
        <p:pic>
          <p:nvPicPr>
            <p:cNvPr id="3" name="Picture 2">
              <a:extLst>
                <a:ext uri="{FF2B5EF4-FFF2-40B4-BE49-F238E27FC236}">
                  <a16:creationId xmlns:a16="http://schemas.microsoft.com/office/drawing/2014/main" id="{C395329A-390F-D5D1-271A-21833BE50A72}"/>
                </a:ext>
              </a:extLst>
            </p:cNvPr>
            <p:cNvPicPr>
              <a:picLocks noChangeAspect="1"/>
            </p:cNvPicPr>
            <p:nvPr/>
          </p:nvPicPr>
          <p:blipFill>
            <a:blip r:embed="rId7"/>
            <a:srcRect l="-1564" r="-1564"/>
            <a:stretch>
              <a:fillRect/>
            </a:stretch>
          </p:blipFill>
          <p:spPr>
            <a:xfrm>
              <a:off x="6308261" y="4215427"/>
              <a:ext cx="3043262" cy="1640008"/>
            </a:xfrm>
            <a:prstGeom prst="rect">
              <a:avLst/>
            </a:prstGeom>
          </p:spPr>
        </p:pic>
        <p:pic>
          <p:nvPicPr>
            <p:cNvPr id="4" name="Picture 3">
              <a:extLst>
                <a:ext uri="{FF2B5EF4-FFF2-40B4-BE49-F238E27FC236}">
                  <a16:creationId xmlns:a16="http://schemas.microsoft.com/office/drawing/2014/main" id="{D906EA83-CFCC-E8AD-10F0-E9A5422A81E4}"/>
                </a:ext>
              </a:extLst>
            </p:cNvPr>
            <p:cNvPicPr>
              <a:picLocks noChangeAspect="1"/>
            </p:cNvPicPr>
            <p:nvPr/>
          </p:nvPicPr>
          <p:blipFill>
            <a:blip r:embed="rId8"/>
            <a:srcRect l="328" t="-12916" r="-328" b="-7965"/>
            <a:stretch>
              <a:fillRect/>
            </a:stretch>
          </p:blipFill>
          <p:spPr>
            <a:xfrm>
              <a:off x="2587159" y="4324909"/>
              <a:ext cx="2552578" cy="1682422"/>
            </a:xfrm>
            <a:prstGeom prst="rect">
              <a:avLst/>
            </a:prstGeom>
          </p:spPr>
        </p:pic>
      </p:grpSp>
      <p:sp>
        <p:nvSpPr>
          <p:cNvPr id="16" name="Title 1">
            <a:extLst>
              <a:ext uri="{FF2B5EF4-FFF2-40B4-BE49-F238E27FC236}">
                <a16:creationId xmlns:a16="http://schemas.microsoft.com/office/drawing/2014/main" id="{2B8257CB-F895-B577-17E3-7C201C8CAC81}"/>
              </a:ext>
            </a:extLst>
          </p:cNvPr>
          <p:cNvSpPr txBox="1">
            <a:spLocks/>
          </p:cNvSpPr>
          <p:nvPr/>
        </p:nvSpPr>
        <p:spPr>
          <a:xfrm>
            <a:off x="4457232" y="352331"/>
            <a:ext cx="3277537" cy="56094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rgbClr val="9B2242"/>
                </a:solidFill>
                <a:latin typeface="Sztosfixed" pitchFamily="2" charset="77"/>
                <a:ea typeface="Sztosfixed" pitchFamily="2" charset="77"/>
                <a:cs typeface="Sztosfixed" pitchFamily="2" charset="77"/>
              </a:rPr>
              <a:t>What am I?</a:t>
            </a:r>
          </a:p>
        </p:txBody>
      </p:sp>
      <p:pic>
        <p:nvPicPr>
          <p:cNvPr id="23" name="Picture 22">
            <a:extLst>
              <a:ext uri="{FF2B5EF4-FFF2-40B4-BE49-F238E27FC236}">
                <a16:creationId xmlns:a16="http://schemas.microsoft.com/office/drawing/2014/main" id="{76E71891-8B0A-9754-0201-7078A5CFA6C9}"/>
              </a:ext>
            </a:extLst>
          </p:cNvPr>
          <p:cNvPicPr>
            <a:picLocks noChangeAspect="1"/>
          </p:cNvPicPr>
          <p:nvPr/>
        </p:nvPicPr>
        <p:blipFill>
          <a:blip r:embed="rId2"/>
          <a:srcRect/>
          <a:stretch/>
        </p:blipFill>
        <p:spPr>
          <a:xfrm>
            <a:off x="9035020" y="274106"/>
            <a:ext cx="2737477" cy="856223"/>
          </a:xfrm>
          <a:prstGeom prst="rect">
            <a:avLst/>
          </a:prstGeom>
        </p:spPr>
      </p:pic>
      <p:sp>
        <p:nvSpPr>
          <p:cNvPr id="25" name="TextBox 24">
            <a:extLst>
              <a:ext uri="{FF2B5EF4-FFF2-40B4-BE49-F238E27FC236}">
                <a16:creationId xmlns:a16="http://schemas.microsoft.com/office/drawing/2014/main" id="{041B11AC-B548-549B-9A57-0919CF4FD52C}"/>
              </a:ext>
            </a:extLst>
          </p:cNvPr>
          <p:cNvSpPr txBox="1"/>
          <p:nvPr/>
        </p:nvSpPr>
        <p:spPr>
          <a:xfrm>
            <a:off x="9195125" y="399475"/>
            <a:ext cx="2547122" cy="646331"/>
          </a:xfrm>
          <a:prstGeom prst="rect">
            <a:avLst/>
          </a:prstGeom>
          <a:noFill/>
        </p:spPr>
        <p:txBody>
          <a:bodyPr wrap="square" rtlCol="0">
            <a:spAutoFit/>
          </a:bodyPr>
          <a:lstStyle/>
          <a:p>
            <a:pPr algn="ctr"/>
            <a:r>
              <a:rPr lang="en-AU" dirty="0">
                <a:solidFill>
                  <a:srgbClr val="6B5FBF"/>
                </a:solidFill>
                <a:latin typeface="Sztosfixed" pitchFamily="2" charset="77"/>
                <a:ea typeface="Sztosfixed" pitchFamily="2" charset="77"/>
                <a:cs typeface="Sztosfixed" pitchFamily="2" charset="77"/>
              </a:rPr>
              <a:t>Can you name these mushrooms?</a:t>
            </a:r>
          </a:p>
        </p:txBody>
      </p:sp>
      <p:grpSp>
        <p:nvGrpSpPr>
          <p:cNvPr id="33" name="button">
            <a:extLst>
              <a:ext uri="{FF2B5EF4-FFF2-40B4-BE49-F238E27FC236}">
                <a16:creationId xmlns:a16="http://schemas.microsoft.com/office/drawing/2014/main" id="{ADDB3A2B-EEC2-DF4A-1A7E-43FD00200858}"/>
              </a:ext>
            </a:extLst>
          </p:cNvPr>
          <p:cNvGrpSpPr/>
          <p:nvPr/>
        </p:nvGrpSpPr>
        <p:grpSpPr>
          <a:xfrm>
            <a:off x="1113058" y="2706280"/>
            <a:ext cx="2160025" cy="1150433"/>
            <a:chOff x="1027487" y="2636232"/>
            <a:chExt cx="2396629" cy="1276450"/>
          </a:xfrm>
        </p:grpSpPr>
        <p:pic>
          <p:nvPicPr>
            <p:cNvPr id="24" name="Picture 23" descr="Cartoon mushroom with green eyes&#10;&#10;AI-generated content may be incorrect.">
              <a:extLst>
                <a:ext uri="{FF2B5EF4-FFF2-40B4-BE49-F238E27FC236}">
                  <a16:creationId xmlns:a16="http://schemas.microsoft.com/office/drawing/2014/main" id="{C9BAAB11-7428-A67A-F2FB-85B7F8A5BC15}"/>
                </a:ext>
              </a:extLst>
            </p:cNvPr>
            <p:cNvPicPr>
              <a:picLocks noChangeAspect="1"/>
            </p:cNvPicPr>
            <p:nvPr/>
          </p:nvPicPr>
          <p:blipFill>
            <a:blip r:embed="rId9"/>
            <a:srcRect l="16818" t="22429" r="19605"/>
            <a:stretch>
              <a:fillRect/>
            </a:stretch>
          </p:blipFill>
          <p:spPr>
            <a:xfrm>
              <a:off x="2308749" y="2636232"/>
              <a:ext cx="1115367" cy="1224780"/>
            </a:xfrm>
            <a:prstGeom prst="rect">
              <a:avLst/>
            </a:prstGeom>
          </p:spPr>
        </p:pic>
        <p:sp>
          <p:nvSpPr>
            <p:cNvPr id="13" name="TextBox 12">
              <a:extLst>
                <a:ext uri="{FF2B5EF4-FFF2-40B4-BE49-F238E27FC236}">
                  <a16:creationId xmlns:a16="http://schemas.microsoft.com/office/drawing/2014/main" id="{1F71F22E-C3A8-FD7E-B9CA-0897EED76CAA}"/>
                </a:ext>
              </a:extLst>
            </p:cNvPr>
            <p:cNvSpPr txBox="1"/>
            <p:nvPr/>
          </p:nvSpPr>
          <p:spPr>
            <a:xfrm>
              <a:off x="1027487" y="3400447"/>
              <a:ext cx="1682119" cy="512235"/>
            </a:xfrm>
            <a:prstGeom prst="rect">
              <a:avLst/>
            </a:prstGeom>
            <a:noFill/>
          </p:spPr>
          <p:txBody>
            <a:bodyPr wrap="square">
              <a:spAutoFit/>
            </a:bodyPr>
            <a:lstStyle/>
            <a:p>
              <a:r>
                <a:rPr lang="en-US" sz="2400" b="1" dirty="0">
                  <a:solidFill>
                    <a:srgbClr val="9B2242"/>
                  </a:solidFill>
                  <a:latin typeface="Sztosfixed" pitchFamily="2" charset="77"/>
                  <a:ea typeface="Sztosfixed" pitchFamily="2" charset="77"/>
                  <a:cs typeface="Sztosfixed" pitchFamily="2" charset="77"/>
                </a:rPr>
                <a:t>Button</a:t>
              </a:r>
              <a:endParaRPr lang="en-US" sz="2400" dirty="0">
                <a:solidFill>
                  <a:srgbClr val="9B2242"/>
                </a:solidFill>
              </a:endParaRPr>
            </a:p>
          </p:txBody>
        </p:sp>
      </p:grpSp>
      <p:grpSp>
        <p:nvGrpSpPr>
          <p:cNvPr id="34" name="cap">
            <a:extLst>
              <a:ext uri="{FF2B5EF4-FFF2-40B4-BE49-F238E27FC236}">
                <a16:creationId xmlns:a16="http://schemas.microsoft.com/office/drawing/2014/main" id="{C1036AC5-3C2B-E9DA-C132-1B8FFB27221D}"/>
              </a:ext>
            </a:extLst>
          </p:cNvPr>
          <p:cNvGrpSpPr/>
          <p:nvPr/>
        </p:nvGrpSpPr>
        <p:grpSpPr>
          <a:xfrm>
            <a:off x="4372248" y="2223799"/>
            <a:ext cx="2132247" cy="1569752"/>
            <a:chOff x="4633283" y="2147258"/>
            <a:chExt cx="2365809" cy="1741700"/>
          </a:xfrm>
        </p:grpSpPr>
        <p:pic>
          <p:nvPicPr>
            <p:cNvPr id="26" name="Picture 25" descr="A cartoon mushroom with a skateboard&#10;&#10;AI-generated content may be incorrect.">
              <a:extLst>
                <a:ext uri="{FF2B5EF4-FFF2-40B4-BE49-F238E27FC236}">
                  <a16:creationId xmlns:a16="http://schemas.microsoft.com/office/drawing/2014/main" id="{EE5518C2-CBDE-857D-8F0C-688A391B5647}"/>
                </a:ext>
              </a:extLst>
            </p:cNvPr>
            <p:cNvPicPr>
              <a:picLocks noChangeAspect="1"/>
            </p:cNvPicPr>
            <p:nvPr/>
          </p:nvPicPr>
          <p:blipFill>
            <a:blip r:embed="rId10"/>
            <a:srcRect l="14092" t="4773" r="14098" b="7344"/>
            <a:stretch>
              <a:fillRect/>
            </a:stretch>
          </p:blipFill>
          <p:spPr>
            <a:xfrm>
              <a:off x="4727665" y="2147258"/>
              <a:ext cx="1542808" cy="1699322"/>
            </a:xfrm>
            <a:prstGeom prst="rect">
              <a:avLst/>
            </a:prstGeom>
          </p:spPr>
        </p:pic>
        <p:sp>
          <p:nvSpPr>
            <p:cNvPr id="14" name="TextBox 13">
              <a:extLst>
                <a:ext uri="{FF2B5EF4-FFF2-40B4-BE49-F238E27FC236}">
                  <a16:creationId xmlns:a16="http://schemas.microsoft.com/office/drawing/2014/main" id="{6B6449F2-9660-8DCE-EE43-E491131CA161}"/>
                </a:ext>
              </a:extLst>
            </p:cNvPr>
            <p:cNvSpPr txBox="1"/>
            <p:nvPr/>
          </p:nvSpPr>
          <p:spPr>
            <a:xfrm>
              <a:off x="4633283" y="3427293"/>
              <a:ext cx="2365809" cy="461665"/>
            </a:xfrm>
            <a:prstGeom prst="rect">
              <a:avLst/>
            </a:prstGeom>
            <a:noFill/>
          </p:spPr>
          <p:txBody>
            <a:bodyPr wrap="square">
              <a:spAutoFit/>
            </a:bodyPr>
            <a:lstStyle/>
            <a:p>
              <a:pPr algn="r"/>
              <a:r>
                <a:rPr lang="en-US" sz="2400" b="1" dirty="0">
                  <a:solidFill>
                    <a:srgbClr val="9B2242"/>
                  </a:solidFill>
                  <a:latin typeface="Sztosfixed" pitchFamily="2" charset="77"/>
                  <a:ea typeface="Sztosfixed" pitchFamily="2" charset="77"/>
                  <a:cs typeface="Sztosfixed" pitchFamily="2" charset="77"/>
                </a:rPr>
                <a:t>Cap</a:t>
              </a:r>
              <a:endParaRPr lang="en-US" sz="2400" dirty="0">
                <a:solidFill>
                  <a:srgbClr val="9B2242"/>
                </a:solidFill>
              </a:endParaRPr>
            </a:p>
          </p:txBody>
        </p:sp>
      </p:grpSp>
      <p:grpSp>
        <p:nvGrpSpPr>
          <p:cNvPr id="35" name="flat">
            <a:extLst>
              <a:ext uri="{FF2B5EF4-FFF2-40B4-BE49-F238E27FC236}">
                <a16:creationId xmlns:a16="http://schemas.microsoft.com/office/drawing/2014/main" id="{E5101D3F-C153-8898-4784-3F14956F446A}"/>
              </a:ext>
            </a:extLst>
          </p:cNvPr>
          <p:cNvGrpSpPr/>
          <p:nvPr/>
        </p:nvGrpSpPr>
        <p:grpSpPr>
          <a:xfrm>
            <a:off x="7235509" y="1667559"/>
            <a:ext cx="3044140" cy="2219292"/>
            <a:chOff x="7387732" y="1539623"/>
            <a:chExt cx="3377588" cy="2462390"/>
          </a:xfrm>
        </p:grpSpPr>
        <p:pic>
          <p:nvPicPr>
            <p:cNvPr id="28" name="Picture 27" descr="Cartoon character with a mushroom and a cane&#10;&#10;AI-generated content may be incorrect.">
              <a:extLst>
                <a:ext uri="{FF2B5EF4-FFF2-40B4-BE49-F238E27FC236}">
                  <a16:creationId xmlns:a16="http://schemas.microsoft.com/office/drawing/2014/main" id="{43B5B1D9-4551-EB16-A4D7-D7FDA02C897C}"/>
                </a:ext>
              </a:extLst>
            </p:cNvPr>
            <p:cNvPicPr>
              <a:picLocks noChangeAspect="1"/>
            </p:cNvPicPr>
            <p:nvPr/>
          </p:nvPicPr>
          <p:blipFill>
            <a:blip r:embed="rId11"/>
            <a:srcRect l="3848" t="5705" r="5214" b="7109"/>
            <a:stretch>
              <a:fillRect/>
            </a:stretch>
          </p:blipFill>
          <p:spPr>
            <a:xfrm>
              <a:off x="7387732" y="1539623"/>
              <a:ext cx="2761898" cy="2383148"/>
            </a:xfrm>
            <a:prstGeom prst="rect">
              <a:avLst/>
            </a:prstGeom>
          </p:spPr>
        </p:pic>
        <p:sp>
          <p:nvSpPr>
            <p:cNvPr id="15" name="TextBox 14">
              <a:extLst>
                <a:ext uri="{FF2B5EF4-FFF2-40B4-BE49-F238E27FC236}">
                  <a16:creationId xmlns:a16="http://schemas.microsoft.com/office/drawing/2014/main" id="{429FE984-6868-89B9-8221-0032E1768A21}"/>
                </a:ext>
              </a:extLst>
            </p:cNvPr>
            <p:cNvSpPr txBox="1"/>
            <p:nvPr/>
          </p:nvSpPr>
          <p:spPr>
            <a:xfrm>
              <a:off x="9682833" y="3489778"/>
              <a:ext cx="1082487" cy="512235"/>
            </a:xfrm>
            <a:prstGeom prst="rect">
              <a:avLst/>
            </a:prstGeom>
            <a:noFill/>
          </p:spPr>
          <p:txBody>
            <a:bodyPr wrap="square">
              <a:spAutoFit/>
            </a:bodyPr>
            <a:lstStyle/>
            <a:p>
              <a:r>
                <a:rPr lang="en-US" sz="2400" b="1" dirty="0">
                  <a:solidFill>
                    <a:srgbClr val="9B2242"/>
                  </a:solidFill>
                  <a:latin typeface="Sztosfixed" pitchFamily="2" charset="77"/>
                  <a:ea typeface="Sztosfixed" pitchFamily="2" charset="77"/>
                  <a:cs typeface="Sztosfixed" pitchFamily="2" charset="77"/>
                </a:rPr>
                <a:t>Flat</a:t>
              </a:r>
              <a:endParaRPr lang="en-US" sz="2400" dirty="0">
                <a:solidFill>
                  <a:srgbClr val="9B2242"/>
                </a:solidFill>
              </a:endParaRPr>
            </a:p>
          </p:txBody>
        </p:sp>
      </p:grpSp>
      <p:pic>
        <p:nvPicPr>
          <p:cNvPr id="52" name="button button">
            <a:extLst>
              <a:ext uri="{FF2B5EF4-FFF2-40B4-BE49-F238E27FC236}">
                <a16:creationId xmlns:a16="http://schemas.microsoft.com/office/drawing/2014/main" id="{7C88F150-1972-1BEC-5608-1E6EB7950197}"/>
              </a:ext>
            </a:extLst>
          </p:cNvPr>
          <p:cNvPicPr>
            <a:picLocks noChangeAspect="1"/>
          </p:cNvPicPr>
          <p:nvPr/>
        </p:nvPicPr>
        <p:blipFill>
          <a:blip r:embed="rId12"/>
          <a:srcRect/>
          <a:stretch/>
        </p:blipFill>
        <p:spPr>
          <a:xfrm>
            <a:off x="2453851" y="1520366"/>
            <a:ext cx="417876" cy="421781"/>
          </a:xfrm>
          <a:prstGeom prst="rect">
            <a:avLst/>
          </a:prstGeom>
        </p:spPr>
      </p:pic>
      <p:pic>
        <p:nvPicPr>
          <p:cNvPr id="57" name="button cap">
            <a:extLst>
              <a:ext uri="{FF2B5EF4-FFF2-40B4-BE49-F238E27FC236}">
                <a16:creationId xmlns:a16="http://schemas.microsoft.com/office/drawing/2014/main" id="{74B3CF39-939A-7521-D26A-F380F8A3F797}"/>
              </a:ext>
            </a:extLst>
          </p:cNvPr>
          <p:cNvPicPr>
            <a:picLocks noChangeAspect="1"/>
          </p:cNvPicPr>
          <p:nvPr/>
        </p:nvPicPr>
        <p:blipFill>
          <a:blip r:embed="rId12"/>
          <a:srcRect/>
          <a:stretch/>
        </p:blipFill>
        <p:spPr>
          <a:xfrm>
            <a:off x="6374922" y="1520366"/>
            <a:ext cx="417876" cy="421781"/>
          </a:xfrm>
          <a:prstGeom prst="rect">
            <a:avLst/>
          </a:prstGeom>
        </p:spPr>
      </p:pic>
      <p:pic>
        <p:nvPicPr>
          <p:cNvPr id="58" name="button flat">
            <a:extLst>
              <a:ext uri="{FF2B5EF4-FFF2-40B4-BE49-F238E27FC236}">
                <a16:creationId xmlns:a16="http://schemas.microsoft.com/office/drawing/2014/main" id="{C9ADD824-9E1F-4E8C-3509-A2CCEB2AD043}"/>
              </a:ext>
            </a:extLst>
          </p:cNvPr>
          <p:cNvPicPr>
            <a:picLocks noChangeAspect="1"/>
          </p:cNvPicPr>
          <p:nvPr/>
        </p:nvPicPr>
        <p:blipFill>
          <a:blip r:embed="rId12"/>
          <a:srcRect/>
          <a:stretch/>
        </p:blipFill>
        <p:spPr>
          <a:xfrm>
            <a:off x="10249498" y="1520366"/>
            <a:ext cx="417876" cy="421781"/>
          </a:xfrm>
          <a:prstGeom prst="rect">
            <a:avLst/>
          </a:prstGeom>
        </p:spPr>
      </p:pic>
      <p:pic>
        <p:nvPicPr>
          <p:cNvPr id="59" name="button porto">
            <a:extLst>
              <a:ext uri="{FF2B5EF4-FFF2-40B4-BE49-F238E27FC236}">
                <a16:creationId xmlns:a16="http://schemas.microsoft.com/office/drawing/2014/main" id="{F26C304C-5067-96F9-C5C3-CA2FAE777DFC}"/>
              </a:ext>
            </a:extLst>
          </p:cNvPr>
          <p:cNvPicPr>
            <a:picLocks noChangeAspect="1"/>
          </p:cNvPicPr>
          <p:nvPr/>
        </p:nvPicPr>
        <p:blipFill>
          <a:blip r:embed="rId12"/>
          <a:srcRect/>
          <a:stretch/>
        </p:blipFill>
        <p:spPr>
          <a:xfrm>
            <a:off x="6790154" y="4217071"/>
            <a:ext cx="417876" cy="421781"/>
          </a:xfrm>
          <a:prstGeom prst="rect">
            <a:avLst/>
          </a:prstGeom>
        </p:spPr>
      </p:pic>
      <p:pic>
        <p:nvPicPr>
          <p:cNvPr id="60" name="button swiss">
            <a:extLst>
              <a:ext uri="{FF2B5EF4-FFF2-40B4-BE49-F238E27FC236}">
                <a16:creationId xmlns:a16="http://schemas.microsoft.com/office/drawing/2014/main" id="{D75B907E-76F2-B125-33F1-3CE095FB1FC3}"/>
              </a:ext>
            </a:extLst>
          </p:cNvPr>
          <p:cNvPicPr>
            <a:picLocks noChangeAspect="1"/>
          </p:cNvPicPr>
          <p:nvPr/>
        </p:nvPicPr>
        <p:blipFill>
          <a:blip r:embed="rId12"/>
          <a:srcRect/>
          <a:stretch/>
        </p:blipFill>
        <p:spPr>
          <a:xfrm>
            <a:off x="4336628" y="4217071"/>
            <a:ext cx="417876" cy="421781"/>
          </a:xfrm>
          <a:prstGeom prst="rect">
            <a:avLst/>
          </a:prstGeom>
        </p:spPr>
      </p:pic>
      <p:grpSp>
        <p:nvGrpSpPr>
          <p:cNvPr id="31" name="swiss">
            <a:extLst>
              <a:ext uri="{FF2B5EF4-FFF2-40B4-BE49-F238E27FC236}">
                <a16:creationId xmlns:a16="http://schemas.microsoft.com/office/drawing/2014/main" id="{954E6A81-747F-DF85-C4E5-932CEF90C2A5}"/>
              </a:ext>
            </a:extLst>
          </p:cNvPr>
          <p:cNvGrpSpPr/>
          <p:nvPr/>
        </p:nvGrpSpPr>
        <p:grpSpPr>
          <a:xfrm>
            <a:off x="996609" y="4777729"/>
            <a:ext cx="2621693" cy="1383422"/>
            <a:chOff x="1027488" y="4635024"/>
            <a:chExt cx="2908868" cy="1534960"/>
          </a:xfrm>
        </p:grpSpPr>
        <p:pic>
          <p:nvPicPr>
            <p:cNvPr id="32" name="Picture 31" descr="A cartoon mushroom with a backpack&#10;&#10;AI-generated content may be incorrect.">
              <a:extLst>
                <a:ext uri="{FF2B5EF4-FFF2-40B4-BE49-F238E27FC236}">
                  <a16:creationId xmlns:a16="http://schemas.microsoft.com/office/drawing/2014/main" id="{8F003B7E-3167-9FC8-0A5E-663F2B4F2BC8}"/>
                </a:ext>
              </a:extLst>
            </p:cNvPr>
            <p:cNvPicPr>
              <a:picLocks noChangeAspect="1"/>
            </p:cNvPicPr>
            <p:nvPr/>
          </p:nvPicPr>
          <p:blipFill>
            <a:blip r:embed="rId13"/>
            <a:srcRect l="13043" t="8871" r="12859" b="3871"/>
            <a:stretch>
              <a:fillRect/>
            </a:stretch>
          </p:blipFill>
          <p:spPr>
            <a:xfrm>
              <a:off x="2488047" y="4635024"/>
              <a:ext cx="1448309" cy="1534960"/>
            </a:xfrm>
            <a:prstGeom prst="rect">
              <a:avLst/>
            </a:prstGeom>
          </p:spPr>
        </p:pic>
        <p:sp>
          <p:nvSpPr>
            <p:cNvPr id="6" name="TextBox 5">
              <a:extLst>
                <a:ext uri="{FF2B5EF4-FFF2-40B4-BE49-F238E27FC236}">
                  <a16:creationId xmlns:a16="http://schemas.microsoft.com/office/drawing/2014/main" id="{10F288BC-A70A-9AC3-4B34-540EBF966993}"/>
                </a:ext>
              </a:extLst>
            </p:cNvPr>
            <p:cNvSpPr txBox="1"/>
            <p:nvPr/>
          </p:nvSpPr>
          <p:spPr>
            <a:xfrm>
              <a:off x="1027488" y="5007833"/>
              <a:ext cx="1682120" cy="922023"/>
            </a:xfrm>
            <a:prstGeom prst="rect">
              <a:avLst/>
            </a:prstGeom>
            <a:noFill/>
          </p:spPr>
          <p:txBody>
            <a:bodyPr wrap="square">
              <a:spAutoFit/>
            </a:bodyPr>
            <a:lstStyle/>
            <a:p>
              <a:r>
                <a:rPr lang="en-US" sz="2400" b="1" dirty="0">
                  <a:solidFill>
                    <a:srgbClr val="9B2242"/>
                  </a:solidFill>
                  <a:latin typeface="Sztosfixed" pitchFamily="2" charset="77"/>
                  <a:ea typeface="Sztosfixed" pitchFamily="2" charset="77"/>
                  <a:cs typeface="Sztosfixed" pitchFamily="2" charset="77"/>
                </a:rPr>
                <a:t>Swiss brown</a:t>
              </a:r>
              <a:endParaRPr lang="en-US" sz="2400" dirty="0">
                <a:solidFill>
                  <a:srgbClr val="9B2242"/>
                </a:solidFill>
              </a:endParaRPr>
            </a:p>
          </p:txBody>
        </p:sp>
      </p:grpSp>
      <p:grpSp>
        <p:nvGrpSpPr>
          <p:cNvPr id="29" name="porto">
            <a:extLst>
              <a:ext uri="{FF2B5EF4-FFF2-40B4-BE49-F238E27FC236}">
                <a16:creationId xmlns:a16="http://schemas.microsoft.com/office/drawing/2014/main" id="{F3B1ED7F-8F25-6A34-9C7F-320ADDECE0CE}"/>
              </a:ext>
            </a:extLst>
          </p:cNvPr>
          <p:cNvGrpSpPr/>
          <p:nvPr/>
        </p:nvGrpSpPr>
        <p:grpSpPr>
          <a:xfrm>
            <a:off x="6947738" y="4083689"/>
            <a:ext cx="4018386" cy="2124058"/>
            <a:chOff x="5419313" y="3986712"/>
            <a:chExt cx="4458552" cy="2356724"/>
          </a:xfrm>
        </p:grpSpPr>
        <p:pic>
          <p:nvPicPr>
            <p:cNvPr id="30" name="Picture 29" descr="A cartoon character holding weights&#10;&#10;AI-generated content may be incorrect.">
              <a:extLst>
                <a:ext uri="{FF2B5EF4-FFF2-40B4-BE49-F238E27FC236}">
                  <a16:creationId xmlns:a16="http://schemas.microsoft.com/office/drawing/2014/main" id="{3EBC8E2F-0906-8148-97FF-2F98F8712BEF}"/>
                </a:ext>
              </a:extLst>
            </p:cNvPr>
            <p:cNvPicPr>
              <a:picLocks noChangeAspect="1"/>
            </p:cNvPicPr>
            <p:nvPr/>
          </p:nvPicPr>
          <p:blipFill>
            <a:blip r:embed="rId14"/>
            <a:srcRect l="4286" t="8641" r="7592" b="3238"/>
            <a:stretch>
              <a:fillRect/>
            </a:stretch>
          </p:blipFill>
          <p:spPr>
            <a:xfrm>
              <a:off x="7261269" y="3986712"/>
              <a:ext cx="2616596" cy="2354918"/>
            </a:xfrm>
            <a:prstGeom prst="rect">
              <a:avLst/>
            </a:prstGeom>
          </p:spPr>
        </p:pic>
        <p:sp>
          <p:nvSpPr>
            <p:cNvPr id="8" name="TextBox 7">
              <a:extLst>
                <a:ext uri="{FF2B5EF4-FFF2-40B4-BE49-F238E27FC236}">
                  <a16:creationId xmlns:a16="http://schemas.microsoft.com/office/drawing/2014/main" id="{1FAFC7B6-3C0A-33B7-A81C-66ACDF594D29}"/>
                </a:ext>
              </a:extLst>
            </p:cNvPr>
            <p:cNvSpPr txBox="1"/>
            <p:nvPr/>
          </p:nvSpPr>
          <p:spPr>
            <a:xfrm>
              <a:off x="5419313" y="5881771"/>
              <a:ext cx="2592700" cy="461665"/>
            </a:xfrm>
            <a:prstGeom prst="rect">
              <a:avLst/>
            </a:prstGeom>
            <a:noFill/>
          </p:spPr>
          <p:txBody>
            <a:bodyPr wrap="square">
              <a:spAutoFit/>
            </a:bodyPr>
            <a:lstStyle/>
            <a:p>
              <a:pPr algn="r"/>
              <a:r>
                <a:rPr lang="en-US" sz="2400" b="1" dirty="0">
                  <a:solidFill>
                    <a:srgbClr val="9B2242"/>
                  </a:solidFill>
                  <a:latin typeface="Sztosfixed" pitchFamily="2" charset="77"/>
                  <a:ea typeface="Sztosfixed" pitchFamily="2" charset="77"/>
                  <a:cs typeface="Sztosfixed" pitchFamily="2" charset="77"/>
                </a:rPr>
                <a:t>Portobello</a:t>
              </a:r>
              <a:endParaRPr lang="en-US" sz="2400" dirty="0">
                <a:solidFill>
                  <a:srgbClr val="9B2242"/>
                </a:solidFill>
              </a:endParaRPr>
            </a:p>
          </p:txBody>
        </p:sp>
      </p:grpSp>
      <p:grpSp>
        <p:nvGrpSpPr>
          <p:cNvPr id="19" name="menu">
            <a:extLst>
              <a:ext uri="{FF2B5EF4-FFF2-40B4-BE49-F238E27FC236}">
                <a16:creationId xmlns:a16="http://schemas.microsoft.com/office/drawing/2014/main" id="{36A107B8-C2A3-A9B7-20D0-406F9DDB4CB6}"/>
              </a:ext>
            </a:extLst>
          </p:cNvPr>
          <p:cNvGrpSpPr/>
          <p:nvPr/>
        </p:nvGrpSpPr>
        <p:grpSpPr>
          <a:xfrm>
            <a:off x="11474101" y="2871719"/>
            <a:ext cx="460535" cy="1114561"/>
            <a:chOff x="151927" y="2325786"/>
            <a:chExt cx="260682" cy="630889"/>
          </a:xfrm>
        </p:grpSpPr>
        <p:sp>
          <p:nvSpPr>
            <p:cNvPr id="20" name="Rectangle: Rounded Corners 63">
              <a:extLst>
                <a:ext uri="{FF2B5EF4-FFF2-40B4-BE49-F238E27FC236}">
                  <a16:creationId xmlns:a16="http://schemas.microsoft.com/office/drawing/2014/main" id="{F6A1A137-BC06-A3F8-DBCC-600C3A1BB1C4}"/>
                </a:ext>
              </a:extLst>
            </p:cNvPr>
            <p:cNvSpPr/>
            <p:nvPr/>
          </p:nvSpPr>
          <p:spPr>
            <a:xfrm rot="10800000">
              <a:off x="151927" y="2325786"/>
              <a:ext cx="260682" cy="630889"/>
            </a:xfrm>
            <a:prstGeom prst="roundRect">
              <a:avLst>
                <a:gd name="adj" fmla="val 50000"/>
              </a:avLst>
            </a:prstGeom>
            <a:solidFill>
              <a:srgbClr val="FBF7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highlight>
                  <a:srgbClr val="FFFF00"/>
                </a:highlight>
              </a:endParaRPr>
            </a:p>
          </p:txBody>
        </p:sp>
        <p:pic>
          <p:nvPicPr>
            <p:cNvPr id="21" name="a4">
              <a:hlinkClick r:id="" action="ppaction://hlinkshowjump?jump=nextslide"/>
              <a:extLst>
                <a:ext uri="{FF2B5EF4-FFF2-40B4-BE49-F238E27FC236}">
                  <a16:creationId xmlns:a16="http://schemas.microsoft.com/office/drawing/2014/main" id="{0CF6BBEF-8D9F-8017-B546-C0A45A497D99}"/>
                </a:ext>
              </a:extLst>
            </p:cNvPr>
            <p:cNvPicPr>
              <a:picLocks noChangeAspect="1"/>
            </p:cNvPicPr>
            <p:nvPr/>
          </p:nvPicPr>
          <p:blipFill>
            <a:blip r:embed="rId15"/>
            <a:srcRect/>
            <a:stretch/>
          </p:blipFill>
          <p:spPr>
            <a:xfrm>
              <a:off x="204687" y="2740767"/>
              <a:ext cx="154441" cy="106747"/>
            </a:xfrm>
            <a:prstGeom prst="rect">
              <a:avLst/>
            </a:prstGeom>
          </p:spPr>
        </p:pic>
        <p:pic>
          <p:nvPicPr>
            <p:cNvPr id="22" name="a4">
              <a:hlinkClick r:id="" action="ppaction://hlinkshowjump?jump=previousslide"/>
              <a:extLst>
                <a:ext uri="{FF2B5EF4-FFF2-40B4-BE49-F238E27FC236}">
                  <a16:creationId xmlns:a16="http://schemas.microsoft.com/office/drawing/2014/main" id="{BE78998C-5143-162A-4835-DA4A660B258F}"/>
                </a:ext>
              </a:extLst>
            </p:cNvPr>
            <p:cNvPicPr>
              <a:picLocks noChangeAspect="1"/>
            </p:cNvPicPr>
            <p:nvPr/>
          </p:nvPicPr>
          <p:blipFill>
            <a:blip r:embed="rId15"/>
            <a:srcRect/>
            <a:stretch/>
          </p:blipFill>
          <p:spPr>
            <a:xfrm rot="10800000">
              <a:off x="204687" y="2434554"/>
              <a:ext cx="154441" cy="106747"/>
            </a:xfrm>
            <a:prstGeom prst="rect">
              <a:avLst/>
            </a:prstGeom>
          </p:spPr>
        </p:pic>
      </p:grpSp>
      <p:pic>
        <p:nvPicPr>
          <p:cNvPr id="12" name="reveal bt" descr="A red arrow in a white circle&#10;&#10;AI-generated content may be incorrect.">
            <a:extLst>
              <a:ext uri="{FF2B5EF4-FFF2-40B4-BE49-F238E27FC236}">
                <a16:creationId xmlns:a16="http://schemas.microsoft.com/office/drawing/2014/main" id="{B3771BCF-2DCD-5EF2-207A-96C2527A7BA2}"/>
              </a:ext>
            </a:extLst>
          </p:cNvPr>
          <p:cNvPicPr>
            <a:picLocks noChangeAspect="1"/>
          </p:cNvPicPr>
          <p:nvPr/>
        </p:nvPicPr>
        <p:blipFill>
          <a:blip r:embed="rId16"/>
          <a:stretch>
            <a:fillRect/>
          </a:stretch>
        </p:blipFill>
        <p:spPr>
          <a:xfrm rot="10800000">
            <a:off x="5837695" y="6121540"/>
            <a:ext cx="516610" cy="516610"/>
          </a:xfrm>
          <a:prstGeom prst="rect">
            <a:avLst/>
          </a:prstGeom>
        </p:spPr>
      </p:pic>
      <p:sp>
        <p:nvSpPr>
          <p:cNvPr id="18" name="number">
            <a:extLst>
              <a:ext uri="{FF2B5EF4-FFF2-40B4-BE49-F238E27FC236}">
                <a16:creationId xmlns:a16="http://schemas.microsoft.com/office/drawing/2014/main" id="{23F829AE-63DD-B59A-4F23-BDB0150ABEFD}"/>
              </a:ext>
            </a:extLst>
          </p:cNvPr>
          <p:cNvSpPr txBox="1">
            <a:spLocks/>
          </p:cNvSpPr>
          <p:nvPr/>
        </p:nvSpPr>
        <p:spPr>
          <a:xfrm>
            <a:off x="11316807" y="6318135"/>
            <a:ext cx="500548" cy="393600"/>
          </a:xfrm>
          <a:prstGeom prst="rect">
            <a:avLst/>
          </a:prstGeom>
          <a:no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buSzPts val="1400"/>
            </a:pPr>
            <a:fld id="{00000000-1234-1234-1234-123412341234}" type="slidenum">
              <a:rPr lang="en" sz="2000" b="1" smtClean="0">
                <a:solidFill>
                  <a:srgbClr val="6B5FBF"/>
                </a:solidFill>
                <a:latin typeface="Sztosfixed" pitchFamily="2" charset="77"/>
                <a:ea typeface="Sztosfixed" pitchFamily="2" charset="77"/>
                <a:cs typeface="Sztosfixed" pitchFamily="2" charset="77"/>
              </a:rPr>
              <a:pPr algn="r">
                <a:buSzPts val="1400"/>
              </a:pPr>
              <a:t>11</a:t>
            </a:fld>
            <a:endParaRPr lang="en" sz="2000" b="1" dirty="0">
              <a:solidFill>
                <a:srgbClr val="6B5FBF"/>
              </a:solidFill>
              <a:latin typeface="Sztosfixed" pitchFamily="2" charset="77"/>
              <a:ea typeface="Sztosfixed" pitchFamily="2" charset="77"/>
              <a:cs typeface="Sztosfixed" pitchFamily="2" charset="77"/>
            </a:endParaRPr>
          </a:p>
        </p:txBody>
      </p:sp>
      <p:grpSp>
        <p:nvGrpSpPr>
          <p:cNvPr id="63" name="pop up">
            <a:extLst>
              <a:ext uri="{FF2B5EF4-FFF2-40B4-BE49-F238E27FC236}">
                <a16:creationId xmlns:a16="http://schemas.microsoft.com/office/drawing/2014/main" id="{A62FAB89-F136-F513-5264-8B4A4DAC135E}"/>
              </a:ext>
            </a:extLst>
          </p:cNvPr>
          <p:cNvGrpSpPr/>
          <p:nvPr/>
        </p:nvGrpSpPr>
        <p:grpSpPr>
          <a:xfrm>
            <a:off x="0" y="0"/>
            <a:ext cx="12192000" cy="6858000"/>
            <a:chOff x="0" y="0"/>
            <a:chExt cx="12192000" cy="6858000"/>
          </a:xfrm>
        </p:grpSpPr>
        <p:pic>
          <p:nvPicPr>
            <p:cNvPr id="41" name="Picture 40">
              <a:extLst>
                <a:ext uri="{FF2B5EF4-FFF2-40B4-BE49-F238E27FC236}">
                  <a16:creationId xmlns:a16="http://schemas.microsoft.com/office/drawing/2014/main" id="{A0E256E6-AEBE-5A80-5354-0595D2B76232}"/>
                </a:ext>
              </a:extLst>
            </p:cNvPr>
            <p:cNvPicPr>
              <a:picLocks noChangeAspect="1"/>
            </p:cNvPicPr>
            <p:nvPr/>
          </p:nvPicPr>
          <p:blipFill>
            <a:blip r:embed="rId17"/>
            <a:srcRect l="530" t="549" r="530" b="549"/>
            <a:stretch>
              <a:fillRect/>
            </a:stretch>
          </p:blipFill>
          <p:spPr>
            <a:xfrm>
              <a:off x="0" y="0"/>
              <a:ext cx="12192000" cy="6858000"/>
            </a:xfrm>
            <a:prstGeom prst="rect">
              <a:avLst/>
            </a:prstGeom>
          </p:spPr>
        </p:pic>
        <p:pic>
          <p:nvPicPr>
            <p:cNvPr id="51" name="Picture 50" descr="A white oval object with a black border&#10;&#10;AI-generated content may be incorrect.">
              <a:extLst>
                <a:ext uri="{FF2B5EF4-FFF2-40B4-BE49-F238E27FC236}">
                  <a16:creationId xmlns:a16="http://schemas.microsoft.com/office/drawing/2014/main" id="{368124C7-4756-98E6-CDDE-047D2B87DCE3}"/>
                </a:ext>
              </a:extLst>
            </p:cNvPr>
            <p:cNvPicPr>
              <a:picLocks noChangeAspect="1"/>
            </p:cNvPicPr>
            <p:nvPr/>
          </p:nvPicPr>
          <p:blipFill>
            <a:blip r:embed="rId18"/>
            <a:stretch>
              <a:fillRect/>
            </a:stretch>
          </p:blipFill>
          <p:spPr>
            <a:xfrm>
              <a:off x="1466482" y="1054100"/>
              <a:ext cx="9259036" cy="5332530"/>
            </a:xfrm>
            <a:prstGeom prst="rect">
              <a:avLst/>
            </a:prstGeom>
          </p:spPr>
        </p:pic>
        <p:pic>
          <p:nvPicPr>
            <p:cNvPr id="46" name="Picture 45">
              <a:extLst>
                <a:ext uri="{FF2B5EF4-FFF2-40B4-BE49-F238E27FC236}">
                  <a16:creationId xmlns:a16="http://schemas.microsoft.com/office/drawing/2014/main" id="{C9EF3B36-E173-C23F-C03B-EA419F61A468}"/>
                </a:ext>
              </a:extLst>
            </p:cNvPr>
            <p:cNvPicPr>
              <a:picLocks noChangeAspect="1"/>
            </p:cNvPicPr>
            <p:nvPr/>
          </p:nvPicPr>
          <p:blipFill>
            <a:blip r:embed="rId19"/>
            <a:srcRect l="18530" t="6099" r="14713" b="6841"/>
            <a:stretch>
              <a:fillRect/>
            </a:stretch>
          </p:blipFill>
          <p:spPr>
            <a:xfrm flipH="1">
              <a:off x="8877527" y="3144402"/>
              <a:ext cx="2925282" cy="3433406"/>
            </a:xfrm>
            <a:prstGeom prst="rect">
              <a:avLst/>
            </a:prstGeom>
          </p:spPr>
        </p:pic>
        <p:sp>
          <p:nvSpPr>
            <p:cNvPr id="45" name="TextBox 44">
              <a:extLst>
                <a:ext uri="{FF2B5EF4-FFF2-40B4-BE49-F238E27FC236}">
                  <a16:creationId xmlns:a16="http://schemas.microsoft.com/office/drawing/2014/main" id="{09592914-444A-764A-A4DC-CC3759A500BC}"/>
                </a:ext>
              </a:extLst>
            </p:cNvPr>
            <p:cNvSpPr txBox="1"/>
            <p:nvPr/>
          </p:nvSpPr>
          <p:spPr>
            <a:xfrm>
              <a:off x="2005703" y="1542714"/>
              <a:ext cx="8173988" cy="2420599"/>
            </a:xfrm>
            <a:prstGeom prst="rect">
              <a:avLst/>
            </a:prstGeom>
            <a:noFill/>
          </p:spPr>
          <p:txBody>
            <a:bodyPr wrap="square">
              <a:spAutoFit/>
            </a:bodyPr>
            <a:lstStyle/>
            <a:p>
              <a:pPr algn="ctr" rtl="0">
                <a:lnSpc>
                  <a:spcPct val="150000"/>
                </a:lnSpc>
                <a:spcAft>
                  <a:spcPts val="1200"/>
                </a:spcAft>
                <a:buNone/>
              </a:pPr>
              <a:r>
                <a:rPr lang="en-US" sz="1600" b="0" i="0" u="none" strike="noStrike" dirty="0">
                  <a:solidFill>
                    <a:srgbClr val="414141"/>
                  </a:solidFill>
                  <a:effectLst/>
                  <a:latin typeface="Montserrat" pitchFamily="2" charset="77"/>
                </a:rPr>
                <a:t>These are </a:t>
              </a:r>
              <a:r>
                <a:rPr lang="en-US" sz="1600" b="0" i="1" u="none" strike="noStrike" dirty="0">
                  <a:solidFill>
                    <a:srgbClr val="414141"/>
                  </a:solidFill>
                  <a:effectLst/>
                  <a:latin typeface="Montserrat" pitchFamily="2" charset="77"/>
                </a:rPr>
                <a:t>Agaricus bisporus </a:t>
              </a:r>
              <a:r>
                <a:rPr lang="en-US" sz="1600" b="0" i="0" u="none" strike="noStrike" dirty="0">
                  <a:solidFill>
                    <a:srgbClr val="414141"/>
                  </a:solidFill>
                  <a:effectLst/>
                  <a:latin typeface="Montserrat" pitchFamily="2" charset="77"/>
                </a:rPr>
                <a:t>mushrooms.</a:t>
              </a:r>
            </a:p>
            <a:p>
              <a:pPr algn="ctr" rtl="0">
                <a:lnSpc>
                  <a:spcPct val="150000"/>
                </a:lnSpc>
                <a:buNone/>
              </a:pPr>
              <a:r>
                <a:rPr lang="en-US" sz="1600" b="0" i="1" u="none" strike="noStrike" dirty="0">
                  <a:solidFill>
                    <a:srgbClr val="414141"/>
                  </a:solidFill>
                  <a:effectLst/>
                  <a:latin typeface="Montserrat" pitchFamily="2" charset="77"/>
                </a:rPr>
                <a:t>Agaricus bisporus </a:t>
              </a:r>
              <a:r>
                <a:rPr lang="en-US" sz="1600" b="0" i="0" u="none" strike="noStrike" dirty="0">
                  <a:solidFill>
                    <a:srgbClr val="414141"/>
                  </a:solidFill>
                  <a:effectLst/>
                  <a:latin typeface="Montserrat" pitchFamily="2" charset="77"/>
                </a:rPr>
                <a:t>- pronounced - Ahh-gar-</a:t>
              </a:r>
              <a:r>
                <a:rPr lang="en-US" sz="1600" b="0" i="0" u="none" strike="noStrike" dirty="0" err="1">
                  <a:solidFill>
                    <a:srgbClr val="414141"/>
                  </a:solidFill>
                  <a:effectLst/>
                  <a:latin typeface="Montserrat" pitchFamily="2" charset="77"/>
                </a:rPr>
                <a:t>ikus</a:t>
              </a:r>
              <a:r>
                <a:rPr lang="en-US" sz="1600" b="0" i="0" u="none" strike="noStrike" dirty="0">
                  <a:solidFill>
                    <a:srgbClr val="414141"/>
                  </a:solidFill>
                  <a:effectLst/>
                  <a:latin typeface="Montserrat" pitchFamily="2" charset="77"/>
                </a:rPr>
                <a:t> bye-spore-us</a:t>
              </a:r>
            </a:p>
            <a:p>
              <a:pPr algn="ctr" rtl="0">
                <a:lnSpc>
                  <a:spcPct val="150000"/>
                </a:lnSpc>
                <a:buNone/>
              </a:pPr>
              <a:r>
                <a:rPr lang="en-AU" sz="1600" b="0" i="0" u="none" strike="noStrike" dirty="0">
                  <a:solidFill>
                    <a:srgbClr val="414141"/>
                  </a:solidFill>
                  <a:effectLst/>
                  <a:latin typeface="Montserrat" pitchFamily="2" charset="77"/>
                </a:rPr>
                <a:t>Australian grown mushroom varieties (white, </a:t>
              </a:r>
              <a:r>
                <a:rPr lang="en-AU" sz="1600" dirty="0">
                  <a:solidFill>
                    <a:srgbClr val="414141"/>
                  </a:solidFill>
                  <a:latin typeface="Montserrat" pitchFamily="2" charset="77"/>
                </a:rPr>
                <a:t>S</a:t>
              </a:r>
              <a:r>
                <a:rPr lang="en-AU" sz="1600" b="0" i="0" u="none" strike="noStrike" dirty="0">
                  <a:solidFill>
                    <a:srgbClr val="414141"/>
                  </a:solidFill>
                  <a:effectLst/>
                  <a:latin typeface="Montserrat" pitchFamily="2" charset="77"/>
                </a:rPr>
                <a:t>wiss brown and portobello) are the same species </a:t>
              </a:r>
              <a:r>
                <a:rPr lang="en-AU" sz="1600" b="0" i="1" u="none" strike="noStrike" dirty="0">
                  <a:solidFill>
                    <a:srgbClr val="414141"/>
                  </a:solidFill>
                  <a:effectLst/>
                  <a:latin typeface="Montserrat" pitchFamily="2" charset="77"/>
                </a:rPr>
                <a:t>Agaricus bisporus</a:t>
              </a:r>
              <a:r>
                <a:rPr lang="en-AU" sz="1600" b="0" i="0" u="none" strike="noStrike" dirty="0">
                  <a:solidFill>
                    <a:srgbClr val="414141"/>
                  </a:solidFill>
                  <a:effectLst/>
                  <a:latin typeface="Montserrat" pitchFamily="2" charset="77"/>
                </a:rPr>
                <a:t>! The difference is simply their</a:t>
              </a:r>
            </a:p>
            <a:p>
              <a:pPr algn="ctr" rtl="0">
                <a:lnSpc>
                  <a:spcPct val="150000"/>
                </a:lnSpc>
                <a:buNone/>
              </a:pPr>
              <a:r>
                <a:rPr lang="en-AU" sz="1600" b="0" i="0" u="none" strike="noStrike" dirty="0">
                  <a:solidFill>
                    <a:srgbClr val="414141"/>
                  </a:solidFill>
                  <a:effectLst/>
                  <a:latin typeface="Montserrat" pitchFamily="2" charset="77"/>
                </a:rPr>
                <a:t>stage of harvesting. Mushrooms double in size everyday. </a:t>
              </a:r>
            </a:p>
            <a:p>
              <a:pPr algn="ctr" rtl="0">
                <a:lnSpc>
                  <a:spcPct val="150000"/>
                </a:lnSpc>
                <a:buNone/>
              </a:pPr>
              <a:endParaRPr lang="en-AU" sz="1600" b="0" i="0" u="none" strike="noStrike" dirty="0">
                <a:solidFill>
                  <a:srgbClr val="414141"/>
                </a:solidFill>
                <a:effectLst/>
                <a:latin typeface="Montserrat" pitchFamily="2" charset="77"/>
              </a:endParaRPr>
            </a:p>
          </p:txBody>
        </p:sp>
        <p:sp>
          <p:nvSpPr>
            <p:cNvPr id="61" name="TextBox 60">
              <a:extLst>
                <a:ext uri="{FF2B5EF4-FFF2-40B4-BE49-F238E27FC236}">
                  <a16:creationId xmlns:a16="http://schemas.microsoft.com/office/drawing/2014/main" id="{EAD953C7-7CC4-3581-34B9-BB2D0E52B407}"/>
                </a:ext>
              </a:extLst>
            </p:cNvPr>
            <p:cNvSpPr txBox="1"/>
            <p:nvPr/>
          </p:nvSpPr>
          <p:spPr>
            <a:xfrm>
              <a:off x="2117478" y="3711400"/>
              <a:ext cx="6961988" cy="2124364"/>
            </a:xfrm>
            <a:prstGeom prst="rect">
              <a:avLst/>
            </a:prstGeom>
            <a:noFill/>
          </p:spPr>
          <p:txBody>
            <a:bodyPr wrap="square">
              <a:spAutoFit/>
            </a:bodyPr>
            <a:lstStyle/>
            <a:p>
              <a:pPr algn="ctr" rtl="0">
                <a:lnSpc>
                  <a:spcPts val="3000"/>
                </a:lnSpc>
                <a:spcAft>
                  <a:spcPts val="1200"/>
                </a:spcAft>
                <a:buNone/>
              </a:pPr>
              <a:r>
                <a:rPr lang="en-AU" sz="1600" b="0" i="0" u="none" strike="noStrike" dirty="0">
                  <a:solidFill>
                    <a:srgbClr val="414141"/>
                  </a:solidFill>
                  <a:effectLst/>
                  <a:latin typeface="Montserrat" pitchFamily="2" charset="77"/>
                </a:rPr>
                <a:t> The white </a:t>
              </a:r>
              <a:r>
                <a:rPr lang="en-AU" sz="1600" b="0" i="1" u="none" strike="noStrike" dirty="0">
                  <a:solidFill>
                    <a:srgbClr val="414141"/>
                  </a:solidFill>
                  <a:effectLst/>
                  <a:latin typeface="Montserrat" pitchFamily="2" charset="77"/>
                </a:rPr>
                <a:t>Agaricus bisporus </a:t>
              </a:r>
              <a:r>
                <a:rPr lang="en-AU" sz="1600" b="0" i="0" u="none" strike="noStrike" dirty="0">
                  <a:solidFill>
                    <a:srgbClr val="414141"/>
                  </a:solidFill>
                  <a:effectLst/>
                  <a:latin typeface="Montserrat" pitchFamily="2" charset="77"/>
                </a:rPr>
                <a:t>starts off as a little white button mushroom and grows to become a cup, and then grows to become a large flat mushroom. </a:t>
              </a:r>
            </a:p>
            <a:p>
              <a:pPr algn="ctr" rtl="0">
                <a:lnSpc>
                  <a:spcPts val="3000"/>
                </a:lnSpc>
                <a:spcAft>
                  <a:spcPts val="1200"/>
                </a:spcAft>
                <a:buNone/>
              </a:pPr>
              <a:r>
                <a:rPr lang="en-AU" sz="1600" b="0" i="0" u="none" strike="noStrike" dirty="0">
                  <a:solidFill>
                    <a:srgbClr val="414141"/>
                  </a:solidFill>
                  <a:effectLst/>
                  <a:latin typeface="Montserrat" pitchFamily="2" charset="77"/>
                </a:rPr>
                <a:t>The Swiss brown mushroom, grows to become a portobello. The only difference is one is brown in colour, the other is white.</a:t>
              </a:r>
            </a:p>
          </p:txBody>
        </p:sp>
      </p:grpSp>
      <p:pic>
        <p:nvPicPr>
          <p:cNvPr id="47" name="pop up bt back" descr="A red arrow in a white circle&#10;&#10;AI-generated content may be incorrect.">
            <a:extLst>
              <a:ext uri="{FF2B5EF4-FFF2-40B4-BE49-F238E27FC236}">
                <a16:creationId xmlns:a16="http://schemas.microsoft.com/office/drawing/2014/main" id="{63395A8A-D37D-3E55-0546-AD0F67BB84B7}"/>
              </a:ext>
            </a:extLst>
          </p:cNvPr>
          <p:cNvPicPr>
            <a:picLocks noChangeAspect="1"/>
          </p:cNvPicPr>
          <p:nvPr/>
        </p:nvPicPr>
        <p:blipFill>
          <a:blip r:embed="rId16"/>
          <a:stretch>
            <a:fillRect/>
          </a:stretch>
        </p:blipFill>
        <p:spPr>
          <a:xfrm>
            <a:off x="5837695" y="681675"/>
            <a:ext cx="516610" cy="516610"/>
          </a:xfrm>
          <a:prstGeom prst="rect">
            <a:avLst/>
          </a:prstGeom>
        </p:spPr>
      </p:pic>
    </p:spTree>
    <p:extLst>
      <p:ext uri="{BB962C8B-B14F-4D97-AF65-F5344CB8AC3E}">
        <p14:creationId xmlns:p14="http://schemas.microsoft.com/office/powerpoint/2010/main" val="11846250"/>
      </p:ext>
    </p:extLst>
  </p:cSld>
  <p:clrMapOvr>
    <a:masterClrMapping/>
  </p:clrMapOvr>
  <p:transition spd="slow" advClick="0">
    <p:push dir="u"/>
  </p:transition>
  <p:timing>
    <p:tnLst>
      <p:par>
        <p:cTn id="1" dur="indefinite" restart="never" nodeType="tmRoot">
          <p:childTnLst>
            <p:seq concurrent="1" nextAc="seek">
              <p:cTn id="2" restart="whenNotActive" fill="hold" evtFilter="cancelBubble" nodeType="interactiveSeq">
                <p:stCondLst>
                  <p:cond evt="onClick" delay="0">
                    <p:tgtEl>
                      <p:spTgt spid="52"/>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12" restart="whenNotActive" fill="hold" evtFilter="cancelBubble" nodeType="interactiveSeq">
                <p:stCondLst>
                  <p:cond evt="onClick" delay="0">
                    <p:tgtEl>
                      <p:spTgt spid="57"/>
                    </p:tgtEl>
                  </p:cond>
                </p:stCondLst>
                <p:endSync evt="end" delay="0">
                  <p:rtn val="all"/>
                </p:endSync>
                <p:childTnLst>
                  <p:par>
                    <p:cTn id="13" fill="hold">
                      <p:stCondLst>
                        <p:cond delay="0"/>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fade">
                                      <p:cBhvr>
                                        <p:cTn id="17" dur="500"/>
                                        <p:tgtEl>
                                          <p:spTgt spid="34"/>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22" restart="whenNotActive" fill="hold" evtFilter="cancelBubble" nodeType="interactiveSeq">
                <p:stCondLst>
                  <p:cond evt="onClick" delay="0">
                    <p:tgtEl>
                      <p:spTgt spid="58"/>
                    </p:tgtEl>
                  </p:cond>
                </p:stCondLst>
                <p:endSync evt="end" delay="0">
                  <p:rtn val="all"/>
                </p:endSync>
                <p:childTnLst>
                  <p:par>
                    <p:cTn id="23" fill="hold">
                      <p:stCondLst>
                        <p:cond delay="0"/>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fade">
                                      <p:cBhvr>
                                        <p:cTn id="27" dur="500"/>
                                        <p:tgtEl>
                                          <p:spTgt spid="35"/>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xit" presetSubtype="0" fill="hold" nodeType="clickEffect">
                                  <p:stCondLst>
                                    <p:cond delay="0"/>
                                  </p:stCondLst>
                                  <p:childTnLst>
                                    <p:set>
                                      <p:cBhvr>
                                        <p:cTn id="31"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32" restart="whenNotActive" fill="hold" evtFilter="cancelBubble" nodeType="interactiveSeq">
                <p:stCondLst>
                  <p:cond evt="onClick" delay="0">
                    <p:tgtEl>
                      <p:spTgt spid="60"/>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fade">
                                      <p:cBhvr>
                                        <p:cTn id="37" dur="500"/>
                                        <p:tgtEl>
                                          <p:spTgt spid="31"/>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xit" presetSubtype="0" fill="hold" nodeType="clickEffect">
                                  <p:stCondLst>
                                    <p:cond delay="0"/>
                                  </p:stCondLst>
                                  <p:childTnLst>
                                    <p:set>
                                      <p:cBhvr>
                                        <p:cTn id="41" dur="1" fill="hold">
                                          <p:stCondLst>
                                            <p:cond delay="0"/>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60"/>
                  </p:tgtEl>
                </p:cond>
              </p:nextCondLst>
            </p:seq>
            <p:seq concurrent="1" nextAc="seek">
              <p:cTn id="42" restart="whenNotActive" fill="hold" evtFilter="cancelBubble" nodeType="interactiveSeq">
                <p:stCondLst>
                  <p:cond evt="onClick" delay="0">
                    <p:tgtEl>
                      <p:spTgt spid="59"/>
                    </p:tgtEl>
                  </p:cond>
                </p:stCondLst>
                <p:endSync evt="end" delay="0">
                  <p:rtn val="all"/>
                </p:endSync>
                <p:childTnLst>
                  <p:par>
                    <p:cTn id="43" fill="hold">
                      <p:stCondLst>
                        <p:cond delay="0"/>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fade">
                                      <p:cBhvr>
                                        <p:cTn id="47" dur="500"/>
                                        <p:tgtEl>
                                          <p:spTgt spid="29"/>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xit" presetSubtype="0" fill="hold" nodeType="clickEffect">
                                  <p:stCondLst>
                                    <p:cond delay="0"/>
                                  </p:stCondLst>
                                  <p:childTnLst>
                                    <p:set>
                                      <p:cBhvr>
                                        <p:cTn id="51" dur="1" fill="hold">
                                          <p:stCondLst>
                                            <p:cond delay="0"/>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59"/>
                  </p:tgtEl>
                </p:cond>
              </p:nextCondLst>
            </p:seq>
            <p:seq concurrent="1" nextAc="seek">
              <p:cTn id="52" restart="whenNotActive" fill="hold" evtFilter="cancelBubble" nodeType="interactiveSeq">
                <p:stCondLst>
                  <p:cond evt="onClick" delay="0">
                    <p:tgtEl>
                      <p:spTgt spid="12"/>
                    </p:tgtEl>
                  </p:cond>
                </p:stCondLst>
                <p:endSync evt="end" delay="0">
                  <p:rtn val="all"/>
                </p:endSync>
                <p:childTnLst>
                  <p:par>
                    <p:cTn id="53" fill="hold">
                      <p:stCondLst>
                        <p:cond delay="0"/>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63"/>
                                        </p:tgtEl>
                                        <p:attrNameLst>
                                          <p:attrName>style.visibility</p:attrName>
                                        </p:attrNameLst>
                                      </p:cBhvr>
                                      <p:to>
                                        <p:strVal val="visible"/>
                                      </p:to>
                                    </p:set>
                                    <p:anim calcmode="lin" valueType="num">
                                      <p:cBhvr additive="base">
                                        <p:cTn id="57" dur="500" fill="hold"/>
                                        <p:tgtEl>
                                          <p:spTgt spid="63"/>
                                        </p:tgtEl>
                                        <p:attrNameLst>
                                          <p:attrName>ppt_x</p:attrName>
                                        </p:attrNameLst>
                                      </p:cBhvr>
                                      <p:tavLst>
                                        <p:tav tm="0">
                                          <p:val>
                                            <p:strVal val="#ppt_x"/>
                                          </p:val>
                                        </p:tav>
                                        <p:tav tm="100000">
                                          <p:val>
                                            <p:strVal val="#ppt_x"/>
                                          </p:val>
                                        </p:tav>
                                      </p:tavLst>
                                    </p:anim>
                                    <p:anim calcmode="lin" valueType="num">
                                      <p:cBhvr additive="base">
                                        <p:cTn id="58" dur="500" fill="hold"/>
                                        <p:tgtEl>
                                          <p:spTgt spid="63"/>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47"/>
                                        </p:tgtEl>
                                        <p:attrNameLst>
                                          <p:attrName>style.visibility</p:attrName>
                                        </p:attrNameLst>
                                      </p:cBhvr>
                                      <p:to>
                                        <p:strVal val="visible"/>
                                      </p:to>
                                    </p:set>
                                    <p:anim calcmode="lin" valueType="num">
                                      <p:cBhvr additive="base">
                                        <p:cTn id="61" dur="500" fill="hold"/>
                                        <p:tgtEl>
                                          <p:spTgt spid="47"/>
                                        </p:tgtEl>
                                        <p:attrNameLst>
                                          <p:attrName>ppt_x</p:attrName>
                                        </p:attrNameLst>
                                      </p:cBhvr>
                                      <p:tavLst>
                                        <p:tav tm="0">
                                          <p:val>
                                            <p:strVal val="#ppt_x"/>
                                          </p:val>
                                        </p:tav>
                                        <p:tav tm="100000">
                                          <p:val>
                                            <p:strVal val="#ppt_x"/>
                                          </p:val>
                                        </p:tav>
                                      </p:tavLst>
                                    </p:anim>
                                    <p:anim calcmode="lin" valueType="num">
                                      <p:cBhvr additive="base">
                                        <p:cTn id="62"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12"/>
                  </p:tgtEl>
                </p:cond>
              </p:nextCondLst>
            </p:seq>
            <p:seq concurrent="1" nextAc="seek">
              <p:cTn id="63" restart="whenNotActive" fill="hold" evtFilter="cancelBubble" nodeType="interactiveSeq">
                <p:stCondLst>
                  <p:cond evt="onClick" delay="0">
                    <p:tgtEl>
                      <p:spTgt spid="47"/>
                    </p:tgtEl>
                  </p:cond>
                </p:stCondLst>
                <p:endSync evt="end" delay="0">
                  <p:rtn val="all"/>
                </p:endSync>
                <p:childTnLst>
                  <p:par>
                    <p:cTn id="64" fill="hold">
                      <p:stCondLst>
                        <p:cond delay="0"/>
                      </p:stCondLst>
                      <p:childTnLst>
                        <p:par>
                          <p:cTn id="65" fill="hold">
                            <p:stCondLst>
                              <p:cond delay="0"/>
                            </p:stCondLst>
                            <p:childTnLst>
                              <p:par>
                                <p:cTn id="66" presetID="2" presetClass="exit" presetSubtype="4" fill="hold" nodeType="clickEffect">
                                  <p:stCondLst>
                                    <p:cond delay="0"/>
                                  </p:stCondLst>
                                  <p:childTnLst>
                                    <p:anim calcmode="lin" valueType="num">
                                      <p:cBhvr additive="base">
                                        <p:cTn id="67" dur="500"/>
                                        <p:tgtEl>
                                          <p:spTgt spid="63"/>
                                        </p:tgtEl>
                                        <p:attrNameLst>
                                          <p:attrName>ppt_x</p:attrName>
                                        </p:attrNameLst>
                                      </p:cBhvr>
                                      <p:tavLst>
                                        <p:tav tm="0">
                                          <p:val>
                                            <p:strVal val="ppt_x"/>
                                          </p:val>
                                        </p:tav>
                                        <p:tav tm="100000">
                                          <p:val>
                                            <p:strVal val="ppt_x"/>
                                          </p:val>
                                        </p:tav>
                                      </p:tavLst>
                                    </p:anim>
                                    <p:anim calcmode="lin" valueType="num">
                                      <p:cBhvr additive="base">
                                        <p:cTn id="68" dur="500"/>
                                        <p:tgtEl>
                                          <p:spTgt spid="63"/>
                                        </p:tgtEl>
                                        <p:attrNameLst>
                                          <p:attrName>ppt_y</p:attrName>
                                        </p:attrNameLst>
                                      </p:cBhvr>
                                      <p:tavLst>
                                        <p:tav tm="0">
                                          <p:val>
                                            <p:strVal val="ppt_y"/>
                                          </p:val>
                                        </p:tav>
                                        <p:tav tm="100000">
                                          <p:val>
                                            <p:strVal val="1+ppt_h/2"/>
                                          </p:val>
                                        </p:tav>
                                      </p:tavLst>
                                    </p:anim>
                                    <p:set>
                                      <p:cBhvr>
                                        <p:cTn id="69" dur="1" fill="hold">
                                          <p:stCondLst>
                                            <p:cond delay="499"/>
                                          </p:stCondLst>
                                        </p:cTn>
                                        <p:tgtEl>
                                          <p:spTgt spid="63"/>
                                        </p:tgtEl>
                                        <p:attrNameLst>
                                          <p:attrName>style.visibility</p:attrName>
                                        </p:attrNameLst>
                                      </p:cBhvr>
                                      <p:to>
                                        <p:strVal val="hidden"/>
                                      </p:to>
                                    </p:set>
                                  </p:childTnLst>
                                </p:cTn>
                              </p:par>
                              <p:par>
                                <p:cTn id="70" presetID="2" presetClass="exit" presetSubtype="4" fill="hold" nodeType="withEffect">
                                  <p:stCondLst>
                                    <p:cond delay="0"/>
                                  </p:stCondLst>
                                  <p:childTnLst>
                                    <p:anim calcmode="lin" valueType="num">
                                      <p:cBhvr additive="base">
                                        <p:cTn id="71" dur="500"/>
                                        <p:tgtEl>
                                          <p:spTgt spid="47"/>
                                        </p:tgtEl>
                                        <p:attrNameLst>
                                          <p:attrName>ppt_x</p:attrName>
                                        </p:attrNameLst>
                                      </p:cBhvr>
                                      <p:tavLst>
                                        <p:tav tm="0">
                                          <p:val>
                                            <p:strVal val="ppt_x"/>
                                          </p:val>
                                        </p:tav>
                                        <p:tav tm="100000">
                                          <p:val>
                                            <p:strVal val="ppt_x"/>
                                          </p:val>
                                        </p:tav>
                                      </p:tavLst>
                                    </p:anim>
                                    <p:anim calcmode="lin" valueType="num">
                                      <p:cBhvr additive="base">
                                        <p:cTn id="72" dur="500"/>
                                        <p:tgtEl>
                                          <p:spTgt spid="47"/>
                                        </p:tgtEl>
                                        <p:attrNameLst>
                                          <p:attrName>ppt_y</p:attrName>
                                        </p:attrNameLst>
                                      </p:cBhvr>
                                      <p:tavLst>
                                        <p:tav tm="0">
                                          <p:val>
                                            <p:strVal val="ppt_y"/>
                                          </p:val>
                                        </p:tav>
                                        <p:tav tm="100000">
                                          <p:val>
                                            <p:strVal val="1+ppt_h/2"/>
                                          </p:val>
                                        </p:tav>
                                      </p:tavLst>
                                    </p:anim>
                                    <p:set>
                                      <p:cBhvr>
                                        <p:cTn id="73"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alpha val="7564"/>
          </a:schemeClr>
        </a:solidFill>
        <a:effectLst/>
      </p:bgPr>
    </p:bg>
    <p:spTree>
      <p:nvGrpSpPr>
        <p:cNvPr id="1" name="">
          <a:extLst>
            <a:ext uri="{FF2B5EF4-FFF2-40B4-BE49-F238E27FC236}">
              <a16:creationId xmlns:a16="http://schemas.microsoft.com/office/drawing/2014/main" id="{4BE94B19-0074-75AD-6125-7F1F21ADD85C}"/>
            </a:ext>
          </a:extLst>
        </p:cNvPr>
        <p:cNvGrpSpPr/>
        <p:nvPr/>
      </p:nvGrpSpPr>
      <p:grpSpPr>
        <a:xfrm>
          <a:off x="0" y="0"/>
          <a:ext cx="0" cy="0"/>
          <a:chOff x="0" y="0"/>
          <a:chExt cx="0" cy="0"/>
        </a:xfrm>
      </p:grpSpPr>
      <p:sp>
        <p:nvSpPr>
          <p:cNvPr id="26" name="1b">
            <a:extLst>
              <a:ext uri="{FF2B5EF4-FFF2-40B4-BE49-F238E27FC236}">
                <a16:creationId xmlns:a16="http://schemas.microsoft.com/office/drawing/2014/main" id="{E10B5797-CA85-3E5C-5E15-FFC90D037890}"/>
              </a:ext>
            </a:extLst>
          </p:cNvPr>
          <p:cNvSpPr/>
          <p:nvPr/>
        </p:nvSpPr>
        <p:spPr>
          <a:xfrm>
            <a:off x="588365" y="1735328"/>
            <a:ext cx="3499798" cy="2147028"/>
          </a:xfrm>
          <a:prstGeom prst="roundRect">
            <a:avLst/>
          </a:prstGeom>
          <a:solidFill>
            <a:srgbClr val="5EBDA0"/>
          </a:solidFill>
          <a:ln>
            <a:noFill/>
          </a:ln>
        </p:spPr>
        <p:style>
          <a:lnRef idx="2">
            <a:schemeClr val="accent1">
              <a:shade val="15000"/>
            </a:schemeClr>
          </a:lnRef>
          <a:fillRef idx="1">
            <a:schemeClr val="accent1"/>
          </a:fillRef>
          <a:effectRef idx="0">
            <a:schemeClr val="accent1"/>
          </a:effectRef>
          <a:fontRef idx="minor">
            <a:schemeClr val="lt1"/>
          </a:fontRef>
        </p:style>
        <p:txBody>
          <a:bodyPr lIns="216000" rIns="216000" rtlCol="0" anchor="ctr"/>
          <a:lstStyle/>
          <a:p>
            <a:pPr algn="ctr">
              <a:spcAft>
                <a:spcPts val="600"/>
              </a:spcAft>
            </a:pPr>
            <a:r>
              <a:rPr lang="en-AU" sz="1600" dirty="0">
                <a:solidFill>
                  <a:schemeClr val="bg1"/>
                </a:solidFill>
                <a:latin typeface="SZTOS MEDIUM" pitchFamily="2" charset="77"/>
                <a:ea typeface="SZTOS MEDIUM" pitchFamily="2" charset="77"/>
                <a:cs typeface="SZTOS MEDIUM" pitchFamily="2" charset="77"/>
              </a:rPr>
              <a:t>Not all mushrooms are safe to eat:</a:t>
            </a:r>
          </a:p>
          <a:p>
            <a:pPr algn="ctr">
              <a:spcAft>
                <a:spcPts val="600"/>
              </a:spcAft>
            </a:pPr>
            <a:r>
              <a:rPr lang="en-AU" sz="1600" dirty="0">
                <a:solidFill>
                  <a:schemeClr val="bg1"/>
                </a:solidFill>
                <a:latin typeface="SZTOS MEDIUM" pitchFamily="2" charset="77"/>
                <a:ea typeface="SZTOS MEDIUM" pitchFamily="2" charset="77"/>
                <a:cs typeface="SZTOS MEDIUM" pitchFamily="2" charset="77"/>
              </a:rPr>
              <a:t> </a:t>
            </a:r>
            <a:r>
              <a:rPr lang="en-AU" sz="1600" dirty="0">
                <a:solidFill>
                  <a:schemeClr val="bg1"/>
                </a:solidFill>
                <a:latin typeface="Montserrat" pitchFamily="2" charset="77"/>
              </a:rPr>
              <a:t>Just because a mushroom looks pretty or looks like one from a shop doesn't mean it's safe.</a:t>
            </a:r>
          </a:p>
        </p:txBody>
      </p:sp>
      <p:sp>
        <p:nvSpPr>
          <p:cNvPr id="28" name="2b">
            <a:extLst>
              <a:ext uri="{FF2B5EF4-FFF2-40B4-BE49-F238E27FC236}">
                <a16:creationId xmlns:a16="http://schemas.microsoft.com/office/drawing/2014/main" id="{B678A5E5-1B8B-8505-6966-E4A6006D06B8}"/>
              </a:ext>
            </a:extLst>
          </p:cNvPr>
          <p:cNvSpPr/>
          <p:nvPr/>
        </p:nvSpPr>
        <p:spPr>
          <a:xfrm>
            <a:off x="4226321" y="1723524"/>
            <a:ext cx="3503755" cy="2163877"/>
          </a:xfrm>
          <a:prstGeom prst="roundRect">
            <a:avLst/>
          </a:prstGeom>
          <a:solidFill>
            <a:srgbClr val="8E7EFF"/>
          </a:solidFill>
          <a:ln>
            <a:noFill/>
          </a:ln>
        </p:spPr>
        <p:style>
          <a:lnRef idx="2">
            <a:schemeClr val="accent1">
              <a:shade val="15000"/>
            </a:schemeClr>
          </a:lnRef>
          <a:fillRef idx="1">
            <a:schemeClr val="accent1"/>
          </a:fillRef>
          <a:effectRef idx="0">
            <a:schemeClr val="accent1"/>
          </a:effectRef>
          <a:fontRef idx="minor">
            <a:schemeClr val="lt1"/>
          </a:fontRef>
        </p:style>
        <p:txBody>
          <a:bodyPr lIns="216000" rIns="216000" rtlCol="0" anchor="ctr"/>
          <a:lstStyle/>
          <a:p>
            <a:pPr algn="ctr">
              <a:spcAft>
                <a:spcPts val="600"/>
              </a:spcAft>
            </a:pPr>
            <a:r>
              <a:rPr lang="en-AU" sz="1600" dirty="0">
                <a:solidFill>
                  <a:schemeClr val="bg1"/>
                </a:solidFill>
                <a:latin typeface="SZTOS MEDIUM" pitchFamily="2" charset="77"/>
                <a:ea typeface="SZTOS MEDIUM" pitchFamily="2" charset="77"/>
                <a:cs typeface="SZTOS MEDIUM" pitchFamily="2" charset="77"/>
              </a:rPr>
              <a:t>Never touch or pick wild mushrooms:</a:t>
            </a:r>
          </a:p>
          <a:p>
            <a:pPr algn="ctr">
              <a:spcAft>
                <a:spcPts val="600"/>
              </a:spcAft>
            </a:pPr>
            <a:r>
              <a:rPr lang="en-AU" sz="1600" dirty="0">
                <a:solidFill>
                  <a:schemeClr val="bg1"/>
                </a:solidFill>
                <a:latin typeface="Montserrat" pitchFamily="2" charset="77"/>
              </a:rPr>
              <a:t>Never touch or pick any mushrooms you see growing outside, even in your own garden.</a:t>
            </a:r>
          </a:p>
        </p:txBody>
      </p:sp>
      <p:sp>
        <p:nvSpPr>
          <p:cNvPr id="27" name="4b">
            <a:extLst>
              <a:ext uri="{FF2B5EF4-FFF2-40B4-BE49-F238E27FC236}">
                <a16:creationId xmlns:a16="http://schemas.microsoft.com/office/drawing/2014/main" id="{F6A8AAC8-B892-B750-B926-3C72BCF9CC7A}"/>
              </a:ext>
            </a:extLst>
          </p:cNvPr>
          <p:cNvSpPr/>
          <p:nvPr/>
        </p:nvSpPr>
        <p:spPr>
          <a:xfrm>
            <a:off x="598463" y="4043945"/>
            <a:ext cx="3511027" cy="2163876"/>
          </a:xfrm>
          <a:prstGeom prst="roundRect">
            <a:avLst/>
          </a:prstGeom>
          <a:solidFill>
            <a:srgbClr val="3EA345"/>
          </a:solidFill>
          <a:ln>
            <a:noFill/>
          </a:ln>
        </p:spPr>
        <p:style>
          <a:lnRef idx="2">
            <a:schemeClr val="accent1">
              <a:shade val="15000"/>
            </a:schemeClr>
          </a:lnRef>
          <a:fillRef idx="1">
            <a:schemeClr val="accent1"/>
          </a:fillRef>
          <a:effectRef idx="0">
            <a:schemeClr val="accent1"/>
          </a:effectRef>
          <a:fontRef idx="minor">
            <a:schemeClr val="lt1"/>
          </a:fontRef>
        </p:style>
        <p:txBody>
          <a:bodyPr lIns="216000" rIns="216000" rtlCol="0" anchor="ctr"/>
          <a:lstStyle/>
          <a:p>
            <a:pPr algn="ctr">
              <a:spcAft>
                <a:spcPts val="600"/>
              </a:spcAft>
            </a:pPr>
            <a:r>
              <a:rPr lang="en-AU" sz="1600" dirty="0">
                <a:solidFill>
                  <a:schemeClr val="bg1"/>
                </a:solidFill>
                <a:latin typeface="SZTOS MEDIUM" pitchFamily="2" charset="77"/>
                <a:ea typeface="SZTOS MEDIUM" pitchFamily="2" charset="77"/>
                <a:cs typeface="SZTOS MEDIUM" pitchFamily="2" charset="77"/>
              </a:rPr>
              <a:t>Only eat mushrooms from the shop:</a:t>
            </a:r>
          </a:p>
          <a:p>
            <a:pPr algn="ctr">
              <a:spcAft>
                <a:spcPts val="600"/>
              </a:spcAft>
            </a:pPr>
            <a:r>
              <a:rPr lang="en-AU" sz="1600" dirty="0">
                <a:solidFill>
                  <a:schemeClr val="bg1"/>
                </a:solidFill>
                <a:latin typeface="Montserrat" pitchFamily="2" charset="77"/>
              </a:rPr>
              <a:t>These mushrooms have been grown by experts and are safe to eat.</a:t>
            </a:r>
          </a:p>
        </p:txBody>
      </p:sp>
      <p:sp>
        <p:nvSpPr>
          <p:cNvPr id="29" name="3b">
            <a:extLst>
              <a:ext uri="{FF2B5EF4-FFF2-40B4-BE49-F238E27FC236}">
                <a16:creationId xmlns:a16="http://schemas.microsoft.com/office/drawing/2014/main" id="{83BFE072-36CD-F696-4E01-A117D3299898}"/>
              </a:ext>
            </a:extLst>
          </p:cNvPr>
          <p:cNvSpPr/>
          <p:nvPr/>
        </p:nvSpPr>
        <p:spPr>
          <a:xfrm>
            <a:off x="7848229" y="1710056"/>
            <a:ext cx="3492955" cy="2163876"/>
          </a:xfrm>
          <a:prstGeom prst="roundRect">
            <a:avLst/>
          </a:prstGeom>
          <a:solidFill>
            <a:srgbClr val="F54636"/>
          </a:solidFill>
          <a:ln>
            <a:noFill/>
          </a:ln>
        </p:spPr>
        <p:style>
          <a:lnRef idx="2">
            <a:schemeClr val="accent1">
              <a:shade val="15000"/>
            </a:schemeClr>
          </a:lnRef>
          <a:fillRef idx="1">
            <a:schemeClr val="accent1"/>
          </a:fillRef>
          <a:effectRef idx="0">
            <a:schemeClr val="accent1"/>
          </a:effectRef>
          <a:fontRef idx="minor">
            <a:schemeClr val="lt1"/>
          </a:fontRef>
        </p:style>
        <p:txBody>
          <a:bodyPr lIns="216000" rIns="216000" rtlCol="0" anchor="ctr"/>
          <a:lstStyle/>
          <a:p>
            <a:pPr algn="ctr">
              <a:spcAft>
                <a:spcPts val="600"/>
              </a:spcAft>
            </a:pPr>
            <a:r>
              <a:rPr lang="en-AU" sz="1600" dirty="0">
                <a:solidFill>
                  <a:schemeClr val="bg1"/>
                </a:solidFill>
                <a:latin typeface="SZTOS MEDIUM" pitchFamily="2" charset="77"/>
                <a:ea typeface="SZTOS MEDIUM" pitchFamily="2" charset="77"/>
                <a:cs typeface="SZTOS MEDIUM" pitchFamily="2" charset="77"/>
              </a:rPr>
              <a:t>If you see a wild mushroom, tell a grown-up:</a:t>
            </a:r>
          </a:p>
          <a:p>
            <a:pPr algn="ctr">
              <a:spcAft>
                <a:spcPts val="600"/>
              </a:spcAft>
            </a:pPr>
            <a:r>
              <a:rPr lang="en-AU" sz="1600" dirty="0">
                <a:solidFill>
                  <a:schemeClr val="bg1"/>
                </a:solidFill>
                <a:latin typeface="SZTOS MEDIUM" pitchFamily="2" charset="77"/>
                <a:ea typeface="SZTOS MEDIUM" pitchFamily="2" charset="77"/>
                <a:cs typeface="SZTOS MEDIUM" pitchFamily="2" charset="77"/>
              </a:rPr>
              <a:t> </a:t>
            </a:r>
            <a:r>
              <a:rPr lang="en-AU" sz="1600" dirty="0">
                <a:solidFill>
                  <a:schemeClr val="bg1"/>
                </a:solidFill>
                <a:latin typeface="Montserrat" pitchFamily="2" charset="77"/>
              </a:rPr>
              <a:t>That way the adult can make sure everyone stays safe.</a:t>
            </a:r>
          </a:p>
        </p:txBody>
      </p:sp>
      <p:sp>
        <p:nvSpPr>
          <p:cNvPr id="30" name="5b">
            <a:extLst>
              <a:ext uri="{FF2B5EF4-FFF2-40B4-BE49-F238E27FC236}">
                <a16:creationId xmlns:a16="http://schemas.microsoft.com/office/drawing/2014/main" id="{E900FB6E-72D4-76DE-D4D7-8886BCBF56BB}"/>
              </a:ext>
            </a:extLst>
          </p:cNvPr>
          <p:cNvSpPr/>
          <p:nvPr/>
        </p:nvSpPr>
        <p:spPr>
          <a:xfrm>
            <a:off x="4235882" y="4068985"/>
            <a:ext cx="3498316" cy="2163878"/>
          </a:xfrm>
          <a:prstGeom prst="roundRect">
            <a:avLst/>
          </a:prstGeom>
          <a:solidFill>
            <a:srgbClr val="F0A539"/>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rIns="144000" rtlCol="0" anchor="ctr"/>
          <a:lstStyle/>
          <a:p>
            <a:pPr algn="ctr">
              <a:spcAft>
                <a:spcPts val="600"/>
              </a:spcAft>
            </a:pPr>
            <a:r>
              <a:rPr lang="en-AU" sz="1600" dirty="0">
                <a:solidFill>
                  <a:schemeClr val="bg1"/>
                </a:solidFill>
                <a:latin typeface="SZTOS MEDIUM" pitchFamily="2" charset="77"/>
                <a:ea typeface="SZTOS MEDIUM" pitchFamily="2" charset="77"/>
                <a:cs typeface="SZTOS MEDIUM" pitchFamily="2" charset="77"/>
              </a:rPr>
              <a:t>Mushrooms are special living things: </a:t>
            </a:r>
          </a:p>
          <a:p>
            <a:pPr algn="ctr">
              <a:spcAft>
                <a:spcPts val="600"/>
              </a:spcAft>
            </a:pPr>
            <a:r>
              <a:rPr lang="en-AU" sz="1600" dirty="0">
                <a:solidFill>
                  <a:schemeClr val="bg1"/>
                </a:solidFill>
                <a:latin typeface="Montserrat" pitchFamily="2" charset="77"/>
              </a:rPr>
              <a:t>While some wild mushrooms are dangerous for humans to eat, they are still important parts of nature for other animals and plants.</a:t>
            </a:r>
          </a:p>
        </p:txBody>
      </p:sp>
      <p:grpSp>
        <p:nvGrpSpPr>
          <p:cNvPr id="31" name="5">
            <a:extLst>
              <a:ext uri="{FF2B5EF4-FFF2-40B4-BE49-F238E27FC236}">
                <a16:creationId xmlns:a16="http://schemas.microsoft.com/office/drawing/2014/main" id="{8B142EBC-A0A3-05F2-E26A-706D6B892DA7}"/>
              </a:ext>
            </a:extLst>
          </p:cNvPr>
          <p:cNvGrpSpPr/>
          <p:nvPr/>
        </p:nvGrpSpPr>
        <p:grpSpPr>
          <a:xfrm rot="16200000">
            <a:off x="4899895" y="3395410"/>
            <a:ext cx="2163876" cy="3511028"/>
            <a:chOff x="9677555" y="1918035"/>
            <a:chExt cx="2163876" cy="3511028"/>
          </a:xfrm>
        </p:grpSpPr>
        <p:sp>
          <p:nvSpPr>
            <p:cNvPr id="25" name="Rounded Rectangle 24">
              <a:extLst>
                <a:ext uri="{FF2B5EF4-FFF2-40B4-BE49-F238E27FC236}">
                  <a16:creationId xmlns:a16="http://schemas.microsoft.com/office/drawing/2014/main" id="{0E801E05-A46B-2036-31ED-2ADE5532B90F}"/>
                </a:ext>
              </a:extLst>
            </p:cNvPr>
            <p:cNvSpPr/>
            <p:nvPr/>
          </p:nvSpPr>
          <p:spPr>
            <a:xfrm>
              <a:off x="9677555" y="1918035"/>
              <a:ext cx="2163876" cy="3511028"/>
            </a:xfrm>
            <a:prstGeom prst="roundRect">
              <a:avLst/>
            </a:prstGeom>
            <a:solidFill>
              <a:srgbClr val="FBE8CD"/>
            </a:solidFill>
            <a:ln>
              <a:solidFill>
                <a:srgbClr val="F9E2C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artoon mushroom with a face and a smile&#10;&#10;AI-generated content may be incorrect.">
              <a:extLst>
                <a:ext uri="{FF2B5EF4-FFF2-40B4-BE49-F238E27FC236}">
                  <a16:creationId xmlns:a16="http://schemas.microsoft.com/office/drawing/2014/main" id="{EBA55E59-68F3-DFC5-08E8-F1F47B82596B}"/>
                </a:ext>
              </a:extLst>
            </p:cNvPr>
            <p:cNvPicPr>
              <a:picLocks noChangeAspect="1"/>
            </p:cNvPicPr>
            <p:nvPr/>
          </p:nvPicPr>
          <p:blipFill>
            <a:blip r:embed="rId2"/>
            <a:stretch>
              <a:fillRect/>
            </a:stretch>
          </p:blipFill>
          <p:spPr>
            <a:xfrm rot="5400000">
              <a:off x="9977428" y="2921295"/>
              <a:ext cx="1564130" cy="1513263"/>
            </a:xfrm>
            <a:prstGeom prst="rect">
              <a:avLst/>
            </a:prstGeom>
          </p:spPr>
        </p:pic>
      </p:grpSp>
      <p:grpSp>
        <p:nvGrpSpPr>
          <p:cNvPr id="34" name="4">
            <a:extLst>
              <a:ext uri="{FF2B5EF4-FFF2-40B4-BE49-F238E27FC236}">
                <a16:creationId xmlns:a16="http://schemas.microsoft.com/office/drawing/2014/main" id="{8081A8A1-F749-AC50-F243-E8C8FD54D2D8}"/>
              </a:ext>
            </a:extLst>
          </p:cNvPr>
          <p:cNvGrpSpPr/>
          <p:nvPr/>
        </p:nvGrpSpPr>
        <p:grpSpPr>
          <a:xfrm rot="5400000">
            <a:off x="1272038" y="3370369"/>
            <a:ext cx="2163876" cy="3511028"/>
            <a:chOff x="2680649" y="1918035"/>
            <a:chExt cx="2163876" cy="3511028"/>
          </a:xfrm>
        </p:grpSpPr>
        <p:sp>
          <p:nvSpPr>
            <p:cNvPr id="21" name="Rounded Rectangle 20">
              <a:extLst>
                <a:ext uri="{FF2B5EF4-FFF2-40B4-BE49-F238E27FC236}">
                  <a16:creationId xmlns:a16="http://schemas.microsoft.com/office/drawing/2014/main" id="{E9AE1C64-823F-3415-CB94-031136459489}"/>
                </a:ext>
              </a:extLst>
            </p:cNvPr>
            <p:cNvSpPr/>
            <p:nvPr/>
          </p:nvSpPr>
          <p:spPr>
            <a:xfrm>
              <a:off x="2680649" y="1918035"/>
              <a:ext cx="2163876" cy="3511028"/>
            </a:xfrm>
            <a:prstGeom prst="roundRect">
              <a:avLst/>
            </a:prstGeom>
            <a:solidFill>
              <a:srgbClr val="E3EFE3"/>
            </a:solidFill>
            <a:ln>
              <a:solidFill>
                <a:srgbClr val="E3EFE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descr="A green store with black text&#10;&#10;AI-generated content may be incorrect.">
              <a:extLst>
                <a:ext uri="{FF2B5EF4-FFF2-40B4-BE49-F238E27FC236}">
                  <a16:creationId xmlns:a16="http://schemas.microsoft.com/office/drawing/2014/main" id="{B6001E3B-F704-BE45-A69C-81E1AC1CCED3}"/>
                </a:ext>
              </a:extLst>
            </p:cNvPr>
            <p:cNvPicPr>
              <a:picLocks noChangeAspect="1"/>
            </p:cNvPicPr>
            <p:nvPr/>
          </p:nvPicPr>
          <p:blipFill>
            <a:blip r:embed="rId3"/>
            <a:stretch>
              <a:fillRect/>
            </a:stretch>
          </p:blipFill>
          <p:spPr>
            <a:xfrm rot="16200000">
              <a:off x="2980522" y="2899718"/>
              <a:ext cx="1564129" cy="1583203"/>
            </a:xfrm>
            <a:prstGeom prst="rect">
              <a:avLst/>
            </a:prstGeom>
          </p:spPr>
        </p:pic>
      </p:grpSp>
      <p:grpSp>
        <p:nvGrpSpPr>
          <p:cNvPr id="32" name="3">
            <a:extLst>
              <a:ext uri="{FF2B5EF4-FFF2-40B4-BE49-F238E27FC236}">
                <a16:creationId xmlns:a16="http://schemas.microsoft.com/office/drawing/2014/main" id="{0779A7D9-C15A-A11D-9FE1-515F36A9E948}"/>
              </a:ext>
            </a:extLst>
          </p:cNvPr>
          <p:cNvGrpSpPr/>
          <p:nvPr/>
        </p:nvGrpSpPr>
        <p:grpSpPr>
          <a:xfrm rot="16200000">
            <a:off x="8505767" y="1036480"/>
            <a:ext cx="2163876" cy="3511028"/>
            <a:chOff x="7347207" y="1918035"/>
            <a:chExt cx="2163876" cy="3511028"/>
          </a:xfrm>
        </p:grpSpPr>
        <p:sp>
          <p:nvSpPr>
            <p:cNvPr id="24" name="Rounded Rectangle 23">
              <a:extLst>
                <a:ext uri="{FF2B5EF4-FFF2-40B4-BE49-F238E27FC236}">
                  <a16:creationId xmlns:a16="http://schemas.microsoft.com/office/drawing/2014/main" id="{6FD0592D-4264-4485-449D-62229F3E65D9}"/>
                </a:ext>
              </a:extLst>
            </p:cNvPr>
            <p:cNvSpPr/>
            <p:nvPr/>
          </p:nvSpPr>
          <p:spPr>
            <a:xfrm>
              <a:off x="7347207" y="1918035"/>
              <a:ext cx="2163876" cy="3511028"/>
            </a:xfrm>
            <a:prstGeom prst="roundRect">
              <a:avLst/>
            </a:prstGeom>
            <a:solidFill>
              <a:srgbClr val="FDE1E0"/>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red mushroom with white spots&#10;&#10;AI-generated content may be incorrect.">
              <a:extLst>
                <a:ext uri="{FF2B5EF4-FFF2-40B4-BE49-F238E27FC236}">
                  <a16:creationId xmlns:a16="http://schemas.microsoft.com/office/drawing/2014/main" id="{938F905A-3D91-FBF5-D86C-9DC0FB1F27A5}"/>
                </a:ext>
              </a:extLst>
            </p:cNvPr>
            <p:cNvPicPr>
              <a:picLocks noChangeAspect="1"/>
            </p:cNvPicPr>
            <p:nvPr/>
          </p:nvPicPr>
          <p:blipFill>
            <a:blip r:embed="rId4"/>
            <a:stretch>
              <a:fillRect/>
            </a:stretch>
          </p:blipFill>
          <p:spPr>
            <a:xfrm rot="5400000">
              <a:off x="7628274" y="2878768"/>
              <a:ext cx="1583204" cy="1589562"/>
            </a:xfrm>
            <a:prstGeom prst="rect">
              <a:avLst/>
            </a:prstGeom>
          </p:spPr>
        </p:pic>
      </p:grpSp>
      <p:grpSp>
        <p:nvGrpSpPr>
          <p:cNvPr id="33" name="2">
            <a:extLst>
              <a:ext uri="{FF2B5EF4-FFF2-40B4-BE49-F238E27FC236}">
                <a16:creationId xmlns:a16="http://schemas.microsoft.com/office/drawing/2014/main" id="{68DAE965-1103-8706-4E7A-7EEC48E4C99C}"/>
              </a:ext>
            </a:extLst>
          </p:cNvPr>
          <p:cNvGrpSpPr/>
          <p:nvPr/>
        </p:nvGrpSpPr>
        <p:grpSpPr>
          <a:xfrm rot="16200000">
            <a:off x="4884197" y="1044904"/>
            <a:ext cx="2180724" cy="3511028"/>
            <a:chOff x="4997213" y="1918035"/>
            <a:chExt cx="2180724" cy="3511028"/>
          </a:xfrm>
        </p:grpSpPr>
        <p:sp>
          <p:nvSpPr>
            <p:cNvPr id="23" name="Rounded Rectangle 22">
              <a:extLst>
                <a:ext uri="{FF2B5EF4-FFF2-40B4-BE49-F238E27FC236}">
                  <a16:creationId xmlns:a16="http://schemas.microsoft.com/office/drawing/2014/main" id="{C498AED0-1F4F-F4C7-11F7-376375997B59}"/>
                </a:ext>
              </a:extLst>
            </p:cNvPr>
            <p:cNvSpPr/>
            <p:nvPr/>
          </p:nvSpPr>
          <p:spPr>
            <a:xfrm>
              <a:off x="4997213" y="1918035"/>
              <a:ext cx="2180724" cy="3511028"/>
            </a:xfrm>
            <a:prstGeom prst="roundRect">
              <a:avLst/>
            </a:prstGeom>
            <a:solidFill>
              <a:srgbClr val="E9E8FF"/>
            </a:solidFill>
            <a:ln>
              <a:solidFill>
                <a:srgbClr val="E9E8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dirty="0"/>
            </a:p>
          </p:txBody>
        </p:sp>
        <p:pic>
          <p:nvPicPr>
            <p:cNvPr id="16" name="Picture 15">
              <a:extLst>
                <a:ext uri="{FF2B5EF4-FFF2-40B4-BE49-F238E27FC236}">
                  <a16:creationId xmlns:a16="http://schemas.microsoft.com/office/drawing/2014/main" id="{602AF05A-51D1-B25F-B320-0870D970B070}"/>
                </a:ext>
              </a:extLst>
            </p:cNvPr>
            <p:cNvPicPr>
              <a:picLocks noChangeAspect="1"/>
            </p:cNvPicPr>
            <p:nvPr/>
          </p:nvPicPr>
          <p:blipFill>
            <a:blip r:embed="rId5"/>
            <a:srcRect/>
            <a:stretch/>
          </p:blipFill>
          <p:spPr>
            <a:xfrm rot="5400000">
              <a:off x="5307577" y="2887241"/>
              <a:ext cx="1576845" cy="1583203"/>
            </a:xfrm>
            <a:prstGeom prst="rect">
              <a:avLst/>
            </a:prstGeom>
          </p:spPr>
        </p:pic>
      </p:grpSp>
      <p:grpSp>
        <p:nvGrpSpPr>
          <p:cNvPr id="35" name="1">
            <a:extLst>
              <a:ext uri="{FF2B5EF4-FFF2-40B4-BE49-F238E27FC236}">
                <a16:creationId xmlns:a16="http://schemas.microsoft.com/office/drawing/2014/main" id="{30AAE679-CBEE-FD19-8EE2-3C71B4B32229}"/>
              </a:ext>
            </a:extLst>
          </p:cNvPr>
          <p:cNvGrpSpPr/>
          <p:nvPr/>
        </p:nvGrpSpPr>
        <p:grpSpPr>
          <a:xfrm rot="5400000">
            <a:off x="1256326" y="1053328"/>
            <a:ext cx="2163876" cy="3511028"/>
            <a:chOff x="385332" y="1918035"/>
            <a:chExt cx="2163876" cy="3511028"/>
          </a:xfrm>
        </p:grpSpPr>
        <p:sp>
          <p:nvSpPr>
            <p:cNvPr id="22" name="Rounded Rectangle 21">
              <a:extLst>
                <a:ext uri="{FF2B5EF4-FFF2-40B4-BE49-F238E27FC236}">
                  <a16:creationId xmlns:a16="http://schemas.microsoft.com/office/drawing/2014/main" id="{7C3877B6-5A01-88B5-026B-CB5151BFC85E}"/>
                </a:ext>
              </a:extLst>
            </p:cNvPr>
            <p:cNvSpPr/>
            <p:nvPr/>
          </p:nvSpPr>
          <p:spPr>
            <a:xfrm>
              <a:off x="385332" y="1918035"/>
              <a:ext cx="2163876" cy="3511028"/>
            </a:xfrm>
            <a:prstGeom prst="roundRect">
              <a:avLst/>
            </a:prstGeom>
            <a:solidFill>
              <a:srgbClr val="DEF1EC"/>
            </a:solidFill>
            <a:ln>
              <a:solidFill>
                <a:srgbClr val="DEF1E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9" descr="A person with a question mark&#10;&#10;AI-generated content may be incorrect.">
              <a:extLst>
                <a:ext uri="{FF2B5EF4-FFF2-40B4-BE49-F238E27FC236}">
                  <a16:creationId xmlns:a16="http://schemas.microsoft.com/office/drawing/2014/main" id="{4D2EB053-EBF5-F4D3-B39D-A9747624E3BB}"/>
                </a:ext>
              </a:extLst>
            </p:cNvPr>
            <p:cNvPicPr>
              <a:picLocks noChangeAspect="1"/>
            </p:cNvPicPr>
            <p:nvPr/>
          </p:nvPicPr>
          <p:blipFill>
            <a:blip r:embed="rId6"/>
            <a:stretch>
              <a:fillRect/>
            </a:stretch>
          </p:blipFill>
          <p:spPr>
            <a:xfrm rot="16200000">
              <a:off x="675668" y="2868874"/>
              <a:ext cx="1583204" cy="1589562"/>
            </a:xfrm>
            <a:prstGeom prst="rect">
              <a:avLst/>
            </a:prstGeom>
          </p:spPr>
        </p:pic>
      </p:grpSp>
      <p:sp>
        <p:nvSpPr>
          <p:cNvPr id="3" name="Title 1">
            <a:extLst>
              <a:ext uri="{FF2B5EF4-FFF2-40B4-BE49-F238E27FC236}">
                <a16:creationId xmlns:a16="http://schemas.microsoft.com/office/drawing/2014/main" id="{AB84CF67-8502-916B-1EBE-DF977E2F85AC}"/>
              </a:ext>
            </a:extLst>
          </p:cNvPr>
          <p:cNvSpPr txBox="1">
            <a:spLocks/>
          </p:cNvSpPr>
          <p:nvPr/>
        </p:nvSpPr>
        <p:spPr>
          <a:xfrm>
            <a:off x="3006312" y="352331"/>
            <a:ext cx="6179376" cy="48144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rgbClr val="9B2242"/>
                </a:solidFill>
                <a:latin typeface="Sztosfixed" pitchFamily="2" charset="77"/>
                <a:ea typeface="Sztosfixed" pitchFamily="2" charset="77"/>
                <a:cs typeface="Sztosfixed" pitchFamily="2" charset="77"/>
              </a:rPr>
              <a:t>Don’t touch! Don’t eat!</a:t>
            </a:r>
          </a:p>
        </p:txBody>
      </p:sp>
      <p:sp>
        <p:nvSpPr>
          <p:cNvPr id="4" name="TextBox 3">
            <a:extLst>
              <a:ext uri="{FF2B5EF4-FFF2-40B4-BE49-F238E27FC236}">
                <a16:creationId xmlns:a16="http://schemas.microsoft.com/office/drawing/2014/main" id="{9627B7BE-94DC-CEE0-AA28-431283E58CCD}"/>
              </a:ext>
            </a:extLst>
          </p:cNvPr>
          <p:cNvSpPr txBox="1"/>
          <p:nvPr/>
        </p:nvSpPr>
        <p:spPr>
          <a:xfrm>
            <a:off x="1563268" y="965163"/>
            <a:ext cx="9065464" cy="369332"/>
          </a:xfrm>
          <a:prstGeom prst="rect">
            <a:avLst/>
          </a:prstGeom>
          <a:noFill/>
        </p:spPr>
        <p:txBody>
          <a:bodyPr wrap="square">
            <a:spAutoFit/>
          </a:bodyPr>
          <a:lstStyle/>
          <a:p>
            <a:pPr algn="ctr" rtl="0" fontAlgn="base">
              <a:spcAft>
                <a:spcPts val="600"/>
              </a:spcAft>
            </a:pPr>
            <a:r>
              <a:rPr lang="en-AU" sz="1800" b="0" i="0" u="none" strike="noStrike" dirty="0">
                <a:solidFill>
                  <a:srgbClr val="414141"/>
                </a:solidFill>
                <a:effectLst/>
                <a:latin typeface="Montserrat" pitchFamily="2" charset="77"/>
              </a:rPr>
              <a:t>What are the dangers of foraging for mushrooms in the wild?</a:t>
            </a:r>
          </a:p>
        </p:txBody>
      </p:sp>
      <p:grpSp>
        <p:nvGrpSpPr>
          <p:cNvPr id="49" name="Group 48">
            <a:extLst>
              <a:ext uri="{FF2B5EF4-FFF2-40B4-BE49-F238E27FC236}">
                <a16:creationId xmlns:a16="http://schemas.microsoft.com/office/drawing/2014/main" id="{AC5A4D06-D936-D2B8-46A6-5445FE266ACB}"/>
              </a:ext>
            </a:extLst>
          </p:cNvPr>
          <p:cNvGrpSpPr/>
          <p:nvPr/>
        </p:nvGrpSpPr>
        <p:grpSpPr>
          <a:xfrm>
            <a:off x="8105945" y="4398514"/>
            <a:ext cx="3485457" cy="1424398"/>
            <a:chOff x="7533564" y="4794576"/>
            <a:chExt cx="4364267" cy="1082556"/>
          </a:xfrm>
        </p:grpSpPr>
        <p:pic>
          <p:nvPicPr>
            <p:cNvPr id="50" name="Picture 49" descr="A red rectangular object with black border&#10;&#10;AI-generated content may be incorrect.">
              <a:extLst>
                <a:ext uri="{FF2B5EF4-FFF2-40B4-BE49-F238E27FC236}">
                  <a16:creationId xmlns:a16="http://schemas.microsoft.com/office/drawing/2014/main" id="{1EACF107-CA0C-CBB1-124F-3B799711CB02}"/>
                </a:ext>
              </a:extLst>
            </p:cNvPr>
            <p:cNvPicPr>
              <a:picLocks noChangeAspect="1"/>
            </p:cNvPicPr>
            <p:nvPr/>
          </p:nvPicPr>
          <p:blipFill>
            <a:blip r:embed="rId7"/>
            <a:stretch>
              <a:fillRect/>
            </a:stretch>
          </p:blipFill>
          <p:spPr>
            <a:xfrm>
              <a:off x="7533564" y="4794576"/>
              <a:ext cx="4364267" cy="1082556"/>
            </a:xfrm>
            <a:prstGeom prst="rect">
              <a:avLst/>
            </a:prstGeom>
          </p:spPr>
        </p:pic>
        <p:sp>
          <p:nvSpPr>
            <p:cNvPr id="51" name="TextBox 50">
              <a:extLst>
                <a:ext uri="{FF2B5EF4-FFF2-40B4-BE49-F238E27FC236}">
                  <a16:creationId xmlns:a16="http://schemas.microsoft.com/office/drawing/2014/main" id="{FB1186FC-B9D9-DC8A-AEF9-001B030777E6}"/>
                </a:ext>
              </a:extLst>
            </p:cNvPr>
            <p:cNvSpPr txBox="1"/>
            <p:nvPr/>
          </p:nvSpPr>
          <p:spPr>
            <a:xfrm>
              <a:off x="7886921" y="5022787"/>
              <a:ext cx="3616629" cy="754759"/>
            </a:xfrm>
            <a:prstGeom prst="rect">
              <a:avLst/>
            </a:prstGeom>
            <a:noFill/>
          </p:spPr>
          <p:txBody>
            <a:bodyPr wrap="square" rtlCol="0">
              <a:spAutoFit/>
            </a:bodyPr>
            <a:lstStyle/>
            <a:p>
              <a:pPr algn="ctr">
                <a:lnSpc>
                  <a:spcPts val="2400"/>
                </a:lnSpc>
              </a:pPr>
              <a:r>
                <a:rPr lang="en-AU" dirty="0">
                  <a:solidFill>
                    <a:schemeClr val="bg1"/>
                  </a:solidFill>
                  <a:latin typeface="Sztosfixed" pitchFamily="2" charset="77"/>
                  <a:ea typeface="Sztosfixed" pitchFamily="2" charset="77"/>
                  <a:cs typeface="Sztosfixed" pitchFamily="2" charset="77"/>
                </a:rPr>
                <a:t>Don’t forage - enjoy foraying – look but don’t touch!</a:t>
              </a:r>
              <a:endParaRPr lang="en-US" dirty="0">
                <a:solidFill>
                  <a:schemeClr val="bg1"/>
                </a:solidFill>
                <a:latin typeface="Sztosfixed" pitchFamily="2" charset="77"/>
                <a:ea typeface="Sztosfixed" pitchFamily="2" charset="77"/>
                <a:cs typeface="Sztosfixed" pitchFamily="2" charset="77"/>
              </a:endParaRPr>
            </a:p>
          </p:txBody>
        </p:sp>
      </p:grpSp>
      <p:grpSp>
        <p:nvGrpSpPr>
          <p:cNvPr id="52" name="menu">
            <a:extLst>
              <a:ext uri="{FF2B5EF4-FFF2-40B4-BE49-F238E27FC236}">
                <a16:creationId xmlns:a16="http://schemas.microsoft.com/office/drawing/2014/main" id="{6AAB85B7-7540-E486-C615-EDA668F050B6}"/>
              </a:ext>
            </a:extLst>
          </p:cNvPr>
          <p:cNvGrpSpPr/>
          <p:nvPr/>
        </p:nvGrpSpPr>
        <p:grpSpPr>
          <a:xfrm>
            <a:off x="11474101" y="2871719"/>
            <a:ext cx="460535" cy="1114561"/>
            <a:chOff x="151927" y="2325786"/>
            <a:chExt cx="260682" cy="630889"/>
          </a:xfrm>
        </p:grpSpPr>
        <p:sp>
          <p:nvSpPr>
            <p:cNvPr id="53" name="Rectangle: Rounded Corners 63">
              <a:extLst>
                <a:ext uri="{FF2B5EF4-FFF2-40B4-BE49-F238E27FC236}">
                  <a16:creationId xmlns:a16="http://schemas.microsoft.com/office/drawing/2014/main" id="{9524DD88-8B13-F1E9-65D2-0F3B397F774F}"/>
                </a:ext>
              </a:extLst>
            </p:cNvPr>
            <p:cNvSpPr/>
            <p:nvPr/>
          </p:nvSpPr>
          <p:spPr>
            <a:xfrm rot="10800000">
              <a:off x="151927" y="2325786"/>
              <a:ext cx="260682" cy="630889"/>
            </a:xfrm>
            <a:prstGeom prst="roundRect">
              <a:avLst>
                <a:gd name="adj" fmla="val 50000"/>
              </a:avLst>
            </a:prstGeom>
            <a:solidFill>
              <a:srgbClr val="FBF7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highlight>
                  <a:srgbClr val="FFFF00"/>
                </a:highlight>
              </a:endParaRPr>
            </a:p>
          </p:txBody>
        </p:sp>
        <p:pic>
          <p:nvPicPr>
            <p:cNvPr id="54" name="a4">
              <a:hlinkClick r:id="" action="ppaction://hlinkshowjump?jump=nextslide"/>
              <a:extLst>
                <a:ext uri="{FF2B5EF4-FFF2-40B4-BE49-F238E27FC236}">
                  <a16:creationId xmlns:a16="http://schemas.microsoft.com/office/drawing/2014/main" id="{C6EA40D6-95D5-DBD1-0979-73BC00E8BA9C}"/>
                </a:ext>
              </a:extLst>
            </p:cNvPr>
            <p:cNvPicPr>
              <a:picLocks noChangeAspect="1"/>
            </p:cNvPicPr>
            <p:nvPr/>
          </p:nvPicPr>
          <p:blipFill>
            <a:blip r:embed="rId8"/>
            <a:srcRect/>
            <a:stretch/>
          </p:blipFill>
          <p:spPr>
            <a:xfrm>
              <a:off x="204687" y="2740767"/>
              <a:ext cx="154441" cy="106747"/>
            </a:xfrm>
            <a:prstGeom prst="rect">
              <a:avLst/>
            </a:prstGeom>
          </p:spPr>
        </p:pic>
        <p:pic>
          <p:nvPicPr>
            <p:cNvPr id="55" name="a4">
              <a:hlinkClick r:id="" action="ppaction://hlinkshowjump?jump=previousslide"/>
              <a:extLst>
                <a:ext uri="{FF2B5EF4-FFF2-40B4-BE49-F238E27FC236}">
                  <a16:creationId xmlns:a16="http://schemas.microsoft.com/office/drawing/2014/main" id="{4511DAD0-F9F3-8FAD-081C-A8289DE288DA}"/>
                </a:ext>
              </a:extLst>
            </p:cNvPr>
            <p:cNvPicPr>
              <a:picLocks noChangeAspect="1"/>
            </p:cNvPicPr>
            <p:nvPr/>
          </p:nvPicPr>
          <p:blipFill>
            <a:blip r:embed="rId8"/>
            <a:srcRect/>
            <a:stretch/>
          </p:blipFill>
          <p:spPr>
            <a:xfrm rot="10800000">
              <a:off x="204687" y="2434554"/>
              <a:ext cx="154441" cy="106747"/>
            </a:xfrm>
            <a:prstGeom prst="rect">
              <a:avLst/>
            </a:prstGeom>
          </p:spPr>
        </p:pic>
      </p:grpSp>
      <p:sp>
        <p:nvSpPr>
          <p:cNvPr id="5" name="number">
            <a:extLst>
              <a:ext uri="{FF2B5EF4-FFF2-40B4-BE49-F238E27FC236}">
                <a16:creationId xmlns:a16="http://schemas.microsoft.com/office/drawing/2014/main" id="{577CACB6-2FBC-1A21-5799-8280E26BF533}"/>
              </a:ext>
            </a:extLst>
          </p:cNvPr>
          <p:cNvSpPr txBox="1">
            <a:spLocks/>
          </p:cNvSpPr>
          <p:nvPr/>
        </p:nvSpPr>
        <p:spPr>
          <a:xfrm>
            <a:off x="11239500" y="6318135"/>
            <a:ext cx="577855" cy="393600"/>
          </a:xfrm>
          <a:prstGeom prst="rect">
            <a:avLst/>
          </a:prstGeom>
          <a:no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buSzPts val="1400"/>
            </a:pPr>
            <a:fld id="{00000000-1234-1234-1234-123412341234}" type="slidenum">
              <a:rPr lang="en" sz="2000" b="1" smtClean="0">
                <a:solidFill>
                  <a:srgbClr val="6B5FBF"/>
                </a:solidFill>
                <a:latin typeface="Sztosfixed" pitchFamily="2" charset="77"/>
                <a:ea typeface="Sztosfixed" pitchFamily="2" charset="77"/>
                <a:cs typeface="Sztosfixed" pitchFamily="2" charset="77"/>
              </a:rPr>
              <a:pPr algn="r">
                <a:buSzPts val="1400"/>
              </a:pPr>
              <a:t>12</a:t>
            </a:fld>
            <a:endParaRPr lang="en" sz="2000" b="1" dirty="0">
              <a:solidFill>
                <a:srgbClr val="6B5FBF"/>
              </a:solidFill>
              <a:latin typeface="Sztosfixed" pitchFamily="2" charset="77"/>
              <a:ea typeface="Sztosfixed" pitchFamily="2" charset="77"/>
              <a:cs typeface="Sztosfixed" pitchFamily="2" charset="77"/>
            </a:endParaRPr>
          </a:p>
        </p:txBody>
      </p:sp>
    </p:spTree>
    <p:extLst>
      <p:ext uri="{BB962C8B-B14F-4D97-AF65-F5344CB8AC3E}">
        <p14:creationId xmlns:p14="http://schemas.microsoft.com/office/powerpoint/2010/main" val="3806103376"/>
      </p:ext>
    </p:extLst>
  </p:cSld>
  <p:clrMapOvr>
    <a:masterClrMapping/>
  </p:clrMapOvr>
  <p:transition spd="slow" advClick="0">
    <p:push dir="u"/>
  </p:transition>
  <p:timing>
    <p:tnLst>
      <p:par>
        <p:cTn id="1" dur="indefinite" restart="never" nodeType="tmRoot">
          <p:childTnLst>
            <p:seq concurrent="1" nextAc="seek">
              <p:cTn id="2" restart="whenNotActive" fill="hold" evtFilter="cancelBubble" nodeType="interactiveSeq">
                <p:stCondLst>
                  <p:cond evt="onClick" delay="0">
                    <p:tgtEl>
                      <p:spTgt spid="3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5"/>
                                        </p:tgtEl>
                                      </p:cBhvr>
                                    </p:animEffect>
                                    <p:set>
                                      <p:cBhvr>
                                        <p:cTn id="7"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8" restart="whenNotActive" fill="hold" evtFilter="cancelBubble" nodeType="interactiveSeq">
                <p:stCondLst>
                  <p:cond evt="onClick" delay="0">
                    <p:tgtEl>
                      <p:spTgt spid="3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33"/>
                                        </p:tgtEl>
                                      </p:cBhvr>
                                    </p:animEffect>
                                    <p:set>
                                      <p:cBhvr>
                                        <p:cTn id="13" dur="1" fill="hold">
                                          <p:stCondLst>
                                            <p:cond delay="4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14" restart="whenNotActive" fill="hold" evtFilter="cancelBubble" nodeType="interactiveSeq">
                <p:stCondLst>
                  <p:cond evt="onClick" delay="0">
                    <p:tgtEl>
                      <p:spTgt spid="32"/>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32"/>
                                        </p:tgtEl>
                                      </p:cBhvr>
                                    </p:animEffect>
                                    <p:set>
                                      <p:cBhvr>
                                        <p:cTn id="19"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20" restart="whenNotActive" fill="hold" evtFilter="cancelBubble" nodeType="interactiveSeq">
                <p:stCondLst>
                  <p:cond evt="onClick" delay="0">
                    <p:tgtEl>
                      <p:spTgt spid="34"/>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34"/>
                                        </p:tgtEl>
                                      </p:cBhvr>
                                    </p:animEffect>
                                    <p:set>
                                      <p:cBhvr>
                                        <p:cTn id="25"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26" restart="whenNotActive" fill="hold" evtFilter="cancelBubble" nodeType="interactiveSeq">
                <p:stCondLst>
                  <p:cond evt="onClick" delay="0">
                    <p:tgtEl>
                      <p:spTgt spid="31"/>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31"/>
                                        </p:tgtEl>
                                      </p:cBhvr>
                                    </p:animEffect>
                                    <p:set>
                                      <p:cBhvr>
                                        <p:cTn id="31"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32" restart="whenNotActive" fill="hold" evtFilter="cancelBubble" nodeType="interactiveSeq">
                <p:stCondLst>
                  <p:cond evt="onClick" delay="0">
                    <p:tgtEl>
                      <p:spTgt spid="27"/>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4"/>
                                        </p:tgtEl>
                                        <p:attrNameLst>
                                          <p:attrName>style.visibility</p:attrName>
                                        </p:attrNameLst>
                                      </p:cBhvr>
                                      <p:to>
                                        <p:strVal val="visible"/>
                                      </p:to>
                                    </p:set>
                                    <p:animEffect transition="in" filter="fade">
                                      <p:cBhvr>
                                        <p:cTn id="37" dur="500"/>
                                        <p:tgtEl>
                                          <p:spTgt spid="34"/>
                                        </p:tgtEl>
                                      </p:cBhvr>
                                    </p:animEffect>
                                  </p:childTnLst>
                                </p:cTn>
                              </p:par>
                            </p:childTnLst>
                          </p:cTn>
                        </p:par>
                      </p:childTnLst>
                    </p:cTn>
                  </p:par>
                </p:childTnLst>
              </p:cTn>
              <p:nextCondLst>
                <p:cond evt="onClick" delay="0">
                  <p:tgtEl>
                    <p:spTgt spid="27"/>
                  </p:tgtEl>
                </p:cond>
              </p:nextCondLst>
            </p:seq>
            <p:seq concurrent="1" nextAc="seek">
              <p:cTn id="38" restart="whenNotActive" fill="hold" evtFilter="cancelBubble" nodeType="interactiveSeq">
                <p:stCondLst>
                  <p:cond evt="onClick" delay="0">
                    <p:tgtEl>
                      <p:spTgt spid="30"/>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31"/>
                                        </p:tgtEl>
                                        <p:attrNameLst>
                                          <p:attrName>style.visibility</p:attrName>
                                        </p:attrNameLst>
                                      </p:cBhvr>
                                      <p:to>
                                        <p:strVal val="visible"/>
                                      </p:to>
                                    </p:set>
                                    <p:animEffect transition="in" filter="fade">
                                      <p:cBhvr>
                                        <p:cTn id="43" dur="500"/>
                                        <p:tgtEl>
                                          <p:spTgt spid="31"/>
                                        </p:tgtEl>
                                      </p:cBhvr>
                                    </p:animEffect>
                                  </p:childTnLst>
                                </p:cTn>
                              </p:par>
                            </p:childTnLst>
                          </p:cTn>
                        </p:par>
                      </p:childTnLst>
                    </p:cTn>
                  </p:par>
                </p:childTnLst>
              </p:cTn>
              <p:nextCondLst>
                <p:cond evt="onClick" delay="0">
                  <p:tgtEl>
                    <p:spTgt spid="30"/>
                  </p:tgtEl>
                </p:cond>
              </p:nextCondLst>
            </p:seq>
            <p:seq concurrent="1" nextAc="seek">
              <p:cTn id="44" restart="whenNotActive" fill="hold" evtFilter="cancelBubble" nodeType="interactiveSeq">
                <p:stCondLst>
                  <p:cond evt="onClick" delay="0">
                    <p:tgtEl>
                      <p:spTgt spid="28"/>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33"/>
                                        </p:tgtEl>
                                        <p:attrNameLst>
                                          <p:attrName>style.visibility</p:attrName>
                                        </p:attrNameLst>
                                      </p:cBhvr>
                                      <p:to>
                                        <p:strVal val="visible"/>
                                      </p:to>
                                    </p:set>
                                    <p:animEffect transition="in" filter="fade">
                                      <p:cBhvr>
                                        <p:cTn id="49" dur="500"/>
                                        <p:tgtEl>
                                          <p:spTgt spid="33"/>
                                        </p:tgtEl>
                                      </p:cBhvr>
                                    </p:animEffect>
                                  </p:childTnLst>
                                </p:cTn>
                              </p:par>
                            </p:childTnLst>
                          </p:cTn>
                        </p:par>
                      </p:childTnLst>
                    </p:cTn>
                  </p:par>
                </p:childTnLst>
              </p:cTn>
              <p:nextCondLst>
                <p:cond evt="onClick" delay="0">
                  <p:tgtEl>
                    <p:spTgt spid="28"/>
                  </p:tgtEl>
                </p:cond>
              </p:nextCondLst>
            </p:seq>
            <p:seq concurrent="1" nextAc="seek">
              <p:cTn id="50" restart="whenNotActive" fill="hold" evtFilter="cancelBubble" nodeType="interactiveSeq">
                <p:stCondLst>
                  <p:cond evt="onClick" delay="0">
                    <p:tgtEl>
                      <p:spTgt spid="29"/>
                    </p:tgtEl>
                  </p:cond>
                </p:stCondLst>
                <p:endSync evt="end" delay="0">
                  <p:rtn val="all"/>
                </p:endSync>
                <p:childTnLst>
                  <p:par>
                    <p:cTn id="51" fill="hold">
                      <p:stCondLst>
                        <p:cond delay="0"/>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32"/>
                                        </p:tgtEl>
                                        <p:attrNameLst>
                                          <p:attrName>style.visibility</p:attrName>
                                        </p:attrNameLst>
                                      </p:cBhvr>
                                      <p:to>
                                        <p:strVal val="visible"/>
                                      </p:to>
                                    </p:set>
                                    <p:animEffect transition="in" filter="fade">
                                      <p:cBhvr>
                                        <p:cTn id="55" dur="500"/>
                                        <p:tgtEl>
                                          <p:spTgt spid="32"/>
                                        </p:tgtEl>
                                      </p:cBhvr>
                                    </p:animEffect>
                                  </p:childTnLst>
                                </p:cTn>
                              </p:par>
                            </p:childTnLst>
                          </p:cTn>
                        </p:par>
                      </p:childTnLst>
                    </p:cTn>
                  </p:par>
                </p:childTnLst>
              </p:cTn>
              <p:nextCondLst>
                <p:cond evt="onClick" delay="0">
                  <p:tgtEl>
                    <p:spTgt spid="29"/>
                  </p:tgtEl>
                </p:cond>
              </p:nextCondLst>
            </p:seq>
            <p:seq concurrent="1" nextAc="seek">
              <p:cTn id="56" restart="whenNotActive" fill="hold" evtFilter="cancelBubble" nodeType="interactiveSeq">
                <p:stCondLst>
                  <p:cond evt="onClick" delay="0">
                    <p:tgtEl>
                      <p:spTgt spid="26"/>
                    </p:tgtEl>
                  </p:cond>
                </p:stCondLst>
                <p:endSync evt="end" delay="0">
                  <p:rtn val="all"/>
                </p:endSync>
                <p:childTnLst>
                  <p:par>
                    <p:cTn id="57" fill="hold">
                      <p:stCondLst>
                        <p:cond delay="0"/>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35"/>
                                        </p:tgtEl>
                                        <p:attrNameLst>
                                          <p:attrName>style.visibility</p:attrName>
                                        </p:attrNameLst>
                                      </p:cBhvr>
                                      <p:to>
                                        <p:strVal val="visible"/>
                                      </p:to>
                                    </p:set>
                                    <p:animEffect transition="in" filter="fade">
                                      <p:cBhvr>
                                        <p:cTn id="61" dur="500"/>
                                        <p:tgtEl>
                                          <p:spTgt spid="35"/>
                                        </p:tgtEl>
                                      </p:cBhvr>
                                    </p:animEffect>
                                  </p:childTnLst>
                                </p:cTn>
                              </p:par>
                            </p:childTnLst>
                          </p:cTn>
                        </p:par>
                      </p:childTnLst>
                    </p:cTn>
                  </p:par>
                </p:childTnLst>
              </p:cTn>
              <p:nextCondLst>
                <p:cond evt="onClick" delay="0">
                  <p:tgtEl>
                    <p:spTgt spid="26"/>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menu">
            <a:extLst>
              <a:ext uri="{FF2B5EF4-FFF2-40B4-BE49-F238E27FC236}">
                <a16:creationId xmlns:a16="http://schemas.microsoft.com/office/drawing/2014/main" id="{7FC2408F-E8EB-BE37-613D-6A0EE2A37263}"/>
              </a:ext>
            </a:extLst>
          </p:cNvPr>
          <p:cNvGrpSpPr/>
          <p:nvPr/>
        </p:nvGrpSpPr>
        <p:grpSpPr>
          <a:xfrm>
            <a:off x="11474101" y="2871719"/>
            <a:ext cx="460535" cy="1114561"/>
            <a:chOff x="151927" y="2325786"/>
            <a:chExt cx="260682" cy="630889"/>
          </a:xfrm>
        </p:grpSpPr>
        <p:sp>
          <p:nvSpPr>
            <p:cNvPr id="27" name="Rectangle: Rounded Corners 63">
              <a:extLst>
                <a:ext uri="{FF2B5EF4-FFF2-40B4-BE49-F238E27FC236}">
                  <a16:creationId xmlns:a16="http://schemas.microsoft.com/office/drawing/2014/main" id="{8B0E079C-FE01-F0EE-8C04-43D683FD574E}"/>
                </a:ext>
              </a:extLst>
            </p:cNvPr>
            <p:cNvSpPr/>
            <p:nvPr/>
          </p:nvSpPr>
          <p:spPr>
            <a:xfrm rot="10800000">
              <a:off x="151927" y="2325786"/>
              <a:ext cx="260682" cy="630889"/>
            </a:xfrm>
            <a:prstGeom prst="roundRect">
              <a:avLst>
                <a:gd name="adj" fmla="val 50000"/>
              </a:avLst>
            </a:prstGeom>
            <a:solidFill>
              <a:srgbClr val="FBF7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highlight>
                  <a:srgbClr val="FFFF00"/>
                </a:highlight>
              </a:endParaRPr>
            </a:p>
          </p:txBody>
        </p:sp>
        <p:pic>
          <p:nvPicPr>
            <p:cNvPr id="28" name="a4">
              <a:hlinkClick r:id="" action="ppaction://hlinkshowjump?jump=nextslide"/>
              <a:extLst>
                <a:ext uri="{FF2B5EF4-FFF2-40B4-BE49-F238E27FC236}">
                  <a16:creationId xmlns:a16="http://schemas.microsoft.com/office/drawing/2014/main" id="{6BB2C0F1-ACE8-37F1-5C78-245D50433F11}"/>
                </a:ext>
              </a:extLst>
            </p:cNvPr>
            <p:cNvPicPr>
              <a:picLocks noChangeAspect="1"/>
            </p:cNvPicPr>
            <p:nvPr/>
          </p:nvPicPr>
          <p:blipFill>
            <a:blip r:embed="rId2"/>
            <a:srcRect/>
            <a:stretch/>
          </p:blipFill>
          <p:spPr>
            <a:xfrm>
              <a:off x="204687" y="2740767"/>
              <a:ext cx="154441" cy="106747"/>
            </a:xfrm>
            <a:prstGeom prst="rect">
              <a:avLst/>
            </a:prstGeom>
          </p:spPr>
        </p:pic>
        <p:pic>
          <p:nvPicPr>
            <p:cNvPr id="29" name="a4">
              <a:hlinkClick r:id="" action="ppaction://hlinkshowjump?jump=previousslide"/>
              <a:extLst>
                <a:ext uri="{FF2B5EF4-FFF2-40B4-BE49-F238E27FC236}">
                  <a16:creationId xmlns:a16="http://schemas.microsoft.com/office/drawing/2014/main" id="{AD937AC7-8CF9-DC68-68EF-AF551CCEC6CD}"/>
                </a:ext>
              </a:extLst>
            </p:cNvPr>
            <p:cNvPicPr>
              <a:picLocks noChangeAspect="1"/>
            </p:cNvPicPr>
            <p:nvPr/>
          </p:nvPicPr>
          <p:blipFill>
            <a:blip r:embed="rId2"/>
            <a:srcRect/>
            <a:stretch/>
          </p:blipFill>
          <p:spPr>
            <a:xfrm rot="10800000">
              <a:off x="204687" y="2434554"/>
              <a:ext cx="154441" cy="106747"/>
            </a:xfrm>
            <a:prstGeom prst="rect">
              <a:avLst/>
            </a:prstGeom>
          </p:spPr>
        </p:pic>
      </p:grpSp>
      <p:sp>
        <p:nvSpPr>
          <p:cNvPr id="2" name="Title 1">
            <a:extLst>
              <a:ext uri="{FF2B5EF4-FFF2-40B4-BE49-F238E27FC236}">
                <a16:creationId xmlns:a16="http://schemas.microsoft.com/office/drawing/2014/main" id="{852D464B-08BE-D6E9-FB69-8048DC414B88}"/>
              </a:ext>
            </a:extLst>
          </p:cNvPr>
          <p:cNvSpPr txBox="1">
            <a:spLocks/>
          </p:cNvSpPr>
          <p:nvPr/>
        </p:nvSpPr>
        <p:spPr>
          <a:xfrm>
            <a:off x="2489200" y="352330"/>
            <a:ext cx="7213600" cy="49136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500" b="1" dirty="0">
                <a:solidFill>
                  <a:schemeClr val="bg1"/>
                </a:solidFill>
                <a:latin typeface="Sztosfixed" pitchFamily="2" charset="77"/>
                <a:ea typeface="Sztosfixed" pitchFamily="2" charset="77"/>
                <a:cs typeface="Sztosfixed" pitchFamily="2" charset="77"/>
              </a:rPr>
              <a:t>Fascinating Fungi Facts</a:t>
            </a:r>
          </a:p>
        </p:txBody>
      </p:sp>
      <p:grpSp>
        <p:nvGrpSpPr>
          <p:cNvPr id="4" name="1. mushrooms">
            <a:extLst>
              <a:ext uri="{FF2B5EF4-FFF2-40B4-BE49-F238E27FC236}">
                <a16:creationId xmlns:a16="http://schemas.microsoft.com/office/drawing/2014/main" id="{B10D00C4-C71C-991F-207E-658B5F2C9CD0}"/>
              </a:ext>
            </a:extLst>
          </p:cNvPr>
          <p:cNvGrpSpPr/>
          <p:nvPr/>
        </p:nvGrpSpPr>
        <p:grpSpPr>
          <a:xfrm>
            <a:off x="2268921" y="1282756"/>
            <a:ext cx="7772400" cy="4472454"/>
            <a:chOff x="2396060" y="1775848"/>
            <a:chExt cx="7772400" cy="4472454"/>
          </a:xfrm>
        </p:grpSpPr>
        <p:pic>
          <p:nvPicPr>
            <p:cNvPr id="7" name="Picture 6" descr="A white oval object with a black border&#10;&#10;AI-generated content may be incorrect.">
              <a:extLst>
                <a:ext uri="{FF2B5EF4-FFF2-40B4-BE49-F238E27FC236}">
                  <a16:creationId xmlns:a16="http://schemas.microsoft.com/office/drawing/2014/main" id="{D7D71346-7876-071D-975B-EFBC2909AD4B}"/>
                </a:ext>
              </a:extLst>
            </p:cNvPr>
            <p:cNvPicPr>
              <a:picLocks noChangeAspect="1"/>
            </p:cNvPicPr>
            <p:nvPr/>
          </p:nvPicPr>
          <p:blipFill>
            <a:blip r:embed="rId3"/>
            <a:stretch>
              <a:fillRect/>
            </a:stretch>
          </p:blipFill>
          <p:spPr>
            <a:xfrm>
              <a:off x="2396060" y="1775848"/>
              <a:ext cx="7772400" cy="4472454"/>
            </a:xfrm>
            <a:prstGeom prst="rect">
              <a:avLst/>
            </a:prstGeom>
          </p:spPr>
        </p:pic>
        <p:sp>
          <p:nvSpPr>
            <p:cNvPr id="11" name="TextBox 10">
              <a:extLst>
                <a:ext uri="{FF2B5EF4-FFF2-40B4-BE49-F238E27FC236}">
                  <a16:creationId xmlns:a16="http://schemas.microsoft.com/office/drawing/2014/main" id="{3310762C-DD1C-5FD8-7480-2E5159AB1251}"/>
                </a:ext>
              </a:extLst>
            </p:cNvPr>
            <p:cNvSpPr txBox="1"/>
            <p:nvPr/>
          </p:nvSpPr>
          <p:spPr>
            <a:xfrm>
              <a:off x="3229535" y="3518346"/>
              <a:ext cx="6105450" cy="1213666"/>
            </a:xfrm>
            <a:prstGeom prst="rect">
              <a:avLst/>
            </a:prstGeom>
            <a:noFill/>
          </p:spPr>
          <p:txBody>
            <a:bodyPr wrap="square" anchor="ctr">
              <a:spAutoFit/>
            </a:bodyPr>
            <a:lstStyle/>
            <a:p>
              <a:pPr algn="ctr" rtl="0">
                <a:lnSpc>
                  <a:spcPts val="3000"/>
                </a:lnSpc>
                <a:spcAft>
                  <a:spcPts val="600"/>
                </a:spcAft>
                <a:buNone/>
              </a:pPr>
              <a:r>
                <a:rPr lang="en-US" sz="2000" b="1" dirty="0">
                  <a:solidFill>
                    <a:srgbClr val="414141"/>
                  </a:solidFill>
                  <a:latin typeface="Montserrat" pitchFamily="2" charset="77"/>
                </a:rPr>
                <a:t>Fungi</a:t>
              </a:r>
              <a:r>
                <a:rPr lang="en-US" sz="2000" dirty="0">
                  <a:solidFill>
                    <a:srgbClr val="414141"/>
                  </a:solidFill>
                  <a:latin typeface="Montserrat" pitchFamily="2" charset="77"/>
                </a:rPr>
                <a:t> are not plants or animals. They belong to a separate biological kingdom to plants and animals.</a:t>
              </a:r>
            </a:p>
          </p:txBody>
        </p:sp>
      </p:grpSp>
      <p:grpSp>
        <p:nvGrpSpPr>
          <p:cNvPr id="13" name="2. spores">
            <a:extLst>
              <a:ext uri="{FF2B5EF4-FFF2-40B4-BE49-F238E27FC236}">
                <a16:creationId xmlns:a16="http://schemas.microsoft.com/office/drawing/2014/main" id="{C2834D10-514B-D470-31F9-4CEDAB59386B}"/>
              </a:ext>
            </a:extLst>
          </p:cNvPr>
          <p:cNvGrpSpPr/>
          <p:nvPr/>
        </p:nvGrpSpPr>
        <p:grpSpPr>
          <a:xfrm>
            <a:off x="2268921" y="1282756"/>
            <a:ext cx="7772400" cy="4472454"/>
            <a:chOff x="2396060" y="1775848"/>
            <a:chExt cx="7772400" cy="4472454"/>
          </a:xfrm>
        </p:grpSpPr>
        <p:pic>
          <p:nvPicPr>
            <p:cNvPr id="18" name="Picture 17" descr="A white oval object with a black border&#10;&#10;AI-generated content may be incorrect.">
              <a:extLst>
                <a:ext uri="{FF2B5EF4-FFF2-40B4-BE49-F238E27FC236}">
                  <a16:creationId xmlns:a16="http://schemas.microsoft.com/office/drawing/2014/main" id="{326299DE-9AC8-6BAC-7555-0128926D7D7B}"/>
                </a:ext>
              </a:extLst>
            </p:cNvPr>
            <p:cNvPicPr>
              <a:picLocks noChangeAspect="1"/>
            </p:cNvPicPr>
            <p:nvPr/>
          </p:nvPicPr>
          <p:blipFill>
            <a:blip r:embed="rId3"/>
            <a:stretch>
              <a:fillRect/>
            </a:stretch>
          </p:blipFill>
          <p:spPr>
            <a:xfrm>
              <a:off x="2396060" y="1775848"/>
              <a:ext cx="7772400" cy="4472454"/>
            </a:xfrm>
            <a:prstGeom prst="rect">
              <a:avLst/>
            </a:prstGeom>
          </p:spPr>
        </p:pic>
        <p:sp>
          <p:nvSpPr>
            <p:cNvPr id="30" name="TextBox 29">
              <a:extLst>
                <a:ext uri="{FF2B5EF4-FFF2-40B4-BE49-F238E27FC236}">
                  <a16:creationId xmlns:a16="http://schemas.microsoft.com/office/drawing/2014/main" id="{3944355E-FB0D-B0FF-7DD5-0077FF8A8B66}"/>
                </a:ext>
              </a:extLst>
            </p:cNvPr>
            <p:cNvSpPr txBox="1"/>
            <p:nvPr/>
          </p:nvSpPr>
          <p:spPr>
            <a:xfrm>
              <a:off x="3375946" y="3595936"/>
              <a:ext cx="5683221" cy="828945"/>
            </a:xfrm>
            <a:prstGeom prst="rect">
              <a:avLst/>
            </a:prstGeom>
            <a:noFill/>
          </p:spPr>
          <p:txBody>
            <a:bodyPr wrap="square" anchor="ctr">
              <a:spAutoFit/>
            </a:bodyPr>
            <a:lstStyle/>
            <a:p>
              <a:pPr algn="ctr" rtl="0">
                <a:lnSpc>
                  <a:spcPts val="3000"/>
                </a:lnSpc>
                <a:spcAft>
                  <a:spcPts val="600"/>
                </a:spcAft>
                <a:buNone/>
              </a:pPr>
              <a:r>
                <a:rPr lang="en-US" sz="2000" b="0" i="0" u="none" strike="noStrike" dirty="0">
                  <a:solidFill>
                    <a:srgbClr val="414141"/>
                  </a:solidFill>
                  <a:effectLst/>
                  <a:latin typeface="Montserrat" pitchFamily="2" charset="77"/>
                </a:rPr>
                <a:t>They can grow in the dark because they don’t need sunlight.</a:t>
              </a:r>
            </a:p>
          </p:txBody>
        </p:sp>
      </p:grpSp>
      <p:grpSp>
        <p:nvGrpSpPr>
          <p:cNvPr id="32" name="3. roots">
            <a:extLst>
              <a:ext uri="{FF2B5EF4-FFF2-40B4-BE49-F238E27FC236}">
                <a16:creationId xmlns:a16="http://schemas.microsoft.com/office/drawing/2014/main" id="{B6138F0C-86A5-B4FD-10A2-8A94A0DFA13D}"/>
              </a:ext>
            </a:extLst>
          </p:cNvPr>
          <p:cNvGrpSpPr/>
          <p:nvPr/>
        </p:nvGrpSpPr>
        <p:grpSpPr>
          <a:xfrm>
            <a:off x="2268921" y="1282756"/>
            <a:ext cx="7772400" cy="4472454"/>
            <a:chOff x="2396060" y="1775848"/>
            <a:chExt cx="7772400" cy="4472454"/>
          </a:xfrm>
        </p:grpSpPr>
        <p:pic>
          <p:nvPicPr>
            <p:cNvPr id="33" name="Picture 32" descr="A white oval object with a black border&#10;&#10;AI-generated content may be incorrect.">
              <a:extLst>
                <a:ext uri="{FF2B5EF4-FFF2-40B4-BE49-F238E27FC236}">
                  <a16:creationId xmlns:a16="http://schemas.microsoft.com/office/drawing/2014/main" id="{723FFF3A-E533-B1D1-ACD5-B718047DD59A}"/>
                </a:ext>
              </a:extLst>
            </p:cNvPr>
            <p:cNvPicPr>
              <a:picLocks noChangeAspect="1"/>
            </p:cNvPicPr>
            <p:nvPr/>
          </p:nvPicPr>
          <p:blipFill>
            <a:blip r:embed="rId3"/>
            <a:stretch>
              <a:fillRect/>
            </a:stretch>
          </p:blipFill>
          <p:spPr>
            <a:xfrm>
              <a:off x="2396060" y="1775848"/>
              <a:ext cx="7772400" cy="4472454"/>
            </a:xfrm>
            <a:prstGeom prst="rect">
              <a:avLst/>
            </a:prstGeom>
          </p:spPr>
        </p:pic>
        <p:sp>
          <p:nvSpPr>
            <p:cNvPr id="34" name="TextBox 33">
              <a:extLst>
                <a:ext uri="{FF2B5EF4-FFF2-40B4-BE49-F238E27FC236}">
                  <a16:creationId xmlns:a16="http://schemas.microsoft.com/office/drawing/2014/main" id="{EE223198-A4F8-E3B3-3306-5309E9B789AB}"/>
                </a:ext>
              </a:extLst>
            </p:cNvPr>
            <p:cNvSpPr txBox="1"/>
            <p:nvPr/>
          </p:nvSpPr>
          <p:spPr>
            <a:xfrm>
              <a:off x="3673254" y="3262828"/>
              <a:ext cx="5099770" cy="1598386"/>
            </a:xfrm>
            <a:prstGeom prst="rect">
              <a:avLst/>
            </a:prstGeom>
            <a:noFill/>
          </p:spPr>
          <p:txBody>
            <a:bodyPr wrap="square" anchor="ctr">
              <a:spAutoFit/>
            </a:bodyPr>
            <a:lstStyle/>
            <a:p>
              <a:pPr algn="ctr" rtl="0">
                <a:lnSpc>
                  <a:spcPts val="3000"/>
                </a:lnSpc>
                <a:spcAft>
                  <a:spcPts val="600"/>
                </a:spcAft>
                <a:buNone/>
              </a:pPr>
              <a:r>
                <a:rPr lang="en-US" sz="2000" b="1" i="0" u="none" strike="noStrike" dirty="0">
                  <a:solidFill>
                    <a:srgbClr val="414141"/>
                  </a:solidFill>
                  <a:effectLst/>
                  <a:latin typeface="Montserrat" pitchFamily="2" charset="77"/>
                </a:rPr>
                <a:t>Fungi</a:t>
              </a:r>
              <a:r>
                <a:rPr lang="en-US" sz="2000" b="0" i="0" u="none" strike="noStrike" dirty="0">
                  <a:solidFill>
                    <a:srgbClr val="414141"/>
                  </a:solidFill>
                  <a:effectLst/>
                  <a:latin typeface="Montserrat" pitchFamily="2" charset="77"/>
                </a:rPr>
                <a:t> grow by breaking down their food, like leaves, compost and other substrates. Mushrooms are the </a:t>
              </a:r>
              <a:r>
                <a:rPr lang="en-US" sz="2000" b="1" i="0" u="none" strike="noStrike" dirty="0">
                  <a:solidFill>
                    <a:srgbClr val="414141"/>
                  </a:solidFill>
                  <a:effectLst/>
                  <a:latin typeface="Montserrat" pitchFamily="2" charset="77"/>
                </a:rPr>
                <a:t>fruiting bodies </a:t>
              </a:r>
              <a:r>
                <a:rPr lang="en-US" sz="2000" b="0" i="0" u="none" strike="noStrike" dirty="0">
                  <a:solidFill>
                    <a:srgbClr val="414141"/>
                  </a:solidFill>
                  <a:effectLst/>
                  <a:latin typeface="Montserrat" pitchFamily="2" charset="77"/>
                </a:rPr>
                <a:t>of fungi. </a:t>
              </a:r>
            </a:p>
          </p:txBody>
        </p:sp>
      </p:grpSp>
      <p:grpSp>
        <p:nvGrpSpPr>
          <p:cNvPr id="36" name="4. pin">
            <a:extLst>
              <a:ext uri="{FF2B5EF4-FFF2-40B4-BE49-F238E27FC236}">
                <a16:creationId xmlns:a16="http://schemas.microsoft.com/office/drawing/2014/main" id="{1E9870F2-9C02-8354-E2E9-F49DE633C298}"/>
              </a:ext>
            </a:extLst>
          </p:cNvPr>
          <p:cNvGrpSpPr/>
          <p:nvPr/>
        </p:nvGrpSpPr>
        <p:grpSpPr>
          <a:xfrm>
            <a:off x="2268921" y="1282756"/>
            <a:ext cx="7772400" cy="4472454"/>
            <a:chOff x="2396060" y="1775848"/>
            <a:chExt cx="7772400" cy="4472454"/>
          </a:xfrm>
        </p:grpSpPr>
        <p:pic>
          <p:nvPicPr>
            <p:cNvPr id="37" name="Picture 36" descr="A white oval object with a black border&#10;&#10;AI-generated content may be incorrect.">
              <a:extLst>
                <a:ext uri="{FF2B5EF4-FFF2-40B4-BE49-F238E27FC236}">
                  <a16:creationId xmlns:a16="http://schemas.microsoft.com/office/drawing/2014/main" id="{F649F413-B842-73AE-BFDF-D610DEF0B4CF}"/>
                </a:ext>
              </a:extLst>
            </p:cNvPr>
            <p:cNvPicPr>
              <a:picLocks noChangeAspect="1"/>
            </p:cNvPicPr>
            <p:nvPr/>
          </p:nvPicPr>
          <p:blipFill>
            <a:blip r:embed="rId3"/>
            <a:stretch>
              <a:fillRect/>
            </a:stretch>
          </p:blipFill>
          <p:spPr>
            <a:xfrm>
              <a:off x="2396060" y="1775848"/>
              <a:ext cx="7772400" cy="4472454"/>
            </a:xfrm>
            <a:prstGeom prst="rect">
              <a:avLst/>
            </a:prstGeom>
          </p:spPr>
        </p:pic>
        <p:sp>
          <p:nvSpPr>
            <p:cNvPr id="38" name="TextBox 37">
              <a:extLst>
                <a:ext uri="{FF2B5EF4-FFF2-40B4-BE49-F238E27FC236}">
                  <a16:creationId xmlns:a16="http://schemas.microsoft.com/office/drawing/2014/main" id="{A23943E7-65D4-9F3D-2B3F-245B0D59A88F}"/>
                </a:ext>
              </a:extLst>
            </p:cNvPr>
            <p:cNvSpPr txBox="1"/>
            <p:nvPr/>
          </p:nvSpPr>
          <p:spPr>
            <a:xfrm>
              <a:off x="3294235" y="3019243"/>
              <a:ext cx="5976050" cy="1983107"/>
            </a:xfrm>
            <a:prstGeom prst="rect">
              <a:avLst/>
            </a:prstGeom>
            <a:noFill/>
          </p:spPr>
          <p:txBody>
            <a:bodyPr wrap="square" anchor="ctr">
              <a:spAutoFit/>
            </a:bodyPr>
            <a:lstStyle/>
            <a:p>
              <a:pPr algn="ctr" rtl="0">
                <a:lnSpc>
                  <a:spcPts val="3000"/>
                </a:lnSpc>
                <a:spcAft>
                  <a:spcPts val="600"/>
                </a:spcAft>
                <a:buNone/>
              </a:pPr>
              <a:r>
                <a:rPr lang="en-US" sz="2000" b="1" i="0" u="none" strike="noStrike" dirty="0">
                  <a:solidFill>
                    <a:srgbClr val="414141"/>
                  </a:solidFill>
                  <a:effectLst/>
                  <a:latin typeface="Montserrat" pitchFamily="2" charset="77"/>
                </a:rPr>
                <a:t>Mycelium</a:t>
              </a:r>
              <a:r>
                <a:rPr lang="en-US" sz="2000" b="0" i="0" u="none" strike="noStrike" dirty="0">
                  <a:solidFill>
                    <a:srgbClr val="414141"/>
                  </a:solidFill>
                  <a:effectLst/>
                  <a:latin typeface="Montserrat" pitchFamily="2" charset="77"/>
                </a:rPr>
                <a:t> are the tiny, thread-like parts of a mushroom that grow underground or inside something else, like roots. Mycelium is the living organism, which forms into a mushroom.</a:t>
              </a:r>
            </a:p>
          </p:txBody>
        </p:sp>
      </p:grpSp>
      <p:grpSp>
        <p:nvGrpSpPr>
          <p:cNvPr id="40" name="5. button">
            <a:extLst>
              <a:ext uri="{FF2B5EF4-FFF2-40B4-BE49-F238E27FC236}">
                <a16:creationId xmlns:a16="http://schemas.microsoft.com/office/drawing/2014/main" id="{E7EBBCBF-2BA9-B470-E814-91B9E2C8CD7F}"/>
              </a:ext>
            </a:extLst>
          </p:cNvPr>
          <p:cNvGrpSpPr/>
          <p:nvPr/>
        </p:nvGrpSpPr>
        <p:grpSpPr>
          <a:xfrm>
            <a:off x="2268921" y="1282756"/>
            <a:ext cx="7772400" cy="4472454"/>
            <a:chOff x="2396060" y="1775848"/>
            <a:chExt cx="7772400" cy="4472454"/>
          </a:xfrm>
        </p:grpSpPr>
        <p:pic>
          <p:nvPicPr>
            <p:cNvPr id="41" name="Picture 40" descr="A white oval object with a black border&#10;&#10;AI-generated content may be incorrect.">
              <a:extLst>
                <a:ext uri="{FF2B5EF4-FFF2-40B4-BE49-F238E27FC236}">
                  <a16:creationId xmlns:a16="http://schemas.microsoft.com/office/drawing/2014/main" id="{4B06F09B-101B-FFF8-9371-D837AFF023AD}"/>
                </a:ext>
              </a:extLst>
            </p:cNvPr>
            <p:cNvPicPr>
              <a:picLocks noChangeAspect="1"/>
            </p:cNvPicPr>
            <p:nvPr/>
          </p:nvPicPr>
          <p:blipFill>
            <a:blip r:embed="rId3"/>
            <a:stretch>
              <a:fillRect/>
            </a:stretch>
          </p:blipFill>
          <p:spPr>
            <a:xfrm>
              <a:off x="2396060" y="1775848"/>
              <a:ext cx="7772400" cy="4472454"/>
            </a:xfrm>
            <a:prstGeom prst="rect">
              <a:avLst/>
            </a:prstGeom>
          </p:spPr>
        </p:pic>
        <p:sp>
          <p:nvSpPr>
            <p:cNvPr id="42" name="TextBox 41">
              <a:extLst>
                <a:ext uri="{FF2B5EF4-FFF2-40B4-BE49-F238E27FC236}">
                  <a16:creationId xmlns:a16="http://schemas.microsoft.com/office/drawing/2014/main" id="{50D2B8DD-811D-679D-E432-6F1AAC62D876}"/>
                </a:ext>
              </a:extLst>
            </p:cNvPr>
            <p:cNvSpPr txBox="1"/>
            <p:nvPr/>
          </p:nvSpPr>
          <p:spPr>
            <a:xfrm>
              <a:off x="3294233" y="2441774"/>
              <a:ext cx="5976052" cy="3137269"/>
            </a:xfrm>
            <a:prstGeom prst="rect">
              <a:avLst/>
            </a:prstGeom>
            <a:noFill/>
          </p:spPr>
          <p:txBody>
            <a:bodyPr wrap="square" anchor="ctr">
              <a:spAutoFit/>
            </a:bodyPr>
            <a:lstStyle/>
            <a:p>
              <a:pPr algn="ctr" rtl="0">
                <a:lnSpc>
                  <a:spcPts val="3000"/>
                </a:lnSpc>
                <a:spcAft>
                  <a:spcPts val="600"/>
                </a:spcAft>
                <a:buNone/>
              </a:pPr>
              <a:r>
                <a:rPr lang="en-US" sz="2000" b="0" i="0" u="none" strike="noStrike" dirty="0">
                  <a:solidFill>
                    <a:srgbClr val="414141"/>
                  </a:solidFill>
                  <a:effectLst/>
                  <a:latin typeface="Montserrat" pitchFamily="2" charset="77"/>
                </a:rPr>
                <a:t>The living organism is the mycelium. When the mycelium reaches a point of maturity or if it thinks it is going to die (like a change in temperature, moisture or Co2), the mycelium goes through its fruiting stage - it shoots up a mushroom - so it can grow to release the spores. It’s a survival mechanism, and the reproductive cycle of the fungus.</a:t>
              </a:r>
              <a:endParaRPr lang="en-AU" sz="2000" b="0" i="0" u="none" strike="noStrike" dirty="0">
                <a:solidFill>
                  <a:srgbClr val="414141"/>
                </a:solidFill>
                <a:effectLst/>
                <a:latin typeface="Montserrat" pitchFamily="2" charset="77"/>
              </a:endParaRPr>
            </a:p>
          </p:txBody>
        </p:sp>
      </p:grpSp>
      <p:grpSp>
        <p:nvGrpSpPr>
          <p:cNvPr id="52" name="6. button">
            <a:extLst>
              <a:ext uri="{FF2B5EF4-FFF2-40B4-BE49-F238E27FC236}">
                <a16:creationId xmlns:a16="http://schemas.microsoft.com/office/drawing/2014/main" id="{F6B4A81A-7D77-1FA3-0D1A-30D57B37DE85}"/>
              </a:ext>
            </a:extLst>
          </p:cNvPr>
          <p:cNvGrpSpPr/>
          <p:nvPr/>
        </p:nvGrpSpPr>
        <p:grpSpPr>
          <a:xfrm>
            <a:off x="2268921" y="1282756"/>
            <a:ext cx="7772400" cy="4472454"/>
            <a:chOff x="2396060" y="1775848"/>
            <a:chExt cx="7772400" cy="4472454"/>
          </a:xfrm>
        </p:grpSpPr>
        <p:pic>
          <p:nvPicPr>
            <p:cNvPr id="53" name="Picture 52" descr="A white oval object with a black border&#10;&#10;AI-generated content may be incorrect.">
              <a:extLst>
                <a:ext uri="{FF2B5EF4-FFF2-40B4-BE49-F238E27FC236}">
                  <a16:creationId xmlns:a16="http://schemas.microsoft.com/office/drawing/2014/main" id="{52B3D4D7-3D48-1652-13B8-7D2E1133EEF8}"/>
                </a:ext>
              </a:extLst>
            </p:cNvPr>
            <p:cNvPicPr>
              <a:picLocks noChangeAspect="1"/>
            </p:cNvPicPr>
            <p:nvPr/>
          </p:nvPicPr>
          <p:blipFill>
            <a:blip r:embed="rId3"/>
            <a:stretch>
              <a:fillRect/>
            </a:stretch>
          </p:blipFill>
          <p:spPr>
            <a:xfrm>
              <a:off x="2396060" y="1775848"/>
              <a:ext cx="7772400" cy="4472454"/>
            </a:xfrm>
            <a:prstGeom prst="rect">
              <a:avLst/>
            </a:prstGeom>
          </p:spPr>
        </p:pic>
        <p:sp>
          <p:nvSpPr>
            <p:cNvPr id="54" name="TextBox 53">
              <a:extLst>
                <a:ext uri="{FF2B5EF4-FFF2-40B4-BE49-F238E27FC236}">
                  <a16:creationId xmlns:a16="http://schemas.microsoft.com/office/drawing/2014/main" id="{AD7AB8B4-D1EB-C24D-E072-A17E0FF0E46F}"/>
                </a:ext>
              </a:extLst>
            </p:cNvPr>
            <p:cNvSpPr txBox="1"/>
            <p:nvPr/>
          </p:nvSpPr>
          <p:spPr>
            <a:xfrm>
              <a:off x="3489712" y="3070467"/>
              <a:ext cx="5455691" cy="1983107"/>
            </a:xfrm>
            <a:prstGeom prst="rect">
              <a:avLst/>
            </a:prstGeom>
            <a:noFill/>
          </p:spPr>
          <p:txBody>
            <a:bodyPr wrap="square" anchor="ctr">
              <a:spAutoFit/>
            </a:bodyPr>
            <a:lstStyle/>
            <a:p>
              <a:pPr algn="ctr" rtl="0">
                <a:lnSpc>
                  <a:spcPts val="3000"/>
                </a:lnSpc>
                <a:spcAft>
                  <a:spcPts val="600"/>
                </a:spcAft>
                <a:buNone/>
              </a:pPr>
              <a:r>
                <a:rPr lang="en-US" sz="2000" b="0" i="0" u="none" strike="noStrike" dirty="0">
                  <a:solidFill>
                    <a:srgbClr val="414141"/>
                  </a:solidFill>
                  <a:effectLst/>
                  <a:latin typeface="Montserrat" pitchFamily="2" charset="77"/>
                </a:rPr>
                <a:t>Mushroom mycelium is the immune system of the Earth! It supports the health of the surrounding ecosystem by providing nutrients to its surrounding environment.</a:t>
              </a:r>
              <a:endParaRPr lang="en-AU" sz="2000" b="0" i="0" u="none" strike="noStrike" dirty="0">
                <a:solidFill>
                  <a:srgbClr val="414141"/>
                </a:solidFill>
                <a:effectLst/>
                <a:latin typeface="Montserrat" pitchFamily="2" charset="77"/>
              </a:endParaRPr>
            </a:p>
          </p:txBody>
        </p:sp>
      </p:grpSp>
      <p:pic>
        <p:nvPicPr>
          <p:cNvPr id="44" name="bt1" descr="A red arrow in a white circle&#10;&#10;AI-generated content may be incorrect.">
            <a:extLst>
              <a:ext uri="{FF2B5EF4-FFF2-40B4-BE49-F238E27FC236}">
                <a16:creationId xmlns:a16="http://schemas.microsoft.com/office/drawing/2014/main" id="{BF3FD133-225C-390D-D53A-3919AD82B130}"/>
              </a:ext>
            </a:extLst>
          </p:cNvPr>
          <p:cNvPicPr>
            <a:picLocks noChangeAspect="1"/>
          </p:cNvPicPr>
          <p:nvPr/>
        </p:nvPicPr>
        <p:blipFill>
          <a:blip r:embed="rId4"/>
          <a:stretch>
            <a:fillRect/>
          </a:stretch>
        </p:blipFill>
        <p:spPr>
          <a:xfrm rot="16200000">
            <a:off x="10076898" y="3310624"/>
            <a:ext cx="516610" cy="516610"/>
          </a:xfrm>
          <a:prstGeom prst="rect">
            <a:avLst/>
          </a:prstGeom>
        </p:spPr>
      </p:pic>
      <p:pic>
        <p:nvPicPr>
          <p:cNvPr id="45" name="bt2" descr="A red arrow in a white circle&#10;&#10;AI-generated content may be incorrect.">
            <a:extLst>
              <a:ext uri="{FF2B5EF4-FFF2-40B4-BE49-F238E27FC236}">
                <a16:creationId xmlns:a16="http://schemas.microsoft.com/office/drawing/2014/main" id="{DB9C2205-CCA7-C45F-F1FA-B0BF44C1868A}"/>
              </a:ext>
            </a:extLst>
          </p:cNvPr>
          <p:cNvPicPr>
            <a:picLocks noChangeAspect="1"/>
          </p:cNvPicPr>
          <p:nvPr/>
        </p:nvPicPr>
        <p:blipFill>
          <a:blip r:embed="rId4"/>
          <a:stretch>
            <a:fillRect/>
          </a:stretch>
        </p:blipFill>
        <p:spPr>
          <a:xfrm rot="16200000">
            <a:off x="10076898" y="3310624"/>
            <a:ext cx="516610" cy="516610"/>
          </a:xfrm>
          <a:prstGeom prst="rect">
            <a:avLst/>
          </a:prstGeom>
        </p:spPr>
      </p:pic>
      <p:pic>
        <p:nvPicPr>
          <p:cNvPr id="46" name="bt3" descr="A red arrow in a white circle&#10;&#10;AI-generated content may be incorrect.">
            <a:extLst>
              <a:ext uri="{FF2B5EF4-FFF2-40B4-BE49-F238E27FC236}">
                <a16:creationId xmlns:a16="http://schemas.microsoft.com/office/drawing/2014/main" id="{CB873A12-8972-581C-ED00-CEB0CCF759E7}"/>
              </a:ext>
            </a:extLst>
          </p:cNvPr>
          <p:cNvPicPr>
            <a:picLocks noChangeAspect="1"/>
          </p:cNvPicPr>
          <p:nvPr/>
        </p:nvPicPr>
        <p:blipFill>
          <a:blip r:embed="rId4"/>
          <a:stretch>
            <a:fillRect/>
          </a:stretch>
        </p:blipFill>
        <p:spPr>
          <a:xfrm rot="16200000">
            <a:off x="10076898" y="3310624"/>
            <a:ext cx="516610" cy="516610"/>
          </a:xfrm>
          <a:prstGeom prst="rect">
            <a:avLst/>
          </a:prstGeom>
        </p:spPr>
      </p:pic>
      <p:pic>
        <p:nvPicPr>
          <p:cNvPr id="47" name="bt4" descr="A red arrow in a white circle&#10;&#10;AI-generated content may be incorrect.">
            <a:extLst>
              <a:ext uri="{FF2B5EF4-FFF2-40B4-BE49-F238E27FC236}">
                <a16:creationId xmlns:a16="http://schemas.microsoft.com/office/drawing/2014/main" id="{CF7B911B-EC88-0D74-1B87-EDF3B483AC5D}"/>
              </a:ext>
            </a:extLst>
          </p:cNvPr>
          <p:cNvPicPr>
            <a:picLocks noChangeAspect="1"/>
          </p:cNvPicPr>
          <p:nvPr/>
        </p:nvPicPr>
        <p:blipFill>
          <a:blip r:embed="rId4"/>
          <a:stretch>
            <a:fillRect/>
          </a:stretch>
        </p:blipFill>
        <p:spPr>
          <a:xfrm rot="16200000">
            <a:off x="10076898" y="3310624"/>
            <a:ext cx="516610" cy="516610"/>
          </a:xfrm>
          <a:prstGeom prst="rect">
            <a:avLst/>
          </a:prstGeom>
        </p:spPr>
      </p:pic>
      <p:pic>
        <p:nvPicPr>
          <p:cNvPr id="55" name="bt5" descr="A red arrow in a white circle&#10;&#10;AI-generated content may be incorrect.">
            <a:extLst>
              <a:ext uri="{FF2B5EF4-FFF2-40B4-BE49-F238E27FC236}">
                <a16:creationId xmlns:a16="http://schemas.microsoft.com/office/drawing/2014/main" id="{C1DB77CB-20F1-6520-3C99-B84C380CA6FF}"/>
              </a:ext>
            </a:extLst>
          </p:cNvPr>
          <p:cNvPicPr>
            <a:picLocks noChangeAspect="1"/>
          </p:cNvPicPr>
          <p:nvPr/>
        </p:nvPicPr>
        <p:blipFill>
          <a:blip r:embed="rId4"/>
          <a:stretch>
            <a:fillRect/>
          </a:stretch>
        </p:blipFill>
        <p:spPr>
          <a:xfrm rot="16200000">
            <a:off x="10076898" y="3310624"/>
            <a:ext cx="516610" cy="516610"/>
          </a:xfrm>
          <a:prstGeom prst="rect">
            <a:avLst/>
          </a:prstGeom>
        </p:spPr>
      </p:pic>
      <p:pic>
        <p:nvPicPr>
          <p:cNvPr id="48" name="bt6" descr="A red arrow in a white circle&#10;&#10;AI-generated content may be incorrect.">
            <a:extLst>
              <a:ext uri="{FF2B5EF4-FFF2-40B4-BE49-F238E27FC236}">
                <a16:creationId xmlns:a16="http://schemas.microsoft.com/office/drawing/2014/main" id="{3605D7B4-28E3-E874-EC1D-10FE4C75ABB1}"/>
              </a:ext>
            </a:extLst>
          </p:cNvPr>
          <p:cNvPicPr>
            <a:picLocks noChangeAspect="1"/>
          </p:cNvPicPr>
          <p:nvPr/>
        </p:nvPicPr>
        <p:blipFill>
          <a:blip r:embed="rId4"/>
          <a:stretch>
            <a:fillRect/>
          </a:stretch>
        </p:blipFill>
        <p:spPr>
          <a:xfrm rot="5400000">
            <a:off x="1669122" y="3310624"/>
            <a:ext cx="516610" cy="516610"/>
          </a:xfrm>
          <a:prstGeom prst="rect">
            <a:avLst/>
          </a:prstGeom>
        </p:spPr>
      </p:pic>
      <p:pic>
        <p:nvPicPr>
          <p:cNvPr id="49" name="Picture 48" descr="A cartoon mushroom wearing goggles and a lab coat holding a flask&#10;&#10;AI-generated content may be incorrect.">
            <a:extLst>
              <a:ext uri="{FF2B5EF4-FFF2-40B4-BE49-F238E27FC236}">
                <a16:creationId xmlns:a16="http://schemas.microsoft.com/office/drawing/2014/main" id="{45621326-A97C-E365-8A3F-B60D89B69E33}"/>
              </a:ext>
            </a:extLst>
          </p:cNvPr>
          <p:cNvPicPr>
            <a:picLocks noChangeAspect="1"/>
          </p:cNvPicPr>
          <p:nvPr/>
        </p:nvPicPr>
        <p:blipFill>
          <a:blip r:embed="rId5"/>
          <a:srcRect l="17406" t="7967" r="16015" b="24749"/>
          <a:stretch>
            <a:fillRect/>
          </a:stretch>
        </p:blipFill>
        <p:spPr>
          <a:xfrm flipH="1">
            <a:off x="371288" y="4131978"/>
            <a:ext cx="2997200" cy="2726022"/>
          </a:xfrm>
          <a:prstGeom prst="rect">
            <a:avLst/>
          </a:prstGeom>
        </p:spPr>
      </p:pic>
      <p:sp>
        <p:nvSpPr>
          <p:cNvPr id="56" name="number">
            <a:extLst>
              <a:ext uri="{FF2B5EF4-FFF2-40B4-BE49-F238E27FC236}">
                <a16:creationId xmlns:a16="http://schemas.microsoft.com/office/drawing/2014/main" id="{C52AD9A7-68AA-D2D1-7B68-B30F25E5EB34}"/>
              </a:ext>
            </a:extLst>
          </p:cNvPr>
          <p:cNvSpPr txBox="1">
            <a:spLocks/>
          </p:cNvSpPr>
          <p:nvPr/>
        </p:nvSpPr>
        <p:spPr>
          <a:xfrm>
            <a:off x="10993740" y="6318135"/>
            <a:ext cx="823615" cy="393600"/>
          </a:xfrm>
          <a:prstGeom prst="rect">
            <a:avLst/>
          </a:prstGeom>
          <a:no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buSzPts val="1400"/>
            </a:pPr>
            <a:fld id="{00000000-1234-1234-1234-123412341234}" type="slidenum">
              <a:rPr lang="en" sz="2000" b="1" smtClean="0">
                <a:solidFill>
                  <a:srgbClr val="B83529"/>
                </a:solidFill>
                <a:latin typeface="Sztosfixed" pitchFamily="2" charset="77"/>
                <a:ea typeface="Sztosfixed" pitchFamily="2" charset="77"/>
                <a:cs typeface="Sztosfixed" pitchFamily="2" charset="77"/>
              </a:rPr>
              <a:pPr algn="r">
                <a:buSzPts val="1400"/>
              </a:pPr>
              <a:t>13</a:t>
            </a:fld>
            <a:endParaRPr lang="en" sz="2000" b="1" dirty="0">
              <a:solidFill>
                <a:srgbClr val="B83529"/>
              </a:solidFill>
              <a:latin typeface="Sztosfixed" pitchFamily="2" charset="77"/>
              <a:ea typeface="Sztosfixed" pitchFamily="2" charset="77"/>
              <a:cs typeface="Sztosfixed" pitchFamily="2" charset="77"/>
            </a:endParaRPr>
          </a:p>
        </p:txBody>
      </p:sp>
    </p:spTree>
    <p:extLst>
      <p:ext uri="{BB962C8B-B14F-4D97-AF65-F5344CB8AC3E}">
        <p14:creationId xmlns:p14="http://schemas.microsoft.com/office/powerpoint/2010/main" val="2414268451"/>
      </p:ext>
    </p:extLst>
  </p:cSld>
  <p:clrMapOvr>
    <a:masterClrMapping/>
  </p:clrMapOvr>
  <p:transition spd="slow" advClick="0">
    <p:push dir="u"/>
  </p:transition>
  <p:timing>
    <p:tnLst>
      <p:par>
        <p:cTn id="1" dur="indefinite" restart="never" nodeType="tmRoot">
          <p:childTnLst>
            <p:seq concurrent="1" nextAc="seek">
              <p:cTn id="2" restart="whenNotActive" fill="hold" evtFilter="cancelBubble" nodeType="interactiveSeq">
                <p:stCondLst>
                  <p:cond evt="onClick" delay="0">
                    <p:tgtEl>
                      <p:spTgt spid="44"/>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5"/>
                                        </p:tgtEl>
                                        <p:attrNameLst>
                                          <p:attrName>style.visibility</p:attrName>
                                        </p:attrNameLst>
                                      </p:cBhvr>
                                      <p:to>
                                        <p:strVal val="visible"/>
                                      </p:to>
                                    </p:set>
                                  </p:childTnLst>
                                </p:cTn>
                              </p:par>
                            </p:childTnLst>
                          </p:cTn>
                        </p:par>
                      </p:childTnLst>
                    </p:cTn>
                  </p:par>
                </p:childTnLst>
              </p:cTn>
              <p:nextCondLst>
                <p:cond evt="onClick" delay="0">
                  <p:tgtEl>
                    <p:spTgt spid="44"/>
                  </p:tgtEl>
                </p:cond>
              </p:nextCondLst>
            </p:seq>
            <p:seq concurrent="1" nextAc="seek">
              <p:cTn id="9" restart="whenNotActive" fill="hold" evtFilter="cancelBubble" nodeType="interactiveSeq">
                <p:stCondLst>
                  <p:cond evt="onClick" delay="0">
                    <p:tgtEl>
                      <p:spTgt spid="45"/>
                    </p:tgtEl>
                  </p:cond>
                </p:stCondLst>
                <p:endSync evt="end" delay="0">
                  <p:rtn val="all"/>
                </p:endSync>
                <p:childTnLst>
                  <p:par>
                    <p:cTn id="10" fill="hold">
                      <p:stCondLst>
                        <p:cond delay="0"/>
                      </p:stCondLst>
                      <p:childTnLst>
                        <p:par>
                          <p:cTn id="11" fill="hold">
                            <p:stCondLst>
                              <p:cond delay="0"/>
                            </p:stCondLst>
                            <p:childTnLst>
                              <p:par>
                                <p:cTn id="12" presetID="1" presetClass="entr" presetSubtype="0" fill="hold" nodeType="withEffect">
                                  <p:stCondLst>
                                    <p:cond delay="0"/>
                                  </p:stCondLst>
                                  <p:childTnLst>
                                    <p:set>
                                      <p:cBhvr>
                                        <p:cTn id="13" dur="1" fill="hold">
                                          <p:stCondLst>
                                            <p:cond delay="0"/>
                                          </p:stCondLst>
                                        </p:cTn>
                                        <p:tgtEl>
                                          <p:spTgt spid="32"/>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46"/>
                                        </p:tgtEl>
                                        <p:attrNameLst>
                                          <p:attrName>style.visibility</p:attrName>
                                        </p:attrNameLst>
                                      </p:cBhvr>
                                      <p:to>
                                        <p:strVal val="visible"/>
                                      </p:to>
                                    </p:set>
                                  </p:childTnLst>
                                </p:cTn>
                              </p:par>
                            </p:childTnLst>
                          </p:cTn>
                        </p:par>
                      </p:childTnLst>
                    </p:cTn>
                  </p:par>
                </p:childTnLst>
              </p:cTn>
              <p:nextCondLst>
                <p:cond evt="onClick" delay="0">
                  <p:tgtEl>
                    <p:spTgt spid="45"/>
                  </p:tgtEl>
                </p:cond>
              </p:nextCondLst>
            </p:seq>
            <p:seq concurrent="1" nextAc="seek">
              <p:cTn id="16" restart="whenNotActive" fill="hold" evtFilter="cancelBubble" nodeType="interactiveSeq">
                <p:stCondLst>
                  <p:cond evt="onClick" delay="0">
                    <p:tgtEl>
                      <p:spTgt spid="46"/>
                    </p:tgtEl>
                  </p:cond>
                </p:stCondLst>
                <p:endSync evt="end" delay="0">
                  <p:rtn val="all"/>
                </p:endSync>
                <p:childTnLst>
                  <p:par>
                    <p:cTn id="17" fill="hold">
                      <p:stCondLst>
                        <p:cond delay="0"/>
                      </p:stCondLst>
                      <p:childTnLst>
                        <p:par>
                          <p:cTn id="18" fill="hold">
                            <p:stCondLst>
                              <p:cond delay="0"/>
                            </p:stCondLst>
                            <p:childTnLst>
                              <p:par>
                                <p:cTn id="19" presetID="1" presetClass="entr" presetSubtype="0" fill="hold" nodeType="withEffect">
                                  <p:stCondLst>
                                    <p:cond delay="0"/>
                                  </p:stCondLst>
                                  <p:childTnLst>
                                    <p:set>
                                      <p:cBhvr>
                                        <p:cTn id="20" dur="1" fill="hold">
                                          <p:stCondLst>
                                            <p:cond delay="0"/>
                                          </p:stCondLst>
                                        </p:cTn>
                                        <p:tgtEl>
                                          <p:spTgt spid="3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7"/>
                                        </p:tgtEl>
                                        <p:attrNameLst>
                                          <p:attrName>style.visibility</p:attrName>
                                        </p:attrNameLst>
                                      </p:cBhvr>
                                      <p:to>
                                        <p:strVal val="visible"/>
                                      </p:to>
                                    </p:set>
                                  </p:childTnLst>
                                </p:cTn>
                              </p:par>
                            </p:childTnLst>
                          </p:cTn>
                        </p:par>
                      </p:childTnLst>
                    </p:cTn>
                  </p:par>
                </p:childTnLst>
              </p:cTn>
              <p:nextCondLst>
                <p:cond evt="onClick" delay="0">
                  <p:tgtEl>
                    <p:spTgt spid="46"/>
                  </p:tgtEl>
                </p:cond>
              </p:nextCondLst>
            </p:seq>
            <p:seq concurrent="1" nextAc="seek">
              <p:cTn id="23" restart="whenNotActive" fill="hold" evtFilter="cancelBubble" nodeType="interactiveSeq">
                <p:stCondLst>
                  <p:cond evt="onClick" delay="0">
                    <p:tgtEl>
                      <p:spTgt spid="47"/>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nodeType="withEffect">
                                  <p:stCondLst>
                                    <p:cond delay="0"/>
                                  </p:stCondLst>
                                  <p:childTnLst>
                                    <p:set>
                                      <p:cBhvr>
                                        <p:cTn id="27" dur="1" fill="hold">
                                          <p:stCondLst>
                                            <p:cond delay="0"/>
                                          </p:stCondLst>
                                        </p:cTn>
                                        <p:tgtEl>
                                          <p:spTgt spid="40"/>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55"/>
                                        </p:tgtEl>
                                        <p:attrNameLst>
                                          <p:attrName>style.visibility</p:attrName>
                                        </p:attrNameLst>
                                      </p:cBhvr>
                                      <p:to>
                                        <p:strVal val="visible"/>
                                      </p:to>
                                    </p:set>
                                  </p:childTnLst>
                                </p:cTn>
                              </p:par>
                            </p:childTnLst>
                          </p:cTn>
                        </p:par>
                      </p:childTnLst>
                    </p:cTn>
                  </p:par>
                </p:childTnLst>
              </p:cTn>
              <p:nextCondLst>
                <p:cond evt="onClick" delay="0">
                  <p:tgtEl>
                    <p:spTgt spid="47"/>
                  </p:tgtEl>
                </p:cond>
              </p:nextCondLst>
            </p:seq>
            <p:seq concurrent="1" nextAc="seek">
              <p:cTn id="30" restart="whenNotActive" fill="hold" evtFilter="cancelBubble" nodeType="interactiveSeq">
                <p:stCondLst>
                  <p:cond evt="onClick" delay="0">
                    <p:tgtEl>
                      <p:spTgt spid="55"/>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nodeType="withEffect">
                                  <p:stCondLst>
                                    <p:cond delay="0"/>
                                  </p:stCondLst>
                                  <p:childTnLst>
                                    <p:set>
                                      <p:cBhvr>
                                        <p:cTn id="34" dur="1" fill="hold">
                                          <p:stCondLst>
                                            <p:cond delay="0"/>
                                          </p:stCondLst>
                                        </p:cTn>
                                        <p:tgtEl>
                                          <p:spTgt spid="5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8"/>
                                        </p:tgtEl>
                                        <p:attrNameLst>
                                          <p:attrName>style.visibility</p:attrName>
                                        </p:attrNameLst>
                                      </p:cBhvr>
                                      <p:to>
                                        <p:strVal val="visible"/>
                                      </p:to>
                                    </p:set>
                                  </p:childTnLst>
                                </p:cTn>
                              </p:par>
                              <p:par>
                                <p:cTn id="37" presetID="1" presetClass="exit" presetSubtype="0" fill="hold" nodeType="withEffect">
                                  <p:stCondLst>
                                    <p:cond delay="0"/>
                                  </p:stCondLst>
                                  <p:childTnLst>
                                    <p:set>
                                      <p:cBhvr>
                                        <p:cTn id="38" dur="1" fill="hold">
                                          <p:stCondLst>
                                            <p:cond delay="0"/>
                                          </p:stCondLst>
                                        </p:cTn>
                                        <p:tgtEl>
                                          <p:spTgt spid="44"/>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0"/>
                                          </p:stCondLst>
                                        </p:cTn>
                                        <p:tgtEl>
                                          <p:spTgt spid="45"/>
                                        </p:tgtEl>
                                        <p:attrNameLst>
                                          <p:attrName>style.visibility</p:attrName>
                                        </p:attrNameLst>
                                      </p:cBhvr>
                                      <p:to>
                                        <p:strVal val="hidden"/>
                                      </p:to>
                                    </p:set>
                                  </p:childTnLst>
                                </p:cTn>
                              </p:par>
                              <p:par>
                                <p:cTn id="41" presetID="1" presetClass="exit" presetSubtype="0" fill="hold" nodeType="withEffect">
                                  <p:stCondLst>
                                    <p:cond delay="0"/>
                                  </p:stCondLst>
                                  <p:childTnLst>
                                    <p:set>
                                      <p:cBhvr>
                                        <p:cTn id="42" dur="1" fill="hold">
                                          <p:stCondLst>
                                            <p:cond delay="0"/>
                                          </p:stCondLst>
                                        </p:cTn>
                                        <p:tgtEl>
                                          <p:spTgt spid="46"/>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47"/>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47" restart="whenNotActive" fill="hold" evtFilter="cancelBubble" nodeType="interactiveSeq">
                <p:stCondLst>
                  <p:cond evt="onClick" delay="0">
                    <p:tgtEl>
                      <p:spTgt spid="48"/>
                    </p:tgtEl>
                  </p:cond>
                </p:stCondLst>
                <p:endSync evt="end" delay="0">
                  <p:rtn val="all"/>
                </p:endSync>
                <p:childTnLst>
                  <p:par>
                    <p:cTn id="48" fill="hold">
                      <p:stCondLst>
                        <p:cond delay="0"/>
                      </p:stCondLst>
                      <p:childTnLst>
                        <p:par>
                          <p:cTn id="49" fill="hold">
                            <p:stCondLst>
                              <p:cond delay="0"/>
                            </p:stCondLst>
                            <p:childTnLst>
                              <p:par>
                                <p:cTn id="50" presetID="1" presetClass="exit" presetSubtype="0" fill="hold" nodeType="clickEffect">
                                  <p:stCondLst>
                                    <p:cond delay="0"/>
                                  </p:stCondLst>
                                  <p:childTnLst>
                                    <p:set>
                                      <p:cBhvr>
                                        <p:cTn id="51" dur="1" fill="hold">
                                          <p:stCondLst>
                                            <p:cond delay="0"/>
                                          </p:stCondLst>
                                        </p:cTn>
                                        <p:tgtEl>
                                          <p:spTgt spid="48"/>
                                        </p:tgtEl>
                                        <p:attrNameLst>
                                          <p:attrName>style.visibility</p:attrName>
                                        </p:attrNameLst>
                                      </p:cBhvr>
                                      <p:to>
                                        <p:strVal val="hidden"/>
                                      </p:to>
                                    </p:set>
                                  </p:childTnLst>
                                </p:cTn>
                              </p:par>
                              <p:par>
                                <p:cTn id="52" presetID="1" presetClass="exit" presetSubtype="0" fill="hold" nodeType="withEffect">
                                  <p:stCondLst>
                                    <p:cond delay="0"/>
                                  </p:stCondLst>
                                  <p:childTnLst>
                                    <p:set>
                                      <p:cBhvr>
                                        <p:cTn id="53" dur="1" fill="hold">
                                          <p:stCondLst>
                                            <p:cond delay="0"/>
                                          </p:stCondLst>
                                        </p:cTn>
                                        <p:tgtEl>
                                          <p:spTgt spid="52"/>
                                        </p:tgtEl>
                                        <p:attrNameLst>
                                          <p:attrName>style.visibility</p:attrName>
                                        </p:attrNameLst>
                                      </p:cBhvr>
                                      <p:to>
                                        <p:strVal val="hidden"/>
                                      </p:to>
                                    </p:set>
                                  </p:childTnLst>
                                </p:cTn>
                              </p:par>
                              <p:par>
                                <p:cTn id="54" presetID="1" presetClass="exit" presetSubtype="0" fill="hold" nodeType="withEffect">
                                  <p:stCondLst>
                                    <p:cond delay="0"/>
                                  </p:stCondLst>
                                  <p:childTnLst>
                                    <p:set>
                                      <p:cBhvr>
                                        <p:cTn id="55" dur="1" fill="hold">
                                          <p:stCondLst>
                                            <p:cond delay="0"/>
                                          </p:stCondLst>
                                        </p:cTn>
                                        <p:tgtEl>
                                          <p:spTgt spid="40"/>
                                        </p:tgtEl>
                                        <p:attrNameLst>
                                          <p:attrName>style.visibility</p:attrName>
                                        </p:attrNameLst>
                                      </p:cBhvr>
                                      <p:to>
                                        <p:strVal val="hidden"/>
                                      </p:to>
                                    </p:set>
                                  </p:childTnLst>
                                </p:cTn>
                              </p:par>
                              <p:par>
                                <p:cTn id="56" presetID="1" presetClass="exit" presetSubtype="0" fill="hold" nodeType="withEffect">
                                  <p:stCondLst>
                                    <p:cond delay="0"/>
                                  </p:stCondLst>
                                  <p:childTnLst>
                                    <p:set>
                                      <p:cBhvr>
                                        <p:cTn id="57" dur="1" fill="hold">
                                          <p:stCondLst>
                                            <p:cond delay="0"/>
                                          </p:stCondLst>
                                        </p:cTn>
                                        <p:tgtEl>
                                          <p:spTgt spid="36"/>
                                        </p:tgtEl>
                                        <p:attrNameLst>
                                          <p:attrName>style.visibility</p:attrName>
                                        </p:attrNameLst>
                                      </p:cBhvr>
                                      <p:to>
                                        <p:strVal val="hidden"/>
                                      </p:to>
                                    </p:set>
                                  </p:childTnLst>
                                </p:cTn>
                              </p:par>
                              <p:par>
                                <p:cTn id="58" presetID="1" presetClass="exit" presetSubtype="0" fill="hold" nodeType="withEffect">
                                  <p:stCondLst>
                                    <p:cond delay="0"/>
                                  </p:stCondLst>
                                  <p:childTnLst>
                                    <p:set>
                                      <p:cBhvr>
                                        <p:cTn id="59" dur="1" fill="hold">
                                          <p:stCondLst>
                                            <p:cond delay="0"/>
                                          </p:stCondLst>
                                        </p:cTn>
                                        <p:tgtEl>
                                          <p:spTgt spid="32"/>
                                        </p:tgtEl>
                                        <p:attrNameLst>
                                          <p:attrName>style.visibility</p:attrName>
                                        </p:attrNameLst>
                                      </p:cBhvr>
                                      <p:to>
                                        <p:strVal val="hidden"/>
                                      </p:to>
                                    </p:set>
                                  </p:childTnLst>
                                </p:cTn>
                              </p:par>
                              <p:par>
                                <p:cTn id="60" presetID="1" presetClass="exit" presetSubtype="0" fill="hold" nodeType="withEffect">
                                  <p:stCondLst>
                                    <p:cond delay="0"/>
                                  </p:stCondLst>
                                  <p:childTnLst>
                                    <p:set>
                                      <p:cBhvr>
                                        <p:cTn id="61" dur="1" fill="hold">
                                          <p:stCondLst>
                                            <p:cond delay="0"/>
                                          </p:stCondLst>
                                        </p:cTn>
                                        <p:tgtEl>
                                          <p:spTgt spid="13"/>
                                        </p:tgtEl>
                                        <p:attrNameLst>
                                          <p:attrName>style.visibility</p:attrName>
                                        </p:attrNameLst>
                                      </p:cBhvr>
                                      <p:to>
                                        <p:strVal val="hidden"/>
                                      </p:to>
                                    </p:set>
                                  </p:childTnLst>
                                </p:cTn>
                              </p:par>
                              <p:par>
                                <p:cTn id="62" presetID="1" presetClass="entr" presetSubtype="0" fill="hold" nodeType="withEffect">
                                  <p:stCondLst>
                                    <p:cond delay="0"/>
                                  </p:stCondLst>
                                  <p:childTnLst>
                                    <p:set>
                                      <p:cBhvr>
                                        <p:cTn id="63" dur="1" fill="hold">
                                          <p:stCondLst>
                                            <p:cond delay="0"/>
                                          </p:stCondLst>
                                        </p:cTn>
                                        <p:tgtEl>
                                          <p:spTgt spid="44"/>
                                        </p:tgtEl>
                                        <p:attrNameLst>
                                          <p:attrName>style.visibility</p:attrName>
                                        </p:attrNameLst>
                                      </p:cBhvr>
                                      <p:to>
                                        <p:strVal val="visible"/>
                                      </p:to>
                                    </p:set>
                                  </p:childTnLst>
                                </p:cTn>
                              </p:par>
                            </p:childTnLst>
                          </p:cTn>
                        </p:par>
                      </p:childTnLst>
                    </p:cTn>
                  </p:par>
                </p:childTnLst>
              </p:cTn>
              <p:nextCondLst>
                <p:cond evt="onClick" delay="0">
                  <p:tgtEl>
                    <p:spTgt spid="48"/>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9ABBCC-338A-B4A8-9289-6A3204E68804}"/>
            </a:ext>
          </a:extLst>
        </p:cNvPr>
        <p:cNvGrpSpPr/>
        <p:nvPr/>
      </p:nvGrpSpPr>
      <p:grpSpPr>
        <a:xfrm>
          <a:off x="0" y="0"/>
          <a:ext cx="0" cy="0"/>
          <a:chOff x="0" y="0"/>
          <a:chExt cx="0" cy="0"/>
        </a:xfrm>
      </p:grpSpPr>
      <p:sp>
        <p:nvSpPr>
          <p:cNvPr id="2" name="Google Shape;151;p10">
            <a:extLst>
              <a:ext uri="{FF2B5EF4-FFF2-40B4-BE49-F238E27FC236}">
                <a16:creationId xmlns:a16="http://schemas.microsoft.com/office/drawing/2014/main" id="{169F38CB-19F0-9121-104A-E8DB6AC69161}"/>
              </a:ext>
            </a:extLst>
          </p:cNvPr>
          <p:cNvSpPr txBox="1">
            <a:spLocks/>
          </p:cNvSpPr>
          <p:nvPr/>
        </p:nvSpPr>
        <p:spPr>
          <a:xfrm>
            <a:off x="11292731" y="6318135"/>
            <a:ext cx="548700" cy="393600"/>
          </a:xfrm>
          <a:prstGeom prst="rect">
            <a:avLst/>
          </a:prstGeom>
          <a:no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buSzPts val="1400"/>
            </a:pPr>
            <a:fld id="{00000000-1234-1234-1234-123412341234}" type="slidenum">
              <a:rPr lang="en" sz="2000" b="1" smtClean="0">
                <a:solidFill>
                  <a:schemeClr val="bg1"/>
                </a:solidFill>
                <a:latin typeface="Sztosfixed" pitchFamily="2" charset="77"/>
                <a:ea typeface="Sztosfixed" pitchFamily="2" charset="77"/>
                <a:cs typeface="Sztosfixed" pitchFamily="2" charset="77"/>
              </a:rPr>
              <a:pPr algn="r">
                <a:buSzPts val="1400"/>
              </a:pPr>
              <a:t>14</a:t>
            </a:fld>
            <a:endParaRPr lang="en" sz="2000" b="1" dirty="0">
              <a:solidFill>
                <a:schemeClr val="bg1"/>
              </a:solidFill>
              <a:latin typeface="Sztosfixed" pitchFamily="2" charset="77"/>
              <a:ea typeface="Sztosfixed" pitchFamily="2" charset="77"/>
              <a:cs typeface="Sztosfixed" pitchFamily="2" charset="77"/>
            </a:endParaRPr>
          </a:p>
        </p:txBody>
      </p:sp>
      <p:sp>
        <p:nvSpPr>
          <p:cNvPr id="9" name="Title 1">
            <a:extLst>
              <a:ext uri="{FF2B5EF4-FFF2-40B4-BE49-F238E27FC236}">
                <a16:creationId xmlns:a16="http://schemas.microsoft.com/office/drawing/2014/main" id="{F618F6CA-4562-E76B-25BF-1200D1332A52}"/>
              </a:ext>
            </a:extLst>
          </p:cNvPr>
          <p:cNvSpPr txBox="1">
            <a:spLocks/>
          </p:cNvSpPr>
          <p:nvPr/>
        </p:nvSpPr>
        <p:spPr>
          <a:xfrm>
            <a:off x="3246821" y="352330"/>
            <a:ext cx="5698358" cy="57912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rgbClr val="9B2242"/>
                </a:solidFill>
                <a:latin typeface="Sztosfixed" pitchFamily="2" charset="77"/>
                <a:ea typeface="Sztosfixed" pitchFamily="2" charset="77"/>
                <a:cs typeface="Sztosfixed" pitchFamily="2" charset="77"/>
              </a:rPr>
              <a:t>Worksheet</a:t>
            </a:r>
          </a:p>
        </p:txBody>
      </p:sp>
      <p:grpSp>
        <p:nvGrpSpPr>
          <p:cNvPr id="11" name="menu">
            <a:extLst>
              <a:ext uri="{FF2B5EF4-FFF2-40B4-BE49-F238E27FC236}">
                <a16:creationId xmlns:a16="http://schemas.microsoft.com/office/drawing/2014/main" id="{BC837F21-D114-762D-B150-6C12C6A6F66C}"/>
              </a:ext>
            </a:extLst>
          </p:cNvPr>
          <p:cNvGrpSpPr/>
          <p:nvPr/>
        </p:nvGrpSpPr>
        <p:grpSpPr>
          <a:xfrm>
            <a:off x="11474101" y="2871719"/>
            <a:ext cx="460535" cy="1114561"/>
            <a:chOff x="151927" y="2325786"/>
            <a:chExt cx="260682" cy="630889"/>
          </a:xfrm>
        </p:grpSpPr>
        <p:sp>
          <p:nvSpPr>
            <p:cNvPr id="12" name="Rectangle: Rounded Corners 63">
              <a:extLst>
                <a:ext uri="{FF2B5EF4-FFF2-40B4-BE49-F238E27FC236}">
                  <a16:creationId xmlns:a16="http://schemas.microsoft.com/office/drawing/2014/main" id="{8935AFAB-B545-8A83-A266-191C20856219}"/>
                </a:ext>
              </a:extLst>
            </p:cNvPr>
            <p:cNvSpPr/>
            <p:nvPr/>
          </p:nvSpPr>
          <p:spPr>
            <a:xfrm rot="10800000">
              <a:off x="151927" y="2325786"/>
              <a:ext cx="260682" cy="630889"/>
            </a:xfrm>
            <a:prstGeom prst="roundRect">
              <a:avLst>
                <a:gd name="adj" fmla="val 50000"/>
              </a:avLst>
            </a:prstGeom>
            <a:solidFill>
              <a:srgbClr val="FBF7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highlight>
                  <a:srgbClr val="FFFF00"/>
                </a:highlight>
              </a:endParaRPr>
            </a:p>
          </p:txBody>
        </p:sp>
        <p:pic>
          <p:nvPicPr>
            <p:cNvPr id="13" name="a4">
              <a:hlinkClick r:id="" action="ppaction://hlinkshowjump?jump=nextslide"/>
              <a:extLst>
                <a:ext uri="{FF2B5EF4-FFF2-40B4-BE49-F238E27FC236}">
                  <a16:creationId xmlns:a16="http://schemas.microsoft.com/office/drawing/2014/main" id="{89168ED2-A4A0-49CF-5726-FEDD6BF190FB}"/>
                </a:ext>
              </a:extLst>
            </p:cNvPr>
            <p:cNvPicPr>
              <a:picLocks noChangeAspect="1"/>
            </p:cNvPicPr>
            <p:nvPr/>
          </p:nvPicPr>
          <p:blipFill>
            <a:blip r:embed="rId2"/>
            <a:srcRect/>
            <a:stretch/>
          </p:blipFill>
          <p:spPr>
            <a:xfrm>
              <a:off x="204687" y="2740767"/>
              <a:ext cx="154441" cy="106747"/>
            </a:xfrm>
            <a:prstGeom prst="rect">
              <a:avLst/>
            </a:prstGeom>
          </p:spPr>
        </p:pic>
        <p:pic>
          <p:nvPicPr>
            <p:cNvPr id="14" name="a4">
              <a:hlinkClick r:id="" action="ppaction://hlinkshowjump?jump=previousslide"/>
              <a:extLst>
                <a:ext uri="{FF2B5EF4-FFF2-40B4-BE49-F238E27FC236}">
                  <a16:creationId xmlns:a16="http://schemas.microsoft.com/office/drawing/2014/main" id="{431C377E-D100-CD62-2919-8D6FDF35EAF2}"/>
                </a:ext>
              </a:extLst>
            </p:cNvPr>
            <p:cNvPicPr>
              <a:picLocks noChangeAspect="1"/>
            </p:cNvPicPr>
            <p:nvPr/>
          </p:nvPicPr>
          <p:blipFill>
            <a:blip r:embed="rId2"/>
            <a:srcRect/>
            <a:stretch/>
          </p:blipFill>
          <p:spPr>
            <a:xfrm rot="10800000">
              <a:off x="204687" y="2434554"/>
              <a:ext cx="154441" cy="106747"/>
            </a:xfrm>
            <a:prstGeom prst="rect">
              <a:avLst/>
            </a:prstGeom>
          </p:spPr>
        </p:pic>
      </p:grpSp>
      <p:pic>
        <p:nvPicPr>
          <p:cNvPr id="4" name="Picture 3">
            <a:extLst>
              <a:ext uri="{FF2B5EF4-FFF2-40B4-BE49-F238E27FC236}">
                <a16:creationId xmlns:a16="http://schemas.microsoft.com/office/drawing/2014/main" id="{15AC3D73-DE1E-D68F-4F50-4416ABDE3883}"/>
              </a:ext>
            </a:extLst>
          </p:cNvPr>
          <p:cNvPicPr>
            <a:picLocks noChangeAspect="1"/>
          </p:cNvPicPr>
          <p:nvPr/>
        </p:nvPicPr>
        <p:blipFill>
          <a:blip r:embed="rId3"/>
          <a:srcRect/>
          <a:stretch/>
        </p:blipFill>
        <p:spPr>
          <a:xfrm>
            <a:off x="511681" y="1129348"/>
            <a:ext cx="7335641" cy="5183736"/>
          </a:xfrm>
          <a:prstGeom prst="rect">
            <a:avLst/>
          </a:prstGeom>
        </p:spPr>
      </p:pic>
      <p:sp>
        <p:nvSpPr>
          <p:cNvPr id="6" name="Oval 5">
            <a:extLst>
              <a:ext uri="{FF2B5EF4-FFF2-40B4-BE49-F238E27FC236}">
                <a16:creationId xmlns:a16="http://schemas.microsoft.com/office/drawing/2014/main" id="{7FC2343A-D037-0C0D-53BF-D60024B64309}"/>
              </a:ext>
            </a:extLst>
          </p:cNvPr>
          <p:cNvSpPr/>
          <p:nvPr/>
        </p:nvSpPr>
        <p:spPr>
          <a:xfrm>
            <a:off x="8834492" y="4946885"/>
            <a:ext cx="1721785" cy="352873"/>
          </a:xfrm>
          <a:prstGeom prst="ellipse">
            <a:avLst/>
          </a:prstGeom>
          <a:solidFill>
            <a:srgbClr val="2F7A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5" name="Picture 14" descr="A cartoon mushroom holding a magnifying glass and a map&#10;&#10;AI-generated content may be incorrect.">
            <a:extLst>
              <a:ext uri="{FF2B5EF4-FFF2-40B4-BE49-F238E27FC236}">
                <a16:creationId xmlns:a16="http://schemas.microsoft.com/office/drawing/2014/main" id="{29992476-6075-2744-C7F2-93EBBA44E70F}"/>
              </a:ext>
            </a:extLst>
          </p:cNvPr>
          <p:cNvPicPr>
            <a:picLocks noChangeAspect="1"/>
          </p:cNvPicPr>
          <p:nvPr/>
        </p:nvPicPr>
        <p:blipFill>
          <a:blip r:embed="rId4"/>
          <a:stretch>
            <a:fillRect/>
          </a:stretch>
        </p:blipFill>
        <p:spPr>
          <a:xfrm>
            <a:off x="7695755" y="1778000"/>
            <a:ext cx="3984564" cy="3586108"/>
          </a:xfrm>
          <a:prstGeom prst="rect">
            <a:avLst/>
          </a:prstGeom>
        </p:spPr>
      </p:pic>
    </p:spTree>
    <p:extLst>
      <p:ext uri="{BB962C8B-B14F-4D97-AF65-F5344CB8AC3E}">
        <p14:creationId xmlns:p14="http://schemas.microsoft.com/office/powerpoint/2010/main" val="3211169364"/>
      </p:ext>
    </p:extLst>
  </p:cSld>
  <p:clrMapOvr>
    <a:masterClrMapping/>
  </p:clrMapOvr>
  <p:transition spd="slow" advClick="0">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7D5098-0DF2-D8D5-198C-08319B3FDF73}"/>
            </a:ext>
          </a:extLst>
        </p:cNvPr>
        <p:cNvGrpSpPr/>
        <p:nvPr/>
      </p:nvGrpSpPr>
      <p:grpSpPr>
        <a:xfrm>
          <a:off x="0" y="0"/>
          <a:ext cx="0" cy="0"/>
          <a:chOff x="0" y="0"/>
          <a:chExt cx="0" cy="0"/>
        </a:xfrm>
      </p:grpSpPr>
      <p:sp>
        <p:nvSpPr>
          <p:cNvPr id="3" name="3b">
            <a:extLst>
              <a:ext uri="{FF2B5EF4-FFF2-40B4-BE49-F238E27FC236}">
                <a16:creationId xmlns:a16="http://schemas.microsoft.com/office/drawing/2014/main" id="{18D79EB0-8E86-A829-7C82-B4E976F2A64B}"/>
              </a:ext>
            </a:extLst>
          </p:cNvPr>
          <p:cNvSpPr/>
          <p:nvPr/>
        </p:nvSpPr>
        <p:spPr>
          <a:xfrm>
            <a:off x="7979134" y="1823183"/>
            <a:ext cx="3223664" cy="1551121"/>
          </a:xfrm>
          <a:prstGeom prst="roundRect">
            <a:avLst>
              <a:gd name="adj" fmla="val 11197"/>
            </a:avLst>
          </a:prstGeom>
          <a:solidFill>
            <a:srgbClr val="FDE1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414141"/>
                </a:solidFill>
                <a:latin typeface="Montserrat" pitchFamily="2" charset="77"/>
                <a:ea typeface="Sztosfixed" pitchFamily="2" charset="77"/>
                <a:cs typeface="Sztosfixed" pitchFamily="2" charset="77"/>
              </a:rPr>
              <a:t>Big changes in the world’s weather over time, like warmer temperatures or stronger storms.</a:t>
            </a:r>
          </a:p>
        </p:txBody>
      </p:sp>
      <p:sp>
        <p:nvSpPr>
          <p:cNvPr id="9" name="5b">
            <a:extLst>
              <a:ext uri="{FF2B5EF4-FFF2-40B4-BE49-F238E27FC236}">
                <a16:creationId xmlns:a16="http://schemas.microsoft.com/office/drawing/2014/main" id="{67B13003-C4AC-8843-6CE7-3BCA403E1C6C}"/>
              </a:ext>
            </a:extLst>
          </p:cNvPr>
          <p:cNvSpPr/>
          <p:nvPr/>
        </p:nvSpPr>
        <p:spPr>
          <a:xfrm>
            <a:off x="7981118" y="3604846"/>
            <a:ext cx="3224826" cy="1551121"/>
          </a:xfrm>
          <a:prstGeom prst="roundRect">
            <a:avLst>
              <a:gd name="adj" fmla="val 11197"/>
            </a:avLst>
          </a:prstGeom>
          <a:solidFill>
            <a:srgbClr val="FDE1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414141"/>
                </a:solidFill>
                <a:latin typeface="Montserrat" pitchFamily="2" charset="77"/>
                <a:ea typeface="Sztosfixed" pitchFamily="2" charset="77"/>
                <a:cs typeface="Sztosfixed" pitchFamily="2" charset="77"/>
              </a:rPr>
              <a:t>The steps food goes through from being grown or made to reaching your plate.</a:t>
            </a:r>
          </a:p>
        </p:txBody>
      </p:sp>
      <p:sp>
        <p:nvSpPr>
          <p:cNvPr id="6" name="5b">
            <a:extLst>
              <a:ext uri="{FF2B5EF4-FFF2-40B4-BE49-F238E27FC236}">
                <a16:creationId xmlns:a16="http://schemas.microsoft.com/office/drawing/2014/main" id="{6EC13A63-7B7E-B794-BCE0-D7AC2942CB1D}"/>
              </a:ext>
            </a:extLst>
          </p:cNvPr>
          <p:cNvSpPr/>
          <p:nvPr/>
        </p:nvSpPr>
        <p:spPr>
          <a:xfrm>
            <a:off x="4477082" y="3604846"/>
            <a:ext cx="3224826" cy="1551121"/>
          </a:xfrm>
          <a:prstGeom prst="roundRect">
            <a:avLst>
              <a:gd name="adj" fmla="val 11197"/>
            </a:avLst>
          </a:prstGeom>
          <a:solidFill>
            <a:srgbClr val="FDE1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414141"/>
                </a:solidFill>
                <a:latin typeface="Montserrat" pitchFamily="2" charset="77"/>
                <a:ea typeface="Sztosfixed" pitchFamily="2" charset="77"/>
                <a:cs typeface="Sztosfixed" pitchFamily="2" charset="77"/>
              </a:rPr>
              <a:t>A business or project that people work on to make or sell something.</a:t>
            </a:r>
          </a:p>
        </p:txBody>
      </p:sp>
      <p:sp>
        <p:nvSpPr>
          <p:cNvPr id="4" name="4b">
            <a:extLst>
              <a:ext uri="{FF2B5EF4-FFF2-40B4-BE49-F238E27FC236}">
                <a16:creationId xmlns:a16="http://schemas.microsoft.com/office/drawing/2014/main" id="{3EC3B331-0A53-BC7A-8900-8AEA664BDE43}"/>
              </a:ext>
            </a:extLst>
          </p:cNvPr>
          <p:cNvSpPr/>
          <p:nvPr/>
        </p:nvSpPr>
        <p:spPr>
          <a:xfrm>
            <a:off x="981532" y="3604846"/>
            <a:ext cx="3224828" cy="1551121"/>
          </a:xfrm>
          <a:prstGeom prst="roundRect">
            <a:avLst>
              <a:gd name="adj" fmla="val 11197"/>
            </a:avLst>
          </a:prstGeom>
          <a:solidFill>
            <a:srgbClr val="FDE1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414141"/>
                </a:solidFill>
                <a:latin typeface="Montserrat" pitchFamily="2" charset="77"/>
                <a:ea typeface="Sztosfixed" pitchFamily="2" charset="77"/>
                <a:cs typeface="Sztosfixed" pitchFamily="2" charset="77"/>
              </a:rPr>
              <a:t>A person who buys or uses goods and services.</a:t>
            </a:r>
          </a:p>
        </p:txBody>
      </p:sp>
      <p:sp>
        <p:nvSpPr>
          <p:cNvPr id="5" name="1b">
            <a:extLst>
              <a:ext uri="{FF2B5EF4-FFF2-40B4-BE49-F238E27FC236}">
                <a16:creationId xmlns:a16="http://schemas.microsoft.com/office/drawing/2014/main" id="{4B4085D4-614B-84A4-1A97-60212E16D7F5}"/>
              </a:ext>
            </a:extLst>
          </p:cNvPr>
          <p:cNvSpPr/>
          <p:nvPr/>
        </p:nvSpPr>
        <p:spPr>
          <a:xfrm>
            <a:off x="988621" y="1823183"/>
            <a:ext cx="3224828" cy="1551121"/>
          </a:xfrm>
          <a:prstGeom prst="roundRect">
            <a:avLst>
              <a:gd name="adj" fmla="val 11197"/>
            </a:avLst>
          </a:prstGeom>
          <a:solidFill>
            <a:srgbClr val="FDE1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414141"/>
                </a:solidFill>
                <a:latin typeface="Montserrat" pitchFamily="2" charset="77"/>
                <a:ea typeface="Sztosfixed" pitchFamily="2" charset="77"/>
                <a:cs typeface="Sztosfixed" pitchFamily="2" charset="77"/>
              </a:rPr>
              <a:t>Growing plants and raising animals for food, clothing or other products.</a:t>
            </a:r>
          </a:p>
        </p:txBody>
      </p:sp>
      <p:sp>
        <p:nvSpPr>
          <p:cNvPr id="7" name="2b">
            <a:extLst>
              <a:ext uri="{FF2B5EF4-FFF2-40B4-BE49-F238E27FC236}">
                <a16:creationId xmlns:a16="http://schemas.microsoft.com/office/drawing/2014/main" id="{12B60896-1B0E-26CE-1166-A48FB25ECF17}"/>
              </a:ext>
            </a:extLst>
          </p:cNvPr>
          <p:cNvSpPr/>
          <p:nvPr/>
        </p:nvSpPr>
        <p:spPr>
          <a:xfrm>
            <a:off x="4504609" y="1823183"/>
            <a:ext cx="3224826" cy="1551121"/>
          </a:xfrm>
          <a:prstGeom prst="roundRect">
            <a:avLst>
              <a:gd name="adj" fmla="val 11197"/>
            </a:avLst>
          </a:prstGeom>
          <a:solidFill>
            <a:srgbClr val="FDE1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414141"/>
                </a:solidFill>
                <a:latin typeface="Montserrat" pitchFamily="2" charset="77"/>
                <a:ea typeface="Sztosfixed" pitchFamily="2" charset="77"/>
                <a:cs typeface="Sztosfixed" pitchFamily="2" charset="77"/>
              </a:rPr>
              <a:t>Technology used to help farmers grow food more easily or efficiently.</a:t>
            </a:r>
          </a:p>
        </p:txBody>
      </p:sp>
      <p:sp>
        <p:nvSpPr>
          <p:cNvPr id="10" name="packaged">
            <a:extLst>
              <a:ext uri="{FF2B5EF4-FFF2-40B4-BE49-F238E27FC236}">
                <a16:creationId xmlns:a16="http://schemas.microsoft.com/office/drawing/2014/main" id="{6D78E8F1-A090-F305-6D95-CF6D0D08C337}"/>
              </a:ext>
            </a:extLst>
          </p:cNvPr>
          <p:cNvSpPr/>
          <p:nvPr/>
        </p:nvSpPr>
        <p:spPr>
          <a:xfrm>
            <a:off x="7979715" y="1823183"/>
            <a:ext cx="3223664" cy="1551121"/>
          </a:xfrm>
          <a:prstGeom prst="roundRect">
            <a:avLst>
              <a:gd name="adj" fmla="val 11197"/>
            </a:avLst>
          </a:prstGeom>
          <a:solidFill>
            <a:srgbClr val="F54636"/>
          </a:solidFill>
          <a:ln>
            <a:solidFill>
              <a:srgbClr val="F5463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Sztosfixed" pitchFamily="2" charset="77"/>
                <a:ea typeface="Sztosfixed" pitchFamily="2" charset="77"/>
                <a:cs typeface="Sztosfixed" pitchFamily="2" charset="77"/>
              </a:rPr>
              <a:t>Climate change</a:t>
            </a:r>
          </a:p>
        </p:txBody>
      </p:sp>
      <p:sp>
        <p:nvSpPr>
          <p:cNvPr id="8" name="spawn">
            <a:extLst>
              <a:ext uri="{FF2B5EF4-FFF2-40B4-BE49-F238E27FC236}">
                <a16:creationId xmlns:a16="http://schemas.microsoft.com/office/drawing/2014/main" id="{32885FED-2B63-C975-79DB-1E82E887CBE3}"/>
              </a:ext>
            </a:extLst>
          </p:cNvPr>
          <p:cNvSpPr/>
          <p:nvPr/>
        </p:nvSpPr>
        <p:spPr>
          <a:xfrm>
            <a:off x="7981699" y="3604846"/>
            <a:ext cx="3224826" cy="1551121"/>
          </a:xfrm>
          <a:prstGeom prst="roundRect">
            <a:avLst>
              <a:gd name="adj" fmla="val 11197"/>
            </a:avLst>
          </a:prstGeom>
          <a:solidFill>
            <a:srgbClr val="F54636"/>
          </a:solidFill>
          <a:ln>
            <a:solidFill>
              <a:srgbClr val="F5463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Sztosfixed" pitchFamily="2" charset="77"/>
                <a:ea typeface="Sztosfixed" pitchFamily="2" charset="77"/>
                <a:cs typeface="Sztosfixed" pitchFamily="2" charset="77"/>
              </a:rPr>
              <a:t>Food supply chain</a:t>
            </a:r>
          </a:p>
        </p:txBody>
      </p:sp>
      <p:sp>
        <p:nvSpPr>
          <p:cNvPr id="16" name="spawn">
            <a:extLst>
              <a:ext uri="{FF2B5EF4-FFF2-40B4-BE49-F238E27FC236}">
                <a16:creationId xmlns:a16="http://schemas.microsoft.com/office/drawing/2014/main" id="{9393C476-2D2F-90F5-80A1-F77CD960D957}"/>
              </a:ext>
            </a:extLst>
          </p:cNvPr>
          <p:cNvSpPr/>
          <p:nvPr/>
        </p:nvSpPr>
        <p:spPr>
          <a:xfrm>
            <a:off x="4477663" y="3604846"/>
            <a:ext cx="3224826" cy="1551121"/>
          </a:xfrm>
          <a:prstGeom prst="roundRect">
            <a:avLst>
              <a:gd name="adj" fmla="val 11197"/>
            </a:avLst>
          </a:prstGeom>
          <a:solidFill>
            <a:srgbClr val="F54636"/>
          </a:solidFill>
          <a:ln>
            <a:solidFill>
              <a:srgbClr val="F5463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Sztosfixed" pitchFamily="2" charset="77"/>
                <a:ea typeface="Sztosfixed" pitchFamily="2" charset="77"/>
                <a:cs typeface="Sztosfixed" pitchFamily="2" charset="77"/>
              </a:rPr>
              <a:t>Enterprise</a:t>
            </a:r>
          </a:p>
        </p:txBody>
      </p:sp>
      <p:sp>
        <p:nvSpPr>
          <p:cNvPr id="11" name="pinning">
            <a:extLst>
              <a:ext uri="{FF2B5EF4-FFF2-40B4-BE49-F238E27FC236}">
                <a16:creationId xmlns:a16="http://schemas.microsoft.com/office/drawing/2014/main" id="{7350D5B9-C498-93C0-1EDE-8E9B0D61E797}"/>
              </a:ext>
            </a:extLst>
          </p:cNvPr>
          <p:cNvSpPr/>
          <p:nvPr/>
        </p:nvSpPr>
        <p:spPr>
          <a:xfrm>
            <a:off x="982113" y="3604846"/>
            <a:ext cx="3224828" cy="1551121"/>
          </a:xfrm>
          <a:prstGeom prst="roundRect">
            <a:avLst>
              <a:gd name="adj" fmla="val 11197"/>
            </a:avLst>
          </a:prstGeom>
          <a:solidFill>
            <a:srgbClr val="F54636"/>
          </a:solidFill>
          <a:ln>
            <a:solidFill>
              <a:srgbClr val="F5463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Sztosfixed" pitchFamily="2" charset="77"/>
                <a:ea typeface="Sztosfixed" pitchFamily="2" charset="77"/>
                <a:cs typeface="Sztosfixed" pitchFamily="2" charset="77"/>
              </a:rPr>
              <a:t>Consumer</a:t>
            </a:r>
          </a:p>
        </p:txBody>
      </p:sp>
      <p:sp>
        <p:nvSpPr>
          <p:cNvPr id="17" name="nutreints">
            <a:extLst>
              <a:ext uri="{FF2B5EF4-FFF2-40B4-BE49-F238E27FC236}">
                <a16:creationId xmlns:a16="http://schemas.microsoft.com/office/drawing/2014/main" id="{6EE4D62D-48C1-E19D-75AD-2EBC018CE05C}"/>
              </a:ext>
            </a:extLst>
          </p:cNvPr>
          <p:cNvSpPr/>
          <p:nvPr/>
        </p:nvSpPr>
        <p:spPr>
          <a:xfrm>
            <a:off x="4504609" y="1823183"/>
            <a:ext cx="3224826" cy="1551121"/>
          </a:xfrm>
          <a:prstGeom prst="roundRect">
            <a:avLst>
              <a:gd name="adj" fmla="val 11197"/>
            </a:avLst>
          </a:prstGeom>
          <a:solidFill>
            <a:srgbClr val="F54636"/>
          </a:solidFill>
          <a:ln>
            <a:solidFill>
              <a:srgbClr val="F5463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Sztosfixed" pitchFamily="2" charset="77"/>
                <a:ea typeface="Sztosfixed" pitchFamily="2" charset="77"/>
                <a:cs typeface="Sztosfixed" pitchFamily="2" charset="77"/>
              </a:rPr>
              <a:t>Agricultural technology (Ag tech)</a:t>
            </a:r>
          </a:p>
        </p:txBody>
      </p:sp>
      <p:sp>
        <p:nvSpPr>
          <p:cNvPr id="14" name="harvest">
            <a:extLst>
              <a:ext uri="{FF2B5EF4-FFF2-40B4-BE49-F238E27FC236}">
                <a16:creationId xmlns:a16="http://schemas.microsoft.com/office/drawing/2014/main" id="{477A631A-E3D9-E870-125B-126E9410DA81}"/>
              </a:ext>
            </a:extLst>
          </p:cNvPr>
          <p:cNvSpPr/>
          <p:nvPr/>
        </p:nvSpPr>
        <p:spPr>
          <a:xfrm>
            <a:off x="988621" y="1823183"/>
            <a:ext cx="3224828" cy="1551121"/>
          </a:xfrm>
          <a:prstGeom prst="roundRect">
            <a:avLst>
              <a:gd name="adj" fmla="val 11197"/>
            </a:avLst>
          </a:prstGeom>
          <a:solidFill>
            <a:srgbClr val="F54636"/>
          </a:solidFill>
          <a:ln>
            <a:solidFill>
              <a:srgbClr val="F5463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Sztosfixed" pitchFamily="2" charset="77"/>
                <a:ea typeface="Sztosfixed" pitchFamily="2" charset="77"/>
                <a:cs typeface="Sztosfixed" pitchFamily="2" charset="77"/>
              </a:rPr>
              <a:t>Agriculture</a:t>
            </a:r>
          </a:p>
        </p:txBody>
      </p:sp>
      <p:sp>
        <p:nvSpPr>
          <p:cNvPr id="12" name="Title">
            <a:extLst>
              <a:ext uri="{FF2B5EF4-FFF2-40B4-BE49-F238E27FC236}">
                <a16:creationId xmlns:a16="http://schemas.microsoft.com/office/drawing/2014/main" id="{31855165-4D18-945B-4B03-E5DC4897D056}"/>
              </a:ext>
            </a:extLst>
          </p:cNvPr>
          <p:cNvSpPr txBox="1">
            <a:spLocks/>
          </p:cNvSpPr>
          <p:nvPr/>
        </p:nvSpPr>
        <p:spPr>
          <a:xfrm>
            <a:off x="1509204" y="352330"/>
            <a:ext cx="9173593" cy="53192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chemeClr val="bg1"/>
                </a:solidFill>
                <a:latin typeface="Sztosfixed" pitchFamily="2" charset="77"/>
                <a:ea typeface="Sztosfixed" pitchFamily="2" charset="77"/>
                <a:cs typeface="Sztosfixed" pitchFamily="2" charset="77"/>
              </a:rPr>
              <a:t>Vocabulary</a:t>
            </a:r>
          </a:p>
        </p:txBody>
      </p:sp>
      <p:grpSp>
        <p:nvGrpSpPr>
          <p:cNvPr id="26" name="menu">
            <a:extLst>
              <a:ext uri="{FF2B5EF4-FFF2-40B4-BE49-F238E27FC236}">
                <a16:creationId xmlns:a16="http://schemas.microsoft.com/office/drawing/2014/main" id="{EF5E4CCA-A129-BC3C-6F56-4A80CCF0D925}"/>
              </a:ext>
            </a:extLst>
          </p:cNvPr>
          <p:cNvGrpSpPr/>
          <p:nvPr/>
        </p:nvGrpSpPr>
        <p:grpSpPr>
          <a:xfrm>
            <a:off x="11474101" y="2871719"/>
            <a:ext cx="460535" cy="1114561"/>
            <a:chOff x="151927" y="2325786"/>
            <a:chExt cx="260682" cy="630889"/>
          </a:xfrm>
        </p:grpSpPr>
        <p:sp>
          <p:nvSpPr>
            <p:cNvPr id="27" name="Rectangle: Rounded Corners 63">
              <a:extLst>
                <a:ext uri="{FF2B5EF4-FFF2-40B4-BE49-F238E27FC236}">
                  <a16:creationId xmlns:a16="http://schemas.microsoft.com/office/drawing/2014/main" id="{1CA9CF9A-32D9-936B-D41C-F02C959B2DC6}"/>
                </a:ext>
              </a:extLst>
            </p:cNvPr>
            <p:cNvSpPr/>
            <p:nvPr/>
          </p:nvSpPr>
          <p:spPr>
            <a:xfrm rot="10800000">
              <a:off x="151927" y="2325786"/>
              <a:ext cx="260682" cy="630889"/>
            </a:xfrm>
            <a:prstGeom prst="roundRect">
              <a:avLst>
                <a:gd name="adj" fmla="val 50000"/>
              </a:avLst>
            </a:prstGeom>
            <a:solidFill>
              <a:srgbClr val="FBF7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highlight>
                  <a:srgbClr val="FFFF00"/>
                </a:highlight>
              </a:endParaRPr>
            </a:p>
          </p:txBody>
        </p:sp>
        <p:pic>
          <p:nvPicPr>
            <p:cNvPr id="28" name="a4">
              <a:hlinkClick r:id="" action="ppaction://hlinkshowjump?jump=nextslide"/>
              <a:extLst>
                <a:ext uri="{FF2B5EF4-FFF2-40B4-BE49-F238E27FC236}">
                  <a16:creationId xmlns:a16="http://schemas.microsoft.com/office/drawing/2014/main" id="{108E2415-CD72-79A4-2AFC-45CCDDE00400}"/>
                </a:ext>
              </a:extLst>
            </p:cNvPr>
            <p:cNvPicPr>
              <a:picLocks noChangeAspect="1"/>
            </p:cNvPicPr>
            <p:nvPr/>
          </p:nvPicPr>
          <p:blipFill>
            <a:blip r:embed="rId2"/>
            <a:srcRect/>
            <a:stretch/>
          </p:blipFill>
          <p:spPr>
            <a:xfrm>
              <a:off x="204687" y="2740767"/>
              <a:ext cx="154441" cy="106747"/>
            </a:xfrm>
            <a:prstGeom prst="rect">
              <a:avLst/>
            </a:prstGeom>
          </p:spPr>
        </p:pic>
        <p:pic>
          <p:nvPicPr>
            <p:cNvPr id="29" name="a4">
              <a:hlinkClick r:id="" action="ppaction://hlinkshowjump?jump=previousslide"/>
              <a:extLst>
                <a:ext uri="{FF2B5EF4-FFF2-40B4-BE49-F238E27FC236}">
                  <a16:creationId xmlns:a16="http://schemas.microsoft.com/office/drawing/2014/main" id="{8A6CFB7C-6259-1CFB-3F17-16191FC04682}"/>
                </a:ext>
              </a:extLst>
            </p:cNvPr>
            <p:cNvPicPr>
              <a:picLocks noChangeAspect="1"/>
            </p:cNvPicPr>
            <p:nvPr/>
          </p:nvPicPr>
          <p:blipFill>
            <a:blip r:embed="rId2"/>
            <a:srcRect/>
            <a:stretch/>
          </p:blipFill>
          <p:spPr>
            <a:xfrm rot="10800000">
              <a:off x="204687" y="2434554"/>
              <a:ext cx="154441" cy="106747"/>
            </a:xfrm>
            <a:prstGeom prst="rect">
              <a:avLst/>
            </a:prstGeom>
          </p:spPr>
        </p:pic>
      </p:grpSp>
      <p:grpSp>
        <p:nvGrpSpPr>
          <p:cNvPr id="13" name="hint">
            <a:extLst>
              <a:ext uri="{FF2B5EF4-FFF2-40B4-BE49-F238E27FC236}">
                <a16:creationId xmlns:a16="http://schemas.microsoft.com/office/drawing/2014/main" id="{B274874A-EE56-17CD-62DB-D6DB46D3CB78}"/>
              </a:ext>
            </a:extLst>
          </p:cNvPr>
          <p:cNvGrpSpPr/>
          <p:nvPr/>
        </p:nvGrpSpPr>
        <p:grpSpPr>
          <a:xfrm>
            <a:off x="8094157" y="5845762"/>
            <a:ext cx="2497643" cy="577699"/>
            <a:chOff x="8094157" y="5845762"/>
            <a:chExt cx="2497643" cy="577699"/>
          </a:xfrm>
        </p:grpSpPr>
        <p:sp>
          <p:nvSpPr>
            <p:cNvPr id="20" name="Rectangle: Rounded Corners 19">
              <a:extLst>
                <a:ext uri="{FF2B5EF4-FFF2-40B4-BE49-F238E27FC236}">
                  <a16:creationId xmlns:a16="http://schemas.microsoft.com/office/drawing/2014/main" id="{416B7F5B-EEBC-8679-BCB2-3CD214858A34}"/>
                </a:ext>
              </a:extLst>
            </p:cNvPr>
            <p:cNvSpPr/>
            <p:nvPr/>
          </p:nvSpPr>
          <p:spPr>
            <a:xfrm>
              <a:off x="8137921" y="5849575"/>
              <a:ext cx="2453879" cy="570073"/>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504000" rtlCol="0" anchor="ctr"/>
            <a:lstStyle/>
            <a:p>
              <a:pPr algn="ctr"/>
              <a:r>
                <a:rPr lang="en-US" sz="1200" dirty="0">
                  <a:solidFill>
                    <a:srgbClr val="9B2242"/>
                  </a:solidFill>
                  <a:latin typeface="Sztosfixed" pitchFamily="2" charset="77"/>
                  <a:ea typeface="Sztosfixed" pitchFamily="2" charset="77"/>
                  <a:cs typeface="Sztosfixed" pitchFamily="2" charset="77"/>
                </a:rPr>
                <a:t>Click on the words to reveal the definition</a:t>
              </a:r>
              <a:endParaRPr lang="en-AU" sz="1200" dirty="0">
                <a:solidFill>
                  <a:srgbClr val="9B2242"/>
                </a:solidFill>
              </a:endParaRPr>
            </a:p>
          </p:txBody>
        </p:sp>
        <p:pic>
          <p:nvPicPr>
            <p:cNvPr id="21" name="button button">
              <a:extLst>
                <a:ext uri="{FF2B5EF4-FFF2-40B4-BE49-F238E27FC236}">
                  <a16:creationId xmlns:a16="http://schemas.microsoft.com/office/drawing/2014/main" id="{1CD68077-F6DD-B47A-EAEE-B4D28C847703}"/>
                </a:ext>
              </a:extLst>
            </p:cNvPr>
            <p:cNvPicPr>
              <a:picLocks noChangeAspect="1"/>
            </p:cNvPicPr>
            <p:nvPr/>
          </p:nvPicPr>
          <p:blipFill>
            <a:blip r:embed="rId3"/>
            <a:srcRect/>
            <a:stretch/>
          </p:blipFill>
          <p:spPr>
            <a:xfrm>
              <a:off x="8094157" y="5845762"/>
              <a:ext cx="572350" cy="577699"/>
            </a:xfrm>
            <a:prstGeom prst="rect">
              <a:avLst/>
            </a:prstGeom>
          </p:spPr>
        </p:pic>
      </p:grpSp>
      <p:sp>
        <p:nvSpPr>
          <p:cNvPr id="2" name="number">
            <a:extLst>
              <a:ext uri="{FF2B5EF4-FFF2-40B4-BE49-F238E27FC236}">
                <a16:creationId xmlns:a16="http://schemas.microsoft.com/office/drawing/2014/main" id="{22072E72-8AC2-80DB-BFFD-77F7ABEEA802}"/>
              </a:ext>
            </a:extLst>
          </p:cNvPr>
          <p:cNvSpPr txBox="1">
            <a:spLocks/>
          </p:cNvSpPr>
          <p:nvPr/>
        </p:nvSpPr>
        <p:spPr>
          <a:xfrm>
            <a:off x="11239500" y="6318135"/>
            <a:ext cx="577855" cy="393600"/>
          </a:xfrm>
          <a:prstGeom prst="rect">
            <a:avLst/>
          </a:prstGeom>
          <a:no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buSzPts val="1400"/>
            </a:pPr>
            <a:fld id="{00000000-1234-1234-1234-123412341234}" type="slidenum">
              <a:rPr lang="en" sz="2000" b="1" smtClean="0">
                <a:solidFill>
                  <a:srgbClr val="B83529"/>
                </a:solidFill>
                <a:latin typeface="Sztosfixed" pitchFamily="2" charset="77"/>
                <a:ea typeface="Sztosfixed" pitchFamily="2" charset="77"/>
                <a:cs typeface="Sztosfixed" pitchFamily="2" charset="77"/>
              </a:rPr>
              <a:pPr algn="r">
                <a:buSzPts val="1400"/>
              </a:pPr>
              <a:t>15</a:t>
            </a:fld>
            <a:endParaRPr lang="en" sz="2000" b="1" dirty="0">
              <a:solidFill>
                <a:srgbClr val="B83529"/>
              </a:solidFill>
              <a:latin typeface="Sztosfixed" pitchFamily="2" charset="77"/>
              <a:ea typeface="Sztosfixed" pitchFamily="2" charset="77"/>
              <a:cs typeface="Sztosfixed" pitchFamily="2" charset="77"/>
            </a:endParaRPr>
          </a:p>
        </p:txBody>
      </p:sp>
    </p:spTree>
    <p:extLst>
      <p:ext uri="{BB962C8B-B14F-4D97-AF65-F5344CB8AC3E}">
        <p14:creationId xmlns:p14="http://schemas.microsoft.com/office/powerpoint/2010/main" val="2692160744"/>
      </p:ext>
    </p:extLst>
  </p:cSld>
  <p:clrMapOvr>
    <a:masterClrMapping/>
  </p:clrMapOvr>
  <p:transition spd="slow" advClick="0">
    <p:push dir="u"/>
  </p:transition>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8" restart="whenNotActive" fill="hold" evtFilter="cancelBubble" nodeType="interactiveSeq">
                <p:stCondLst>
                  <p:cond evt="onClick" delay="0">
                    <p:tgtEl>
                      <p:spTgt spid="1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17"/>
                                        </p:tgtEl>
                                      </p:cBhvr>
                                    </p:animEffect>
                                    <p:set>
                                      <p:cBhvr>
                                        <p:cTn id="13"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4" restart="whenNotActive" fill="hold" evtFilter="cancelBubble" nodeType="interactiveSeq">
                <p:stCondLst>
                  <p:cond evt="onClick" delay="0">
                    <p:tgtEl>
                      <p:spTgt spid="10"/>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10"/>
                                        </p:tgtEl>
                                      </p:cBhvr>
                                    </p:animEffect>
                                    <p:set>
                                      <p:cBhvr>
                                        <p:cTn id="19"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11"/>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11"/>
                                        </p:tgtEl>
                                      </p:cBhvr>
                                    </p:animEffect>
                                    <p:set>
                                      <p:cBhvr>
                                        <p:cTn id="25"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26" restart="whenNotActive" fill="hold" evtFilter="cancelBubble" nodeType="interactiveSeq">
                <p:stCondLst>
                  <p:cond evt="onClick" delay="0">
                    <p:tgtEl>
                      <p:spTgt spid="16"/>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16"/>
                                        </p:tgtEl>
                                      </p:cBhvr>
                                    </p:animEffect>
                                    <p:set>
                                      <p:cBhvr>
                                        <p:cTn id="31"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32" restart="whenNotActive" fill="hold" evtFilter="cancelBubble" nodeType="interactiveSeq">
                <p:stCondLst>
                  <p:cond evt="onClick" delay="0">
                    <p:tgtEl>
                      <p:spTgt spid="5"/>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grpId="1"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childTnLst>
                          </p:cTn>
                        </p:par>
                      </p:childTnLst>
                    </p:cTn>
                  </p:par>
                </p:childTnLst>
              </p:cTn>
              <p:nextCondLst>
                <p:cond evt="onClick" delay="0">
                  <p:tgtEl>
                    <p:spTgt spid="5"/>
                  </p:tgtEl>
                </p:cond>
              </p:nextCondLst>
            </p:seq>
            <p:seq concurrent="1" nextAc="seek">
              <p:cTn id="38" restart="whenNotActive" fill="hold" evtFilter="cancelBubble" nodeType="interactiveSeq">
                <p:stCondLst>
                  <p:cond evt="onClick" delay="0">
                    <p:tgtEl>
                      <p:spTgt spid="7"/>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grpId="1" nodeType="click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500"/>
                                        <p:tgtEl>
                                          <p:spTgt spid="17"/>
                                        </p:tgtEl>
                                      </p:cBhvr>
                                    </p:animEffect>
                                  </p:childTnLst>
                                </p:cTn>
                              </p:par>
                            </p:childTnLst>
                          </p:cTn>
                        </p:par>
                      </p:childTnLst>
                    </p:cTn>
                  </p:par>
                </p:childTnLst>
              </p:cTn>
              <p:nextCondLst>
                <p:cond evt="onClick" delay="0">
                  <p:tgtEl>
                    <p:spTgt spid="7"/>
                  </p:tgtEl>
                </p:cond>
              </p:nextCondLst>
            </p:seq>
            <p:seq concurrent="1" nextAc="seek">
              <p:cTn id="44" restart="whenNotActive" fill="hold" evtFilter="cancelBubble" nodeType="interactiveSeq">
                <p:stCondLst>
                  <p:cond evt="onClick" delay="0">
                    <p:tgtEl>
                      <p:spTgt spid="3"/>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grpId="1" nodeType="click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fade">
                                      <p:cBhvr>
                                        <p:cTn id="49" dur="500"/>
                                        <p:tgtEl>
                                          <p:spTgt spid="10"/>
                                        </p:tgtEl>
                                      </p:cBhvr>
                                    </p:animEffect>
                                  </p:childTnLst>
                                </p:cTn>
                              </p:par>
                            </p:childTnLst>
                          </p:cTn>
                        </p:par>
                      </p:childTnLst>
                    </p:cTn>
                  </p:par>
                </p:childTnLst>
              </p:cTn>
              <p:nextCondLst>
                <p:cond evt="onClick" delay="0">
                  <p:tgtEl>
                    <p:spTgt spid="3"/>
                  </p:tgtEl>
                </p:cond>
              </p:nextCondLst>
            </p:seq>
            <p:seq concurrent="1" nextAc="seek">
              <p:cTn id="50" restart="whenNotActive" fill="hold" evtFilter="cancelBubble" nodeType="interactiveSeq">
                <p:stCondLst>
                  <p:cond evt="onClick" delay="0">
                    <p:tgtEl>
                      <p:spTgt spid="4"/>
                    </p:tgtEl>
                  </p:cond>
                </p:stCondLst>
                <p:endSync evt="end" delay="0">
                  <p:rtn val="all"/>
                </p:endSync>
                <p:childTnLst>
                  <p:par>
                    <p:cTn id="51" fill="hold">
                      <p:stCondLst>
                        <p:cond delay="0"/>
                      </p:stCondLst>
                      <p:childTnLst>
                        <p:par>
                          <p:cTn id="52" fill="hold">
                            <p:stCondLst>
                              <p:cond delay="0"/>
                            </p:stCondLst>
                            <p:childTnLst>
                              <p:par>
                                <p:cTn id="53" presetID="10" presetClass="entr" presetSubtype="0" fill="hold" grpId="1" nodeType="click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fade">
                                      <p:cBhvr>
                                        <p:cTn id="55" dur="500"/>
                                        <p:tgtEl>
                                          <p:spTgt spid="11"/>
                                        </p:tgtEl>
                                      </p:cBhvr>
                                    </p:animEffect>
                                  </p:childTnLst>
                                </p:cTn>
                              </p:par>
                            </p:childTnLst>
                          </p:cTn>
                        </p:par>
                      </p:childTnLst>
                    </p:cTn>
                  </p:par>
                </p:childTnLst>
              </p:cTn>
              <p:nextCondLst>
                <p:cond evt="onClick" delay="0">
                  <p:tgtEl>
                    <p:spTgt spid="4"/>
                  </p:tgtEl>
                </p:cond>
              </p:nextCondLst>
            </p:seq>
            <p:seq concurrent="1" nextAc="seek">
              <p:cTn id="56" restart="whenNotActive" fill="hold" evtFilter="cancelBubble" nodeType="interactiveSeq">
                <p:stCondLst>
                  <p:cond evt="onClick" delay="0">
                    <p:tgtEl>
                      <p:spTgt spid="6"/>
                    </p:tgtEl>
                  </p:cond>
                </p:stCondLst>
                <p:endSync evt="end" delay="0">
                  <p:rtn val="all"/>
                </p:endSync>
                <p:childTnLst>
                  <p:par>
                    <p:cTn id="57" fill="hold">
                      <p:stCondLst>
                        <p:cond delay="0"/>
                      </p:stCondLst>
                      <p:childTnLst>
                        <p:par>
                          <p:cTn id="58" fill="hold">
                            <p:stCondLst>
                              <p:cond delay="0"/>
                            </p:stCondLst>
                            <p:childTnLst>
                              <p:par>
                                <p:cTn id="59" presetID="10" presetClass="entr" presetSubtype="0" fill="hold" grpId="1" nodeType="clickEffect">
                                  <p:stCondLst>
                                    <p:cond delay="0"/>
                                  </p:stCondLst>
                                  <p:childTnLst>
                                    <p:set>
                                      <p:cBhvr>
                                        <p:cTn id="60" dur="1" fill="hold">
                                          <p:stCondLst>
                                            <p:cond delay="0"/>
                                          </p:stCondLst>
                                        </p:cTn>
                                        <p:tgtEl>
                                          <p:spTgt spid="16"/>
                                        </p:tgtEl>
                                        <p:attrNameLst>
                                          <p:attrName>style.visibility</p:attrName>
                                        </p:attrNameLst>
                                      </p:cBhvr>
                                      <p:to>
                                        <p:strVal val="visible"/>
                                      </p:to>
                                    </p:set>
                                    <p:animEffect transition="in" filter="fade">
                                      <p:cBhvr>
                                        <p:cTn id="61" dur="500"/>
                                        <p:tgtEl>
                                          <p:spTgt spid="16"/>
                                        </p:tgtEl>
                                      </p:cBhvr>
                                    </p:animEffect>
                                  </p:childTnLst>
                                </p:cTn>
                              </p:par>
                            </p:childTnLst>
                          </p:cTn>
                        </p:par>
                      </p:childTnLst>
                    </p:cTn>
                  </p:par>
                </p:childTnLst>
              </p:cTn>
              <p:nextCondLst>
                <p:cond evt="onClick" delay="0">
                  <p:tgtEl>
                    <p:spTgt spid="6"/>
                  </p:tgtEl>
                </p:cond>
              </p:nextCondLst>
            </p:seq>
            <p:seq concurrent="1" nextAc="seek">
              <p:cTn id="62" restart="whenNotActive" fill="hold" evtFilter="cancelBubble" nodeType="interactiveSeq">
                <p:stCondLst>
                  <p:cond evt="onClick" delay="0">
                    <p:tgtEl>
                      <p:spTgt spid="8"/>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grpId="0" nodeType="clickEffect">
                                  <p:stCondLst>
                                    <p:cond delay="0"/>
                                  </p:stCondLst>
                                  <p:childTnLst>
                                    <p:animEffect transition="out" filter="fade">
                                      <p:cBhvr>
                                        <p:cTn id="66" dur="500"/>
                                        <p:tgtEl>
                                          <p:spTgt spid="8"/>
                                        </p:tgtEl>
                                      </p:cBhvr>
                                    </p:animEffect>
                                    <p:set>
                                      <p:cBhvr>
                                        <p:cTn id="67"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68" restart="whenNotActive" fill="hold" evtFilter="cancelBubble" nodeType="interactiveSeq">
                <p:stCondLst>
                  <p:cond evt="onClick" delay="0">
                    <p:tgtEl>
                      <p:spTgt spid="9"/>
                    </p:tgtEl>
                  </p:cond>
                </p:stCondLst>
                <p:endSync evt="end" delay="0">
                  <p:rtn val="all"/>
                </p:endSync>
                <p:childTnLst>
                  <p:par>
                    <p:cTn id="69" fill="hold">
                      <p:stCondLst>
                        <p:cond delay="0"/>
                      </p:stCondLst>
                      <p:childTnLst>
                        <p:par>
                          <p:cTn id="70" fill="hold">
                            <p:stCondLst>
                              <p:cond delay="0"/>
                            </p:stCondLst>
                            <p:childTnLst>
                              <p:par>
                                <p:cTn id="71" presetID="10" presetClass="entr" presetSubtype="0" fill="hold" grpId="1" nodeType="clickEffect">
                                  <p:stCondLst>
                                    <p:cond delay="0"/>
                                  </p:stCondLst>
                                  <p:childTnLst>
                                    <p:set>
                                      <p:cBhvr>
                                        <p:cTn id="72" dur="1" fill="hold">
                                          <p:stCondLst>
                                            <p:cond delay="0"/>
                                          </p:stCondLst>
                                        </p:cTn>
                                        <p:tgtEl>
                                          <p:spTgt spid="8"/>
                                        </p:tgtEl>
                                        <p:attrNameLst>
                                          <p:attrName>style.visibility</p:attrName>
                                        </p:attrNameLst>
                                      </p:cBhvr>
                                      <p:to>
                                        <p:strVal val="visible"/>
                                      </p:to>
                                    </p:set>
                                    <p:animEffect transition="in" filter="fade">
                                      <p:cBhvr>
                                        <p:cTn id="73" dur="500"/>
                                        <p:tgtEl>
                                          <p:spTgt spid="8"/>
                                        </p:tgtEl>
                                      </p:cBhvr>
                                    </p:animEffect>
                                  </p:childTnLst>
                                </p:cTn>
                              </p:par>
                            </p:childTnLst>
                          </p:cTn>
                        </p:par>
                      </p:childTnLst>
                    </p:cTn>
                  </p:par>
                </p:childTnLst>
              </p:cTn>
              <p:nextCondLst>
                <p:cond evt="onClick" delay="0">
                  <p:tgtEl>
                    <p:spTgt spid="9"/>
                  </p:tgtEl>
                </p:cond>
              </p:nextCondLst>
            </p:seq>
          </p:childTnLst>
        </p:cTn>
      </p:par>
    </p:tnLst>
    <p:bldLst>
      <p:bldP spid="10" grpId="0" animBg="1"/>
      <p:bldP spid="10" grpId="1" animBg="1"/>
      <p:bldP spid="8" grpId="0" animBg="1"/>
      <p:bldP spid="8" grpId="1" animBg="1"/>
      <p:bldP spid="16" grpId="0" animBg="1"/>
      <p:bldP spid="16" grpId="1" animBg="1"/>
      <p:bldP spid="11" grpId="0" animBg="1"/>
      <p:bldP spid="11" grpId="1" animBg="1"/>
      <p:bldP spid="17" grpId="0" animBg="1"/>
      <p:bldP spid="17" grpId="1" animBg="1"/>
      <p:bldP spid="14" grpId="0" animBg="1"/>
      <p:bldP spid="14"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1D08A4-BF79-C6F0-7FFC-66D08BCD5947}"/>
            </a:ext>
          </a:extLst>
        </p:cNvPr>
        <p:cNvGrpSpPr/>
        <p:nvPr/>
      </p:nvGrpSpPr>
      <p:grpSpPr>
        <a:xfrm>
          <a:off x="0" y="0"/>
          <a:ext cx="0" cy="0"/>
          <a:chOff x="0" y="0"/>
          <a:chExt cx="0" cy="0"/>
        </a:xfrm>
      </p:grpSpPr>
      <p:sp>
        <p:nvSpPr>
          <p:cNvPr id="6" name="5b">
            <a:extLst>
              <a:ext uri="{FF2B5EF4-FFF2-40B4-BE49-F238E27FC236}">
                <a16:creationId xmlns:a16="http://schemas.microsoft.com/office/drawing/2014/main" id="{BCEBFE95-B037-6061-04CB-0318C7FF6FA3}"/>
              </a:ext>
            </a:extLst>
          </p:cNvPr>
          <p:cNvSpPr/>
          <p:nvPr/>
        </p:nvSpPr>
        <p:spPr>
          <a:xfrm>
            <a:off x="6219398" y="3604846"/>
            <a:ext cx="3224826" cy="1551121"/>
          </a:xfrm>
          <a:prstGeom prst="roundRect">
            <a:avLst>
              <a:gd name="adj" fmla="val 11197"/>
            </a:avLst>
          </a:prstGeom>
          <a:solidFill>
            <a:srgbClr val="FDE1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414141"/>
                </a:solidFill>
                <a:latin typeface="Montserrat" pitchFamily="2" charset="77"/>
                <a:ea typeface="Sztosfixed" pitchFamily="2" charset="77"/>
                <a:cs typeface="Sztosfixed" pitchFamily="2" charset="77"/>
              </a:rPr>
              <a:t>Using resources in a way that is good for the planet now and for the future.</a:t>
            </a:r>
          </a:p>
        </p:txBody>
      </p:sp>
      <p:sp>
        <p:nvSpPr>
          <p:cNvPr id="3" name="3b">
            <a:extLst>
              <a:ext uri="{FF2B5EF4-FFF2-40B4-BE49-F238E27FC236}">
                <a16:creationId xmlns:a16="http://schemas.microsoft.com/office/drawing/2014/main" id="{913F3144-2C78-DFEB-ACC2-21F6F2B74D27}"/>
              </a:ext>
            </a:extLst>
          </p:cNvPr>
          <p:cNvSpPr/>
          <p:nvPr/>
        </p:nvSpPr>
        <p:spPr>
          <a:xfrm>
            <a:off x="7979134" y="1823183"/>
            <a:ext cx="3223664" cy="1551121"/>
          </a:xfrm>
          <a:prstGeom prst="roundRect">
            <a:avLst>
              <a:gd name="adj" fmla="val 11197"/>
            </a:avLst>
          </a:prstGeom>
          <a:solidFill>
            <a:srgbClr val="FDE1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414141"/>
                </a:solidFill>
                <a:latin typeface="Montserrat" pitchFamily="2" charset="77"/>
                <a:ea typeface="Sztosfixed" pitchFamily="2" charset="77"/>
                <a:cs typeface="Sztosfixed" pitchFamily="2" charset="77"/>
              </a:rPr>
              <a:t>Making products in large numbers, usually in a factory.</a:t>
            </a:r>
          </a:p>
        </p:txBody>
      </p:sp>
      <p:sp>
        <p:nvSpPr>
          <p:cNvPr id="4" name="4b">
            <a:extLst>
              <a:ext uri="{FF2B5EF4-FFF2-40B4-BE49-F238E27FC236}">
                <a16:creationId xmlns:a16="http://schemas.microsoft.com/office/drawing/2014/main" id="{3E63A74A-94E2-E3F5-3708-2F4026B525AC}"/>
              </a:ext>
            </a:extLst>
          </p:cNvPr>
          <p:cNvSpPr/>
          <p:nvPr/>
        </p:nvSpPr>
        <p:spPr>
          <a:xfrm>
            <a:off x="2722978" y="3604846"/>
            <a:ext cx="3224828" cy="1551121"/>
          </a:xfrm>
          <a:prstGeom prst="roundRect">
            <a:avLst>
              <a:gd name="adj" fmla="val 11197"/>
            </a:avLst>
          </a:prstGeom>
          <a:solidFill>
            <a:srgbClr val="FDE1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414141"/>
                </a:solidFill>
                <a:latin typeface="Montserrat" pitchFamily="2" charset="77"/>
                <a:ea typeface="Sztosfixed" pitchFamily="2" charset="77"/>
                <a:cs typeface="Sztosfixed" pitchFamily="2" charset="77"/>
              </a:rPr>
              <a:t>To change something completely in a way that makes it much better or different.</a:t>
            </a:r>
          </a:p>
        </p:txBody>
      </p:sp>
      <p:sp>
        <p:nvSpPr>
          <p:cNvPr id="5" name="1b">
            <a:extLst>
              <a:ext uri="{FF2B5EF4-FFF2-40B4-BE49-F238E27FC236}">
                <a16:creationId xmlns:a16="http://schemas.microsoft.com/office/drawing/2014/main" id="{D234D215-8162-892B-9C49-875D7591BA88}"/>
              </a:ext>
            </a:extLst>
          </p:cNvPr>
          <p:cNvSpPr/>
          <p:nvPr/>
        </p:nvSpPr>
        <p:spPr>
          <a:xfrm>
            <a:off x="967018" y="1823183"/>
            <a:ext cx="3224828" cy="1551121"/>
          </a:xfrm>
          <a:prstGeom prst="roundRect">
            <a:avLst>
              <a:gd name="adj" fmla="val 11197"/>
            </a:avLst>
          </a:prstGeom>
          <a:solidFill>
            <a:srgbClr val="FDE1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414141"/>
                </a:solidFill>
                <a:latin typeface="Montserrat" pitchFamily="2" charset="77"/>
                <a:ea typeface="Sztosfixed" pitchFamily="2" charset="77"/>
                <a:cs typeface="Sztosfixed" pitchFamily="2" charset="77"/>
              </a:rPr>
              <a:t>Using technology to make, improve or cook food.</a:t>
            </a:r>
          </a:p>
        </p:txBody>
      </p:sp>
      <p:sp>
        <p:nvSpPr>
          <p:cNvPr id="7" name="2b">
            <a:extLst>
              <a:ext uri="{FF2B5EF4-FFF2-40B4-BE49-F238E27FC236}">
                <a16:creationId xmlns:a16="http://schemas.microsoft.com/office/drawing/2014/main" id="{526743D2-60A1-2E6B-00AC-0CA7E1F09901}"/>
              </a:ext>
            </a:extLst>
          </p:cNvPr>
          <p:cNvSpPr/>
          <p:nvPr/>
        </p:nvSpPr>
        <p:spPr>
          <a:xfrm>
            <a:off x="4483006" y="1823183"/>
            <a:ext cx="3224826" cy="1551121"/>
          </a:xfrm>
          <a:prstGeom prst="roundRect">
            <a:avLst>
              <a:gd name="adj" fmla="val 11197"/>
            </a:avLst>
          </a:prstGeom>
          <a:solidFill>
            <a:srgbClr val="FDE1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414141"/>
                </a:solidFill>
                <a:latin typeface="Montserrat" pitchFamily="2" charset="77"/>
                <a:ea typeface="Sztosfixed" pitchFamily="2" charset="77"/>
                <a:cs typeface="Sztosfixed" pitchFamily="2" charset="77"/>
              </a:rPr>
              <a:t>A new idea, method or invention that makes something better.</a:t>
            </a:r>
          </a:p>
        </p:txBody>
      </p:sp>
      <p:sp>
        <p:nvSpPr>
          <p:cNvPr id="16" name="spawn">
            <a:extLst>
              <a:ext uri="{FF2B5EF4-FFF2-40B4-BE49-F238E27FC236}">
                <a16:creationId xmlns:a16="http://schemas.microsoft.com/office/drawing/2014/main" id="{82AD2C56-ED91-1864-B206-7AE48F212C6E}"/>
              </a:ext>
            </a:extLst>
          </p:cNvPr>
          <p:cNvSpPr/>
          <p:nvPr/>
        </p:nvSpPr>
        <p:spPr>
          <a:xfrm>
            <a:off x="6219979" y="3604846"/>
            <a:ext cx="3224826" cy="1551121"/>
          </a:xfrm>
          <a:prstGeom prst="roundRect">
            <a:avLst>
              <a:gd name="adj" fmla="val 11197"/>
            </a:avLst>
          </a:prstGeom>
          <a:solidFill>
            <a:srgbClr val="F54636"/>
          </a:solidFill>
          <a:ln>
            <a:solidFill>
              <a:srgbClr val="F5463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Sztosfixed" pitchFamily="2" charset="77"/>
                <a:ea typeface="Sztosfixed" pitchFamily="2" charset="77"/>
                <a:cs typeface="Sztosfixed" pitchFamily="2" charset="77"/>
              </a:rPr>
              <a:t>Sustainability</a:t>
            </a:r>
          </a:p>
        </p:txBody>
      </p:sp>
      <p:sp>
        <p:nvSpPr>
          <p:cNvPr id="11" name="pinning">
            <a:extLst>
              <a:ext uri="{FF2B5EF4-FFF2-40B4-BE49-F238E27FC236}">
                <a16:creationId xmlns:a16="http://schemas.microsoft.com/office/drawing/2014/main" id="{C960380C-F451-59E1-1F17-094D19E23C27}"/>
              </a:ext>
            </a:extLst>
          </p:cNvPr>
          <p:cNvSpPr/>
          <p:nvPr/>
        </p:nvSpPr>
        <p:spPr>
          <a:xfrm>
            <a:off x="2723559" y="3604846"/>
            <a:ext cx="3224828" cy="1551121"/>
          </a:xfrm>
          <a:prstGeom prst="roundRect">
            <a:avLst>
              <a:gd name="adj" fmla="val 11197"/>
            </a:avLst>
          </a:prstGeom>
          <a:solidFill>
            <a:srgbClr val="F54636"/>
          </a:solidFill>
          <a:ln>
            <a:solidFill>
              <a:srgbClr val="F5463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bg1"/>
                </a:solidFill>
                <a:latin typeface="Sztosfixed" pitchFamily="2" charset="77"/>
                <a:ea typeface="Sztosfixed" pitchFamily="2" charset="77"/>
                <a:cs typeface="Sztosfixed" pitchFamily="2" charset="77"/>
              </a:rPr>
              <a:t>Revolutionise</a:t>
            </a:r>
            <a:endParaRPr lang="en-US" sz="2400" b="1" dirty="0">
              <a:solidFill>
                <a:schemeClr val="bg1"/>
              </a:solidFill>
              <a:latin typeface="Sztosfixed" pitchFamily="2" charset="77"/>
              <a:ea typeface="Sztosfixed" pitchFamily="2" charset="77"/>
              <a:cs typeface="Sztosfixed" pitchFamily="2" charset="77"/>
            </a:endParaRPr>
          </a:p>
        </p:txBody>
      </p:sp>
      <p:sp>
        <p:nvSpPr>
          <p:cNvPr id="10" name="packaged">
            <a:extLst>
              <a:ext uri="{FF2B5EF4-FFF2-40B4-BE49-F238E27FC236}">
                <a16:creationId xmlns:a16="http://schemas.microsoft.com/office/drawing/2014/main" id="{A1237BF7-3C83-E889-0782-76C16C6E0528}"/>
              </a:ext>
            </a:extLst>
          </p:cNvPr>
          <p:cNvSpPr/>
          <p:nvPr/>
        </p:nvSpPr>
        <p:spPr>
          <a:xfrm>
            <a:off x="7979715" y="1823183"/>
            <a:ext cx="3223664" cy="1551121"/>
          </a:xfrm>
          <a:prstGeom prst="roundRect">
            <a:avLst>
              <a:gd name="adj" fmla="val 11197"/>
            </a:avLst>
          </a:prstGeom>
          <a:solidFill>
            <a:srgbClr val="F54636"/>
          </a:solidFill>
          <a:ln>
            <a:solidFill>
              <a:srgbClr val="F5463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Sztosfixed" pitchFamily="2" charset="77"/>
                <a:ea typeface="Sztosfixed" pitchFamily="2" charset="77"/>
                <a:cs typeface="Sztosfixed" pitchFamily="2" charset="77"/>
              </a:rPr>
              <a:t>Manufacturing</a:t>
            </a:r>
          </a:p>
        </p:txBody>
      </p:sp>
      <p:sp>
        <p:nvSpPr>
          <p:cNvPr id="17" name="nutreints">
            <a:extLst>
              <a:ext uri="{FF2B5EF4-FFF2-40B4-BE49-F238E27FC236}">
                <a16:creationId xmlns:a16="http://schemas.microsoft.com/office/drawing/2014/main" id="{A5367F6A-38A0-99BF-5700-7A67E1E39F28}"/>
              </a:ext>
            </a:extLst>
          </p:cNvPr>
          <p:cNvSpPr/>
          <p:nvPr/>
        </p:nvSpPr>
        <p:spPr>
          <a:xfrm>
            <a:off x="4483587" y="1823183"/>
            <a:ext cx="3224826" cy="1551121"/>
          </a:xfrm>
          <a:prstGeom prst="roundRect">
            <a:avLst>
              <a:gd name="adj" fmla="val 11197"/>
            </a:avLst>
          </a:prstGeom>
          <a:solidFill>
            <a:srgbClr val="F54636"/>
          </a:solidFill>
          <a:ln>
            <a:solidFill>
              <a:srgbClr val="F5463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Sztosfixed" pitchFamily="2" charset="77"/>
                <a:ea typeface="Sztosfixed" pitchFamily="2" charset="77"/>
                <a:cs typeface="Sztosfixed" pitchFamily="2" charset="77"/>
              </a:rPr>
              <a:t>Innovation</a:t>
            </a:r>
          </a:p>
        </p:txBody>
      </p:sp>
      <p:sp>
        <p:nvSpPr>
          <p:cNvPr id="14" name="harvest">
            <a:extLst>
              <a:ext uri="{FF2B5EF4-FFF2-40B4-BE49-F238E27FC236}">
                <a16:creationId xmlns:a16="http://schemas.microsoft.com/office/drawing/2014/main" id="{9A57EBAC-6194-C730-1346-09FFCFE086C3}"/>
              </a:ext>
            </a:extLst>
          </p:cNvPr>
          <p:cNvSpPr/>
          <p:nvPr/>
        </p:nvSpPr>
        <p:spPr>
          <a:xfrm>
            <a:off x="967599" y="1823183"/>
            <a:ext cx="3224828" cy="1551121"/>
          </a:xfrm>
          <a:prstGeom prst="roundRect">
            <a:avLst>
              <a:gd name="adj" fmla="val 11197"/>
            </a:avLst>
          </a:prstGeom>
          <a:solidFill>
            <a:srgbClr val="F54636"/>
          </a:solidFill>
          <a:ln>
            <a:solidFill>
              <a:srgbClr val="F5463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Sztosfixed" pitchFamily="2" charset="77"/>
                <a:ea typeface="Sztosfixed" pitchFamily="2" charset="77"/>
                <a:cs typeface="Sztosfixed" pitchFamily="2" charset="77"/>
              </a:rPr>
              <a:t>Food tech</a:t>
            </a:r>
          </a:p>
        </p:txBody>
      </p:sp>
      <p:sp>
        <p:nvSpPr>
          <p:cNvPr id="12" name="Title">
            <a:extLst>
              <a:ext uri="{FF2B5EF4-FFF2-40B4-BE49-F238E27FC236}">
                <a16:creationId xmlns:a16="http://schemas.microsoft.com/office/drawing/2014/main" id="{0B0B6B09-4DD4-2BDA-E388-5ECB38D6DA30}"/>
              </a:ext>
            </a:extLst>
          </p:cNvPr>
          <p:cNvSpPr txBox="1">
            <a:spLocks/>
          </p:cNvSpPr>
          <p:nvPr/>
        </p:nvSpPr>
        <p:spPr>
          <a:xfrm>
            <a:off x="1509204" y="352330"/>
            <a:ext cx="9173593" cy="53192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chemeClr val="bg1"/>
                </a:solidFill>
                <a:latin typeface="Sztosfixed" pitchFamily="2" charset="77"/>
                <a:ea typeface="Sztosfixed" pitchFamily="2" charset="77"/>
                <a:cs typeface="Sztosfixed" pitchFamily="2" charset="77"/>
              </a:rPr>
              <a:t>Vocabulary</a:t>
            </a:r>
          </a:p>
        </p:txBody>
      </p:sp>
      <p:grpSp>
        <p:nvGrpSpPr>
          <p:cNvPr id="26" name="menu">
            <a:extLst>
              <a:ext uri="{FF2B5EF4-FFF2-40B4-BE49-F238E27FC236}">
                <a16:creationId xmlns:a16="http://schemas.microsoft.com/office/drawing/2014/main" id="{B54EDD8C-E990-07A2-5D44-0E98E44EA88E}"/>
              </a:ext>
            </a:extLst>
          </p:cNvPr>
          <p:cNvGrpSpPr/>
          <p:nvPr/>
        </p:nvGrpSpPr>
        <p:grpSpPr>
          <a:xfrm>
            <a:off x="11474101" y="2871719"/>
            <a:ext cx="460535" cy="1114561"/>
            <a:chOff x="151927" y="2325786"/>
            <a:chExt cx="260682" cy="630889"/>
          </a:xfrm>
        </p:grpSpPr>
        <p:sp>
          <p:nvSpPr>
            <p:cNvPr id="27" name="Rectangle: Rounded Corners 63">
              <a:extLst>
                <a:ext uri="{FF2B5EF4-FFF2-40B4-BE49-F238E27FC236}">
                  <a16:creationId xmlns:a16="http://schemas.microsoft.com/office/drawing/2014/main" id="{41CE962C-C554-5223-B834-C3472BE67B14}"/>
                </a:ext>
              </a:extLst>
            </p:cNvPr>
            <p:cNvSpPr/>
            <p:nvPr/>
          </p:nvSpPr>
          <p:spPr>
            <a:xfrm rot="10800000">
              <a:off x="151927" y="2325786"/>
              <a:ext cx="260682" cy="630889"/>
            </a:xfrm>
            <a:prstGeom prst="roundRect">
              <a:avLst>
                <a:gd name="adj" fmla="val 50000"/>
              </a:avLst>
            </a:prstGeom>
            <a:solidFill>
              <a:srgbClr val="FBF7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highlight>
                  <a:srgbClr val="FFFF00"/>
                </a:highlight>
              </a:endParaRPr>
            </a:p>
          </p:txBody>
        </p:sp>
        <p:pic>
          <p:nvPicPr>
            <p:cNvPr id="28" name="a4">
              <a:hlinkClick r:id="" action="ppaction://hlinkshowjump?jump=nextslide"/>
              <a:extLst>
                <a:ext uri="{FF2B5EF4-FFF2-40B4-BE49-F238E27FC236}">
                  <a16:creationId xmlns:a16="http://schemas.microsoft.com/office/drawing/2014/main" id="{A3788451-E4F3-3185-E1E7-F7D2F787165C}"/>
                </a:ext>
              </a:extLst>
            </p:cNvPr>
            <p:cNvPicPr>
              <a:picLocks noChangeAspect="1"/>
            </p:cNvPicPr>
            <p:nvPr/>
          </p:nvPicPr>
          <p:blipFill>
            <a:blip r:embed="rId2"/>
            <a:srcRect/>
            <a:stretch/>
          </p:blipFill>
          <p:spPr>
            <a:xfrm>
              <a:off x="204687" y="2740767"/>
              <a:ext cx="154441" cy="106747"/>
            </a:xfrm>
            <a:prstGeom prst="rect">
              <a:avLst/>
            </a:prstGeom>
          </p:spPr>
        </p:pic>
        <p:pic>
          <p:nvPicPr>
            <p:cNvPr id="29" name="a4">
              <a:hlinkClick r:id="" action="ppaction://hlinkshowjump?jump=previousslide"/>
              <a:extLst>
                <a:ext uri="{FF2B5EF4-FFF2-40B4-BE49-F238E27FC236}">
                  <a16:creationId xmlns:a16="http://schemas.microsoft.com/office/drawing/2014/main" id="{7A286745-0FC5-8311-7D33-165F2686A87F}"/>
                </a:ext>
              </a:extLst>
            </p:cNvPr>
            <p:cNvPicPr>
              <a:picLocks noChangeAspect="1"/>
            </p:cNvPicPr>
            <p:nvPr/>
          </p:nvPicPr>
          <p:blipFill>
            <a:blip r:embed="rId2"/>
            <a:srcRect/>
            <a:stretch/>
          </p:blipFill>
          <p:spPr>
            <a:xfrm rot="10800000">
              <a:off x="204687" y="2434554"/>
              <a:ext cx="154441" cy="106747"/>
            </a:xfrm>
            <a:prstGeom prst="rect">
              <a:avLst/>
            </a:prstGeom>
          </p:spPr>
        </p:pic>
      </p:grpSp>
      <p:grpSp>
        <p:nvGrpSpPr>
          <p:cNvPr id="13" name="hint">
            <a:extLst>
              <a:ext uri="{FF2B5EF4-FFF2-40B4-BE49-F238E27FC236}">
                <a16:creationId xmlns:a16="http://schemas.microsoft.com/office/drawing/2014/main" id="{4678AB8B-6FE8-7926-E77C-20DF700B8DCD}"/>
              </a:ext>
            </a:extLst>
          </p:cNvPr>
          <p:cNvGrpSpPr/>
          <p:nvPr/>
        </p:nvGrpSpPr>
        <p:grpSpPr>
          <a:xfrm>
            <a:off x="8094157" y="5845762"/>
            <a:ext cx="2497643" cy="577699"/>
            <a:chOff x="8094157" y="5845762"/>
            <a:chExt cx="2497643" cy="577699"/>
          </a:xfrm>
        </p:grpSpPr>
        <p:sp>
          <p:nvSpPr>
            <p:cNvPr id="20" name="Rectangle: Rounded Corners 19">
              <a:extLst>
                <a:ext uri="{FF2B5EF4-FFF2-40B4-BE49-F238E27FC236}">
                  <a16:creationId xmlns:a16="http://schemas.microsoft.com/office/drawing/2014/main" id="{98609C6E-EC48-6913-7B51-44FABCA1AD0D}"/>
                </a:ext>
              </a:extLst>
            </p:cNvPr>
            <p:cNvSpPr/>
            <p:nvPr/>
          </p:nvSpPr>
          <p:spPr>
            <a:xfrm>
              <a:off x="8137921" y="5849575"/>
              <a:ext cx="2453879" cy="570073"/>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504000" rtlCol="0" anchor="ctr"/>
            <a:lstStyle/>
            <a:p>
              <a:pPr algn="ctr"/>
              <a:r>
                <a:rPr lang="en-US" sz="1200" dirty="0">
                  <a:solidFill>
                    <a:srgbClr val="9B2242"/>
                  </a:solidFill>
                  <a:latin typeface="Sztosfixed" pitchFamily="2" charset="77"/>
                  <a:ea typeface="Sztosfixed" pitchFamily="2" charset="77"/>
                  <a:cs typeface="Sztosfixed" pitchFamily="2" charset="77"/>
                </a:rPr>
                <a:t>Click on the words to reveal the definition</a:t>
              </a:r>
              <a:endParaRPr lang="en-AU" sz="1200" dirty="0">
                <a:solidFill>
                  <a:srgbClr val="9B2242"/>
                </a:solidFill>
              </a:endParaRPr>
            </a:p>
          </p:txBody>
        </p:sp>
        <p:pic>
          <p:nvPicPr>
            <p:cNvPr id="21" name="button button">
              <a:extLst>
                <a:ext uri="{FF2B5EF4-FFF2-40B4-BE49-F238E27FC236}">
                  <a16:creationId xmlns:a16="http://schemas.microsoft.com/office/drawing/2014/main" id="{5DDEC9A0-1A54-1F19-32C7-396E2A5E8732}"/>
                </a:ext>
              </a:extLst>
            </p:cNvPr>
            <p:cNvPicPr>
              <a:picLocks noChangeAspect="1"/>
            </p:cNvPicPr>
            <p:nvPr/>
          </p:nvPicPr>
          <p:blipFill>
            <a:blip r:embed="rId3"/>
            <a:srcRect/>
            <a:stretch/>
          </p:blipFill>
          <p:spPr>
            <a:xfrm>
              <a:off x="8094157" y="5845762"/>
              <a:ext cx="572350" cy="577699"/>
            </a:xfrm>
            <a:prstGeom prst="rect">
              <a:avLst/>
            </a:prstGeom>
          </p:spPr>
        </p:pic>
      </p:grpSp>
      <p:sp>
        <p:nvSpPr>
          <p:cNvPr id="8" name="number">
            <a:extLst>
              <a:ext uri="{FF2B5EF4-FFF2-40B4-BE49-F238E27FC236}">
                <a16:creationId xmlns:a16="http://schemas.microsoft.com/office/drawing/2014/main" id="{5586920F-01B8-AF73-B7AB-1F3D29D625D4}"/>
              </a:ext>
            </a:extLst>
          </p:cNvPr>
          <p:cNvSpPr txBox="1">
            <a:spLocks/>
          </p:cNvSpPr>
          <p:nvPr/>
        </p:nvSpPr>
        <p:spPr>
          <a:xfrm>
            <a:off x="11239500" y="6318135"/>
            <a:ext cx="577855" cy="393600"/>
          </a:xfrm>
          <a:prstGeom prst="rect">
            <a:avLst/>
          </a:prstGeom>
          <a:no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buSzPts val="1400"/>
            </a:pPr>
            <a:fld id="{00000000-1234-1234-1234-123412341234}" type="slidenum">
              <a:rPr lang="en" sz="2000" b="1" smtClean="0">
                <a:solidFill>
                  <a:srgbClr val="B83529"/>
                </a:solidFill>
                <a:latin typeface="Sztosfixed" pitchFamily="2" charset="77"/>
                <a:ea typeface="Sztosfixed" pitchFamily="2" charset="77"/>
                <a:cs typeface="Sztosfixed" pitchFamily="2" charset="77"/>
              </a:rPr>
              <a:pPr algn="r">
                <a:buSzPts val="1400"/>
              </a:pPr>
              <a:t>16</a:t>
            </a:fld>
            <a:endParaRPr lang="en" sz="2000" b="1" dirty="0">
              <a:solidFill>
                <a:srgbClr val="B83529"/>
              </a:solidFill>
              <a:latin typeface="Sztosfixed" pitchFamily="2" charset="77"/>
              <a:ea typeface="Sztosfixed" pitchFamily="2" charset="77"/>
              <a:cs typeface="Sztosfixed" pitchFamily="2" charset="77"/>
            </a:endParaRPr>
          </a:p>
        </p:txBody>
      </p:sp>
    </p:spTree>
    <p:extLst>
      <p:ext uri="{BB962C8B-B14F-4D97-AF65-F5344CB8AC3E}">
        <p14:creationId xmlns:p14="http://schemas.microsoft.com/office/powerpoint/2010/main" val="1352244291"/>
      </p:ext>
    </p:extLst>
  </p:cSld>
  <p:clrMapOvr>
    <a:masterClrMapping/>
  </p:clrMapOvr>
  <p:transition spd="slow" advClick="0">
    <p:push dir="u"/>
  </p:transition>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8" restart="whenNotActive" fill="hold" evtFilter="cancelBubble" nodeType="interactiveSeq">
                <p:stCondLst>
                  <p:cond evt="onClick" delay="0">
                    <p:tgtEl>
                      <p:spTgt spid="1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17"/>
                                        </p:tgtEl>
                                      </p:cBhvr>
                                    </p:animEffect>
                                    <p:set>
                                      <p:cBhvr>
                                        <p:cTn id="13"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4" restart="whenNotActive" fill="hold" evtFilter="cancelBubble" nodeType="interactiveSeq">
                <p:stCondLst>
                  <p:cond evt="onClick" delay="0">
                    <p:tgtEl>
                      <p:spTgt spid="10"/>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10"/>
                                        </p:tgtEl>
                                      </p:cBhvr>
                                    </p:animEffect>
                                    <p:set>
                                      <p:cBhvr>
                                        <p:cTn id="19"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11"/>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11"/>
                                        </p:tgtEl>
                                      </p:cBhvr>
                                    </p:animEffect>
                                    <p:set>
                                      <p:cBhvr>
                                        <p:cTn id="25"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26" restart="whenNotActive" fill="hold" evtFilter="cancelBubble" nodeType="interactiveSeq">
                <p:stCondLst>
                  <p:cond evt="onClick" delay="0">
                    <p:tgtEl>
                      <p:spTgt spid="16"/>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16"/>
                                        </p:tgtEl>
                                      </p:cBhvr>
                                    </p:animEffect>
                                    <p:set>
                                      <p:cBhvr>
                                        <p:cTn id="31"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32" restart="whenNotActive" fill="hold" evtFilter="cancelBubble" nodeType="interactiveSeq">
                <p:stCondLst>
                  <p:cond evt="onClick" delay="0">
                    <p:tgtEl>
                      <p:spTgt spid="5"/>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grpId="2"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childTnLst>
                          </p:cTn>
                        </p:par>
                      </p:childTnLst>
                    </p:cTn>
                  </p:par>
                </p:childTnLst>
              </p:cTn>
              <p:nextCondLst>
                <p:cond evt="onClick" delay="0">
                  <p:tgtEl>
                    <p:spTgt spid="5"/>
                  </p:tgtEl>
                </p:cond>
              </p:nextCondLst>
            </p:seq>
            <p:seq concurrent="1" nextAc="seek">
              <p:cTn id="38" restart="whenNotActive" fill="hold" evtFilter="cancelBubble" nodeType="interactiveSeq">
                <p:stCondLst>
                  <p:cond evt="onClick" delay="0">
                    <p:tgtEl>
                      <p:spTgt spid="7"/>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grpId="2" nodeType="click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500"/>
                                        <p:tgtEl>
                                          <p:spTgt spid="17"/>
                                        </p:tgtEl>
                                      </p:cBhvr>
                                    </p:animEffect>
                                  </p:childTnLst>
                                </p:cTn>
                              </p:par>
                            </p:childTnLst>
                          </p:cTn>
                        </p:par>
                      </p:childTnLst>
                    </p:cTn>
                  </p:par>
                </p:childTnLst>
              </p:cTn>
              <p:nextCondLst>
                <p:cond evt="onClick" delay="0">
                  <p:tgtEl>
                    <p:spTgt spid="7"/>
                  </p:tgtEl>
                </p:cond>
              </p:nextCondLst>
            </p:seq>
            <p:seq concurrent="1" nextAc="seek">
              <p:cTn id="44" restart="whenNotActive" fill="hold" evtFilter="cancelBubble" nodeType="interactiveSeq">
                <p:stCondLst>
                  <p:cond evt="onClick" delay="0">
                    <p:tgtEl>
                      <p:spTgt spid="3"/>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grpId="2" nodeType="click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fade">
                                      <p:cBhvr>
                                        <p:cTn id="49" dur="500"/>
                                        <p:tgtEl>
                                          <p:spTgt spid="10"/>
                                        </p:tgtEl>
                                      </p:cBhvr>
                                    </p:animEffect>
                                  </p:childTnLst>
                                </p:cTn>
                              </p:par>
                            </p:childTnLst>
                          </p:cTn>
                        </p:par>
                      </p:childTnLst>
                    </p:cTn>
                  </p:par>
                </p:childTnLst>
              </p:cTn>
              <p:nextCondLst>
                <p:cond evt="onClick" delay="0">
                  <p:tgtEl>
                    <p:spTgt spid="3"/>
                  </p:tgtEl>
                </p:cond>
              </p:nextCondLst>
            </p:seq>
            <p:seq concurrent="1" nextAc="seek">
              <p:cTn id="50" restart="whenNotActive" fill="hold" evtFilter="cancelBubble" nodeType="interactiveSeq">
                <p:stCondLst>
                  <p:cond evt="onClick" delay="0">
                    <p:tgtEl>
                      <p:spTgt spid="4"/>
                    </p:tgtEl>
                  </p:cond>
                </p:stCondLst>
                <p:endSync evt="end" delay="0">
                  <p:rtn val="all"/>
                </p:endSync>
                <p:childTnLst>
                  <p:par>
                    <p:cTn id="51" fill="hold">
                      <p:stCondLst>
                        <p:cond delay="0"/>
                      </p:stCondLst>
                      <p:childTnLst>
                        <p:par>
                          <p:cTn id="52" fill="hold">
                            <p:stCondLst>
                              <p:cond delay="0"/>
                            </p:stCondLst>
                            <p:childTnLst>
                              <p:par>
                                <p:cTn id="53" presetID="10" presetClass="entr" presetSubtype="0" fill="hold" grpId="2" nodeType="click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fade">
                                      <p:cBhvr>
                                        <p:cTn id="55" dur="500"/>
                                        <p:tgtEl>
                                          <p:spTgt spid="11"/>
                                        </p:tgtEl>
                                      </p:cBhvr>
                                    </p:animEffect>
                                  </p:childTnLst>
                                </p:cTn>
                              </p:par>
                            </p:childTnLst>
                          </p:cTn>
                        </p:par>
                      </p:childTnLst>
                    </p:cTn>
                  </p:par>
                </p:childTnLst>
              </p:cTn>
              <p:nextCondLst>
                <p:cond evt="onClick" delay="0">
                  <p:tgtEl>
                    <p:spTgt spid="4"/>
                  </p:tgtEl>
                </p:cond>
              </p:nextCondLst>
            </p:seq>
            <p:seq concurrent="1" nextAc="seek">
              <p:cTn id="56" restart="whenNotActive" fill="hold" evtFilter="cancelBubble" nodeType="interactiveSeq">
                <p:stCondLst>
                  <p:cond evt="onClick" delay="0">
                    <p:tgtEl>
                      <p:spTgt spid="6"/>
                    </p:tgtEl>
                  </p:cond>
                </p:stCondLst>
                <p:endSync evt="end" delay="0">
                  <p:rtn val="all"/>
                </p:endSync>
                <p:childTnLst>
                  <p:par>
                    <p:cTn id="57" fill="hold">
                      <p:stCondLst>
                        <p:cond delay="0"/>
                      </p:stCondLst>
                      <p:childTnLst>
                        <p:par>
                          <p:cTn id="58" fill="hold">
                            <p:stCondLst>
                              <p:cond delay="0"/>
                            </p:stCondLst>
                            <p:childTnLst>
                              <p:par>
                                <p:cTn id="59" presetID="10" presetClass="entr" presetSubtype="0" fill="hold" grpId="2" nodeType="clickEffect">
                                  <p:stCondLst>
                                    <p:cond delay="0"/>
                                  </p:stCondLst>
                                  <p:childTnLst>
                                    <p:set>
                                      <p:cBhvr>
                                        <p:cTn id="60" dur="1" fill="hold">
                                          <p:stCondLst>
                                            <p:cond delay="0"/>
                                          </p:stCondLst>
                                        </p:cTn>
                                        <p:tgtEl>
                                          <p:spTgt spid="16"/>
                                        </p:tgtEl>
                                        <p:attrNameLst>
                                          <p:attrName>style.visibility</p:attrName>
                                        </p:attrNameLst>
                                      </p:cBhvr>
                                      <p:to>
                                        <p:strVal val="visible"/>
                                      </p:to>
                                    </p:set>
                                    <p:animEffect transition="in" filter="fade">
                                      <p:cBhvr>
                                        <p:cTn id="61" dur="500"/>
                                        <p:tgtEl>
                                          <p:spTgt spid="16"/>
                                        </p:tgtEl>
                                      </p:cBhvr>
                                    </p:animEffect>
                                  </p:childTnLst>
                                </p:cTn>
                              </p:par>
                            </p:childTnLst>
                          </p:cTn>
                        </p:par>
                      </p:childTnLst>
                    </p:cTn>
                  </p:par>
                </p:childTnLst>
              </p:cTn>
              <p:nextCondLst>
                <p:cond evt="onClick" delay="0">
                  <p:tgtEl>
                    <p:spTgt spid="6"/>
                  </p:tgtEl>
                </p:cond>
              </p:nextCondLst>
            </p:seq>
          </p:childTnLst>
        </p:cTn>
      </p:par>
    </p:tnLst>
    <p:bldLst>
      <p:bldP spid="16" grpId="0" animBg="1"/>
      <p:bldP spid="16" grpId="2" animBg="1"/>
      <p:bldP spid="11" grpId="0" animBg="1"/>
      <p:bldP spid="11" grpId="2" animBg="1"/>
      <p:bldP spid="10" grpId="0" animBg="1"/>
      <p:bldP spid="10" grpId="2" animBg="1"/>
      <p:bldP spid="17" grpId="0" animBg="1"/>
      <p:bldP spid="17" grpId="2" animBg="1"/>
      <p:bldP spid="14" grpId="0" animBg="1"/>
      <p:bldP spid="14" grpId="2"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0C8C86-7088-C87E-C94A-899DDED3B47C}"/>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08083BE3-4CAA-7BAB-504F-911F67A4504D}"/>
              </a:ext>
            </a:extLst>
          </p:cNvPr>
          <p:cNvSpPr txBox="1">
            <a:spLocks/>
          </p:cNvSpPr>
          <p:nvPr/>
        </p:nvSpPr>
        <p:spPr>
          <a:xfrm>
            <a:off x="150278" y="352330"/>
            <a:ext cx="9864918" cy="95287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rgbClr val="9B2242"/>
                </a:solidFill>
                <a:latin typeface="Sztosfixed" pitchFamily="2" charset="77"/>
                <a:ea typeface="Sztosfixed" pitchFamily="2" charset="77"/>
                <a:cs typeface="Sztosfixed" pitchFamily="2" charset="77"/>
              </a:rPr>
              <a:t>Farm to Plate</a:t>
            </a:r>
          </a:p>
        </p:txBody>
      </p:sp>
      <p:sp>
        <p:nvSpPr>
          <p:cNvPr id="7" name="Oval 6">
            <a:extLst>
              <a:ext uri="{FF2B5EF4-FFF2-40B4-BE49-F238E27FC236}">
                <a16:creationId xmlns:a16="http://schemas.microsoft.com/office/drawing/2014/main" id="{2FAE689B-CFD1-0D0D-B861-5C14FEC599F5}"/>
              </a:ext>
            </a:extLst>
          </p:cNvPr>
          <p:cNvSpPr/>
          <p:nvPr/>
        </p:nvSpPr>
        <p:spPr>
          <a:xfrm>
            <a:off x="9476342" y="6355376"/>
            <a:ext cx="1767214" cy="284442"/>
          </a:xfrm>
          <a:prstGeom prst="ellipse">
            <a:avLst/>
          </a:prstGeom>
          <a:solidFill>
            <a:srgbClr val="2F7A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8" name="Picture 7" descr="A cartoon mushroom with a skateboard&#10;&#10;AI-generated content may be incorrect.">
            <a:extLst>
              <a:ext uri="{FF2B5EF4-FFF2-40B4-BE49-F238E27FC236}">
                <a16:creationId xmlns:a16="http://schemas.microsoft.com/office/drawing/2014/main" id="{16E59D01-9B65-9A32-9F94-2CB28F28C384}"/>
              </a:ext>
            </a:extLst>
          </p:cNvPr>
          <p:cNvPicPr>
            <a:picLocks noChangeAspect="1"/>
          </p:cNvPicPr>
          <p:nvPr/>
        </p:nvPicPr>
        <p:blipFill>
          <a:blip r:embed="rId3"/>
          <a:srcRect l="14092" t="4773" r="14098" b="7344"/>
          <a:stretch>
            <a:fillRect/>
          </a:stretch>
        </p:blipFill>
        <p:spPr>
          <a:xfrm>
            <a:off x="8679008" y="3146305"/>
            <a:ext cx="3109020" cy="3424420"/>
          </a:xfrm>
          <a:prstGeom prst="rect">
            <a:avLst/>
          </a:prstGeom>
        </p:spPr>
      </p:pic>
      <p:grpSp>
        <p:nvGrpSpPr>
          <p:cNvPr id="15" name="menu">
            <a:extLst>
              <a:ext uri="{FF2B5EF4-FFF2-40B4-BE49-F238E27FC236}">
                <a16:creationId xmlns:a16="http://schemas.microsoft.com/office/drawing/2014/main" id="{DD2FF866-3C90-C407-DB1B-5B9818091267}"/>
              </a:ext>
            </a:extLst>
          </p:cNvPr>
          <p:cNvGrpSpPr/>
          <p:nvPr/>
        </p:nvGrpSpPr>
        <p:grpSpPr>
          <a:xfrm>
            <a:off x="11474101" y="2871719"/>
            <a:ext cx="460535" cy="1114561"/>
            <a:chOff x="151927" y="2325786"/>
            <a:chExt cx="260682" cy="630889"/>
          </a:xfrm>
        </p:grpSpPr>
        <p:sp>
          <p:nvSpPr>
            <p:cNvPr id="16" name="Rectangle: Rounded Corners 63">
              <a:extLst>
                <a:ext uri="{FF2B5EF4-FFF2-40B4-BE49-F238E27FC236}">
                  <a16:creationId xmlns:a16="http://schemas.microsoft.com/office/drawing/2014/main" id="{CDD959B9-E37C-46C8-88BC-B69D6F96F366}"/>
                </a:ext>
              </a:extLst>
            </p:cNvPr>
            <p:cNvSpPr/>
            <p:nvPr/>
          </p:nvSpPr>
          <p:spPr>
            <a:xfrm rot="10800000">
              <a:off x="151927" y="2325786"/>
              <a:ext cx="260682" cy="630889"/>
            </a:xfrm>
            <a:prstGeom prst="roundRect">
              <a:avLst>
                <a:gd name="adj" fmla="val 50000"/>
              </a:avLst>
            </a:prstGeom>
            <a:solidFill>
              <a:srgbClr val="FBF7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highlight>
                  <a:srgbClr val="FFFF00"/>
                </a:highlight>
              </a:endParaRPr>
            </a:p>
          </p:txBody>
        </p:sp>
        <p:pic>
          <p:nvPicPr>
            <p:cNvPr id="17" name="a4">
              <a:hlinkClick r:id="" action="ppaction://hlinkshowjump?jump=nextslide"/>
              <a:extLst>
                <a:ext uri="{FF2B5EF4-FFF2-40B4-BE49-F238E27FC236}">
                  <a16:creationId xmlns:a16="http://schemas.microsoft.com/office/drawing/2014/main" id="{2A72B2A0-A6EA-9E75-5A17-9906DD493491}"/>
                </a:ext>
              </a:extLst>
            </p:cNvPr>
            <p:cNvPicPr>
              <a:picLocks noChangeAspect="1"/>
            </p:cNvPicPr>
            <p:nvPr/>
          </p:nvPicPr>
          <p:blipFill>
            <a:blip r:embed="rId4"/>
            <a:srcRect/>
            <a:stretch/>
          </p:blipFill>
          <p:spPr>
            <a:xfrm>
              <a:off x="204687" y="2740767"/>
              <a:ext cx="154441" cy="106747"/>
            </a:xfrm>
            <a:prstGeom prst="rect">
              <a:avLst/>
            </a:prstGeom>
          </p:spPr>
        </p:pic>
        <p:pic>
          <p:nvPicPr>
            <p:cNvPr id="18" name="a4">
              <a:hlinkClick r:id="" action="ppaction://hlinkshowjump?jump=previousslide"/>
              <a:extLst>
                <a:ext uri="{FF2B5EF4-FFF2-40B4-BE49-F238E27FC236}">
                  <a16:creationId xmlns:a16="http://schemas.microsoft.com/office/drawing/2014/main" id="{DE012A0C-FE5F-D54C-3992-49C92474A419}"/>
                </a:ext>
              </a:extLst>
            </p:cNvPr>
            <p:cNvPicPr>
              <a:picLocks noChangeAspect="1"/>
            </p:cNvPicPr>
            <p:nvPr/>
          </p:nvPicPr>
          <p:blipFill>
            <a:blip r:embed="rId4"/>
            <a:srcRect/>
            <a:stretch/>
          </p:blipFill>
          <p:spPr>
            <a:xfrm rot="10800000">
              <a:off x="204687" y="2434554"/>
              <a:ext cx="154441" cy="106747"/>
            </a:xfrm>
            <a:prstGeom prst="rect">
              <a:avLst/>
            </a:prstGeom>
          </p:spPr>
        </p:pic>
      </p:grpSp>
      <p:pic>
        <p:nvPicPr>
          <p:cNvPr id="27" name="bt">
            <a:extLst>
              <a:ext uri="{FF2B5EF4-FFF2-40B4-BE49-F238E27FC236}">
                <a16:creationId xmlns:a16="http://schemas.microsoft.com/office/drawing/2014/main" id="{D5B9DF9A-0E4B-E36B-55C2-436ED12A71D0}"/>
              </a:ext>
            </a:extLst>
          </p:cNvPr>
          <p:cNvPicPr>
            <a:picLocks noChangeAspect="1"/>
          </p:cNvPicPr>
          <p:nvPr/>
        </p:nvPicPr>
        <p:blipFill>
          <a:blip r:embed="rId5"/>
          <a:srcRect/>
          <a:stretch/>
        </p:blipFill>
        <p:spPr>
          <a:xfrm>
            <a:off x="10739991" y="3612787"/>
            <a:ext cx="420159" cy="422786"/>
          </a:xfrm>
          <a:prstGeom prst="rect">
            <a:avLst/>
          </a:prstGeom>
        </p:spPr>
      </p:pic>
      <p:grpSp>
        <p:nvGrpSpPr>
          <p:cNvPr id="23" name="pop up">
            <a:extLst>
              <a:ext uri="{FF2B5EF4-FFF2-40B4-BE49-F238E27FC236}">
                <a16:creationId xmlns:a16="http://schemas.microsoft.com/office/drawing/2014/main" id="{E9768243-C675-6CC8-1D71-E4C9822FD63E}"/>
              </a:ext>
            </a:extLst>
          </p:cNvPr>
          <p:cNvGrpSpPr/>
          <p:nvPr/>
        </p:nvGrpSpPr>
        <p:grpSpPr>
          <a:xfrm>
            <a:off x="8853858" y="1301096"/>
            <a:ext cx="2534126" cy="2303580"/>
            <a:chOff x="8813678" y="1682700"/>
            <a:chExt cx="2534126" cy="2303580"/>
          </a:xfrm>
        </p:grpSpPr>
        <p:sp>
          <p:nvSpPr>
            <p:cNvPr id="24" name="Triangle 12">
              <a:extLst>
                <a:ext uri="{FF2B5EF4-FFF2-40B4-BE49-F238E27FC236}">
                  <a16:creationId xmlns:a16="http://schemas.microsoft.com/office/drawing/2014/main" id="{288A35CE-586D-6989-22DE-8B032158CCC4}"/>
                </a:ext>
              </a:extLst>
            </p:cNvPr>
            <p:cNvSpPr/>
            <p:nvPr/>
          </p:nvSpPr>
          <p:spPr>
            <a:xfrm rot="9488669">
              <a:off x="10339643" y="3393000"/>
              <a:ext cx="688205" cy="593280"/>
            </a:xfrm>
            <a:prstGeom prst="triangle">
              <a:avLst/>
            </a:prstGeom>
            <a:solidFill>
              <a:srgbClr val="9B22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5" name="Picture 24" descr="A red oval with black background&#10;&#10;AI-generated content may be incorrect.">
              <a:extLst>
                <a:ext uri="{FF2B5EF4-FFF2-40B4-BE49-F238E27FC236}">
                  <a16:creationId xmlns:a16="http://schemas.microsoft.com/office/drawing/2014/main" id="{FC689853-5FE8-C977-AE2F-1DD8EE925C72}"/>
                </a:ext>
              </a:extLst>
            </p:cNvPr>
            <p:cNvPicPr>
              <a:picLocks noChangeAspect="1"/>
            </p:cNvPicPr>
            <p:nvPr/>
          </p:nvPicPr>
          <p:blipFill>
            <a:blip r:embed="rId6"/>
            <a:stretch>
              <a:fillRect/>
            </a:stretch>
          </p:blipFill>
          <p:spPr>
            <a:xfrm rot="591577">
              <a:off x="8813678" y="1682700"/>
              <a:ext cx="2534126" cy="2238044"/>
            </a:xfrm>
            <a:prstGeom prst="rect">
              <a:avLst/>
            </a:prstGeom>
          </p:spPr>
        </p:pic>
        <p:sp>
          <p:nvSpPr>
            <p:cNvPr id="26" name="TextBox 25">
              <a:extLst>
                <a:ext uri="{FF2B5EF4-FFF2-40B4-BE49-F238E27FC236}">
                  <a16:creationId xmlns:a16="http://schemas.microsoft.com/office/drawing/2014/main" id="{000CDE37-FF40-DFF1-7D08-CD9D9EC1CFFB}"/>
                </a:ext>
              </a:extLst>
            </p:cNvPr>
            <p:cNvSpPr txBox="1"/>
            <p:nvPr/>
          </p:nvSpPr>
          <p:spPr>
            <a:xfrm>
              <a:off x="9011075" y="2256553"/>
              <a:ext cx="2049096" cy="1004890"/>
            </a:xfrm>
            <a:prstGeom prst="rect">
              <a:avLst/>
            </a:prstGeom>
            <a:noFill/>
          </p:spPr>
          <p:txBody>
            <a:bodyPr wrap="square" rtlCol="0">
              <a:spAutoFit/>
            </a:bodyPr>
            <a:lstStyle/>
            <a:p>
              <a:pPr algn="ctr">
                <a:lnSpc>
                  <a:spcPts val="2400"/>
                </a:lnSpc>
              </a:pPr>
              <a:r>
                <a:rPr lang="en-US" dirty="0">
                  <a:solidFill>
                    <a:schemeClr val="bg1"/>
                  </a:solidFill>
                  <a:latin typeface="Sztosfixed" pitchFamily="2" charset="77"/>
                  <a:ea typeface="Sztosfixed" pitchFamily="2" charset="77"/>
                  <a:cs typeface="Sztosfixed" pitchFamily="2" charset="77"/>
                </a:rPr>
                <a:t>What have we learned about farm to plate?</a:t>
              </a:r>
            </a:p>
          </p:txBody>
        </p:sp>
      </p:grpSp>
      <p:pic>
        <p:nvPicPr>
          <p:cNvPr id="3" name="video" title="Farm to Plate: Educating Food Industry Professionals about Australian Mushrooms">
            <a:hlinkClick r:id="" action="ppaction://media"/>
            <a:extLst>
              <a:ext uri="{FF2B5EF4-FFF2-40B4-BE49-F238E27FC236}">
                <a16:creationId xmlns:a16="http://schemas.microsoft.com/office/drawing/2014/main" id="{EC803A8D-A31B-C185-9C00-E64CEC2333DE}"/>
              </a:ext>
            </a:extLst>
          </p:cNvPr>
          <p:cNvPicPr>
            <a:picLocks noRot="1" noChangeAspect="1"/>
          </p:cNvPicPr>
          <p:nvPr>
            <a:videoFile r:link="rId1"/>
          </p:nvPr>
        </p:nvPicPr>
        <p:blipFill>
          <a:blip r:embed="rId7"/>
          <a:stretch>
            <a:fillRect/>
          </a:stretch>
        </p:blipFill>
        <p:spPr>
          <a:xfrm>
            <a:off x="514262" y="1237936"/>
            <a:ext cx="8223042" cy="4646029"/>
          </a:xfrm>
          <a:prstGeom prst="rect">
            <a:avLst/>
          </a:prstGeom>
        </p:spPr>
      </p:pic>
    </p:spTree>
    <p:extLst>
      <p:ext uri="{BB962C8B-B14F-4D97-AF65-F5344CB8AC3E}">
        <p14:creationId xmlns:p14="http://schemas.microsoft.com/office/powerpoint/2010/main" val="853484362"/>
      </p:ext>
    </p:extLst>
  </p:cSld>
  <p:clrMapOvr>
    <a:masterClrMapping/>
  </p:clrMapOvr>
  <p:transition spd="slow" advClick="0">
    <p:push dir="u"/>
  </p:transition>
  <p:timing>
    <p:tnLst>
      <p:par>
        <p:cTn id="1" dur="indefinite" restart="never" nodeType="tmRoot">
          <p:childTnLst>
            <p:seq concurrent="1" nextAc="seek">
              <p:cTn id="2" restart="whenNotActive" fill="hold" evtFilter="cancelBubble" nodeType="interactiveSeq">
                <p:stCondLst>
                  <p:cond evt="onClick" delay="0">
                    <p:tgtEl>
                      <p:spTgt spid="27"/>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8" presetClass="emph" presetSubtype="0" fill="hold" nodeType="withEffect">
                                  <p:stCondLst>
                                    <p:cond delay="0"/>
                                  </p:stCondLst>
                                  <p:childTnLst>
                                    <p:animRot by="2700000">
                                      <p:cBhvr>
                                        <p:cTn id="8" dur="250" fill="hold"/>
                                        <p:tgtEl>
                                          <p:spTgt spid="27"/>
                                        </p:tgtEl>
                                        <p:attrNameLst>
                                          <p:attrName>r</p:attrName>
                                        </p:attrNameLst>
                                      </p:cBhvr>
                                    </p:animRo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23"/>
                                        </p:tgtEl>
                                        <p:attrNameLst>
                                          <p:attrName>style.visibility</p:attrName>
                                        </p:attrNameLst>
                                      </p:cBhvr>
                                      <p:to>
                                        <p:strVal val="hidden"/>
                                      </p:to>
                                    </p:set>
                                  </p:childTnLst>
                                </p:cTn>
                              </p:par>
                              <p:par>
                                <p:cTn id="13" presetID="8" presetClass="emph" presetSubtype="0" fill="hold" nodeType="withEffect">
                                  <p:stCondLst>
                                    <p:cond delay="0"/>
                                  </p:stCondLst>
                                  <p:childTnLst>
                                    <p:animRot by="-2700000">
                                      <p:cBhvr>
                                        <p:cTn id="14" dur="250" fill="hold"/>
                                        <p:tgtEl>
                                          <p:spTgt spid="27"/>
                                        </p:tgtEl>
                                        <p:attrNameLst>
                                          <p:attrName>r</p:attrName>
                                        </p:attrNameLst>
                                      </p:cBhvr>
                                    </p:animRot>
                                  </p:childTnLst>
                                </p:cTn>
                              </p:par>
                            </p:childTnLst>
                          </p:cTn>
                        </p:par>
                      </p:childTnLst>
                    </p:cTn>
                  </p:par>
                </p:childTnLst>
              </p:cTn>
              <p:nextCondLst>
                <p:cond evt="onClick" delay="0">
                  <p:tgtEl>
                    <p:spTgt spid="27"/>
                  </p:tgtEl>
                </p:cond>
              </p:nextCondLst>
            </p:seq>
            <p:video>
              <p:cMediaNode vol="80000">
                <p:cTn id="15" fill="hold" display="0">
                  <p:stCondLst>
                    <p:cond delay="indefinite"/>
                  </p:stCondLst>
                </p:cTn>
                <p:tgtEl>
                  <p:spTgt spid="3"/>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FC736F-139A-3889-3A2E-0D01E9208536}"/>
            </a:ext>
          </a:extLst>
        </p:cNvPr>
        <p:cNvGrpSpPr/>
        <p:nvPr/>
      </p:nvGrpSpPr>
      <p:grpSpPr>
        <a:xfrm>
          <a:off x="0" y="0"/>
          <a:ext cx="0" cy="0"/>
          <a:chOff x="0" y="0"/>
          <a:chExt cx="0" cy="0"/>
        </a:xfrm>
      </p:grpSpPr>
      <p:grpSp>
        <p:nvGrpSpPr>
          <p:cNvPr id="37" name="1. mushrooms">
            <a:extLst>
              <a:ext uri="{FF2B5EF4-FFF2-40B4-BE49-F238E27FC236}">
                <a16:creationId xmlns:a16="http://schemas.microsoft.com/office/drawing/2014/main" id="{B170A5A3-E270-2A96-496D-36A5FDC36BAC}"/>
              </a:ext>
            </a:extLst>
          </p:cNvPr>
          <p:cNvGrpSpPr/>
          <p:nvPr/>
        </p:nvGrpSpPr>
        <p:grpSpPr>
          <a:xfrm>
            <a:off x="2292241" y="1298360"/>
            <a:ext cx="7772399" cy="4472454"/>
            <a:chOff x="2396060" y="1775848"/>
            <a:chExt cx="7772399" cy="4472454"/>
          </a:xfrm>
        </p:grpSpPr>
        <p:pic>
          <p:nvPicPr>
            <p:cNvPr id="38" name="Picture 37">
              <a:extLst>
                <a:ext uri="{FF2B5EF4-FFF2-40B4-BE49-F238E27FC236}">
                  <a16:creationId xmlns:a16="http://schemas.microsoft.com/office/drawing/2014/main" id="{659EEFE9-5280-94F2-BA78-DFD21B1E18A8}"/>
                </a:ext>
              </a:extLst>
            </p:cNvPr>
            <p:cNvPicPr>
              <a:picLocks noChangeAspect="1"/>
            </p:cNvPicPr>
            <p:nvPr/>
          </p:nvPicPr>
          <p:blipFill>
            <a:blip r:embed="rId3"/>
            <a:srcRect/>
            <a:stretch/>
          </p:blipFill>
          <p:spPr>
            <a:xfrm>
              <a:off x="2396060" y="1775848"/>
              <a:ext cx="7772399" cy="4472454"/>
            </a:xfrm>
            <a:prstGeom prst="rect">
              <a:avLst/>
            </a:prstGeom>
          </p:spPr>
        </p:pic>
        <p:sp>
          <p:nvSpPr>
            <p:cNvPr id="39" name="TextBox 38">
              <a:extLst>
                <a:ext uri="{FF2B5EF4-FFF2-40B4-BE49-F238E27FC236}">
                  <a16:creationId xmlns:a16="http://schemas.microsoft.com/office/drawing/2014/main" id="{9CC6EB41-4087-3BAA-E207-234CF8B95556}"/>
                </a:ext>
              </a:extLst>
            </p:cNvPr>
            <p:cNvSpPr txBox="1"/>
            <p:nvPr/>
          </p:nvSpPr>
          <p:spPr>
            <a:xfrm>
              <a:off x="6264715" y="2373860"/>
              <a:ext cx="3146612" cy="3283271"/>
            </a:xfrm>
            <a:prstGeom prst="rect">
              <a:avLst/>
            </a:prstGeom>
            <a:noFill/>
          </p:spPr>
          <p:txBody>
            <a:bodyPr wrap="square" anchor="ctr">
              <a:spAutoFit/>
            </a:bodyPr>
            <a:lstStyle/>
            <a:p>
              <a:pPr rtl="0">
                <a:spcAft>
                  <a:spcPts val="600"/>
                </a:spcAft>
                <a:buNone/>
              </a:pPr>
              <a:r>
                <a:rPr lang="en-AU" sz="2000" u="none" strike="noStrike" dirty="0">
                  <a:solidFill>
                    <a:srgbClr val="6B5FBF"/>
                  </a:solidFill>
                  <a:effectLst/>
                  <a:latin typeface="SZTOS MEDIUM" pitchFamily="2" charset="77"/>
                  <a:ea typeface="SZTOS MEDIUM" pitchFamily="2" charset="77"/>
                  <a:cs typeface="SZTOS MEDIUM" pitchFamily="2" charset="77"/>
                </a:rPr>
                <a:t>1. Substrate</a:t>
              </a:r>
            </a:p>
            <a:p>
              <a:pPr>
                <a:lnSpc>
                  <a:spcPts val="2200"/>
                </a:lnSpc>
                <a:spcAft>
                  <a:spcPts val="600"/>
                </a:spcAft>
              </a:pPr>
              <a:r>
                <a:rPr lang="en-AU" sz="1600" dirty="0">
                  <a:solidFill>
                    <a:srgbClr val="414141"/>
                  </a:solidFill>
                  <a:latin typeface="Montserrat" pitchFamily="2" charset="77"/>
                </a:rPr>
                <a:t>The farmer prepares the compost called </a:t>
              </a:r>
              <a:r>
                <a:rPr lang="en-AU" sz="1600" b="1" dirty="0">
                  <a:solidFill>
                    <a:srgbClr val="414141"/>
                  </a:solidFill>
                  <a:latin typeface="Montserrat" pitchFamily="2" charset="77"/>
                </a:rPr>
                <a:t>substrate</a:t>
              </a:r>
              <a:r>
                <a:rPr lang="en-AU" sz="1600" dirty="0">
                  <a:solidFill>
                    <a:srgbClr val="414141"/>
                  </a:solidFill>
                  <a:latin typeface="Montserrat" pitchFamily="2" charset="77"/>
                </a:rPr>
                <a:t> to grow the mushrooms. They mix things like straw and chicken litter together and load it into special tunnels for it to start composting. Substrate is the food source for the Agaricus bisporus mushroom</a:t>
              </a:r>
              <a:endParaRPr lang="en-US" sz="1600" dirty="0">
                <a:solidFill>
                  <a:srgbClr val="414141"/>
                </a:solidFill>
              </a:endParaRPr>
            </a:p>
          </p:txBody>
        </p:sp>
        <p:pic>
          <p:nvPicPr>
            <p:cNvPr id="40" name="Picture 39">
              <a:extLst>
                <a:ext uri="{FF2B5EF4-FFF2-40B4-BE49-F238E27FC236}">
                  <a16:creationId xmlns:a16="http://schemas.microsoft.com/office/drawing/2014/main" id="{87CA134C-87AB-27C3-6AC1-7BF63F030F96}"/>
                </a:ext>
              </a:extLst>
            </p:cNvPr>
            <p:cNvPicPr>
              <a:picLocks noChangeAspect="1"/>
            </p:cNvPicPr>
            <p:nvPr/>
          </p:nvPicPr>
          <p:blipFill>
            <a:blip r:embed="rId4"/>
            <a:srcRect/>
            <a:stretch/>
          </p:blipFill>
          <p:spPr>
            <a:xfrm>
              <a:off x="3287566" y="2578326"/>
              <a:ext cx="2700811" cy="2864166"/>
            </a:xfrm>
            <a:prstGeom prst="rect">
              <a:avLst/>
            </a:prstGeom>
          </p:spPr>
        </p:pic>
      </p:grpSp>
      <p:grpSp>
        <p:nvGrpSpPr>
          <p:cNvPr id="36" name="2. spores">
            <a:extLst>
              <a:ext uri="{FF2B5EF4-FFF2-40B4-BE49-F238E27FC236}">
                <a16:creationId xmlns:a16="http://schemas.microsoft.com/office/drawing/2014/main" id="{8A2BF855-FBB4-A220-538D-9119909BF3C4}"/>
              </a:ext>
            </a:extLst>
          </p:cNvPr>
          <p:cNvGrpSpPr/>
          <p:nvPr/>
        </p:nvGrpSpPr>
        <p:grpSpPr>
          <a:xfrm>
            <a:off x="2292241" y="1298360"/>
            <a:ext cx="7772399" cy="4472454"/>
            <a:chOff x="2396060" y="1775848"/>
            <a:chExt cx="7772399" cy="4472454"/>
          </a:xfrm>
        </p:grpSpPr>
        <p:pic>
          <p:nvPicPr>
            <p:cNvPr id="21" name="Picture 20">
              <a:extLst>
                <a:ext uri="{FF2B5EF4-FFF2-40B4-BE49-F238E27FC236}">
                  <a16:creationId xmlns:a16="http://schemas.microsoft.com/office/drawing/2014/main" id="{CE13B575-7981-0A9C-B71C-BC4AA622305B}"/>
                </a:ext>
              </a:extLst>
            </p:cNvPr>
            <p:cNvPicPr>
              <a:picLocks noChangeAspect="1"/>
            </p:cNvPicPr>
            <p:nvPr/>
          </p:nvPicPr>
          <p:blipFill>
            <a:blip r:embed="rId3"/>
            <a:srcRect/>
            <a:stretch/>
          </p:blipFill>
          <p:spPr>
            <a:xfrm>
              <a:off x="2396060" y="1775848"/>
              <a:ext cx="7772399" cy="4472454"/>
            </a:xfrm>
            <a:prstGeom prst="rect">
              <a:avLst/>
            </a:prstGeom>
          </p:spPr>
        </p:pic>
        <p:sp>
          <p:nvSpPr>
            <p:cNvPr id="25" name="TextBox 24">
              <a:extLst>
                <a:ext uri="{FF2B5EF4-FFF2-40B4-BE49-F238E27FC236}">
                  <a16:creationId xmlns:a16="http://schemas.microsoft.com/office/drawing/2014/main" id="{82C11BD7-814B-82BB-AB2B-F541DD5807C4}"/>
                </a:ext>
              </a:extLst>
            </p:cNvPr>
            <p:cNvSpPr txBox="1"/>
            <p:nvPr/>
          </p:nvSpPr>
          <p:spPr>
            <a:xfrm>
              <a:off x="6246682" y="2528931"/>
              <a:ext cx="3146612" cy="3001143"/>
            </a:xfrm>
            <a:prstGeom prst="rect">
              <a:avLst/>
            </a:prstGeom>
            <a:noFill/>
          </p:spPr>
          <p:txBody>
            <a:bodyPr wrap="square" anchor="ctr">
              <a:spAutoFit/>
            </a:bodyPr>
            <a:lstStyle/>
            <a:p>
              <a:pPr rtl="0">
                <a:spcAft>
                  <a:spcPts val="600"/>
                </a:spcAft>
                <a:buNone/>
              </a:pPr>
              <a:r>
                <a:rPr lang="en-AU" sz="2000" u="none" strike="noStrike" dirty="0">
                  <a:solidFill>
                    <a:srgbClr val="6B5FBF"/>
                  </a:solidFill>
                  <a:effectLst/>
                  <a:latin typeface="SZTOS MEDIUM" pitchFamily="2" charset="77"/>
                  <a:ea typeface="SZTOS MEDIUM" pitchFamily="2" charset="77"/>
                  <a:cs typeface="SZTOS MEDIUM" pitchFamily="2" charset="77"/>
                </a:rPr>
                <a:t>2. Spawning</a:t>
              </a:r>
            </a:p>
            <a:p>
              <a:pPr rtl="0">
                <a:lnSpc>
                  <a:spcPts val="2200"/>
                </a:lnSpc>
                <a:spcAft>
                  <a:spcPts val="600"/>
                </a:spcAft>
                <a:buNone/>
              </a:pPr>
              <a:r>
                <a:rPr lang="en-AU" sz="1600" b="0" i="0" u="none" strike="noStrike" dirty="0">
                  <a:solidFill>
                    <a:srgbClr val="414141"/>
                  </a:solidFill>
                  <a:effectLst/>
                  <a:latin typeface="Montserrat" pitchFamily="2" charset="77"/>
                </a:rPr>
                <a:t>Once the compost process is finished, mushroom spawn is added. </a:t>
              </a:r>
              <a:r>
                <a:rPr lang="en-AU" sz="1600" b="1" i="0" u="none" strike="noStrike" dirty="0">
                  <a:solidFill>
                    <a:srgbClr val="414141"/>
                  </a:solidFill>
                  <a:effectLst/>
                  <a:latin typeface="Montserrat" pitchFamily="2" charset="77"/>
                </a:rPr>
                <a:t>Spawn</a:t>
              </a:r>
              <a:r>
                <a:rPr lang="en-AU" sz="1600" b="0" i="0" u="none" strike="noStrike" dirty="0">
                  <a:solidFill>
                    <a:srgbClr val="414141"/>
                  </a:solidFill>
                  <a:effectLst/>
                  <a:latin typeface="Montserrat" pitchFamily="2" charset="77"/>
                </a:rPr>
                <a:t> is a cereal grain which is coated with mycelium, to allow the mycelium to grow through the substrate. Agaricus bisporus spawn is produced commercially.</a:t>
              </a:r>
              <a:endParaRPr lang="en-US" sz="1600" dirty="0">
                <a:solidFill>
                  <a:srgbClr val="414141"/>
                </a:solidFill>
              </a:endParaRPr>
            </a:p>
          </p:txBody>
        </p:sp>
        <p:pic>
          <p:nvPicPr>
            <p:cNvPr id="29" name="Picture 28">
              <a:extLst>
                <a:ext uri="{FF2B5EF4-FFF2-40B4-BE49-F238E27FC236}">
                  <a16:creationId xmlns:a16="http://schemas.microsoft.com/office/drawing/2014/main" id="{D4DB2636-3B56-7A66-01AE-5600FD2A9F33}"/>
                </a:ext>
              </a:extLst>
            </p:cNvPr>
            <p:cNvPicPr>
              <a:picLocks noChangeAspect="1"/>
            </p:cNvPicPr>
            <p:nvPr/>
          </p:nvPicPr>
          <p:blipFill>
            <a:blip r:embed="rId5"/>
            <a:srcRect/>
            <a:stretch/>
          </p:blipFill>
          <p:spPr>
            <a:xfrm>
              <a:off x="3287566" y="2578326"/>
              <a:ext cx="2700811" cy="2864167"/>
            </a:xfrm>
            <a:prstGeom prst="rect">
              <a:avLst/>
            </a:prstGeom>
          </p:spPr>
        </p:pic>
      </p:grpSp>
      <p:grpSp>
        <p:nvGrpSpPr>
          <p:cNvPr id="45" name="3. roots">
            <a:extLst>
              <a:ext uri="{FF2B5EF4-FFF2-40B4-BE49-F238E27FC236}">
                <a16:creationId xmlns:a16="http://schemas.microsoft.com/office/drawing/2014/main" id="{D5A80B61-1639-B883-474A-5ECFAEEF47D4}"/>
              </a:ext>
            </a:extLst>
          </p:cNvPr>
          <p:cNvGrpSpPr/>
          <p:nvPr/>
        </p:nvGrpSpPr>
        <p:grpSpPr>
          <a:xfrm>
            <a:off x="2292241" y="1298360"/>
            <a:ext cx="7772399" cy="4472454"/>
            <a:chOff x="2396060" y="1775848"/>
            <a:chExt cx="7772399" cy="4472454"/>
          </a:xfrm>
        </p:grpSpPr>
        <p:pic>
          <p:nvPicPr>
            <p:cNvPr id="46" name="Picture 45">
              <a:extLst>
                <a:ext uri="{FF2B5EF4-FFF2-40B4-BE49-F238E27FC236}">
                  <a16:creationId xmlns:a16="http://schemas.microsoft.com/office/drawing/2014/main" id="{598DC6E3-E46C-C7CF-FBA4-748CADD4B12C}"/>
                </a:ext>
              </a:extLst>
            </p:cNvPr>
            <p:cNvPicPr>
              <a:picLocks noChangeAspect="1"/>
            </p:cNvPicPr>
            <p:nvPr/>
          </p:nvPicPr>
          <p:blipFill>
            <a:blip r:embed="rId3"/>
            <a:srcRect/>
            <a:stretch/>
          </p:blipFill>
          <p:spPr>
            <a:xfrm>
              <a:off x="2396060" y="1775848"/>
              <a:ext cx="7772399" cy="4472454"/>
            </a:xfrm>
            <a:prstGeom prst="rect">
              <a:avLst/>
            </a:prstGeom>
          </p:spPr>
        </p:pic>
        <p:sp>
          <p:nvSpPr>
            <p:cNvPr id="47" name="TextBox 46">
              <a:extLst>
                <a:ext uri="{FF2B5EF4-FFF2-40B4-BE49-F238E27FC236}">
                  <a16:creationId xmlns:a16="http://schemas.microsoft.com/office/drawing/2014/main" id="{A2CD91E0-069D-6CFB-D3AE-C04BC9800563}"/>
                </a:ext>
              </a:extLst>
            </p:cNvPr>
            <p:cNvSpPr txBox="1"/>
            <p:nvPr/>
          </p:nvSpPr>
          <p:spPr>
            <a:xfrm>
              <a:off x="6147101" y="2736040"/>
              <a:ext cx="3381839" cy="2714205"/>
            </a:xfrm>
            <a:prstGeom prst="rect">
              <a:avLst/>
            </a:prstGeom>
            <a:noFill/>
          </p:spPr>
          <p:txBody>
            <a:bodyPr wrap="square" anchor="ctr">
              <a:spAutoFit/>
            </a:bodyPr>
            <a:lstStyle/>
            <a:p>
              <a:pPr rtl="0">
                <a:spcAft>
                  <a:spcPts val="600"/>
                </a:spcAft>
                <a:buNone/>
              </a:pPr>
              <a:r>
                <a:rPr lang="en-AU" sz="2000" u="none" strike="noStrike" dirty="0">
                  <a:solidFill>
                    <a:srgbClr val="6B5FBF"/>
                  </a:solidFill>
                  <a:effectLst/>
                  <a:latin typeface="SZTOS MEDIUM" pitchFamily="2" charset="77"/>
                  <a:ea typeface="SZTOS MEDIUM" pitchFamily="2" charset="77"/>
                  <a:cs typeface="SZTOS MEDIUM" pitchFamily="2" charset="77"/>
                </a:rPr>
                <a:t>3. Indoor growing rooms</a:t>
              </a:r>
            </a:p>
            <a:p>
              <a:pPr rtl="0">
                <a:lnSpc>
                  <a:spcPts val="2200"/>
                </a:lnSpc>
                <a:spcAft>
                  <a:spcPts val="600"/>
                </a:spcAft>
                <a:buNone/>
              </a:pPr>
              <a:r>
                <a:rPr lang="en-AU" sz="1600" b="0" i="0" u="none" strike="noStrike" dirty="0">
                  <a:solidFill>
                    <a:srgbClr val="414141"/>
                  </a:solidFill>
                  <a:effectLst/>
                  <a:latin typeface="Montserrat" pitchFamily="2" charset="77"/>
                </a:rPr>
                <a:t>Farmers use </a:t>
              </a:r>
              <a:r>
                <a:rPr lang="en-AU" sz="1600" b="1" i="0" u="none" strike="noStrike" dirty="0">
                  <a:solidFill>
                    <a:srgbClr val="414141"/>
                  </a:solidFill>
                  <a:effectLst/>
                  <a:latin typeface="Montserrat" pitchFamily="2" charset="77"/>
                </a:rPr>
                <a:t>indoor growing rooms </a:t>
              </a:r>
              <a:r>
                <a:rPr lang="en-AU" sz="1600" b="0" i="0" u="none" strike="noStrike" dirty="0">
                  <a:solidFill>
                    <a:srgbClr val="414141"/>
                  </a:solidFill>
                  <a:effectLst/>
                  <a:latin typeface="Montserrat" pitchFamily="2" charset="77"/>
                </a:rPr>
                <a:t>with carefully controlled temperature and humidity, air flow and watering techniques to grow the mushrooms. They load the substrate onto long metal shelves, stacked up like bunk beds.</a:t>
              </a:r>
            </a:p>
          </p:txBody>
        </p:sp>
        <p:pic>
          <p:nvPicPr>
            <p:cNvPr id="48" name="Picture 47">
              <a:extLst>
                <a:ext uri="{FF2B5EF4-FFF2-40B4-BE49-F238E27FC236}">
                  <a16:creationId xmlns:a16="http://schemas.microsoft.com/office/drawing/2014/main" id="{64A52B29-E304-8DBD-8E85-C8E6A8955821}"/>
                </a:ext>
              </a:extLst>
            </p:cNvPr>
            <p:cNvPicPr>
              <a:picLocks noChangeAspect="1"/>
            </p:cNvPicPr>
            <p:nvPr/>
          </p:nvPicPr>
          <p:blipFill>
            <a:blip r:embed="rId6"/>
            <a:srcRect/>
            <a:stretch/>
          </p:blipFill>
          <p:spPr>
            <a:xfrm>
              <a:off x="3297836" y="2589217"/>
              <a:ext cx="2680272" cy="2842385"/>
            </a:xfrm>
            <a:prstGeom prst="rect">
              <a:avLst/>
            </a:prstGeom>
          </p:spPr>
        </p:pic>
      </p:grpSp>
      <p:grpSp>
        <p:nvGrpSpPr>
          <p:cNvPr id="49" name="4. pin">
            <a:extLst>
              <a:ext uri="{FF2B5EF4-FFF2-40B4-BE49-F238E27FC236}">
                <a16:creationId xmlns:a16="http://schemas.microsoft.com/office/drawing/2014/main" id="{AC216E93-04F5-EAC2-505D-DF98ED3E711A}"/>
              </a:ext>
            </a:extLst>
          </p:cNvPr>
          <p:cNvGrpSpPr/>
          <p:nvPr/>
        </p:nvGrpSpPr>
        <p:grpSpPr>
          <a:xfrm>
            <a:off x="2292241" y="1298360"/>
            <a:ext cx="7772399" cy="4472454"/>
            <a:chOff x="2396060" y="1775848"/>
            <a:chExt cx="7772399" cy="4472454"/>
          </a:xfrm>
        </p:grpSpPr>
        <p:pic>
          <p:nvPicPr>
            <p:cNvPr id="50" name="Picture 49">
              <a:extLst>
                <a:ext uri="{FF2B5EF4-FFF2-40B4-BE49-F238E27FC236}">
                  <a16:creationId xmlns:a16="http://schemas.microsoft.com/office/drawing/2014/main" id="{A4514007-0254-0267-460E-52966F652DB6}"/>
                </a:ext>
              </a:extLst>
            </p:cNvPr>
            <p:cNvPicPr>
              <a:picLocks noChangeAspect="1"/>
            </p:cNvPicPr>
            <p:nvPr/>
          </p:nvPicPr>
          <p:blipFill>
            <a:blip r:embed="rId3"/>
            <a:srcRect/>
            <a:stretch/>
          </p:blipFill>
          <p:spPr>
            <a:xfrm>
              <a:off x="2396060" y="1775848"/>
              <a:ext cx="7772399" cy="4472454"/>
            </a:xfrm>
            <a:prstGeom prst="rect">
              <a:avLst/>
            </a:prstGeom>
          </p:spPr>
        </p:pic>
        <p:sp>
          <p:nvSpPr>
            <p:cNvPr id="51" name="TextBox 50">
              <a:extLst>
                <a:ext uri="{FF2B5EF4-FFF2-40B4-BE49-F238E27FC236}">
                  <a16:creationId xmlns:a16="http://schemas.microsoft.com/office/drawing/2014/main" id="{8557189C-8B3E-3EBD-AA04-4E4FBC96C6A5}"/>
                </a:ext>
              </a:extLst>
            </p:cNvPr>
            <p:cNvSpPr txBox="1"/>
            <p:nvPr/>
          </p:nvSpPr>
          <p:spPr>
            <a:xfrm>
              <a:off x="6271404" y="3095592"/>
              <a:ext cx="3204243" cy="1867819"/>
            </a:xfrm>
            <a:prstGeom prst="rect">
              <a:avLst/>
            </a:prstGeom>
            <a:noFill/>
          </p:spPr>
          <p:txBody>
            <a:bodyPr wrap="square" anchor="ctr">
              <a:spAutoFit/>
            </a:bodyPr>
            <a:lstStyle/>
            <a:p>
              <a:pPr rtl="0">
                <a:spcAft>
                  <a:spcPts val="600"/>
                </a:spcAft>
                <a:buNone/>
              </a:pPr>
              <a:r>
                <a:rPr lang="en-AU" sz="2000" u="none" strike="noStrike" dirty="0">
                  <a:solidFill>
                    <a:srgbClr val="6B5FBF"/>
                  </a:solidFill>
                  <a:effectLst/>
                  <a:latin typeface="SZTOS MEDIUM" pitchFamily="2" charset="77"/>
                  <a:ea typeface="SZTOS MEDIUM" pitchFamily="2" charset="77"/>
                  <a:cs typeface="SZTOS MEDIUM" pitchFamily="2" charset="77"/>
                </a:rPr>
                <a:t>4. Casing</a:t>
              </a:r>
            </a:p>
            <a:p>
              <a:pPr rtl="0">
                <a:lnSpc>
                  <a:spcPts val="2200"/>
                </a:lnSpc>
                <a:spcAft>
                  <a:spcPts val="600"/>
                </a:spcAft>
                <a:buNone/>
              </a:pPr>
              <a:r>
                <a:rPr lang="en-AU" sz="1600" b="0" i="0" u="none" strike="noStrike" dirty="0">
                  <a:solidFill>
                    <a:srgbClr val="414141"/>
                  </a:solidFill>
                  <a:effectLst/>
                  <a:latin typeface="Montserrat" pitchFamily="2" charset="77"/>
                </a:rPr>
                <a:t>The substrate is then covered with a layer of </a:t>
              </a:r>
              <a:r>
                <a:rPr lang="en-AU" sz="1600" b="1" i="0" u="none" strike="noStrike" dirty="0">
                  <a:solidFill>
                    <a:srgbClr val="414141"/>
                  </a:solidFill>
                  <a:effectLst/>
                  <a:latin typeface="Montserrat" pitchFamily="2" charset="77"/>
                </a:rPr>
                <a:t>casing soil</a:t>
              </a:r>
              <a:r>
                <a:rPr lang="en-AU" sz="1600" b="0" i="0" u="none" strike="noStrike" dirty="0">
                  <a:solidFill>
                    <a:srgbClr val="414141"/>
                  </a:solidFill>
                  <a:effectLst/>
                  <a:latin typeface="Montserrat" pitchFamily="2" charset="77"/>
                </a:rPr>
                <a:t>. Casing soil is very important. Without this, the mushrooms will not grow.</a:t>
              </a:r>
            </a:p>
          </p:txBody>
        </p:sp>
        <p:pic>
          <p:nvPicPr>
            <p:cNvPr id="52" name="Picture 51">
              <a:extLst>
                <a:ext uri="{FF2B5EF4-FFF2-40B4-BE49-F238E27FC236}">
                  <a16:creationId xmlns:a16="http://schemas.microsoft.com/office/drawing/2014/main" id="{F70428C8-8EF2-FCCF-AFB4-718CC9A59824}"/>
                </a:ext>
              </a:extLst>
            </p:cNvPr>
            <p:cNvPicPr>
              <a:picLocks noChangeAspect="1"/>
            </p:cNvPicPr>
            <p:nvPr/>
          </p:nvPicPr>
          <p:blipFill>
            <a:blip r:embed="rId7"/>
            <a:srcRect/>
            <a:stretch/>
          </p:blipFill>
          <p:spPr>
            <a:xfrm>
              <a:off x="3297836" y="2589217"/>
              <a:ext cx="2680271" cy="2842385"/>
            </a:xfrm>
            <a:prstGeom prst="rect">
              <a:avLst/>
            </a:prstGeom>
          </p:spPr>
        </p:pic>
      </p:grpSp>
      <p:grpSp>
        <p:nvGrpSpPr>
          <p:cNvPr id="53" name="5. button">
            <a:extLst>
              <a:ext uri="{FF2B5EF4-FFF2-40B4-BE49-F238E27FC236}">
                <a16:creationId xmlns:a16="http://schemas.microsoft.com/office/drawing/2014/main" id="{0F205F5E-7D49-4757-AFAE-C919A1DB06EE}"/>
              </a:ext>
            </a:extLst>
          </p:cNvPr>
          <p:cNvGrpSpPr/>
          <p:nvPr/>
        </p:nvGrpSpPr>
        <p:grpSpPr>
          <a:xfrm>
            <a:off x="2292241" y="1298360"/>
            <a:ext cx="7772399" cy="4472454"/>
            <a:chOff x="2396060" y="1775848"/>
            <a:chExt cx="7772399" cy="4472454"/>
          </a:xfrm>
        </p:grpSpPr>
        <p:pic>
          <p:nvPicPr>
            <p:cNvPr id="54" name="Picture 53">
              <a:extLst>
                <a:ext uri="{FF2B5EF4-FFF2-40B4-BE49-F238E27FC236}">
                  <a16:creationId xmlns:a16="http://schemas.microsoft.com/office/drawing/2014/main" id="{A1C4F9B8-D4E9-5FDF-1033-C9C9D461B24E}"/>
                </a:ext>
              </a:extLst>
            </p:cNvPr>
            <p:cNvPicPr>
              <a:picLocks noChangeAspect="1"/>
            </p:cNvPicPr>
            <p:nvPr/>
          </p:nvPicPr>
          <p:blipFill>
            <a:blip r:embed="rId3"/>
            <a:srcRect/>
            <a:stretch/>
          </p:blipFill>
          <p:spPr>
            <a:xfrm>
              <a:off x="2396060" y="1775848"/>
              <a:ext cx="7772399" cy="4472454"/>
            </a:xfrm>
            <a:prstGeom prst="rect">
              <a:avLst/>
            </a:prstGeom>
          </p:spPr>
        </p:pic>
        <p:sp>
          <p:nvSpPr>
            <p:cNvPr id="55" name="TextBox 54">
              <a:extLst>
                <a:ext uri="{FF2B5EF4-FFF2-40B4-BE49-F238E27FC236}">
                  <a16:creationId xmlns:a16="http://schemas.microsoft.com/office/drawing/2014/main" id="{D630F3C0-55DD-5DFF-376E-10783DE71429}"/>
                </a:ext>
              </a:extLst>
            </p:cNvPr>
            <p:cNvSpPr txBox="1"/>
            <p:nvPr/>
          </p:nvSpPr>
          <p:spPr>
            <a:xfrm>
              <a:off x="6282260" y="2512242"/>
              <a:ext cx="3041184" cy="2996333"/>
            </a:xfrm>
            <a:prstGeom prst="rect">
              <a:avLst/>
            </a:prstGeom>
            <a:noFill/>
          </p:spPr>
          <p:txBody>
            <a:bodyPr wrap="square" anchor="ctr">
              <a:spAutoFit/>
            </a:bodyPr>
            <a:lstStyle/>
            <a:p>
              <a:pPr rtl="0">
                <a:spcAft>
                  <a:spcPts val="600"/>
                </a:spcAft>
                <a:buNone/>
              </a:pPr>
              <a:r>
                <a:rPr lang="en-AU" sz="2000" u="none" strike="noStrike" dirty="0">
                  <a:solidFill>
                    <a:srgbClr val="6B5FBF"/>
                  </a:solidFill>
                  <a:effectLst/>
                  <a:latin typeface="SZTOS MEDIUM" pitchFamily="2" charset="77"/>
                  <a:ea typeface="SZTOS MEDIUM" pitchFamily="2" charset="77"/>
                  <a:cs typeface="SZTOS MEDIUM" pitchFamily="2" charset="77"/>
                </a:rPr>
                <a:t>5. Mycelium forms</a:t>
              </a:r>
            </a:p>
            <a:p>
              <a:pPr rtl="0">
                <a:lnSpc>
                  <a:spcPts val="2200"/>
                </a:lnSpc>
                <a:spcAft>
                  <a:spcPts val="600"/>
                </a:spcAft>
                <a:buNone/>
              </a:pPr>
              <a:r>
                <a:rPr lang="en-AU" sz="1600" b="0" i="0" u="none" strike="noStrike" dirty="0">
                  <a:solidFill>
                    <a:srgbClr val="414141"/>
                  </a:solidFill>
                  <a:effectLst/>
                  <a:latin typeface="Montserrat" pitchFamily="2" charset="77"/>
                </a:rPr>
                <a:t>The </a:t>
              </a:r>
              <a:r>
                <a:rPr lang="en-AU" sz="1600" b="1" i="0" u="none" strike="noStrike" dirty="0">
                  <a:solidFill>
                    <a:srgbClr val="414141"/>
                  </a:solidFill>
                  <a:effectLst/>
                  <a:latin typeface="Montserrat" pitchFamily="2" charset="77"/>
                </a:rPr>
                <a:t>mycelium</a:t>
              </a:r>
              <a:r>
                <a:rPr lang="en-AU" sz="1600" b="0" i="0" u="none" strike="noStrike" dirty="0">
                  <a:solidFill>
                    <a:srgbClr val="414141"/>
                  </a:solidFill>
                  <a:effectLst/>
                  <a:latin typeface="Montserrat" pitchFamily="2" charset="77"/>
                </a:rPr>
                <a:t> then begins to grow and spread. These are tiny, thread-like parts of a mushroom that grow underground or inside something else, like roots. Mycelium is the living organism, which forms into a mushroom.</a:t>
              </a:r>
            </a:p>
          </p:txBody>
        </p:sp>
        <p:pic>
          <p:nvPicPr>
            <p:cNvPr id="56" name="Picture 55">
              <a:extLst>
                <a:ext uri="{FF2B5EF4-FFF2-40B4-BE49-F238E27FC236}">
                  <a16:creationId xmlns:a16="http://schemas.microsoft.com/office/drawing/2014/main" id="{8EA95DEB-204D-439A-4900-1928066EC061}"/>
                </a:ext>
              </a:extLst>
            </p:cNvPr>
            <p:cNvPicPr>
              <a:picLocks noChangeAspect="1"/>
            </p:cNvPicPr>
            <p:nvPr/>
          </p:nvPicPr>
          <p:blipFill>
            <a:blip r:embed="rId8"/>
            <a:srcRect/>
            <a:stretch/>
          </p:blipFill>
          <p:spPr>
            <a:xfrm>
              <a:off x="3297836" y="2589217"/>
              <a:ext cx="2680271" cy="2842385"/>
            </a:xfrm>
            <a:prstGeom prst="rect">
              <a:avLst/>
            </a:prstGeom>
          </p:spPr>
        </p:pic>
      </p:grpSp>
      <p:grpSp>
        <p:nvGrpSpPr>
          <p:cNvPr id="2" name="6. pining">
            <a:extLst>
              <a:ext uri="{FF2B5EF4-FFF2-40B4-BE49-F238E27FC236}">
                <a16:creationId xmlns:a16="http://schemas.microsoft.com/office/drawing/2014/main" id="{A387C937-058E-49B8-99B4-C433825468A6}"/>
              </a:ext>
            </a:extLst>
          </p:cNvPr>
          <p:cNvGrpSpPr/>
          <p:nvPr/>
        </p:nvGrpSpPr>
        <p:grpSpPr>
          <a:xfrm>
            <a:off x="2292241" y="1298360"/>
            <a:ext cx="7772399" cy="4472454"/>
            <a:chOff x="2396060" y="1775848"/>
            <a:chExt cx="7772399" cy="4472454"/>
          </a:xfrm>
        </p:grpSpPr>
        <p:pic>
          <p:nvPicPr>
            <p:cNvPr id="3" name="Picture 2">
              <a:extLst>
                <a:ext uri="{FF2B5EF4-FFF2-40B4-BE49-F238E27FC236}">
                  <a16:creationId xmlns:a16="http://schemas.microsoft.com/office/drawing/2014/main" id="{15ED7F58-A3DD-CC90-6302-A119A0A6CF4A}"/>
                </a:ext>
              </a:extLst>
            </p:cNvPr>
            <p:cNvPicPr>
              <a:picLocks noChangeAspect="1"/>
            </p:cNvPicPr>
            <p:nvPr/>
          </p:nvPicPr>
          <p:blipFill>
            <a:blip r:embed="rId3"/>
            <a:srcRect/>
            <a:stretch/>
          </p:blipFill>
          <p:spPr>
            <a:xfrm>
              <a:off x="2396060" y="1775848"/>
              <a:ext cx="7772399" cy="4472454"/>
            </a:xfrm>
            <a:prstGeom prst="rect">
              <a:avLst/>
            </a:prstGeom>
          </p:spPr>
        </p:pic>
        <p:sp>
          <p:nvSpPr>
            <p:cNvPr id="4" name="TextBox 3">
              <a:extLst>
                <a:ext uri="{FF2B5EF4-FFF2-40B4-BE49-F238E27FC236}">
                  <a16:creationId xmlns:a16="http://schemas.microsoft.com/office/drawing/2014/main" id="{20F4FD7E-26ED-EB09-F971-6099FC880647}"/>
                </a:ext>
              </a:extLst>
            </p:cNvPr>
            <p:cNvSpPr txBox="1"/>
            <p:nvPr/>
          </p:nvSpPr>
          <p:spPr>
            <a:xfrm>
              <a:off x="6282260" y="2512242"/>
              <a:ext cx="3041184" cy="2996333"/>
            </a:xfrm>
            <a:prstGeom prst="rect">
              <a:avLst/>
            </a:prstGeom>
            <a:noFill/>
          </p:spPr>
          <p:txBody>
            <a:bodyPr wrap="square" anchor="ctr">
              <a:spAutoFit/>
            </a:bodyPr>
            <a:lstStyle/>
            <a:p>
              <a:pPr rtl="0">
                <a:spcAft>
                  <a:spcPts val="600"/>
                </a:spcAft>
                <a:buNone/>
              </a:pPr>
              <a:r>
                <a:rPr lang="en-AU" sz="2000" u="none" strike="noStrike" dirty="0">
                  <a:solidFill>
                    <a:srgbClr val="6B5FBF"/>
                  </a:solidFill>
                  <a:effectLst/>
                  <a:latin typeface="SZTOS MEDIUM" pitchFamily="2" charset="77"/>
                  <a:ea typeface="SZTOS MEDIUM" pitchFamily="2" charset="77"/>
                  <a:cs typeface="SZTOS MEDIUM" pitchFamily="2" charset="77"/>
                </a:rPr>
                <a:t>6. Pinning</a:t>
              </a:r>
            </a:p>
            <a:p>
              <a:pPr rtl="0">
                <a:lnSpc>
                  <a:spcPts val="2200"/>
                </a:lnSpc>
                <a:spcAft>
                  <a:spcPts val="600"/>
                </a:spcAft>
                <a:buNone/>
              </a:pPr>
              <a:r>
                <a:rPr lang="en-US" sz="1600" b="0" i="0" u="none" strike="noStrike" dirty="0">
                  <a:solidFill>
                    <a:srgbClr val="414141"/>
                  </a:solidFill>
                  <a:effectLst/>
                  <a:latin typeface="Montserrat" pitchFamily="2" charset="77"/>
                </a:rPr>
                <a:t>After about 2 weeks the mycelium in the casing layer begins to form tiny mushroom fruiting bodies, known as </a:t>
              </a:r>
              <a:r>
                <a:rPr lang="en-US" sz="1600" b="1" i="0" u="none" strike="noStrike" dirty="0">
                  <a:solidFill>
                    <a:srgbClr val="414141"/>
                  </a:solidFill>
                  <a:effectLst/>
                  <a:latin typeface="Montserrat" pitchFamily="2" charset="77"/>
                </a:rPr>
                <a:t>pins</a:t>
              </a:r>
              <a:r>
                <a:rPr lang="en-US" sz="1600" b="0" i="0" u="none" strike="noStrike" dirty="0">
                  <a:solidFill>
                    <a:srgbClr val="414141"/>
                  </a:solidFill>
                  <a:effectLst/>
                  <a:latin typeface="Montserrat" pitchFamily="2" charset="77"/>
                </a:rPr>
                <a:t>. The pins look like small, white blobs or ‘pinheads’ and will eventually grow into full-sized mushrooms.</a:t>
              </a:r>
              <a:endParaRPr lang="en-AU" sz="1600" b="0" i="0" u="none" strike="noStrike" dirty="0">
                <a:solidFill>
                  <a:srgbClr val="414141"/>
                </a:solidFill>
                <a:effectLst/>
                <a:latin typeface="Montserrat" pitchFamily="2" charset="77"/>
              </a:endParaRPr>
            </a:p>
          </p:txBody>
        </p:sp>
        <p:pic>
          <p:nvPicPr>
            <p:cNvPr id="5" name="Picture 4">
              <a:extLst>
                <a:ext uri="{FF2B5EF4-FFF2-40B4-BE49-F238E27FC236}">
                  <a16:creationId xmlns:a16="http://schemas.microsoft.com/office/drawing/2014/main" id="{9E8C94C7-D7EC-E0C2-744F-AFC04D9B2EEE}"/>
                </a:ext>
              </a:extLst>
            </p:cNvPr>
            <p:cNvPicPr>
              <a:picLocks noChangeAspect="1"/>
            </p:cNvPicPr>
            <p:nvPr/>
          </p:nvPicPr>
          <p:blipFill>
            <a:blip r:embed="rId9"/>
            <a:srcRect/>
            <a:stretch/>
          </p:blipFill>
          <p:spPr>
            <a:xfrm>
              <a:off x="3297836" y="2589217"/>
              <a:ext cx="2680271" cy="2842385"/>
            </a:xfrm>
            <a:prstGeom prst="rect">
              <a:avLst/>
            </a:prstGeom>
          </p:spPr>
        </p:pic>
      </p:grpSp>
      <p:grpSp>
        <p:nvGrpSpPr>
          <p:cNvPr id="6" name="7. harvesting">
            <a:extLst>
              <a:ext uri="{FF2B5EF4-FFF2-40B4-BE49-F238E27FC236}">
                <a16:creationId xmlns:a16="http://schemas.microsoft.com/office/drawing/2014/main" id="{36896674-602B-4AB5-D095-A60408B3BD6C}"/>
              </a:ext>
            </a:extLst>
          </p:cNvPr>
          <p:cNvGrpSpPr/>
          <p:nvPr/>
        </p:nvGrpSpPr>
        <p:grpSpPr>
          <a:xfrm>
            <a:off x="2292241" y="1298360"/>
            <a:ext cx="7772399" cy="4472454"/>
            <a:chOff x="2396060" y="1775848"/>
            <a:chExt cx="7772399" cy="4472454"/>
          </a:xfrm>
        </p:grpSpPr>
        <p:pic>
          <p:nvPicPr>
            <p:cNvPr id="7" name="Picture 6">
              <a:extLst>
                <a:ext uri="{FF2B5EF4-FFF2-40B4-BE49-F238E27FC236}">
                  <a16:creationId xmlns:a16="http://schemas.microsoft.com/office/drawing/2014/main" id="{83B34DFA-2BE2-D532-EB0E-42D070508E06}"/>
                </a:ext>
              </a:extLst>
            </p:cNvPr>
            <p:cNvPicPr>
              <a:picLocks noChangeAspect="1"/>
            </p:cNvPicPr>
            <p:nvPr/>
          </p:nvPicPr>
          <p:blipFill>
            <a:blip r:embed="rId3"/>
            <a:srcRect/>
            <a:stretch/>
          </p:blipFill>
          <p:spPr>
            <a:xfrm>
              <a:off x="2396060" y="1775848"/>
              <a:ext cx="7772399" cy="4472454"/>
            </a:xfrm>
            <a:prstGeom prst="rect">
              <a:avLst/>
            </a:prstGeom>
          </p:spPr>
        </p:pic>
        <p:sp>
          <p:nvSpPr>
            <p:cNvPr id="8" name="TextBox 7">
              <a:extLst>
                <a:ext uri="{FF2B5EF4-FFF2-40B4-BE49-F238E27FC236}">
                  <a16:creationId xmlns:a16="http://schemas.microsoft.com/office/drawing/2014/main" id="{7B111629-047C-68C3-09BA-B1D202C9C120}"/>
                </a:ext>
              </a:extLst>
            </p:cNvPr>
            <p:cNvSpPr txBox="1"/>
            <p:nvPr/>
          </p:nvSpPr>
          <p:spPr>
            <a:xfrm>
              <a:off x="6270002" y="2553096"/>
              <a:ext cx="3041184" cy="2996333"/>
            </a:xfrm>
            <a:prstGeom prst="rect">
              <a:avLst/>
            </a:prstGeom>
            <a:noFill/>
          </p:spPr>
          <p:txBody>
            <a:bodyPr wrap="square" anchor="ctr">
              <a:spAutoFit/>
            </a:bodyPr>
            <a:lstStyle/>
            <a:p>
              <a:pPr rtl="0">
                <a:spcAft>
                  <a:spcPts val="600"/>
                </a:spcAft>
                <a:buNone/>
              </a:pPr>
              <a:r>
                <a:rPr lang="en-AU" sz="2000" u="none" strike="noStrike" dirty="0">
                  <a:solidFill>
                    <a:srgbClr val="6B5FBF"/>
                  </a:solidFill>
                  <a:effectLst/>
                  <a:latin typeface="SZTOS MEDIUM" pitchFamily="2" charset="77"/>
                  <a:ea typeface="SZTOS MEDIUM" pitchFamily="2" charset="77"/>
                  <a:cs typeface="SZTOS MEDIUM" pitchFamily="2" charset="77"/>
                </a:rPr>
                <a:t>7. Harvesting</a:t>
              </a:r>
            </a:p>
            <a:p>
              <a:pPr rtl="0">
                <a:lnSpc>
                  <a:spcPts val="2200"/>
                </a:lnSpc>
                <a:spcAft>
                  <a:spcPts val="600"/>
                </a:spcAft>
                <a:buNone/>
              </a:pPr>
              <a:r>
                <a:rPr lang="en-US" sz="1600" b="0" i="0" u="none" strike="noStrike" dirty="0">
                  <a:solidFill>
                    <a:srgbClr val="414141"/>
                  </a:solidFill>
                  <a:effectLst/>
                  <a:latin typeface="Montserrat" pitchFamily="2" charset="77"/>
                </a:rPr>
                <a:t>After a few days, the pins form into mushrooms - baby buttons, then cups, then flats. The mushrooms are harvested every day. The mushrooms grow in cycles called a 'Flush'. There are three 'flushes' in one mushroom crop.</a:t>
              </a:r>
              <a:endParaRPr lang="en-AU" sz="1600" b="0" i="0" u="none" strike="noStrike" dirty="0">
                <a:solidFill>
                  <a:srgbClr val="414141"/>
                </a:solidFill>
                <a:effectLst/>
                <a:latin typeface="Montserrat" pitchFamily="2" charset="77"/>
              </a:endParaRPr>
            </a:p>
          </p:txBody>
        </p:sp>
        <p:pic>
          <p:nvPicPr>
            <p:cNvPr id="10" name="Picture 9">
              <a:extLst>
                <a:ext uri="{FF2B5EF4-FFF2-40B4-BE49-F238E27FC236}">
                  <a16:creationId xmlns:a16="http://schemas.microsoft.com/office/drawing/2014/main" id="{F7B4B772-1F84-B90B-4B8A-9BB9D888B84E}"/>
                </a:ext>
              </a:extLst>
            </p:cNvPr>
            <p:cNvPicPr>
              <a:picLocks noChangeAspect="1"/>
            </p:cNvPicPr>
            <p:nvPr/>
          </p:nvPicPr>
          <p:blipFill>
            <a:blip r:embed="rId10"/>
            <a:srcRect/>
            <a:stretch/>
          </p:blipFill>
          <p:spPr>
            <a:xfrm>
              <a:off x="3297836" y="2589217"/>
              <a:ext cx="2680271" cy="2842385"/>
            </a:xfrm>
            <a:prstGeom prst="rect">
              <a:avLst/>
            </a:prstGeom>
          </p:spPr>
        </p:pic>
      </p:grpSp>
      <p:grpSp>
        <p:nvGrpSpPr>
          <p:cNvPr id="57" name="menu">
            <a:extLst>
              <a:ext uri="{FF2B5EF4-FFF2-40B4-BE49-F238E27FC236}">
                <a16:creationId xmlns:a16="http://schemas.microsoft.com/office/drawing/2014/main" id="{EB091247-64A3-F368-09A0-8F6E1928CC7C}"/>
              </a:ext>
            </a:extLst>
          </p:cNvPr>
          <p:cNvGrpSpPr/>
          <p:nvPr/>
        </p:nvGrpSpPr>
        <p:grpSpPr>
          <a:xfrm>
            <a:off x="11474101" y="2871719"/>
            <a:ext cx="460535" cy="1114561"/>
            <a:chOff x="151927" y="2325786"/>
            <a:chExt cx="260682" cy="630889"/>
          </a:xfrm>
        </p:grpSpPr>
        <p:sp>
          <p:nvSpPr>
            <p:cNvPr id="58" name="Rectangle: Rounded Corners 63">
              <a:extLst>
                <a:ext uri="{FF2B5EF4-FFF2-40B4-BE49-F238E27FC236}">
                  <a16:creationId xmlns:a16="http://schemas.microsoft.com/office/drawing/2014/main" id="{26973B59-17A2-63CA-872F-216A21685FC9}"/>
                </a:ext>
              </a:extLst>
            </p:cNvPr>
            <p:cNvSpPr/>
            <p:nvPr/>
          </p:nvSpPr>
          <p:spPr>
            <a:xfrm rot="10800000">
              <a:off x="151927" y="2325786"/>
              <a:ext cx="260682" cy="630889"/>
            </a:xfrm>
            <a:prstGeom prst="roundRect">
              <a:avLst>
                <a:gd name="adj" fmla="val 50000"/>
              </a:avLst>
            </a:prstGeom>
            <a:solidFill>
              <a:srgbClr val="FBF7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highlight>
                  <a:srgbClr val="FFFF00"/>
                </a:highlight>
              </a:endParaRPr>
            </a:p>
          </p:txBody>
        </p:sp>
        <p:pic>
          <p:nvPicPr>
            <p:cNvPr id="59" name="a4">
              <a:hlinkClick r:id="" action="ppaction://hlinkshowjump?jump=nextslide"/>
              <a:extLst>
                <a:ext uri="{FF2B5EF4-FFF2-40B4-BE49-F238E27FC236}">
                  <a16:creationId xmlns:a16="http://schemas.microsoft.com/office/drawing/2014/main" id="{D010BBB2-7868-9D9B-784C-3FD24D4DF5CF}"/>
                </a:ext>
              </a:extLst>
            </p:cNvPr>
            <p:cNvPicPr>
              <a:picLocks noChangeAspect="1"/>
            </p:cNvPicPr>
            <p:nvPr/>
          </p:nvPicPr>
          <p:blipFill>
            <a:blip r:embed="rId11"/>
            <a:srcRect/>
            <a:stretch/>
          </p:blipFill>
          <p:spPr>
            <a:xfrm>
              <a:off x="204687" y="2740767"/>
              <a:ext cx="154441" cy="106747"/>
            </a:xfrm>
            <a:prstGeom prst="rect">
              <a:avLst/>
            </a:prstGeom>
          </p:spPr>
        </p:pic>
        <p:pic>
          <p:nvPicPr>
            <p:cNvPr id="60" name="a4">
              <a:hlinkClick r:id="" action="ppaction://hlinkshowjump?jump=previousslide"/>
              <a:extLst>
                <a:ext uri="{FF2B5EF4-FFF2-40B4-BE49-F238E27FC236}">
                  <a16:creationId xmlns:a16="http://schemas.microsoft.com/office/drawing/2014/main" id="{A3D1F812-33BB-B015-4ADC-F447B09D5897}"/>
                </a:ext>
              </a:extLst>
            </p:cNvPr>
            <p:cNvPicPr>
              <a:picLocks noChangeAspect="1"/>
            </p:cNvPicPr>
            <p:nvPr/>
          </p:nvPicPr>
          <p:blipFill>
            <a:blip r:embed="rId11"/>
            <a:srcRect/>
            <a:stretch/>
          </p:blipFill>
          <p:spPr>
            <a:xfrm rot="10800000">
              <a:off x="204687" y="2434554"/>
              <a:ext cx="154441" cy="106747"/>
            </a:xfrm>
            <a:prstGeom prst="rect">
              <a:avLst/>
            </a:prstGeom>
          </p:spPr>
        </p:pic>
      </p:grpSp>
      <p:pic>
        <p:nvPicPr>
          <p:cNvPr id="20" name="bt1" descr="A red arrow in a white circle&#10;&#10;AI-generated content may be incorrect.">
            <a:extLst>
              <a:ext uri="{FF2B5EF4-FFF2-40B4-BE49-F238E27FC236}">
                <a16:creationId xmlns:a16="http://schemas.microsoft.com/office/drawing/2014/main" id="{8252721D-9116-179A-11F0-1D049E413FE4}"/>
              </a:ext>
            </a:extLst>
          </p:cNvPr>
          <p:cNvPicPr>
            <a:picLocks noChangeAspect="1"/>
          </p:cNvPicPr>
          <p:nvPr/>
        </p:nvPicPr>
        <p:blipFill>
          <a:blip r:embed="rId12"/>
          <a:stretch>
            <a:fillRect/>
          </a:stretch>
        </p:blipFill>
        <p:spPr>
          <a:xfrm rot="16200000">
            <a:off x="10076898" y="3310624"/>
            <a:ext cx="516610" cy="516610"/>
          </a:xfrm>
          <a:prstGeom prst="rect">
            <a:avLst/>
          </a:prstGeom>
        </p:spPr>
      </p:pic>
      <p:pic>
        <p:nvPicPr>
          <p:cNvPr id="22" name="bt2" descr="A red arrow in a white circle&#10;&#10;AI-generated content may be incorrect.">
            <a:extLst>
              <a:ext uri="{FF2B5EF4-FFF2-40B4-BE49-F238E27FC236}">
                <a16:creationId xmlns:a16="http://schemas.microsoft.com/office/drawing/2014/main" id="{29FCDA03-8C70-143B-6A13-0B13B709C548}"/>
              </a:ext>
            </a:extLst>
          </p:cNvPr>
          <p:cNvPicPr>
            <a:picLocks noChangeAspect="1"/>
          </p:cNvPicPr>
          <p:nvPr/>
        </p:nvPicPr>
        <p:blipFill>
          <a:blip r:embed="rId12"/>
          <a:stretch>
            <a:fillRect/>
          </a:stretch>
        </p:blipFill>
        <p:spPr>
          <a:xfrm rot="16200000">
            <a:off x="10076898" y="3310624"/>
            <a:ext cx="516610" cy="516610"/>
          </a:xfrm>
          <a:prstGeom prst="rect">
            <a:avLst/>
          </a:prstGeom>
        </p:spPr>
      </p:pic>
      <p:pic>
        <p:nvPicPr>
          <p:cNvPr id="24" name="bt3" descr="A red arrow in a white circle&#10;&#10;AI-generated content may be incorrect.">
            <a:extLst>
              <a:ext uri="{FF2B5EF4-FFF2-40B4-BE49-F238E27FC236}">
                <a16:creationId xmlns:a16="http://schemas.microsoft.com/office/drawing/2014/main" id="{9FE4F88A-0C3D-D223-577F-CC3EA60AD91C}"/>
              </a:ext>
            </a:extLst>
          </p:cNvPr>
          <p:cNvPicPr>
            <a:picLocks noChangeAspect="1"/>
          </p:cNvPicPr>
          <p:nvPr/>
        </p:nvPicPr>
        <p:blipFill>
          <a:blip r:embed="rId12"/>
          <a:stretch>
            <a:fillRect/>
          </a:stretch>
        </p:blipFill>
        <p:spPr>
          <a:xfrm rot="16200000">
            <a:off x="10076898" y="3310624"/>
            <a:ext cx="516610" cy="516610"/>
          </a:xfrm>
          <a:prstGeom prst="rect">
            <a:avLst/>
          </a:prstGeom>
        </p:spPr>
      </p:pic>
      <p:pic>
        <p:nvPicPr>
          <p:cNvPr id="26" name="bt4" descr="A red arrow in a white circle&#10;&#10;AI-generated content may be incorrect.">
            <a:extLst>
              <a:ext uri="{FF2B5EF4-FFF2-40B4-BE49-F238E27FC236}">
                <a16:creationId xmlns:a16="http://schemas.microsoft.com/office/drawing/2014/main" id="{F29A2E4C-FD20-0C22-6D72-4E1A3B81FF76}"/>
              </a:ext>
            </a:extLst>
          </p:cNvPr>
          <p:cNvPicPr>
            <a:picLocks noChangeAspect="1"/>
          </p:cNvPicPr>
          <p:nvPr/>
        </p:nvPicPr>
        <p:blipFill>
          <a:blip r:embed="rId12"/>
          <a:stretch>
            <a:fillRect/>
          </a:stretch>
        </p:blipFill>
        <p:spPr>
          <a:xfrm rot="16200000">
            <a:off x="10076898" y="3310624"/>
            <a:ext cx="516610" cy="516610"/>
          </a:xfrm>
          <a:prstGeom prst="rect">
            <a:avLst/>
          </a:prstGeom>
        </p:spPr>
      </p:pic>
      <p:pic>
        <p:nvPicPr>
          <p:cNvPr id="11" name="bt5" descr="A red arrow in a white circle&#10;&#10;AI-generated content may be incorrect.">
            <a:extLst>
              <a:ext uri="{FF2B5EF4-FFF2-40B4-BE49-F238E27FC236}">
                <a16:creationId xmlns:a16="http://schemas.microsoft.com/office/drawing/2014/main" id="{164CEDA3-4AB0-37C1-EE29-ADD3786D4BCF}"/>
              </a:ext>
            </a:extLst>
          </p:cNvPr>
          <p:cNvPicPr>
            <a:picLocks noChangeAspect="1"/>
          </p:cNvPicPr>
          <p:nvPr/>
        </p:nvPicPr>
        <p:blipFill>
          <a:blip r:embed="rId12"/>
          <a:stretch>
            <a:fillRect/>
          </a:stretch>
        </p:blipFill>
        <p:spPr>
          <a:xfrm rot="16200000">
            <a:off x="10076898" y="3310624"/>
            <a:ext cx="516610" cy="516610"/>
          </a:xfrm>
          <a:prstGeom prst="rect">
            <a:avLst/>
          </a:prstGeom>
        </p:spPr>
      </p:pic>
      <p:pic>
        <p:nvPicPr>
          <p:cNvPr id="12" name="bt6" descr="A red arrow in a white circle&#10;&#10;AI-generated content may be incorrect.">
            <a:extLst>
              <a:ext uri="{FF2B5EF4-FFF2-40B4-BE49-F238E27FC236}">
                <a16:creationId xmlns:a16="http://schemas.microsoft.com/office/drawing/2014/main" id="{1061F9AD-690E-1D77-3665-B68E4C6FF270}"/>
              </a:ext>
            </a:extLst>
          </p:cNvPr>
          <p:cNvPicPr>
            <a:picLocks noChangeAspect="1"/>
          </p:cNvPicPr>
          <p:nvPr/>
        </p:nvPicPr>
        <p:blipFill>
          <a:blip r:embed="rId12"/>
          <a:stretch>
            <a:fillRect/>
          </a:stretch>
        </p:blipFill>
        <p:spPr>
          <a:xfrm rot="16200000">
            <a:off x="10076898" y="3310624"/>
            <a:ext cx="516610" cy="516610"/>
          </a:xfrm>
          <a:prstGeom prst="rect">
            <a:avLst/>
          </a:prstGeom>
        </p:spPr>
      </p:pic>
      <p:pic>
        <p:nvPicPr>
          <p:cNvPr id="27" name="bt7" descr="A red arrow in a white circle&#10;&#10;AI-generated content may be incorrect.">
            <a:extLst>
              <a:ext uri="{FF2B5EF4-FFF2-40B4-BE49-F238E27FC236}">
                <a16:creationId xmlns:a16="http://schemas.microsoft.com/office/drawing/2014/main" id="{3C1BC49B-3E00-6F9E-C07C-A025A89D39B4}"/>
              </a:ext>
            </a:extLst>
          </p:cNvPr>
          <p:cNvPicPr>
            <a:picLocks noChangeAspect="1"/>
          </p:cNvPicPr>
          <p:nvPr/>
        </p:nvPicPr>
        <p:blipFill>
          <a:blip r:embed="rId12"/>
          <a:stretch>
            <a:fillRect/>
          </a:stretch>
        </p:blipFill>
        <p:spPr>
          <a:xfrm rot="5400000">
            <a:off x="1669122" y="3310624"/>
            <a:ext cx="516610" cy="516610"/>
          </a:xfrm>
          <a:prstGeom prst="rect">
            <a:avLst/>
          </a:prstGeom>
        </p:spPr>
      </p:pic>
      <p:sp>
        <p:nvSpPr>
          <p:cNvPr id="9" name="Title 1">
            <a:extLst>
              <a:ext uri="{FF2B5EF4-FFF2-40B4-BE49-F238E27FC236}">
                <a16:creationId xmlns:a16="http://schemas.microsoft.com/office/drawing/2014/main" id="{2187711C-9B66-DF92-EC09-3206E3B3CB13}"/>
              </a:ext>
            </a:extLst>
          </p:cNvPr>
          <p:cNvSpPr txBox="1">
            <a:spLocks/>
          </p:cNvSpPr>
          <p:nvPr/>
        </p:nvSpPr>
        <p:spPr>
          <a:xfrm>
            <a:off x="341109" y="352330"/>
            <a:ext cx="9864918" cy="95287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rgbClr val="9B2242"/>
                </a:solidFill>
                <a:latin typeface="Sztosfixed" pitchFamily="2" charset="77"/>
                <a:ea typeface="Sztosfixed" pitchFamily="2" charset="77"/>
                <a:cs typeface="Sztosfixed" pitchFamily="2" charset="77"/>
              </a:rPr>
              <a:t>The Steps to Mushroom Farming</a:t>
            </a:r>
          </a:p>
        </p:txBody>
      </p:sp>
    </p:spTree>
    <p:extLst>
      <p:ext uri="{BB962C8B-B14F-4D97-AF65-F5344CB8AC3E}">
        <p14:creationId xmlns:p14="http://schemas.microsoft.com/office/powerpoint/2010/main" val="973242830"/>
      </p:ext>
    </p:extLst>
  </p:cSld>
  <p:clrMapOvr>
    <a:masterClrMapping/>
  </p:clrMapOvr>
  <p:transition spd="slow" advClick="0">
    <p:push dir="u"/>
  </p:transition>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childTnLst>
              </p:cTn>
              <p:nextCondLst>
                <p:cond evt="onClick" delay="0">
                  <p:tgtEl>
                    <p:spTgt spid="20"/>
                  </p:tgtEl>
                </p:cond>
              </p:nextCondLst>
            </p:seq>
            <p:seq concurrent="1" nextAc="seek">
              <p:cTn id="9" restart="whenNotActive" fill="hold" evtFilter="cancelBubble" nodeType="interactiveSeq">
                <p:stCondLst>
                  <p:cond evt="onClick" delay="0">
                    <p:tgtEl>
                      <p:spTgt spid="22"/>
                    </p:tgtEl>
                  </p:cond>
                </p:stCondLst>
                <p:endSync evt="end" delay="0">
                  <p:rtn val="all"/>
                </p:endSync>
                <p:childTnLst>
                  <p:par>
                    <p:cTn id="10" fill="hold">
                      <p:stCondLst>
                        <p:cond delay="0"/>
                      </p:stCondLst>
                      <p:childTnLst>
                        <p:par>
                          <p:cTn id="11" fill="hold">
                            <p:stCondLst>
                              <p:cond delay="0"/>
                            </p:stCondLst>
                            <p:childTnLst>
                              <p:par>
                                <p:cTn id="12" presetID="1" presetClass="entr" presetSubtype="0" fill="hold" nodeType="withEffect">
                                  <p:stCondLst>
                                    <p:cond delay="0"/>
                                  </p:stCondLst>
                                  <p:childTnLst>
                                    <p:set>
                                      <p:cBhvr>
                                        <p:cTn id="13" dur="1" fill="hold">
                                          <p:stCondLst>
                                            <p:cond delay="0"/>
                                          </p:stCondLst>
                                        </p:cTn>
                                        <p:tgtEl>
                                          <p:spTgt spid="45"/>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childTnLst>
                                </p:cTn>
                              </p:par>
                            </p:childTnLst>
                          </p:cTn>
                        </p:par>
                      </p:childTnLst>
                    </p:cTn>
                  </p:par>
                </p:childTnLst>
              </p:cTn>
              <p:nextCondLst>
                <p:cond evt="onClick" delay="0">
                  <p:tgtEl>
                    <p:spTgt spid="22"/>
                  </p:tgtEl>
                </p:cond>
              </p:nextCondLst>
            </p:seq>
            <p:seq concurrent="1" nextAc="seek">
              <p:cTn id="16" restart="whenNotActive" fill="hold" evtFilter="cancelBubble" nodeType="interactiveSeq">
                <p:stCondLst>
                  <p:cond evt="onClick" delay="0">
                    <p:tgtEl>
                      <p:spTgt spid="24"/>
                    </p:tgtEl>
                  </p:cond>
                </p:stCondLst>
                <p:endSync evt="end" delay="0">
                  <p:rtn val="all"/>
                </p:endSync>
                <p:childTnLst>
                  <p:par>
                    <p:cTn id="17" fill="hold">
                      <p:stCondLst>
                        <p:cond delay="0"/>
                      </p:stCondLst>
                      <p:childTnLst>
                        <p:par>
                          <p:cTn id="18" fill="hold">
                            <p:stCondLst>
                              <p:cond delay="0"/>
                            </p:stCondLst>
                            <p:childTnLst>
                              <p:par>
                                <p:cTn id="19" presetID="1" presetClass="entr" presetSubtype="0" fill="hold" nodeType="withEffect">
                                  <p:stCondLst>
                                    <p:cond delay="0"/>
                                  </p:stCondLst>
                                  <p:childTnLst>
                                    <p:set>
                                      <p:cBhvr>
                                        <p:cTn id="20" dur="1" fill="hold">
                                          <p:stCondLst>
                                            <p:cond delay="0"/>
                                          </p:stCondLst>
                                        </p:cTn>
                                        <p:tgtEl>
                                          <p:spTgt spid="4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childTnLst>
              </p:cTn>
              <p:nextCondLst>
                <p:cond evt="onClick" delay="0">
                  <p:tgtEl>
                    <p:spTgt spid="24"/>
                  </p:tgtEl>
                </p:cond>
              </p:nextCondLst>
            </p:seq>
            <p:seq concurrent="1" nextAc="seek">
              <p:cTn id="23" restart="whenNotActive" fill="hold" evtFilter="cancelBubble" nodeType="interactiveSeq">
                <p:stCondLst>
                  <p:cond evt="onClick" delay="0">
                    <p:tgtEl>
                      <p:spTgt spid="26"/>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11"/>
                                        </p:tgtEl>
                                        <p:attrNameLst>
                                          <p:attrName>style.visibility</p:attrName>
                                        </p:attrNameLst>
                                      </p:cBhvr>
                                      <p:to>
                                        <p:strVal val="visible"/>
                                      </p:to>
                                    </p:set>
                                  </p:childTnLst>
                                </p:cTn>
                              </p:par>
                            </p:childTnLst>
                          </p:cTn>
                        </p:par>
                      </p:childTnLst>
                    </p:cTn>
                  </p:par>
                </p:childTnLst>
              </p:cTn>
              <p:nextCondLst>
                <p:cond evt="onClick" delay="0">
                  <p:tgtEl>
                    <p:spTgt spid="26"/>
                  </p:tgtEl>
                </p:cond>
              </p:nextCondLst>
            </p:seq>
            <p:seq concurrent="1" nextAc="seek">
              <p:cTn id="30" restart="whenNotActive" fill="hold" evtFilter="cancelBubble" nodeType="interactiveSeq">
                <p:stCondLst>
                  <p:cond evt="onClick" delay="0">
                    <p:tgtEl>
                      <p:spTgt spid="11"/>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nodeType="withEffect">
                                  <p:stCondLst>
                                    <p:cond delay="0"/>
                                  </p:stCondLst>
                                  <p:childTnLst>
                                    <p:set>
                                      <p:cBhvr>
                                        <p:cTn id="34" dur="1" fill="hold">
                                          <p:stCondLst>
                                            <p:cond delay="0"/>
                                          </p:stCondLst>
                                        </p:cTn>
                                        <p:tgtEl>
                                          <p:spTgt spid="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childTnLst>
                          </p:cTn>
                        </p:par>
                      </p:childTnLst>
                    </p:cTn>
                  </p:par>
                </p:childTnLst>
              </p:cTn>
              <p:nextCondLst>
                <p:cond evt="onClick" delay="0">
                  <p:tgtEl>
                    <p:spTgt spid="11"/>
                  </p:tgtEl>
                </p:cond>
              </p:nextCondLst>
            </p:seq>
            <p:seq concurrent="1" nextAc="seek">
              <p:cTn id="37" restart="whenNotActive" fill="hold" evtFilter="cancelBubble" nodeType="interactiveSeq">
                <p:stCondLst>
                  <p:cond evt="onClick" delay="0">
                    <p:tgtEl>
                      <p:spTgt spid="12"/>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nodeType="withEffect">
                                  <p:stCondLst>
                                    <p:cond delay="0"/>
                                  </p:stCondLst>
                                  <p:childTnLst>
                                    <p:set>
                                      <p:cBhvr>
                                        <p:cTn id="41" dur="1" fill="hold">
                                          <p:stCondLst>
                                            <p:cond delay="0"/>
                                          </p:stCondLst>
                                        </p:cTn>
                                        <p:tgtEl>
                                          <p:spTgt spid="6"/>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27"/>
                                        </p:tgtEl>
                                        <p:attrNameLst>
                                          <p:attrName>style.visibility</p:attrName>
                                        </p:attrNameLst>
                                      </p:cBhvr>
                                      <p:to>
                                        <p:strVal val="visible"/>
                                      </p:to>
                                    </p:set>
                                  </p:childTnLst>
                                </p:cTn>
                              </p:par>
                              <p:par>
                                <p:cTn id="44" presetID="1" presetClass="exit" presetSubtype="0" fill="hold" nodeType="withEffect">
                                  <p:stCondLst>
                                    <p:cond delay="0"/>
                                  </p:stCondLst>
                                  <p:childTnLst>
                                    <p:set>
                                      <p:cBhvr>
                                        <p:cTn id="45" dur="1" fill="hold">
                                          <p:stCondLst>
                                            <p:cond delay="0"/>
                                          </p:stCondLst>
                                        </p:cTn>
                                        <p:tgtEl>
                                          <p:spTgt spid="22"/>
                                        </p:tgtEl>
                                        <p:attrNameLst>
                                          <p:attrName>style.visibility</p:attrName>
                                        </p:attrNameLst>
                                      </p:cBhvr>
                                      <p:to>
                                        <p:strVal val="hidden"/>
                                      </p:to>
                                    </p:set>
                                  </p:childTnLst>
                                </p:cTn>
                              </p:par>
                              <p:par>
                                <p:cTn id="46" presetID="1" presetClass="exit" presetSubtype="0" fill="hold" nodeType="withEffect">
                                  <p:stCondLst>
                                    <p:cond delay="0"/>
                                  </p:stCondLst>
                                  <p:childTnLst>
                                    <p:set>
                                      <p:cBhvr>
                                        <p:cTn id="47" dur="1" fill="hold">
                                          <p:stCondLst>
                                            <p:cond delay="0"/>
                                          </p:stCondLst>
                                        </p:cTn>
                                        <p:tgtEl>
                                          <p:spTgt spid="24"/>
                                        </p:tgtEl>
                                        <p:attrNameLst>
                                          <p:attrName>style.visibility</p:attrName>
                                        </p:attrNameLst>
                                      </p:cBhvr>
                                      <p:to>
                                        <p:strVal val="hidden"/>
                                      </p:to>
                                    </p:set>
                                  </p:childTnLst>
                                </p:cTn>
                              </p:par>
                              <p:par>
                                <p:cTn id="48" presetID="1" presetClass="exit" presetSubtype="0" fill="hold" nodeType="withEffect">
                                  <p:stCondLst>
                                    <p:cond delay="0"/>
                                  </p:stCondLst>
                                  <p:childTnLst>
                                    <p:set>
                                      <p:cBhvr>
                                        <p:cTn id="49" dur="1" fill="hold">
                                          <p:stCondLst>
                                            <p:cond delay="0"/>
                                          </p:stCondLst>
                                        </p:cTn>
                                        <p:tgtEl>
                                          <p:spTgt spid="26"/>
                                        </p:tgtEl>
                                        <p:attrNameLst>
                                          <p:attrName>style.visibility</p:attrName>
                                        </p:attrNameLst>
                                      </p:cBhvr>
                                      <p:to>
                                        <p:strVal val="hidden"/>
                                      </p:to>
                                    </p:set>
                                  </p:childTnLst>
                                </p:cTn>
                              </p:par>
                              <p:par>
                                <p:cTn id="50" presetID="1" presetClass="exit" presetSubtype="0" fill="hold" nodeType="withEffect">
                                  <p:stCondLst>
                                    <p:cond delay="0"/>
                                  </p:stCondLst>
                                  <p:childTnLst>
                                    <p:set>
                                      <p:cBhvr>
                                        <p:cTn id="51" dur="1" fill="hold">
                                          <p:stCondLst>
                                            <p:cond delay="0"/>
                                          </p:stCondLst>
                                        </p:cTn>
                                        <p:tgtEl>
                                          <p:spTgt spid="20"/>
                                        </p:tgtEl>
                                        <p:attrNameLst>
                                          <p:attrName>style.visibility</p:attrName>
                                        </p:attrNameLst>
                                      </p:cBhvr>
                                      <p:to>
                                        <p:strVal val="hidden"/>
                                      </p:to>
                                    </p:set>
                                  </p:childTnLst>
                                </p:cTn>
                              </p:par>
                              <p:par>
                                <p:cTn id="52" presetID="1" presetClass="exit" presetSubtype="0" fill="hold" nodeType="withEffect">
                                  <p:stCondLst>
                                    <p:cond delay="0"/>
                                  </p:stCondLst>
                                  <p:childTnLst>
                                    <p:set>
                                      <p:cBhvr>
                                        <p:cTn id="53" dur="1" fill="hold">
                                          <p:stCondLst>
                                            <p:cond delay="0"/>
                                          </p:stCondLst>
                                        </p:cTn>
                                        <p:tgtEl>
                                          <p:spTgt spid="12"/>
                                        </p:tgtEl>
                                        <p:attrNameLst>
                                          <p:attrName>style.visibility</p:attrName>
                                        </p:attrNameLst>
                                      </p:cBhvr>
                                      <p:to>
                                        <p:strVal val="hidden"/>
                                      </p:to>
                                    </p:set>
                                  </p:childTnLst>
                                </p:cTn>
                              </p:par>
                              <p:par>
                                <p:cTn id="54" presetID="1" presetClass="exit" presetSubtype="0" fill="hold" nodeType="withEffect">
                                  <p:stCondLst>
                                    <p:cond delay="0"/>
                                  </p:stCondLst>
                                  <p:childTnLst>
                                    <p:set>
                                      <p:cBhvr>
                                        <p:cTn id="55" dur="1" fill="hold">
                                          <p:stCondLst>
                                            <p:cond delay="0"/>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56" restart="whenNotActive" fill="hold" evtFilter="cancelBubble" nodeType="interactiveSeq">
                <p:stCondLst>
                  <p:cond evt="onClick" delay="0">
                    <p:tgtEl>
                      <p:spTgt spid="27"/>
                    </p:tgtEl>
                  </p:cond>
                </p:stCondLst>
                <p:endSync evt="end" delay="0">
                  <p:rtn val="all"/>
                </p:endSync>
                <p:childTnLst>
                  <p:par>
                    <p:cTn id="57" fill="hold">
                      <p:stCondLst>
                        <p:cond delay="0"/>
                      </p:stCondLst>
                      <p:childTnLst>
                        <p:par>
                          <p:cTn id="58" fill="hold">
                            <p:stCondLst>
                              <p:cond delay="0"/>
                            </p:stCondLst>
                            <p:childTnLst>
                              <p:par>
                                <p:cTn id="59" presetID="1" presetClass="exit" presetSubtype="0" fill="hold" nodeType="withEffect">
                                  <p:stCondLst>
                                    <p:cond delay="0"/>
                                  </p:stCondLst>
                                  <p:childTnLst>
                                    <p:set>
                                      <p:cBhvr>
                                        <p:cTn id="60" dur="1" fill="hold">
                                          <p:stCondLst>
                                            <p:cond delay="0"/>
                                          </p:stCondLst>
                                        </p:cTn>
                                        <p:tgtEl>
                                          <p:spTgt spid="27"/>
                                        </p:tgtEl>
                                        <p:attrNameLst>
                                          <p:attrName>style.visibility</p:attrName>
                                        </p:attrNameLst>
                                      </p:cBhvr>
                                      <p:to>
                                        <p:strVal val="hidden"/>
                                      </p:to>
                                    </p:set>
                                  </p:childTnLst>
                                </p:cTn>
                              </p:par>
                              <p:par>
                                <p:cTn id="61" presetID="1" presetClass="exit" presetSubtype="0" fill="hold" nodeType="withEffect">
                                  <p:stCondLst>
                                    <p:cond delay="0"/>
                                  </p:stCondLst>
                                  <p:childTnLst>
                                    <p:set>
                                      <p:cBhvr>
                                        <p:cTn id="62" dur="1" fill="hold">
                                          <p:stCondLst>
                                            <p:cond delay="0"/>
                                          </p:stCondLst>
                                        </p:cTn>
                                        <p:tgtEl>
                                          <p:spTgt spid="36"/>
                                        </p:tgtEl>
                                        <p:attrNameLst>
                                          <p:attrName>style.visibility</p:attrName>
                                        </p:attrNameLst>
                                      </p:cBhvr>
                                      <p:to>
                                        <p:strVal val="hidden"/>
                                      </p:to>
                                    </p:set>
                                  </p:childTnLst>
                                </p:cTn>
                              </p:par>
                              <p:par>
                                <p:cTn id="63" presetID="1" presetClass="exit" presetSubtype="0" fill="hold" nodeType="withEffect">
                                  <p:stCondLst>
                                    <p:cond delay="0"/>
                                  </p:stCondLst>
                                  <p:childTnLst>
                                    <p:set>
                                      <p:cBhvr>
                                        <p:cTn id="64" dur="1" fill="hold">
                                          <p:stCondLst>
                                            <p:cond delay="0"/>
                                          </p:stCondLst>
                                        </p:cTn>
                                        <p:tgtEl>
                                          <p:spTgt spid="45"/>
                                        </p:tgtEl>
                                        <p:attrNameLst>
                                          <p:attrName>style.visibility</p:attrName>
                                        </p:attrNameLst>
                                      </p:cBhvr>
                                      <p:to>
                                        <p:strVal val="hidden"/>
                                      </p:to>
                                    </p:set>
                                  </p:childTnLst>
                                </p:cTn>
                              </p:par>
                              <p:par>
                                <p:cTn id="65" presetID="1" presetClass="exit" presetSubtype="0" fill="hold" nodeType="withEffect">
                                  <p:stCondLst>
                                    <p:cond delay="0"/>
                                  </p:stCondLst>
                                  <p:childTnLst>
                                    <p:set>
                                      <p:cBhvr>
                                        <p:cTn id="66" dur="1" fill="hold">
                                          <p:stCondLst>
                                            <p:cond delay="0"/>
                                          </p:stCondLst>
                                        </p:cTn>
                                        <p:tgtEl>
                                          <p:spTgt spid="49"/>
                                        </p:tgtEl>
                                        <p:attrNameLst>
                                          <p:attrName>style.visibility</p:attrName>
                                        </p:attrNameLst>
                                      </p:cBhvr>
                                      <p:to>
                                        <p:strVal val="hidden"/>
                                      </p:to>
                                    </p:set>
                                  </p:childTnLst>
                                </p:cTn>
                              </p:par>
                              <p:par>
                                <p:cTn id="67" presetID="1" presetClass="exit" presetSubtype="0" fill="hold" nodeType="withEffect">
                                  <p:stCondLst>
                                    <p:cond delay="0"/>
                                  </p:stCondLst>
                                  <p:childTnLst>
                                    <p:set>
                                      <p:cBhvr>
                                        <p:cTn id="68" dur="1" fill="hold">
                                          <p:stCondLst>
                                            <p:cond delay="0"/>
                                          </p:stCondLst>
                                        </p:cTn>
                                        <p:tgtEl>
                                          <p:spTgt spid="53"/>
                                        </p:tgtEl>
                                        <p:attrNameLst>
                                          <p:attrName>style.visibility</p:attrName>
                                        </p:attrNameLst>
                                      </p:cBhvr>
                                      <p:to>
                                        <p:strVal val="hidden"/>
                                      </p:to>
                                    </p:set>
                                  </p:childTnLst>
                                </p:cTn>
                              </p:par>
                              <p:par>
                                <p:cTn id="69" presetID="1" presetClass="exit" presetSubtype="0" fill="hold" nodeType="withEffect">
                                  <p:stCondLst>
                                    <p:cond delay="0"/>
                                  </p:stCondLst>
                                  <p:childTnLst>
                                    <p:set>
                                      <p:cBhvr>
                                        <p:cTn id="70" dur="1" fill="hold">
                                          <p:stCondLst>
                                            <p:cond delay="0"/>
                                          </p:stCondLst>
                                        </p:cTn>
                                        <p:tgtEl>
                                          <p:spTgt spid="2"/>
                                        </p:tgtEl>
                                        <p:attrNameLst>
                                          <p:attrName>style.visibility</p:attrName>
                                        </p:attrNameLst>
                                      </p:cBhvr>
                                      <p:to>
                                        <p:strVal val="hidden"/>
                                      </p:to>
                                    </p:set>
                                  </p:childTnLst>
                                </p:cTn>
                              </p:par>
                              <p:par>
                                <p:cTn id="71" presetID="1" presetClass="exit" presetSubtype="0" fill="hold" nodeType="withEffect">
                                  <p:stCondLst>
                                    <p:cond delay="0"/>
                                  </p:stCondLst>
                                  <p:childTnLst>
                                    <p:set>
                                      <p:cBhvr>
                                        <p:cTn id="72" dur="1" fill="hold">
                                          <p:stCondLst>
                                            <p:cond delay="0"/>
                                          </p:stCondLst>
                                        </p:cTn>
                                        <p:tgtEl>
                                          <p:spTgt spid="6"/>
                                        </p:tgtEl>
                                        <p:attrNameLst>
                                          <p:attrName>style.visibility</p:attrName>
                                        </p:attrNameLst>
                                      </p:cBhvr>
                                      <p:to>
                                        <p:strVal val="hidden"/>
                                      </p:to>
                                    </p:set>
                                  </p:childTnLst>
                                </p:cTn>
                              </p:par>
                              <p:par>
                                <p:cTn id="73" presetID="1" presetClass="entr" presetSubtype="0" fill="hold" nodeType="withEffect">
                                  <p:stCondLst>
                                    <p:cond delay="0"/>
                                  </p:stCondLst>
                                  <p:childTnLst>
                                    <p:set>
                                      <p:cBhvr>
                                        <p:cTn id="74" dur="1" fill="hold">
                                          <p:stCondLst>
                                            <p:cond delay="0"/>
                                          </p:stCondLst>
                                        </p:cTn>
                                        <p:tgtEl>
                                          <p:spTgt spid="20"/>
                                        </p:tgtEl>
                                        <p:attrNameLst>
                                          <p:attrName>style.visibility</p:attrName>
                                        </p:attrNameLst>
                                      </p:cBhvr>
                                      <p:to>
                                        <p:strVal val="visible"/>
                                      </p:to>
                                    </p:set>
                                  </p:childTnLst>
                                </p:cTn>
                              </p:par>
                            </p:childTnLst>
                          </p:cTn>
                        </p:par>
                      </p:childTnLst>
                    </p:cTn>
                  </p:par>
                </p:childTnLst>
              </p:cTn>
              <p:nextCondLst>
                <p:cond evt="onClick" delay="0">
                  <p:tgtEl>
                    <p:spTgt spid="27"/>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3E2A22-BFCC-38A4-C2CB-0A9BEF9FC33A}"/>
            </a:ext>
          </a:extLst>
        </p:cNvPr>
        <p:cNvGrpSpPr/>
        <p:nvPr/>
      </p:nvGrpSpPr>
      <p:grpSpPr>
        <a:xfrm>
          <a:off x="0" y="0"/>
          <a:ext cx="0" cy="0"/>
          <a:chOff x="0" y="0"/>
          <a:chExt cx="0" cy="0"/>
        </a:xfrm>
      </p:grpSpPr>
      <p:sp>
        <p:nvSpPr>
          <p:cNvPr id="15" name="Triangle 14">
            <a:extLst>
              <a:ext uri="{FF2B5EF4-FFF2-40B4-BE49-F238E27FC236}">
                <a16:creationId xmlns:a16="http://schemas.microsoft.com/office/drawing/2014/main" id="{31D8F942-1A42-7C04-3485-7390E6990296}"/>
              </a:ext>
            </a:extLst>
          </p:cNvPr>
          <p:cNvSpPr/>
          <p:nvPr/>
        </p:nvSpPr>
        <p:spPr>
          <a:xfrm rot="5400000">
            <a:off x="7702864" y="2665940"/>
            <a:ext cx="688205" cy="593280"/>
          </a:xfrm>
          <a:prstGeom prst="triangle">
            <a:avLst/>
          </a:prstGeom>
          <a:solidFill>
            <a:srgbClr val="9B224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6" name="menu">
            <a:extLst>
              <a:ext uri="{FF2B5EF4-FFF2-40B4-BE49-F238E27FC236}">
                <a16:creationId xmlns:a16="http://schemas.microsoft.com/office/drawing/2014/main" id="{5C3D94DD-8F21-BA53-0D8F-6F645D0004CF}"/>
              </a:ext>
            </a:extLst>
          </p:cNvPr>
          <p:cNvGrpSpPr/>
          <p:nvPr/>
        </p:nvGrpSpPr>
        <p:grpSpPr>
          <a:xfrm>
            <a:off x="11474101" y="2871719"/>
            <a:ext cx="460535" cy="1114561"/>
            <a:chOff x="151927" y="2325786"/>
            <a:chExt cx="260682" cy="630889"/>
          </a:xfrm>
        </p:grpSpPr>
        <p:sp>
          <p:nvSpPr>
            <p:cNvPr id="57" name="Rectangle: Rounded Corners 63">
              <a:extLst>
                <a:ext uri="{FF2B5EF4-FFF2-40B4-BE49-F238E27FC236}">
                  <a16:creationId xmlns:a16="http://schemas.microsoft.com/office/drawing/2014/main" id="{FD69D342-6B07-FEAA-E2E3-61E54C0FADFB}"/>
                </a:ext>
              </a:extLst>
            </p:cNvPr>
            <p:cNvSpPr/>
            <p:nvPr/>
          </p:nvSpPr>
          <p:spPr>
            <a:xfrm rot="10800000">
              <a:off x="151927" y="2325786"/>
              <a:ext cx="260682" cy="630889"/>
            </a:xfrm>
            <a:prstGeom prst="roundRect">
              <a:avLst>
                <a:gd name="adj" fmla="val 50000"/>
              </a:avLst>
            </a:prstGeom>
            <a:solidFill>
              <a:srgbClr val="FBF7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highlight>
                  <a:srgbClr val="FFFF00"/>
                </a:highlight>
              </a:endParaRPr>
            </a:p>
          </p:txBody>
        </p:sp>
        <p:pic>
          <p:nvPicPr>
            <p:cNvPr id="58" name="a4">
              <a:hlinkClick r:id="" action="ppaction://hlinkshowjump?jump=nextslide"/>
              <a:extLst>
                <a:ext uri="{FF2B5EF4-FFF2-40B4-BE49-F238E27FC236}">
                  <a16:creationId xmlns:a16="http://schemas.microsoft.com/office/drawing/2014/main" id="{0CECA4E4-3CF4-68EE-7A8D-8FBDFA7A6CB6}"/>
                </a:ext>
              </a:extLst>
            </p:cNvPr>
            <p:cNvPicPr>
              <a:picLocks noChangeAspect="1"/>
            </p:cNvPicPr>
            <p:nvPr/>
          </p:nvPicPr>
          <p:blipFill>
            <a:blip r:embed="rId3"/>
            <a:srcRect/>
            <a:stretch/>
          </p:blipFill>
          <p:spPr>
            <a:xfrm>
              <a:off x="204687" y="2740767"/>
              <a:ext cx="154441" cy="106747"/>
            </a:xfrm>
            <a:prstGeom prst="rect">
              <a:avLst/>
            </a:prstGeom>
          </p:spPr>
        </p:pic>
        <p:pic>
          <p:nvPicPr>
            <p:cNvPr id="59" name="a4">
              <a:hlinkClick r:id="" action="ppaction://hlinkshowjump?jump=previousslide"/>
              <a:extLst>
                <a:ext uri="{FF2B5EF4-FFF2-40B4-BE49-F238E27FC236}">
                  <a16:creationId xmlns:a16="http://schemas.microsoft.com/office/drawing/2014/main" id="{C1575BA9-40C8-6470-F6E1-53E473C6F57F}"/>
                </a:ext>
              </a:extLst>
            </p:cNvPr>
            <p:cNvPicPr>
              <a:picLocks noChangeAspect="1"/>
            </p:cNvPicPr>
            <p:nvPr/>
          </p:nvPicPr>
          <p:blipFill>
            <a:blip r:embed="rId3"/>
            <a:srcRect/>
            <a:stretch/>
          </p:blipFill>
          <p:spPr>
            <a:xfrm rot="10800000">
              <a:off x="204687" y="2434554"/>
              <a:ext cx="154441" cy="106747"/>
            </a:xfrm>
            <a:prstGeom prst="rect">
              <a:avLst/>
            </a:prstGeom>
          </p:spPr>
        </p:pic>
      </p:grpSp>
      <p:sp>
        <p:nvSpPr>
          <p:cNvPr id="3" name="Title 1">
            <a:extLst>
              <a:ext uri="{FF2B5EF4-FFF2-40B4-BE49-F238E27FC236}">
                <a16:creationId xmlns:a16="http://schemas.microsoft.com/office/drawing/2014/main" id="{02A3A927-0535-734B-9A92-042F4DFAD685}"/>
              </a:ext>
            </a:extLst>
          </p:cNvPr>
          <p:cNvSpPr txBox="1">
            <a:spLocks/>
          </p:cNvSpPr>
          <p:nvPr/>
        </p:nvSpPr>
        <p:spPr>
          <a:xfrm>
            <a:off x="1918915" y="352331"/>
            <a:ext cx="8354170" cy="48144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chemeClr val="bg1"/>
                </a:solidFill>
                <a:latin typeface="Sztosfixed" pitchFamily="2" charset="77"/>
                <a:ea typeface="Sztosfixed" pitchFamily="2" charset="77"/>
                <a:cs typeface="Sztosfixed" pitchFamily="2" charset="77"/>
              </a:rPr>
              <a:t>Mushroom Production</a:t>
            </a:r>
          </a:p>
        </p:txBody>
      </p:sp>
      <p:sp>
        <p:nvSpPr>
          <p:cNvPr id="6" name="Triangle 5">
            <a:extLst>
              <a:ext uri="{FF2B5EF4-FFF2-40B4-BE49-F238E27FC236}">
                <a16:creationId xmlns:a16="http://schemas.microsoft.com/office/drawing/2014/main" id="{55F5980C-4C14-DF44-457A-08FB7EFD6D0A}"/>
              </a:ext>
            </a:extLst>
          </p:cNvPr>
          <p:cNvSpPr/>
          <p:nvPr/>
        </p:nvSpPr>
        <p:spPr>
          <a:xfrm rot="5400000">
            <a:off x="2950559" y="2665937"/>
            <a:ext cx="688205" cy="593280"/>
          </a:xfrm>
          <a:prstGeom prst="triangle">
            <a:avLst/>
          </a:prstGeom>
          <a:solidFill>
            <a:srgbClr val="9B224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4">
            <a:extLst>
              <a:ext uri="{FF2B5EF4-FFF2-40B4-BE49-F238E27FC236}">
                <a16:creationId xmlns:a16="http://schemas.microsoft.com/office/drawing/2014/main" id="{24862323-0131-AA17-F6AF-649B3284D830}"/>
              </a:ext>
            </a:extLst>
          </p:cNvPr>
          <p:cNvSpPr/>
          <p:nvPr/>
        </p:nvSpPr>
        <p:spPr>
          <a:xfrm>
            <a:off x="514194" y="2028982"/>
            <a:ext cx="2652353" cy="1650220"/>
          </a:xfrm>
          <a:prstGeom prst="roundRect">
            <a:avLst>
              <a:gd name="adj" fmla="val 5283"/>
            </a:avLst>
          </a:prstGeom>
          <a:solidFill>
            <a:srgbClr val="9B224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252000" rIns="252000" rtlCol="0" anchor="t"/>
          <a:lstStyle/>
          <a:p>
            <a:pPr fontAlgn="base">
              <a:spcBef>
                <a:spcPts val="600"/>
              </a:spcBef>
            </a:pPr>
            <a:endParaRPr lang="en-AU" sz="1400" dirty="0">
              <a:solidFill>
                <a:schemeClr val="bg1"/>
              </a:solidFill>
              <a:latin typeface="Montserrat" pitchFamily="2" charset="77"/>
            </a:endParaRPr>
          </a:p>
          <a:p>
            <a:pPr fontAlgn="base">
              <a:spcBef>
                <a:spcPts val="600"/>
              </a:spcBef>
            </a:pPr>
            <a:r>
              <a:rPr lang="en-AU" sz="1400" dirty="0">
                <a:solidFill>
                  <a:schemeClr val="bg1"/>
                </a:solidFill>
                <a:latin typeface="Montserrat" pitchFamily="2" charset="77"/>
              </a:rPr>
              <a:t>Watch your group’s video about one of the key procedures managed in mushroom farming.</a:t>
            </a:r>
          </a:p>
        </p:txBody>
      </p:sp>
      <p:sp>
        <p:nvSpPr>
          <p:cNvPr id="2" name="TextBox 1">
            <a:extLst>
              <a:ext uri="{FF2B5EF4-FFF2-40B4-BE49-F238E27FC236}">
                <a16:creationId xmlns:a16="http://schemas.microsoft.com/office/drawing/2014/main" id="{CE6160FB-3921-41D7-9CF1-28A0B48203E3}"/>
              </a:ext>
            </a:extLst>
          </p:cNvPr>
          <p:cNvSpPr txBox="1"/>
          <p:nvPr/>
        </p:nvSpPr>
        <p:spPr>
          <a:xfrm>
            <a:off x="717899" y="949139"/>
            <a:ext cx="10756202" cy="723275"/>
          </a:xfrm>
          <a:prstGeom prst="rect">
            <a:avLst/>
          </a:prstGeom>
          <a:noFill/>
        </p:spPr>
        <p:txBody>
          <a:bodyPr wrap="square">
            <a:spAutoFit/>
          </a:bodyPr>
          <a:lstStyle/>
          <a:p>
            <a:pPr algn="ctr" rtl="0" fontAlgn="base">
              <a:spcAft>
                <a:spcPts val="600"/>
              </a:spcAft>
            </a:pPr>
            <a:r>
              <a:rPr lang="en-AU" sz="1800" b="0" i="0" u="none" strike="noStrike" dirty="0">
                <a:solidFill>
                  <a:schemeClr val="bg1"/>
                </a:solidFill>
                <a:effectLst/>
                <a:latin typeface="Montserrat" pitchFamily="2" charset="77"/>
              </a:rPr>
              <a:t>What are the three key elements managed in mushroom farming?</a:t>
            </a:r>
          </a:p>
          <a:p>
            <a:pPr algn="ctr" rtl="0" fontAlgn="base">
              <a:spcAft>
                <a:spcPts val="600"/>
              </a:spcAft>
            </a:pPr>
            <a:r>
              <a:rPr lang="en-AU" sz="1800" b="0" i="0" u="none" strike="noStrike" dirty="0">
                <a:solidFill>
                  <a:schemeClr val="bg1"/>
                </a:solidFill>
                <a:effectLst/>
                <a:latin typeface="Montserrat" pitchFamily="2" charset="77"/>
              </a:rPr>
              <a:t>How and why do growers monitor this? </a:t>
            </a:r>
          </a:p>
        </p:txBody>
      </p:sp>
      <p:sp>
        <p:nvSpPr>
          <p:cNvPr id="4" name="Oval 3">
            <a:extLst>
              <a:ext uri="{FF2B5EF4-FFF2-40B4-BE49-F238E27FC236}">
                <a16:creationId xmlns:a16="http://schemas.microsoft.com/office/drawing/2014/main" id="{705E6CE2-088E-7DA8-2300-9E5AD6C7AED1}"/>
              </a:ext>
            </a:extLst>
          </p:cNvPr>
          <p:cNvSpPr/>
          <p:nvPr/>
        </p:nvSpPr>
        <p:spPr>
          <a:xfrm>
            <a:off x="1552637" y="1767805"/>
            <a:ext cx="532738" cy="532738"/>
          </a:xfrm>
          <a:prstGeom prst="ellipse">
            <a:avLst/>
          </a:prstGeom>
          <a:solidFill>
            <a:srgbClr val="F54636"/>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latin typeface="Sztosfixed" pitchFamily="2" charset="77"/>
                <a:ea typeface="Sztosfixed" pitchFamily="2" charset="77"/>
                <a:cs typeface="Sztosfixed" pitchFamily="2" charset="77"/>
              </a:rPr>
              <a:t>1</a:t>
            </a:r>
          </a:p>
        </p:txBody>
      </p:sp>
      <p:sp>
        <p:nvSpPr>
          <p:cNvPr id="8" name="4">
            <a:extLst>
              <a:ext uri="{FF2B5EF4-FFF2-40B4-BE49-F238E27FC236}">
                <a16:creationId xmlns:a16="http://schemas.microsoft.com/office/drawing/2014/main" id="{472A522B-4742-A2AD-9DF9-D715D1F8ED62}"/>
              </a:ext>
            </a:extLst>
          </p:cNvPr>
          <p:cNvSpPr/>
          <p:nvPr/>
        </p:nvSpPr>
        <p:spPr>
          <a:xfrm>
            <a:off x="3706556" y="2028981"/>
            <a:ext cx="4303102" cy="1650220"/>
          </a:xfrm>
          <a:prstGeom prst="roundRect">
            <a:avLst>
              <a:gd name="adj" fmla="val 5283"/>
            </a:avLst>
          </a:prstGeom>
          <a:solidFill>
            <a:srgbClr val="9B224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252000" rIns="252000" rtlCol="0" anchor="t"/>
          <a:lstStyle/>
          <a:p>
            <a:pPr fontAlgn="base">
              <a:spcBef>
                <a:spcPts val="600"/>
              </a:spcBef>
            </a:pPr>
            <a:endParaRPr lang="en-AU" sz="1400" dirty="0">
              <a:solidFill>
                <a:schemeClr val="bg1"/>
              </a:solidFill>
              <a:latin typeface="Montserrat" pitchFamily="2" charset="77"/>
            </a:endParaRPr>
          </a:p>
          <a:p>
            <a:pPr fontAlgn="base">
              <a:spcBef>
                <a:spcPts val="600"/>
              </a:spcBef>
            </a:pPr>
            <a:r>
              <a:rPr lang="en-AU" sz="1400" dirty="0">
                <a:solidFill>
                  <a:schemeClr val="bg1"/>
                </a:solidFill>
                <a:latin typeface="Montserrat" pitchFamily="2" charset="77"/>
              </a:rPr>
              <a:t>Take notes and write down at least 2 - 3 important facts or ideas about:</a:t>
            </a:r>
          </a:p>
          <a:p>
            <a:pPr marL="285750" indent="-285750" fontAlgn="base">
              <a:spcBef>
                <a:spcPts val="600"/>
              </a:spcBef>
              <a:buFont typeface="Arial" panose="020B0604020202020204" pitchFamily="34" charset="0"/>
              <a:buChar char="•"/>
            </a:pPr>
            <a:r>
              <a:rPr lang="en-AU" sz="1400" dirty="0">
                <a:solidFill>
                  <a:schemeClr val="bg1"/>
                </a:solidFill>
                <a:latin typeface="Montserrat" pitchFamily="2" charset="77"/>
              </a:rPr>
              <a:t>This stage of mushroom production</a:t>
            </a:r>
          </a:p>
          <a:p>
            <a:pPr marL="285750" indent="-285750" fontAlgn="base">
              <a:spcBef>
                <a:spcPts val="600"/>
              </a:spcBef>
              <a:buFont typeface="Arial" panose="020B0604020202020204" pitchFamily="34" charset="0"/>
              <a:buChar char="•"/>
            </a:pPr>
            <a:r>
              <a:rPr lang="en-AU" sz="1400" dirty="0">
                <a:solidFill>
                  <a:schemeClr val="bg1"/>
                </a:solidFill>
                <a:latin typeface="Montserrat" pitchFamily="2" charset="77"/>
              </a:rPr>
              <a:t>How and why growers monitor this. </a:t>
            </a:r>
          </a:p>
        </p:txBody>
      </p:sp>
      <p:sp>
        <p:nvSpPr>
          <p:cNvPr id="9" name="Oval 8">
            <a:extLst>
              <a:ext uri="{FF2B5EF4-FFF2-40B4-BE49-F238E27FC236}">
                <a16:creationId xmlns:a16="http://schemas.microsoft.com/office/drawing/2014/main" id="{0A7858A0-4301-2487-6B26-1A8C641C4B70}"/>
              </a:ext>
            </a:extLst>
          </p:cNvPr>
          <p:cNvSpPr/>
          <p:nvPr/>
        </p:nvSpPr>
        <p:spPr>
          <a:xfrm>
            <a:off x="5529285" y="1767804"/>
            <a:ext cx="532738" cy="532738"/>
          </a:xfrm>
          <a:prstGeom prst="ellipse">
            <a:avLst/>
          </a:prstGeom>
          <a:solidFill>
            <a:srgbClr val="F54636"/>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latin typeface="Sztosfixed" pitchFamily="2" charset="77"/>
                <a:ea typeface="Sztosfixed" pitchFamily="2" charset="77"/>
                <a:cs typeface="Sztosfixed" pitchFamily="2" charset="77"/>
              </a:rPr>
              <a:t>2</a:t>
            </a:r>
          </a:p>
        </p:txBody>
      </p:sp>
      <p:sp>
        <p:nvSpPr>
          <p:cNvPr id="10" name="4">
            <a:extLst>
              <a:ext uri="{FF2B5EF4-FFF2-40B4-BE49-F238E27FC236}">
                <a16:creationId xmlns:a16="http://schemas.microsoft.com/office/drawing/2014/main" id="{90A85C2F-DA44-4CAC-A63C-5DA4E9BB040D}"/>
              </a:ext>
            </a:extLst>
          </p:cNvPr>
          <p:cNvSpPr/>
          <p:nvPr/>
        </p:nvSpPr>
        <p:spPr>
          <a:xfrm>
            <a:off x="8510946" y="2028980"/>
            <a:ext cx="2652354" cy="1650221"/>
          </a:xfrm>
          <a:prstGeom prst="roundRect">
            <a:avLst>
              <a:gd name="adj" fmla="val 5283"/>
            </a:avLst>
          </a:prstGeom>
          <a:solidFill>
            <a:srgbClr val="9B224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252000" rIns="252000" rtlCol="0" anchor="t"/>
          <a:lstStyle/>
          <a:p>
            <a:pPr fontAlgn="base">
              <a:spcBef>
                <a:spcPts val="600"/>
              </a:spcBef>
            </a:pPr>
            <a:endParaRPr lang="en-AU" sz="1400" dirty="0">
              <a:solidFill>
                <a:schemeClr val="bg1"/>
              </a:solidFill>
              <a:latin typeface="Montserrat" pitchFamily="2" charset="77"/>
            </a:endParaRPr>
          </a:p>
          <a:p>
            <a:pPr fontAlgn="base">
              <a:spcBef>
                <a:spcPts val="600"/>
              </a:spcBef>
            </a:pPr>
            <a:r>
              <a:rPr lang="en-AU" sz="1400" dirty="0">
                <a:solidFill>
                  <a:schemeClr val="bg1"/>
                </a:solidFill>
                <a:latin typeface="Montserrat" pitchFamily="2" charset="77"/>
              </a:rPr>
              <a:t>Report back to the class about your findings.</a:t>
            </a:r>
          </a:p>
        </p:txBody>
      </p:sp>
      <p:sp>
        <p:nvSpPr>
          <p:cNvPr id="11" name="Oval 10">
            <a:extLst>
              <a:ext uri="{FF2B5EF4-FFF2-40B4-BE49-F238E27FC236}">
                <a16:creationId xmlns:a16="http://schemas.microsoft.com/office/drawing/2014/main" id="{C24E6BBE-7EE6-E496-A3D1-313C61041C2F}"/>
              </a:ext>
            </a:extLst>
          </p:cNvPr>
          <p:cNvSpPr/>
          <p:nvPr/>
        </p:nvSpPr>
        <p:spPr>
          <a:xfrm>
            <a:off x="9566018" y="1767804"/>
            <a:ext cx="532738" cy="532738"/>
          </a:xfrm>
          <a:prstGeom prst="ellipse">
            <a:avLst/>
          </a:prstGeom>
          <a:solidFill>
            <a:srgbClr val="F54636"/>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latin typeface="Sztosfixed" pitchFamily="2" charset="77"/>
                <a:ea typeface="Sztosfixed" pitchFamily="2" charset="77"/>
                <a:cs typeface="Sztosfixed" pitchFamily="2" charset="77"/>
              </a:rPr>
              <a:t>3</a:t>
            </a:r>
          </a:p>
        </p:txBody>
      </p:sp>
      <p:sp>
        <p:nvSpPr>
          <p:cNvPr id="7" name="number">
            <a:extLst>
              <a:ext uri="{FF2B5EF4-FFF2-40B4-BE49-F238E27FC236}">
                <a16:creationId xmlns:a16="http://schemas.microsoft.com/office/drawing/2014/main" id="{DF48A4D3-62B6-C744-8A78-CABA240FAACD}"/>
              </a:ext>
            </a:extLst>
          </p:cNvPr>
          <p:cNvSpPr txBox="1">
            <a:spLocks/>
          </p:cNvSpPr>
          <p:nvPr/>
        </p:nvSpPr>
        <p:spPr>
          <a:xfrm>
            <a:off x="11163300" y="6318135"/>
            <a:ext cx="654055" cy="393600"/>
          </a:xfrm>
          <a:prstGeom prst="rect">
            <a:avLst/>
          </a:prstGeom>
          <a:no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buSzPts val="1400"/>
            </a:pPr>
            <a:fld id="{00000000-1234-1234-1234-123412341234}" type="slidenum">
              <a:rPr lang="en" sz="2000" b="1" smtClean="0">
                <a:solidFill>
                  <a:srgbClr val="B83529"/>
                </a:solidFill>
                <a:latin typeface="Sztosfixed" pitchFamily="2" charset="77"/>
                <a:ea typeface="Sztosfixed" pitchFamily="2" charset="77"/>
                <a:cs typeface="Sztosfixed" pitchFamily="2" charset="77"/>
              </a:rPr>
              <a:pPr algn="r">
                <a:buSzPts val="1400"/>
              </a:pPr>
              <a:t>19</a:t>
            </a:fld>
            <a:endParaRPr lang="en" sz="2000" b="1" dirty="0">
              <a:solidFill>
                <a:srgbClr val="B83529"/>
              </a:solidFill>
              <a:latin typeface="Sztosfixed" pitchFamily="2" charset="77"/>
              <a:ea typeface="Sztosfixed" pitchFamily="2" charset="77"/>
              <a:cs typeface="Sztosfixed" pitchFamily="2" charset="77"/>
            </a:endParaRPr>
          </a:p>
        </p:txBody>
      </p:sp>
      <p:graphicFrame>
        <p:nvGraphicFramePr>
          <p:cNvPr id="14" name="Table 13">
            <a:extLst>
              <a:ext uri="{FF2B5EF4-FFF2-40B4-BE49-F238E27FC236}">
                <a16:creationId xmlns:a16="http://schemas.microsoft.com/office/drawing/2014/main" id="{C4CFCAD1-7405-18C2-922C-390814CB940A}"/>
              </a:ext>
            </a:extLst>
          </p:cNvPr>
          <p:cNvGraphicFramePr>
            <a:graphicFrameLocks noGrp="1"/>
          </p:cNvGraphicFramePr>
          <p:nvPr>
            <p:extLst>
              <p:ext uri="{D42A27DB-BD31-4B8C-83A1-F6EECF244321}">
                <p14:modId xmlns:p14="http://schemas.microsoft.com/office/powerpoint/2010/main" val="399800162"/>
              </p:ext>
            </p:extLst>
          </p:nvPr>
        </p:nvGraphicFramePr>
        <p:xfrm>
          <a:off x="1731654" y="4035767"/>
          <a:ext cx="8127999" cy="2436374"/>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1538824508"/>
                    </a:ext>
                  </a:extLst>
                </a:gridCol>
                <a:gridCol w="2709333">
                  <a:extLst>
                    <a:ext uri="{9D8B030D-6E8A-4147-A177-3AD203B41FA5}">
                      <a16:colId xmlns:a16="http://schemas.microsoft.com/office/drawing/2014/main" val="464510214"/>
                    </a:ext>
                  </a:extLst>
                </a:gridCol>
                <a:gridCol w="2709333">
                  <a:extLst>
                    <a:ext uri="{9D8B030D-6E8A-4147-A177-3AD203B41FA5}">
                      <a16:colId xmlns:a16="http://schemas.microsoft.com/office/drawing/2014/main" val="1568155254"/>
                    </a:ext>
                  </a:extLst>
                </a:gridCol>
              </a:tblGrid>
              <a:tr h="420917">
                <a:tc>
                  <a:txBody>
                    <a:bodyPr/>
                    <a:lstStyle/>
                    <a:p>
                      <a:pPr algn="ctr"/>
                      <a:r>
                        <a:rPr lang="en-US" sz="1600" b="1" i="0" dirty="0">
                          <a:latin typeface="Sztosfixed" pitchFamily="2" charset="77"/>
                          <a:ea typeface="Sztosfixed" pitchFamily="2" charset="77"/>
                          <a:cs typeface="Sztosfixed" pitchFamily="2" charset="77"/>
                        </a:rPr>
                        <a:t>Group 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B2242"/>
                    </a:solidFill>
                  </a:tcPr>
                </a:tc>
                <a:tc>
                  <a:txBody>
                    <a:bodyPr/>
                    <a:lstStyle/>
                    <a:p>
                      <a:pPr algn="ctr"/>
                      <a:r>
                        <a:rPr lang="en-US" sz="1600" b="1" i="0" dirty="0">
                          <a:latin typeface="Sztosfixed" pitchFamily="2" charset="77"/>
                          <a:ea typeface="Sztosfixed" pitchFamily="2" charset="77"/>
                          <a:cs typeface="Sztosfixed" pitchFamily="2" charset="77"/>
                        </a:rPr>
                        <a:t>Group 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B2242"/>
                    </a:solidFill>
                  </a:tcPr>
                </a:tc>
                <a:tc>
                  <a:txBody>
                    <a:bodyPr/>
                    <a:lstStyle/>
                    <a:p>
                      <a:pPr algn="ctr"/>
                      <a:r>
                        <a:rPr lang="en-US" sz="1600" b="1" i="0" dirty="0">
                          <a:latin typeface="Sztosfixed" pitchFamily="2" charset="77"/>
                          <a:ea typeface="Sztosfixed" pitchFamily="2" charset="77"/>
                          <a:cs typeface="Sztosfixed" pitchFamily="2" charset="77"/>
                        </a:rPr>
                        <a:t>Group 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B2242"/>
                    </a:solidFill>
                  </a:tcPr>
                </a:tc>
                <a:extLst>
                  <a:ext uri="{0D108BD9-81ED-4DB2-BD59-A6C34878D82A}">
                    <a16:rowId xmlns:a16="http://schemas.microsoft.com/office/drawing/2014/main" val="895625078"/>
                  </a:ext>
                </a:extLst>
              </a:tr>
              <a:tr h="417600">
                <a:tc>
                  <a:txBody>
                    <a:bodyPr/>
                    <a:lstStyle/>
                    <a:p>
                      <a:pPr algn="ctr"/>
                      <a:r>
                        <a:rPr lang="en-AU" sz="1400" b="0" i="0" u="none" strike="noStrike" kern="1200" dirty="0">
                          <a:solidFill>
                            <a:schemeClr val="dk1"/>
                          </a:solidFill>
                          <a:effectLst/>
                          <a:latin typeface="Montserrat" pitchFamily="2" charset="77"/>
                          <a:ea typeface="SZTOS MEDIUM" pitchFamily="2" charset="77"/>
                          <a:cs typeface="SZTOS MEDIUM" pitchFamily="2" charset="77"/>
                        </a:rPr>
                        <a:t>Making compost (substrate)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EDF0"/>
                    </a:solidFill>
                  </a:tcPr>
                </a:tc>
                <a:tc>
                  <a:txBody>
                    <a:bodyPr/>
                    <a:lstStyle/>
                    <a:p>
                      <a:pPr algn="ctr"/>
                      <a:r>
                        <a:rPr lang="en-AU" sz="1400" b="0" i="0" u="none" strike="noStrike" kern="1200" dirty="0">
                          <a:solidFill>
                            <a:schemeClr val="dk1"/>
                          </a:solidFill>
                          <a:effectLst/>
                          <a:latin typeface="Montserrat" pitchFamily="2" charset="77"/>
                          <a:ea typeface="SZTOS MEDIUM" pitchFamily="2" charset="77"/>
                          <a:cs typeface="SZTOS MEDIUM" pitchFamily="2" charset="77"/>
                        </a:rPr>
                        <a:t>Growing and picking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EDF0"/>
                    </a:solidFill>
                  </a:tcPr>
                </a:tc>
                <a:tc>
                  <a:txBody>
                    <a:bodyPr/>
                    <a:lstStyle/>
                    <a:p>
                      <a:pPr algn="ctr"/>
                      <a:r>
                        <a:rPr lang="en-AU" sz="1400" b="0" i="0" u="none" strike="noStrike" kern="1200" dirty="0">
                          <a:solidFill>
                            <a:schemeClr val="dk1"/>
                          </a:solidFill>
                          <a:effectLst/>
                          <a:latin typeface="Montserrat" pitchFamily="2" charset="77"/>
                          <a:ea typeface="SZTOS MEDIUM" pitchFamily="2" charset="77"/>
                          <a:cs typeface="SZTOS MEDIUM" pitchFamily="2" charset="77"/>
                        </a:rPr>
                        <a:t>Packing and transporting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EDF0"/>
                    </a:solidFill>
                  </a:tcPr>
                </a:tc>
                <a:extLst>
                  <a:ext uri="{0D108BD9-81ED-4DB2-BD59-A6C34878D82A}">
                    <a16:rowId xmlns:a16="http://schemas.microsoft.com/office/drawing/2014/main" val="3409397049"/>
                  </a:ext>
                </a:extLst>
              </a:tr>
              <a:tr h="1597857">
                <a:tc>
                  <a:txBody>
                    <a:bodyPr/>
                    <a:lstStyle/>
                    <a:p>
                      <a:pPr marL="285750" indent="-285750">
                        <a:buFont typeface="Arial" panose="020B0604020202020204" pitchFamily="34" charset="0"/>
                        <a:buChar char="•"/>
                      </a:pPr>
                      <a:endParaRPr lang="en-US" sz="1400" dirty="0">
                        <a:latin typeface="Montserrat" pitchFamily="2" charset="77"/>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buFont typeface="Arial" panose="020B0604020202020204" pitchFamily="34" charset="0"/>
                        <a:buChar char="•"/>
                      </a:pPr>
                      <a:endParaRPr lang="en-US" sz="1400" dirty="0">
                        <a:latin typeface="Montserrat" pitchFamily="2" charset="77"/>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buFont typeface="Arial" panose="020B0604020202020204" pitchFamily="34" charset="0"/>
                        <a:buChar char="•"/>
                      </a:pPr>
                      <a:endParaRPr lang="en-US" sz="1400" dirty="0">
                        <a:latin typeface="Montserrat" pitchFamily="2" charset="77"/>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36473958"/>
                  </a:ext>
                </a:extLst>
              </a:tr>
            </a:tbl>
          </a:graphicData>
        </a:graphic>
      </p:graphicFrame>
      <p:pic>
        <p:nvPicPr>
          <p:cNvPr id="22" name="Picture 21" descr="A qr code on a white background&#10;&#10;AI-generated content may be incorrect.">
            <a:extLst>
              <a:ext uri="{FF2B5EF4-FFF2-40B4-BE49-F238E27FC236}">
                <a16:creationId xmlns:a16="http://schemas.microsoft.com/office/drawing/2014/main" id="{52F88D70-CACF-1340-0ABF-08647D347467}"/>
              </a:ext>
            </a:extLst>
          </p:cNvPr>
          <p:cNvPicPr>
            <a:picLocks noChangeAspect="1"/>
          </p:cNvPicPr>
          <p:nvPr/>
        </p:nvPicPr>
        <p:blipFill>
          <a:blip r:embed="rId4"/>
          <a:stretch>
            <a:fillRect/>
          </a:stretch>
        </p:blipFill>
        <p:spPr>
          <a:xfrm>
            <a:off x="2470022" y="5024375"/>
            <a:ext cx="1277465" cy="1277462"/>
          </a:xfrm>
          <a:prstGeom prst="rect">
            <a:avLst/>
          </a:prstGeom>
        </p:spPr>
      </p:pic>
      <p:pic>
        <p:nvPicPr>
          <p:cNvPr id="23" name="Picture 22">
            <a:extLst>
              <a:ext uri="{FF2B5EF4-FFF2-40B4-BE49-F238E27FC236}">
                <a16:creationId xmlns:a16="http://schemas.microsoft.com/office/drawing/2014/main" id="{A6A188CF-2C74-32C6-6257-E90F476C1722}"/>
              </a:ext>
            </a:extLst>
          </p:cNvPr>
          <p:cNvPicPr>
            <a:picLocks noChangeAspect="1"/>
          </p:cNvPicPr>
          <p:nvPr/>
        </p:nvPicPr>
        <p:blipFill>
          <a:blip r:embed="rId5"/>
          <a:srcRect/>
          <a:stretch/>
        </p:blipFill>
        <p:spPr>
          <a:xfrm>
            <a:off x="5253075" y="5033038"/>
            <a:ext cx="1265277" cy="1265274"/>
          </a:xfrm>
          <a:prstGeom prst="rect">
            <a:avLst/>
          </a:prstGeom>
        </p:spPr>
      </p:pic>
      <p:pic>
        <p:nvPicPr>
          <p:cNvPr id="24" name="Picture 23">
            <a:extLst>
              <a:ext uri="{FF2B5EF4-FFF2-40B4-BE49-F238E27FC236}">
                <a16:creationId xmlns:a16="http://schemas.microsoft.com/office/drawing/2014/main" id="{AD257ABF-6CD3-9823-8541-0892CEE3F563}"/>
              </a:ext>
            </a:extLst>
          </p:cNvPr>
          <p:cNvPicPr>
            <a:picLocks noChangeAspect="1"/>
          </p:cNvPicPr>
          <p:nvPr/>
        </p:nvPicPr>
        <p:blipFill>
          <a:blip r:embed="rId6"/>
          <a:srcRect/>
          <a:stretch/>
        </p:blipFill>
        <p:spPr>
          <a:xfrm>
            <a:off x="7898178" y="5047731"/>
            <a:ext cx="1248545" cy="1244603"/>
          </a:xfrm>
          <a:prstGeom prst="rect">
            <a:avLst/>
          </a:prstGeom>
        </p:spPr>
      </p:pic>
    </p:spTree>
    <p:extLst>
      <p:ext uri="{BB962C8B-B14F-4D97-AF65-F5344CB8AC3E}">
        <p14:creationId xmlns:p14="http://schemas.microsoft.com/office/powerpoint/2010/main" val="876784402"/>
      </p:ext>
    </p:extLst>
  </p:cSld>
  <p:clrMapOvr>
    <a:masterClrMapping/>
  </p:clrMapOvr>
  <p:transition spd="slow" advClick="0">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DDDA6E7-5E68-E112-09BE-A1495B318780}"/>
              </a:ext>
            </a:extLst>
          </p:cNvPr>
          <p:cNvSpPr txBox="1">
            <a:spLocks/>
          </p:cNvSpPr>
          <p:nvPr/>
        </p:nvSpPr>
        <p:spPr>
          <a:xfrm>
            <a:off x="2921541" y="452682"/>
            <a:ext cx="6348919" cy="59517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rgbClr val="9B2242"/>
                </a:solidFill>
                <a:latin typeface="Sztosfixed" pitchFamily="2" charset="77"/>
                <a:ea typeface="Sztosfixed" pitchFamily="2" charset="77"/>
                <a:cs typeface="Sztosfixed" pitchFamily="2" charset="77"/>
              </a:rPr>
              <a:t>Contents</a:t>
            </a:r>
          </a:p>
        </p:txBody>
      </p:sp>
      <p:sp>
        <p:nvSpPr>
          <p:cNvPr id="5" name="Title 1">
            <a:extLst>
              <a:ext uri="{FF2B5EF4-FFF2-40B4-BE49-F238E27FC236}">
                <a16:creationId xmlns:a16="http://schemas.microsoft.com/office/drawing/2014/main" id="{57A87D05-C3C4-7478-8203-7D325BA8AAB3}"/>
              </a:ext>
            </a:extLst>
          </p:cNvPr>
          <p:cNvSpPr txBox="1">
            <a:spLocks/>
          </p:cNvSpPr>
          <p:nvPr/>
        </p:nvSpPr>
        <p:spPr>
          <a:xfrm>
            <a:off x="819475" y="1351321"/>
            <a:ext cx="7665304" cy="327616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4600"/>
              </a:lnSpc>
              <a:spcBef>
                <a:spcPts val="600"/>
              </a:spcBef>
            </a:pPr>
            <a:r>
              <a:rPr lang="en-US" sz="2400" dirty="0">
                <a:solidFill>
                  <a:srgbClr val="9B2242"/>
                </a:solidFill>
                <a:latin typeface="SZTOS MEDIUM" pitchFamily="2" charset="77"/>
                <a:ea typeface="SZTOS MEDIUM" pitchFamily="2" charset="77"/>
                <a:cs typeface="SZTOS MEDIUM" pitchFamily="2" charset="77"/>
              </a:rPr>
              <a:t>Lesson 1: </a:t>
            </a:r>
            <a:r>
              <a:rPr lang="en-US" sz="2400" dirty="0">
                <a:solidFill>
                  <a:srgbClr val="704D42"/>
                </a:solidFill>
                <a:latin typeface="SZTOS MEDIUM" pitchFamily="2" charset="77"/>
                <a:ea typeface="SZTOS MEDIUM" pitchFamily="2" charset="77"/>
                <a:cs typeface="SZTOS MEDIUM" pitchFamily="2" charset="77"/>
              </a:rPr>
              <a:t>Mushrooms are Fun-guys</a:t>
            </a:r>
          </a:p>
          <a:p>
            <a:pPr>
              <a:lnSpc>
                <a:spcPts val="4600"/>
              </a:lnSpc>
              <a:spcBef>
                <a:spcPts val="600"/>
              </a:spcBef>
            </a:pPr>
            <a:r>
              <a:rPr lang="en-US" sz="2400" dirty="0">
                <a:solidFill>
                  <a:srgbClr val="9B2242"/>
                </a:solidFill>
                <a:latin typeface="SZTOS MEDIUM" pitchFamily="2" charset="77"/>
                <a:ea typeface="SZTOS MEDIUM" pitchFamily="2" charset="77"/>
                <a:cs typeface="SZTOS MEDIUM" pitchFamily="2" charset="77"/>
              </a:rPr>
              <a:t>Lesson 2: </a:t>
            </a:r>
            <a:r>
              <a:rPr lang="en-US" sz="2400" dirty="0">
                <a:solidFill>
                  <a:srgbClr val="704D42"/>
                </a:solidFill>
                <a:latin typeface="SZTOS MEDIUM" pitchFamily="2" charset="77"/>
                <a:ea typeface="SZTOS MEDIUM" pitchFamily="2" charset="77"/>
                <a:cs typeface="SZTOS MEDIUM" pitchFamily="2" charset="77"/>
              </a:rPr>
              <a:t>Let’s Visit a Mushroom Farm</a:t>
            </a:r>
          </a:p>
          <a:p>
            <a:pPr>
              <a:lnSpc>
                <a:spcPts val="4600"/>
              </a:lnSpc>
              <a:spcBef>
                <a:spcPts val="600"/>
              </a:spcBef>
            </a:pPr>
            <a:r>
              <a:rPr lang="en-US" sz="2400" dirty="0">
                <a:solidFill>
                  <a:srgbClr val="9B2242"/>
                </a:solidFill>
                <a:latin typeface="SZTOS MEDIUM" pitchFamily="2" charset="77"/>
                <a:ea typeface="SZTOS MEDIUM" pitchFamily="2" charset="77"/>
                <a:cs typeface="SZTOS MEDIUM" pitchFamily="2" charset="77"/>
              </a:rPr>
              <a:t>Lesson 3: </a:t>
            </a:r>
            <a:r>
              <a:rPr lang="en-US" sz="2400" dirty="0">
                <a:solidFill>
                  <a:srgbClr val="704D42"/>
                </a:solidFill>
                <a:latin typeface="SZTOS MEDIUM" pitchFamily="2" charset="77"/>
                <a:ea typeface="SZTOS MEDIUM" pitchFamily="2" charset="77"/>
                <a:cs typeface="SZTOS MEDIUM" pitchFamily="2" charset="77"/>
              </a:rPr>
              <a:t>There’s Mush-room for Sustainability</a:t>
            </a:r>
          </a:p>
          <a:p>
            <a:pPr>
              <a:lnSpc>
                <a:spcPts val="4600"/>
              </a:lnSpc>
              <a:spcBef>
                <a:spcPts val="600"/>
              </a:spcBef>
            </a:pPr>
            <a:r>
              <a:rPr lang="en-US" sz="2400" dirty="0">
                <a:solidFill>
                  <a:srgbClr val="9B2242"/>
                </a:solidFill>
                <a:latin typeface="SZTOS MEDIUM" pitchFamily="2" charset="77"/>
                <a:ea typeface="SZTOS MEDIUM" pitchFamily="2" charset="77"/>
                <a:cs typeface="SZTOS MEDIUM" pitchFamily="2" charset="77"/>
              </a:rPr>
              <a:t>Lesson 4: </a:t>
            </a:r>
            <a:r>
              <a:rPr lang="en-US" sz="2400" dirty="0">
                <a:solidFill>
                  <a:srgbClr val="704D42"/>
                </a:solidFill>
                <a:latin typeface="SZTOS MEDIUM" pitchFamily="2" charset="77"/>
                <a:ea typeface="SZTOS MEDIUM" pitchFamily="2" charset="77"/>
                <a:cs typeface="SZTOS MEDIUM" pitchFamily="2" charset="77"/>
              </a:rPr>
              <a:t>Mushrooms are a Superfood</a:t>
            </a:r>
          </a:p>
          <a:p>
            <a:pPr>
              <a:lnSpc>
                <a:spcPts val="4600"/>
              </a:lnSpc>
              <a:spcBef>
                <a:spcPts val="600"/>
              </a:spcBef>
            </a:pPr>
            <a:r>
              <a:rPr lang="en-US" sz="2400" dirty="0">
                <a:solidFill>
                  <a:srgbClr val="9B2242"/>
                </a:solidFill>
                <a:latin typeface="SZTOS MEDIUM" pitchFamily="2" charset="77"/>
                <a:ea typeface="SZTOS MEDIUM" pitchFamily="2" charset="77"/>
                <a:cs typeface="SZTOS MEDIUM" pitchFamily="2" charset="77"/>
              </a:rPr>
              <a:t>Lesson 5: </a:t>
            </a:r>
            <a:r>
              <a:rPr lang="en-US" sz="2400" dirty="0">
                <a:solidFill>
                  <a:srgbClr val="704D42"/>
                </a:solidFill>
                <a:latin typeface="SZTOS MEDIUM" pitchFamily="2" charset="77"/>
                <a:ea typeface="SZTOS MEDIUM" pitchFamily="2" charset="77"/>
                <a:cs typeface="SZTOS MEDIUM" pitchFamily="2" charset="77"/>
              </a:rPr>
              <a:t>Mini Mushroom Chefs</a:t>
            </a:r>
          </a:p>
        </p:txBody>
      </p:sp>
      <p:sp>
        <p:nvSpPr>
          <p:cNvPr id="9" name="Google Shape;151;p10">
            <a:extLst>
              <a:ext uri="{FF2B5EF4-FFF2-40B4-BE49-F238E27FC236}">
                <a16:creationId xmlns:a16="http://schemas.microsoft.com/office/drawing/2014/main" id="{E35ED263-891B-4F1B-131B-4FA6DE998F4C}"/>
              </a:ext>
            </a:extLst>
          </p:cNvPr>
          <p:cNvSpPr txBox="1">
            <a:spLocks/>
          </p:cNvSpPr>
          <p:nvPr/>
        </p:nvSpPr>
        <p:spPr>
          <a:xfrm>
            <a:off x="11292731" y="6280427"/>
            <a:ext cx="548700" cy="393600"/>
          </a:xfrm>
          <a:prstGeom prst="rect">
            <a:avLst/>
          </a:prstGeom>
          <a:no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buSzPts val="1400"/>
            </a:pPr>
            <a:fld id="{00000000-1234-1234-1234-123412341234}" type="slidenum">
              <a:rPr lang="en" sz="2000" b="1" smtClean="0">
                <a:solidFill>
                  <a:schemeClr val="bg1"/>
                </a:solidFill>
                <a:latin typeface="Sztosfixed" pitchFamily="2" charset="77"/>
                <a:ea typeface="Sztosfixed" pitchFamily="2" charset="77"/>
                <a:cs typeface="Sztosfixed" pitchFamily="2" charset="77"/>
              </a:rPr>
              <a:pPr algn="r">
                <a:buSzPts val="1400"/>
              </a:pPr>
              <a:t>2</a:t>
            </a:fld>
            <a:endParaRPr lang="en" sz="2000" b="1">
              <a:solidFill>
                <a:schemeClr val="bg1"/>
              </a:solidFill>
              <a:latin typeface="Sztosfixed" pitchFamily="2" charset="77"/>
              <a:ea typeface="Sztosfixed" pitchFamily="2" charset="77"/>
              <a:cs typeface="Sztosfixed" pitchFamily="2" charset="77"/>
            </a:endParaRPr>
          </a:p>
        </p:txBody>
      </p:sp>
      <p:grpSp>
        <p:nvGrpSpPr>
          <p:cNvPr id="3" name="Group 2">
            <a:extLst>
              <a:ext uri="{FF2B5EF4-FFF2-40B4-BE49-F238E27FC236}">
                <a16:creationId xmlns:a16="http://schemas.microsoft.com/office/drawing/2014/main" id="{FEE8D7FA-9731-09D4-2FF1-CBE4279D08A0}"/>
              </a:ext>
            </a:extLst>
          </p:cNvPr>
          <p:cNvGrpSpPr/>
          <p:nvPr/>
        </p:nvGrpSpPr>
        <p:grpSpPr>
          <a:xfrm>
            <a:off x="3625633" y="5017654"/>
            <a:ext cx="4582670" cy="1387665"/>
            <a:chOff x="7732037" y="2171694"/>
            <a:chExt cx="4582670" cy="1387665"/>
          </a:xfrm>
        </p:grpSpPr>
        <p:grpSp>
          <p:nvGrpSpPr>
            <p:cNvPr id="6" name="Group 5">
              <a:extLst>
                <a:ext uri="{FF2B5EF4-FFF2-40B4-BE49-F238E27FC236}">
                  <a16:creationId xmlns:a16="http://schemas.microsoft.com/office/drawing/2014/main" id="{1B17B7EE-AE4F-12B2-B59C-0D71E7E996A1}"/>
                </a:ext>
              </a:extLst>
            </p:cNvPr>
            <p:cNvGrpSpPr/>
            <p:nvPr/>
          </p:nvGrpSpPr>
          <p:grpSpPr>
            <a:xfrm>
              <a:off x="7732037" y="2171694"/>
              <a:ext cx="4364267" cy="1387665"/>
              <a:chOff x="7533564" y="4642021"/>
              <a:chExt cx="4364267" cy="1387665"/>
            </a:xfrm>
          </p:grpSpPr>
          <p:pic>
            <p:nvPicPr>
              <p:cNvPr id="8" name="Picture 7" descr="A red rectangular object with black border&#10;&#10;AI-generated content may be incorrect.">
                <a:extLst>
                  <a:ext uri="{FF2B5EF4-FFF2-40B4-BE49-F238E27FC236}">
                    <a16:creationId xmlns:a16="http://schemas.microsoft.com/office/drawing/2014/main" id="{1A9F8F3F-8B02-7A8C-AFA5-2E7669386D1C}"/>
                  </a:ext>
                </a:extLst>
              </p:cNvPr>
              <p:cNvPicPr>
                <a:picLocks noChangeAspect="1"/>
              </p:cNvPicPr>
              <p:nvPr/>
            </p:nvPicPr>
            <p:blipFill>
              <a:blip r:embed="rId3"/>
              <a:stretch>
                <a:fillRect/>
              </a:stretch>
            </p:blipFill>
            <p:spPr>
              <a:xfrm>
                <a:off x="7533564" y="4642021"/>
                <a:ext cx="4364267" cy="1387665"/>
              </a:xfrm>
              <a:prstGeom prst="rect">
                <a:avLst/>
              </a:prstGeom>
            </p:spPr>
          </p:pic>
          <p:sp>
            <p:nvSpPr>
              <p:cNvPr id="12" name="TextBox 11">
                <a:extLst>
                  <a:ext uri="{FF2B5EF4-FFF2-40B4-BE49-F238E27FC236}">
                    <a16:creationId xmlns:a16="http://schemas.microsoft.com/office/drawing/2014/main" id="{83BF345F-E7CE-1DEC-6F7F-5CA986253F29}"/>
                  </a:ext>
                </a:extLst>
              </p:cNvPr>
              <p:cNvSpPr txBox="1"/>
              <p:nvPr/>
            </p:nvSpPr>
            <p:spPr>
              <a:xfrm>
                <a:off x="7938244" y="4945490"/>
                <a:ext cx="3554906" cy="923330"/>
              </a:xfrm>
              <a:prstGeom prst="rect">
                <a:avLst/>
              </a:prstGeom>
              <a:noFill/>
            </p:spPr>
            <p:txBody>
              <a:bodyPr wrap="square" rtlCol="0">
                <a:spAutoFit/>
              </a:bodyPr>
              <a:lstStyle/>
              <a:p>
                <a:pPr algn="ctr"/>
                <a:r>
                  <a:rPr lang="en-US" dirty="0">
                    <a:solidFill>
                      <a:schemeClr val="bg1"/>
                    </a:solidFill>
                    <a:latin typeface="Sztosfixed" pitchFamily="2" charset="77"/>
                    <a:ea typeface="Sztosfixed" pitchFamily="2" charset="77"/>
                    <a:cs typeface="Sztosfixed" pitchFamily="2" charset="77"/>
                  </a:rPr>
                  <a:t>Click on the link to complete the pre student survey with your class.</a:t>
                </a:r>
              </a:p>
            </p:txBody>
          </p:sp>
        </p:grpSp>
        <p:sp>
          <p:nvSpPr>
            <p:cNvPr id="7" name="Triangle 12">
              <a:extLst>
                <a:ext uri="{FF2B5EF4-FFF2-40B4-BE49-F238E27FC236}">
                  <a16:creationId xmlns:a16="http://schemas.microsoft.com/office/drawing/2014/main" id="{41F4D049-8EF0-8AB0-8F13-2BBF5C3D1822}"/>
                </a:ext>
              </a:extLst>
            </p:cNvPr>
            <p:cNvSpPr/>
            <p:nvPr/>
          </p:nvSpPr>
          <p:spPr>
            <a:xfrm rot="3573961">
              <a:off x="11673964" y="2288384"/>
              <a:ext cx="688205" cy="593280"/>
            </a:xfrm>
            <a:prstGeom prst="triangle">
              <a:avLst/>
            </a:prstGeom>
            <a:solidFill>
              <a:srgbClr val="9B22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4" name="Rectangle: Rounded Corners 13">
            <a:hlinkClick r:id="rId4"/>
            <a:extLst>
              <a:ext uri="{FF2B5EF4-FFF2-40B4-BE49-F238E27FC236}">
                <a16:creationId xmlns:a16="http://schemas.microsoft.com/office/drawing/2014/main" id="{2C300DDE-59F7-10EE-7324-0189A4309011}"/>
              </a:ext>
            </a:extLst>
          </p:cNvPr>
          <p:cNvSpPr/>
          <p:nvPr/>
        </p:nvSpPr>
        <p:spPr>
          <a:xfrm>
            <a:off x="524837" y="5782788"/>
            <a:ext cx="2463800" cy="592953"/>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rgbClr val="9B2242"/>
                </a:solidFill>
                <a:latin typeface="Sztosfixed" pitchFamily="2" charset="77"/>
                <a:ea typeface="Sztosfixed" pitchFamily="2" charset="77"/>
                <a:cs typeface="Sztosfixed" pitchFamily="2" charset="77"/>
              </a:rPr>
              <a:t>Student survey</a:t>
            </a:r>
            <a:endParaRPr lang="en-AU" dirty="0">
              <a:solidFill>
                <a:srgbClr val="9B2242"/>
              </a:solidFill>
            </a:endParaRPr>
          </a:p>
        </p:txBody>
      </p:sp>
      <p:grpSp>
        <p:nvGrpSpPr>
          <p:cNvPr id="2" name="menu">
            <a:extLst>
              <a:ext uri="{FF2B5EF4-FFF2-40B4-BE49-F238E27FC236}">
                <a16:creationId xmlns:a16="http://schemas.microsoft.com/office/drawing/2014/main" id="{FCFA4829-3A6B-1121-AAAE-9AD35656D61B}"/>
              </a:ext>
            </a:extLst>
          </p:cNvPr>
          <p:cNvGrpSpPr/>
          <p:nvPr/>
        </p:nvGrpSpPr>
        <p:grpSpPr>
          <a:xfrm>
            <a:off x="11474101" y="2871719"/>
            <a:ext cx="460535" cy="1114561"/>
            <a:chOff x="151927" y="2325786"/>
            <a:chExt cx="260682" cy="630889"/>
          </a:xfrm>
        </p:grpSpPr>
        <p:sp>
          <p:nvSpPr>
            <p:cNvPr id="10" name="Rectangle: Rounded Corners 63">
              <a:extLst>
                <a:ext uri="{FF2B5EF4-FFF2-40B4-BE49-F238E27FC236}">
                  <a16:creationId xmlns:a16="http://schemas.microsoft.com/office/drawing/2014/main" id="{E7B5D6AA-6396-666D-AE92-BA05E9214807}"/>
                </a:ext>
              </a:extLst>
            </p:cNvPr>
            <p:cNvSpPr/>
            <p:nvPr/>
          </p:nvSpPr>
          <p:spPr>
            <a:xfrm rot="10800000">
              <a:off x="151927" y="2325786"/>
              <a:ext cx="260682" cy="630889"/>
            </a:xfrm>
            <a:prstGeom prst="roundRect">
              <a:avLst>
                <a:gd name="adj" fmla="val 50000"/>
              </a:avLst>
            </a:prstGeom>
            <a:solidFill>
              <a:srgbClr val="FBF7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highlight>
                  <a:srgbClr val="FFFF00"/>
                </a:highlight>
              </a:endParaRPr>
            </a:p>
          </p:txBody>
        </p:sp>
        <p:pic>
          <p:nvPicPr>
            <p:cNvPr id="11" name="a4">
              <a:hlinkClick r:id="" action="ppaction://hlinkshowjump?jump=nextslide"/>
              <a:extLst>
                <a:ext uri="{FF2B5EF4-FFF2-40B4-BE49-F238E27FC236}">
                  <a16:creationId xmlns:a16="http://schemas.microsoft.com/office/drawing/2014/main" id="{A75C28BF-4441-145C-8695-0A0029F3CE0A}"/>
                </a:ext>
              </a:extLst>
            </p:cNvPr>
            <p:cNvPicPr>
              <a:picLocks noChangeAspect="1"/>
            </p:cNvPicPr>
            <p:nvPr/>
          </p:nvPicPr>
          <p:blipFill>
            <a:blip r:embed="rId5"/>
            <a:srcRect/>
            <a:stretch/>
          </p:blipFill>
          <p:spPr>
            <a:xfrm>
              <a:off x="204687" y="2740767"/>
              <a:ext cx="154441" cy="106747"/>
            </a:xfrm>
            <a:prstGeom prst="rect">
              <a:avLst/>
            </a:prstGeom>
          </p:spPr>
        </p:pic>
        <p:pic>
          <p:nvPicPr>
            <p:cNvPr id="15" name="a4">
              <a:hlinkClick r:id="" action="ppaction://hlinkshowjump?jump=previousslide"/>
              <a:extLst>
                <a:ext uri="{FF2B5EF4-FFF2-40B4-BE49-F238E27FC236}">
                  <a16:creationId xmlns:a16="http://schemas.microsoft.com/office/drawing/2014/main" id="{094B1127-2525-E0C5-AE30-37AFB8A08469}"/>
                </a:ext>
              </a:extLst>
            </p:cNvPr>
            <p:cNvPicPr>
              <a:picLocks noChangeAspect="1"/>
            </p:cNvPicPr>
            <p:nvPr/>
          </p:nvPicPr>
          <p:blipFill>
            <a:blip r:embed="rId5"/>
            <a:srcRect/>
            <a:stretch/>
          </p:blipFill>
          <p:spPr>
            <a:xfrm rot="10800000">
              <a:off x="204687" y="2434554"/>
              <a:ext cx="154441" cy="106747"/>
            </a:xfrm>
            <a:prstGeom prst="rect">
              <a:avLst/>
            </a:prstGeom>
          </p:spPr>
        </p:pic>
      </p:grpSp>
      <p:sp>
        <p:nvSpPr>
          <p:cNvPr id="18" name="Oval 17">
            <a:extLst>
              <a:ext uri="{FF2B5EF4-FFF2-40B4-BE49-F238E27FC236}">
                <a16:creationId xmlns:a16="http://schemas.microsoft.com/office/drawing/2014/main" id="{96FFC704-02FE-8AA4-1780-F9DF18E4A4E8}"/>
              </a:ext>
            </a:extLst>
          </p:cNvPr>
          <p:cNvSpPr/>
          <p:nvPr/>
        </p:nvSpPr>
        <p:spPr>
          <a:xfrm>
            <a:off x="8856970" y="6083627"/>
            <a:ext cx="1803331" cy="393600"/>
          </a:xfrm>
          <a:prstGeom prst="ellipse">
            <a:avLst/>
          </a:prstGeom>
          <a:solidFill>
            <a:srgbClr val="2F7A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7" name="Picture 16">
            <a:extLst>
              <a:ext uri="{FF2B5EF4-FFF2-40B4-BE49-F238E27FC236}">
                <a16:creationId xmlns:a16="http://schemas.microsoft.com/office/drawing/2014/main" id="{0CA2500C-3C7E-69D9-FCD2-2FA3762319EB}"/>
              </a:ext>
            </a:extLst>
          </p:cNvPr>
          <p:cNvPicPr>
            <a:picLocks noChangeAspect="1"/>
          </p:cNvPicPr>
          <p:nvPr/>
        </p:nvPicPr>
        <p:blipFill>
          <a:blip r:embed="rId6"/>
          <a:srcRect l="18731" t="7044" r="14475" b="8616"/>
          <a:stretch>
            <a:fillRect/>
          </a:stretch>
        </p:blipFill>
        <p:spPr>
          <a:xfrm flipH="1">
            <a:off x="8128841" y="2908697"/>
            <a:ext cx="3024948" cy="3437579"/>
          </a:xfrm>
          <a:prstGeom prst="rect">
            <a:avLst/>
          </a:prstGeom>
        </p:spPr>
      </p:pic>
    </p:spTree>
    <p:extLst>
      <p:ext uri="{BB962C8B-B14F-4D97-AF65-F5344CB8AC3E}">
        <p14:creationId xmlns:p14="http://schemas.microsoft.com/office/powerpoint/2010/main" val="3582667612"/>
      </p:ext>
    </p:extLst>
  </p:cSld>
  <p:clrMapOvr>
    <a:masterClrMapping/>
  </p:clrMapOvr>
  <p:transition spd="slow" advClick="0">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ED3357-93AB-8EEC-31D3-9E5EBA885E26}"/>
            </a:ext>
          </a:extLst>
        </p:cNvPr>
        <p:cNvGrpSpPr/>
        <p:nvPr/>
      </p:nvGrpSpPr>
      <p:grpSpPr>
        <a:xfrm>
          <a:off x="0" y="0"/>
          <a:ext cx="0" cy="0"/>
          <a:chOff x="0" y="0"/>
          <a:chExt cx="0" cy="0"/>
        </a:xfrm>
      </p:grpSpPr>
      <p:sp>
        <p:nvSpPr>
          <p:cNvPr id="7" name="Oval 6">
            <a:extLst>
              <a:ext uri="{FF2B5EF4-FFF2-40B4-BE49-F238E27FC236}">
                <a16:creationId xmlns:a16="http://schemas.microsoft.com/office/drawing/2014/main" id="{F9EC36A1-A93B-C5F1-E6BC-2A57993509FC}"/>
              </a:ext>
            </a:extLst>
          </p:cNvPr>
          <p:cNvSpPr/>
          <p:nvPr/>
        </p:nvSpPr>
        <p:spPr>
          <a:xfrm>
            <a:off x="909322" y="6504745"/>
            <a:ext cx="1767214" cy="284442"/>
          </a:xfrm>
          <a:prstGeom prst="ellipse">
            <a:avLst/>
          </a:prstGeom>
          <a:solidFill>
            <a:srgbClr val="2F7A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5" name="Picture 4" descr="A cartoon of a mushroom holding a box of mushrooms&#10;&#10;AI-generated content may be incorrect.">
            <a:extLst>
              <a:ext uri="{FF2B5EF4-FFF2-40B4-BE49-F238E27FC236}">
                <a16:creationId xmlns:a16="http://schemas.microsoft.com/office/drawing/2014/main" id="{23CF5F0F-AEDD-B57E-D0E0-42984978A8D8}"/>
              </a:ext>
            </a:extLst>
          </p:cNvPr>
          <p:cNvPicPr>
            <a:picLocks noChangeAspect="1"/>
          </p:cNvPicPr>
          <p:nvPr/>
        </p:nvPicPr>
        <p:blipFill>
          <a:blip r:embed="rId3"/>
          <a:stretch>
            <a:fillRect/>
          </a:stretch>
        </p:blipFill>
        <p:spPr>
          <a:xfrm>
            <a:off x="-475464" y="3063872"/>
            <a:ext cx="4215697" cy="3794127"/>
          </a:xfrm>
          <a:prstGeom prst="rect">
            <a:avLst/>
          </a:prstGeom>
        </p:spPr>
      </p:pic>
      <p:sp>
        <p:nvSpPr>
          <p:cNvPr id="6" name="Title 1">
            <a:extLst>
              <a:ext uri="{FF2B5EF4-FFF2-40B4-BE49-F238E27FC236}">
                <a16:creationId xmlns:a16="http://schemas.microsoft.com/office/drawing/2014/main" id="{194FA085-AD59-75BB-06CA-AAD1D189CBED}"/>
              </a:ext>
            </a:extLst>
          </p:cNvPr>
          <p:cNvSpPr txBox="1">
            <a:spLocks/>
          </p:cNvSpPr>
          <p:nvPr/>
        </p:nvSpPr>
        <p:spPr>
          <a:xfrm>
            <a:off x="1163541" y="352330"/>
            <a:ext cx="9864918" cy="95287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rgbClr val="9B2242"/>
                </a:solidFill>
                <a:latin typeface="Sztosfixed" pitchFamily="2" charset="77"/>
                <a:ea typeface="Sztosfixed" pitchFamily="2" charset="77"/>
                <a:cs typeface="Sztosfixed" pitchFamily="2" charset="77"/>
              </a:rPr>
              <a:t>Farm to Plate</a:t>
            </a:r>
          </a:p>
        </p:txBody>
      </p:sp>
      <p:grpSp>
        <p:nvGrpSpPr>
          <p:cNvPr id="15" name="menu">
            <a:extLst>
              <a:ext uri="{FF2B5EF4-FFF2-40B4-BE49-F238E27FC236}">
                <a16:creationId xmlns:a16="http://schemas.microsoft.com/office/drawing/2014/main" id="{13CBBE10-7A99-8EA2-1988-46C8EA32DA5C}"/>
              </a:ext>
            </a:extLst>
          </p:cNvPr>
          <p:cNvGrpSpPr/>
          <p:nvPr/>
        </p:nvGrpSpPr>
        <p:grpSpPr>
          <a:xfrm>
            <a:off x="11474101" y="2871719"/>
            <a:ext cx="460535" cy="1114561"/>
            <a:chOff x="151927" y="2325786"/>
            <a:chExt cx="260682" cy="630889"/>
          </a:xfrm>
        </p:grpSpPr>
        <p:sp>
          <p:nvSpPr>
            <p:cNvPr id="16" name="Rectangle: Rounded Corners 63">
              <a:extLst>
                <a:ext uri="{FF2B5EF4-FFF2-40B4-BE49-F238E27FC236}">
                  <a16:creationId xmlns:a16="http://schemas.microsoft.com/office/drawing/2014/main" id="{19BA708E-FE68-CFE4-715B-D1CFC6975B82}"/>
                </a:ext>
              </a:extLst>
            </p:cNvPr>
            <p:cNvSpPr/>
            <p:nvPr/>
          </p:nvSpPr>
          <p:spPr>
            <a:xfrm rot="10800000">
              <a:off x="151927" y="2325786"/>
              <a:ext cx="260682" cy="630889"/>
            </a:xfrm>
            <a:prstGeom prst="roundRect">
              <a:avLst>
                <a:gd name="adj" fmla="val 50000"/>
              </a:avLst>
            </a:prstGeom>
            <a:solidFill>
              <a:srgbClr val="FBF7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highlight>
                  <a:srgbClr val="FFFF00"/>
                </a:highlight>
              </a:endParaRPr>
            </a:p>
          </p:txBody>
        </p:sp>
        <p:pic>
          <p:nvPicPr>
            <p:cNvPr id="17" name="a4">
              <a:hlinkClick r:id="" action="ppaction://hlinkshowjump?jump=nextslide"/>
              <a:extLst>
                <a:ext uri="{FF2B5EF4-FFF2-40B4-BE49-F238E27FC236}">
                  <a16:creationId xmlns:a16="http://schemas.microsoft.com/office/drawing/2014/main" id="{1BB574B6-B209-E2C0-10DC-3C45EF6B4FBC}"/>
                </a:ext>
              </a:extLst>
            </p:cNvPr>
            <p:cNvPicPr>
              <a:picLocks noChangeAspect="1"/>
            </p:cNvPicPr>
            <p:nvPr/>
          </p:nvPicPr>
          <p:blipFill>
            <a:blip r:embed="rId4"/>
            <a:srcRect/>
            <a:stretch/>
          </p:blipFill>
          <p:spPr>
            <a:xfrm>
              <a:off x="204687" y="2740767"/>
              <a:ext cx="154441" cy="106747"/>
            </a:xfrm>
            <a:prstGeom prst="rect">
              <a:avLst/>
            </a:prstGeom>
          </p:spPr>
        </p:pic>
        <p:pic>
          <p:nvPicPr>
            <p:cNvPr id="18" name="a4">
              <a:hlinkClick r:id="" action="ppaction://hlinkshowjump?jump=previousslide"/>
              <a:extLst>
                <a:ext uri="{FF2B5EF4-FFF2-40B4-BE49-F238E27FC236}">
                  <a16:creationId xmlns:a16="http://schemas.microsoft.com/office/drawing/2014/main" id="{94E95476-3DDB-7A28-290A-9D9121058190}"/>
                </a:ext>
              </a:extLst>
            </p:cNvPr>
            <p:cNvPicPr>
              <a:picLocks noChangeAspect="1"/>
            </p:cNvPicPr>
            <p:nvPr/>
          </p:nvPicPr>
          <p:blipFill>
            <a:blip r:embed="rId4"/>
            <a:srcRect/>
            <a:stretch/>
          </p:blipFill>
          <p:spPr>
            <a:xfrm rot="10800000">
              <a:off x="204687" y="2434554"/>
              <a:ext cx="154441" cy="106747"/>
            </a:xfrm>
            <a:prstGeom prst="rect">
              <a:avLst/>
            </a:prstGeom>
          </p:spPr>
        </p:pic>
      </p:grpSp>
      <p:pic>
        <p:nvPicPr>
          <p:cNvPr id="27" name="bt">
            <a:extLst>
              <a:ext uri="{FF2B5EF4-FFF2-40B4-BE49-F238E27FC236}">
                <a16:creationId xmlns:a16="http://schemas.microsoft.com/office/drawing/2014/main" id="{CE022377-02A3-03F2-BCDA-0470C50B3C22}"/>
              </a:ext>
            </a:extLst>
          </p:cNvPr>
          <p:cNvPicPr>
            <a:picLocks noChangeAspect="1"/>
          </p:cNvPicPr>
          <p:nvPr/>
        </p:nvPicPr>
        <p:blipFill>
          <a:blip r:embed="rId5"/>
          <a:srcRect/>
          <a:stretch/>
        </p:blipFill>
        <p:spPr>
          <a:xfrm>
            <a:off x="2303192" y="3428999"/>
            <a:ext cx="420159" cy="422786"/>
          </a:xfrm>
          <a:prstGeom prst="rect">
            <a:avLst/>
          </a:prstGeom>
        </p:spPr>
      </p:pic>
      <p:grpSp>
        <p:nvGrpSpPr>
          <p:cNvPr id="23" name="pop up">
            <a:extLst>
              <a:ext uri="{FF2B5EF4-FFF2-40B4-BE49-F238E27FC236}">
                <a16:creationId xmlns:a16="http://schemas.microsoft.com/office/drawing/2014/main" id="{4C297615-3602-1420-A4CA-339D3C5BE13E}"/>
              </a:ext>
            </a:extLst>
          </p:cNvPr>
          <p:cNvGrpSpPr/>
          <p:nvPr/>
        </p:nvGrpSpPr>
        <p:grpSpPr>
          <a:xfrm>
            <a:off x="257364" y="1125419"/>
            <a:ext cx="2534126" cy="2303580"/>
            <a:chOff x="8813678" y="1682700"/>
            <a:chExt cx="2534126" cy="2303580"/>
          </a:xfrm>
        </p:grpSpPr>
        <p:sp>
          <p:nvSpPr>
            <p:cNvPr id="24" name="Triangle 12">
              <a:extLst>
                <a:ext uri="{FF2B5EF4-FFF2-40B4-BE49-F238E27FC236}">
                  <a16:creationId xmlns:a16="http://schemas.microsoft.com/office/drawing/2014/main" id="{A3E2EA46-8E79-0776-0023-7CD9F87D0431}"/>
                </a:ext>
              </a:extLst>
            </p:cNvPr>
            <p:cNvSpPr/>
            <p:nvPr/>
          </p:nvSpPr>
          <p:spPr>
            <a:xfrm rot="9488669">
              <a:off x="10339643" y="3393000"/>
              <a:ext cx="688205" cy="593280"/>
            </a:xfrm>
            <a:prstGeom prst="triangle">
              <a:avLst/>
            </a:prstGeom>
            <a:solidFill>
              <a:srgbClr val="9B22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5" name="Picture 24" descr="A red oval with black background&#10;&#10;AI-generated content may be incorrect.">
              <a:extLst>
                <a:ext uri="{FF2B5EF4-FFF2-40B4-BE49-F238E27FC236}">
                  <a16:creationId xmlns:a16="http://schemas.microsoft.com/office/drawing/2014/main" id="{798EAB1A-0DCB-2DFE-7744-7C5AAD00D896}"/>
                </a:ext>
              </a:extLst>
            </p:cNvPr>
            <p:cNvPicPr>
              <a:picLocks noChangeAspect="1"/>
            </p:cNvPicPr>
            <p:nvPr/>
          </p:nvPicPr>
          <p:blipFill>
            <a:blip r:embed="rId6"/>
            <a:stretch>
              <a:fillRect/>
            </a:stretch>
          </p:blipFill>
          <p:spPr>
            <a:xfrm rot="591577">
              <a:off x="8813678" y="1682700"/>
              <a:ext cx="2534126" cy="2238044"/>
            </a:xfrm>
            <a:prstGeom prst="rect">
              <a:avLst/>
            </a:prstGeom>
          </p:spPr>
        </p:pic>
        <p:sp>
          <p:nvSpPr>
            <p:cNvPr id="26" name="TextBox 25">
              <a:extLst>
                <a:ext uri="{FF2B5EF4-FFF2-40B4-BE49-F238E27FC236}">
                  <a16:creationId xmlns:a16="http://schemas.microsoft.com/office/drawing/2014/main" id="{36610404-D3F5-98EC-838C-012D39FA1B6D}"/>
                </a:ext>
              </a:extLst>
            </p:cNvPr>
            <p:cNvSpPr txBox="1"/>
            <p:nvPr/>
          </p:nvSpPr>
          <p:spPr>
            <a:xfrm>
              <a:off x="9011075" y="1991500"/>
              <a:ext cx="2049096" cy="1620444"/>
            </a:xfrm>
            <a:prstGeom prst="rect">
              <a:avLst/>
            </a:prstGeom>
            <a:noFill/>
          </p:spPr>
          <p:txBody>
            <a:bodyPr wrap="square" rtlCol="0">
              <a:spAutoFit/>
            </a:bodyPr>
            <a:lstStyle/>
            <a:p>
              <a:pPr algn="ctr">
                <a:lnSpc>
                  <a:spcPts val="2400"/>
                </a:lnSpc>
              </a:pPr>
              <a:r>
                <a:rPr lang="en-US" dirty="0">
                  <a:solidFill>
                    <a:schemeClr val="bg1"/>
                  </a:solidFill>
                  <a:latin typeface="Sztosfixed" pitchFamily="2" charset="77"/>
                  <a:ea typeface="Sztosfixed" pitchFamily="2" charset="77"/>
                  <a:cs typeface="Sztosfixed" pitchFamily="2" charset="77"/>
                </a:rPr>
                <a:t>What are the messages around technology in agriculture?</a:t>
              </a:r>
            </a:p>
          </p:txBody>
        </p:sp>
      </p:grpSp>
      <p:pic>
        <p:nvPicPr>
          <p:cNvPr id="2" name="Online Media 1" descr="Australia for Agriculture 4.0">
            <a:hlinkClick r:id="" action="ppaction://media"/>
            <a:extLst>
              <a:ext uri="{FF2B5EF4-FFF2-40B4-BE49-F238E27FC236}">
                <a16:creationId xmlns:a16="http://schemas.microsoft.com/office/drawing/2014/main" id="{1CF41AD2-1201-4934-0083-DE854DAA1FE1}"/>
              </a:ext>
            </a:extLst>
          </p:cNvPr>
          <p:cNvPicPr>
            <a:picLocks noRot="1" noChangeAspect="1"/>
          </p:cNvPicPr>
          <p:nvPr>
            <a:videoFile r:link="rId1"/>
          </p:nvPr>
        </p:nvPicPr>
        <p:blipFill>
          <a:blip r:embed="rId7"/>
          <a:stretch>
            <a:fillRect/>
          </a:stretch>
        </p:blipFill>
        <p:spPr>
          <a:xfrm>
            <a:off x="3109418" y="1434219"/>
            <a:ext cx="8216618" cy="4642389"/>
          </a:xfrm>
          <a:prstGeom prst="rect">
            <a:avLst/>
          </a:prstGeom>
        </p:spPr>
      </p:pic>
    </p:spTree>
    <p:extLst>
      <p:ext uri="{BB962C8B-B14F-4D97-AF65-F5344CB8AC3E}">
        <p14:creationId xmlns:p14="http://schemas.microsoft.com/office/powerpoint/2010/main" val="1047496115"/>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7"/>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childTnLst>
                                </p:cTn>
                              </p:par>
                              <p:par>
                                <p:cTn id="12" presetID="8" presetClass="emph" presetSubtype="0" fill="hold" nodeType="withEffect">
                                  <p:stCondLst>
                                    <p:cond delay="0"/>
                                  </p:stCondLst>
                                  <p:childTnLst>
                                    <p:animRot by="2700000">
                                      <p:cBhvr>
                                        <p:cTn id="13" dur="250" fill="hold"/>
                                        <p:tgtEl>
                                          <p:spTgt spid="27"/>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nodeType="clickEffect">
                                  <p:stCondLst>
                                    <p:cond delay="0"/>
                                  </p:stCondLst>
                                  <p:childTnLst>
                                    <p:set>
                                      <p:cBhvr>
                                        <p:cTn id="17" dur="1" fill="hold">
                                          <p:stCondLst>
                                            <p:cond delay="0"/>
                                          </p:stCondLst>
                                        </p:cTn>
                                        <p:tgtEl>
                                          <p:spTgt spid="23"/>
                                        </p:tgtEl>
                                        <p:attrNameLst>
                                          <p:attrName>style.visibility</p:attrName>
                                        </p:attrNameLst>
                                      </p:cBhvr>
                                      <p:to>
                                        <p:strVal val="hidden"/>
                                      </p:to>
                                    </p:set>
                                  </p:childTnLst>
                                </p:cTn>
                              </p:par>
                              <p:par>
                                <p:cTn id="18" presetID="8" presetClass="emph" presetSubtype="0" fill="hold" nodeType="withEffect">
                                  <p:stCondLst>
                                    <p:cond delay="0"/>
                                  </p:stCondLst>
                                  <p:childTnLst>
                                    <p:animRot by="-2700000">
                                      <p:cBhvr>
                                        <p:cTn id="19" dur="250" fill="hold"/>
                                        <p:tgtEl>
                                          <p:spTgt spid="27"/>
                                        </p:tgtEl>
                                        <p:attrNameLst>
                                          <p:attrName>r</p:attrName>
                                        </p:attrNameLst>
                                      </p:cBhvr>
                                    </p:animRot>
                                  </p:childTnLst>
                                </p:cTn>
                              </p:par>
                            </p:childTnLst>
                          </p:cTn>
                        </p:par>
                      </p:childTnLst>
                    </p:cTn>
                  </p:par>
                </p:childTnLst>
              </p:cTn>
              <p:nextCondLst>
                <p:cond evt="onClick" delay="0">
                  <p:tgtEl>
                    <p:spTgt spid="27"/>
                  </p:tgtEl>
                </p:cond>
              </p:nextCondLst>
            </p:seq>
            <p:video>
              <p:cMediaNode vol="80000">
                <p:cTn id="20" fill="hold" display="0">
                  <p:stCondLst>
                    <p:cond delay="indefinite"/>
                  </p:stCondLst>
                </p:cTn>
                <p:tgtEl>
                  <p:spTgt spid="2"/>
                </p:tgtEl>
              </p:cMediaNode>
            </p:video>
            <p:seq concurrent="1" nextAc="seek">
              <p:cTn id="21" restart="whenNotActive" fill="hold" evtFilter="cancelBubble" nodeType="interactiveSeq">
                <p:stCondLst>
                  <p:cond evt="onClick" delay="0">
                    <p:tgtEl>
                      <p:spTgt spid="2"/>
                    </p:tgtEl>
                  </p:cond>
                </p:stCondLst>
                <p:endSync evt="end" delay="0">
                  <p:rtn val="all"/>
                </p:endSync>
                <p:childTnLst>
                  <p:par>
                    <p:cTn id="22" fill="hold">
                      <p:stCondLst>
                        <p:cond delay="0"/>
                      </p:stCondLst>
                      <p:childTnLst>
                        <p:par>
                          <p:cTn id="23" fill="hold">
                            <p:stCondLst>
                              <p:cond delay="0"/>
                            </p:stCondLst>
                            <p:childTnLst>
                              <p:par>
                                <p:cTn id="24" presetID="2" presetClass="mediacall" presetSubtype="0" fill="hold" nodeType="clickEffect">
                                  <p:stCondLst>
                                    <p:cond delay="0"/>
                                  </p:stCondLst>
                                  <p:childTnLst>
                                    <p:cmd type="call" cmd="togglePause">
                                      <p:cBhvr>
                                        <p:cTn id="25"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0448A5-A51C-3317-B9A9-E0DC535D3F6D}"/>
            </a:ext>
          </a:extLst>
        </p:cNvPr>
        <p:cNvGrpSpPr/>
        <p:nvPr/>
      </p:nvGrpSpPr>
      <p:grpSpPr>
        <a:xfrm>
          <a:off x="0" y="0"/>
          <a:ext cx="0" cy="0"/>
          <a:chOff x="0" y="0"/>
          <a:chExt cx="0" cy="0"/>
        </a:xfrm>
      </p:grpSpPr>
      <p:sp>
        <p:nvSpPr>
          <p:cNvPr id="2" name="Google Shape;151;p10">
            <a:extLst>
              <a:ext uri="{FF2B5EF4-FFF2-40B4-BE49-F238E27FC236}">
                <a16:creationId xmlns:a16="http://schemas.microsoft.com/office/drawing/2014/main" id="{7ECA8483-9575-F899-FE4C-1675480E01FF}"/>
              </a:ext>
            </a:extLst>
          </p:cNvPr>
          <p:cNvSpPr txBox="1">
            <a:spLocks/>
          </p:cNvSpPr>
          <p:nvPr/>
        </p:nvSpPr>
        <p:spPr>
          <a:xfrm>
            <a:off x="11292731" y="6318135"/>
            <a:ext cx="548700" cy="393600"/>
          </a:xfrm>
          <a:prstGeom prst="rect">
            <a:avLst/>
          </a:prstGeom>
          <a:no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buSzPts val="1400"/>
            </a:pPr>
            <a:fld id="{00000000-1234-1234-1234-123412341234}" type="slidenum">
              <a:rPr lang="en" sz="2000" b="1" smtClean="0">
                <a:solidFill>
                  <a:schemeClr val="bg1"/>
                </a:solidFill>
                <a:latin typeface="Sztosfixed" pitchFamily="2" charset="77"/>
                <a:ea typeface="Sztosfixed" pitchFamily="2" charset="77"/>
                <a:cs typeface="Sztosfixed" pitchFamily="2" charset="77"/>
              </a:rPr>
              <a:pPr algn="r">
                <a:buSzPts val="1400"/>
              </a:pPr>
              <a:t>21</a:t>
            </a:fld>
            <a:endParaRPr lang="en" sz="2000" b="1" dirty="0">
              <a:solidFill>
                <a:schemeClr val="bg1"/>
              </a:solidFill>
              <a:latin typeface="Sztosfixed" pitchFamily="2" charset="77"/>
              <a:ea typeface="Sztosfixed" pitchFamily="2" charset="77"/>
              <a:cs typeface="Sztosfixed" pitchFamily="2" charset="77"/>
            </a:endParaRPr>
          </a:p>
        </p:txBody>
      </p:sp>
      <p:sp>
        <p:nvSpPr>
          <p:cNvPr id="9" name="Title 1">
            <a:extLst>
              <a:ext uri="{FF2B5EF4-FFF2-40B4-BE49-F238E27FC236}">
                <a16:creationId xmlns:a16="http://schemas.microsoft.com/office/drawing/2014/main" id="{009A0481-F0D5-7F39-878D-CEC33416502D}"/>
              </a:ext>
            </a:extLst>
          </p:cNvPr>
          <p:cNvSpPr txBox="1">
            <a:spLocks/>
          </p:cNvSpPr>
          <p:nvPr/>
        </p:nvSpPr>
        <p:spPr>
          <a:xfrm>
            <a:off x="3246821" y="352330"/>
            <a:ext cx="5698358" cy="57912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rgbClr val="9B2242"/>
                </a:solidFill>
                <a:latin typeface="Sztosfixed" pitchFamily="2" charset="77"/>
                <a:ea typeface="Sztosfixed" pitchFamily="2" charset="77"/>
                <a:cs typeface="Sztosfixed" pitchFamily="2" charset="77"/>
              </a:rPr>
              <a:t>Worksheet</a:t>
            </a:r>
          </a:p>
        </p:txBody>
      </p:sp>
      <p:grpSp>
        <p:nvGrpSpPr>
          <p:cNvPr id="11" name="menu">
            <a:extLst>
              <a:ext uri="{FF2B5EF4-FFF2-40B4-BE49-F238E27FC236}">
                <a16:creationId xmlns:a16="http://schemas.microsoft.com/office/drawing/2014/main" id="{C3031DAE-B1C6-B2F1-9810-AECF5FB6D730}"/>
              </a:ext>
            </a:extLst>
          </p:cNvPr>
          <p:cNvGrpSpPr/>
          <p:nvPr/>
        </p:nvGrpSpPr>
        <p:grpSpPr>
          <a:xfrm>
            <a:off x="11474101" y="2871719"/>
            <a:ext cx="460535" cy="1114561"/>
            <a:chOff x="151927" y="2325786"/>
            <a:chExt cx="260682" cy="630889"/>
          </a:xfrm>
        </p:grpSpPr>
        <p:sp>
          <p:nvSpPr>
            <p:cNvPr id="12" name="Rectangle: Rounded Corners 63">
              <a:extLst>
                <a:ext uri="{FF2B5EF4-FFF2-40B4-BE49-F238E27FC236}">
                  <a16:creationId xmlns:a16="http://schemas.microsoft.com/office/drawing/2014/main" id="{A2088AD8-BC0A-3AE9-16CE-5B70DCDA0BE7}"/>
                </a:ext>
              </a:extLst>
            </p:cNvPr>
            <p:cNvSpPr/>
            <p:nvPr/>
          </p:nvSpPr>
          <p:spPr>
            <a:xfrm rot="10800000">
              <a:off x="151927" y="2325786"/>
              <a:ext cx="260682" cy="630889"/>
            </a:xfrm>
            <a:prstGeom prst="roundRect">
              <a:avLst>
                <a:gd name="adj" fmla="val 50000"/>
              </a:avLst>
            </a:prstGeom>
            <a:solidFill>
              <a:srgbClr val="FBF7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highlight>
                  <a:srgbClr val="FFFF00"/>
                </a:highlight>
              </a:endParaRPr>
            </a:p>
          </p:txBody>
        </p:sp>
        <p:pic>
          <p:nvPicPr>
            <p:cNvPr id="13" name="a4">
              <a:hlinkClick r:id="" action="ppaction://hlinkshowjump?jump=nextslide"/>
              <a:extLst>
                <a:ext uri="{FF2B5EF4-FFF2-40B4-BE49-F238E27FC236}">
                  <a16:creationId xmlns:a16="http://schemas.microsoft.com/office/drawing/2014/main" id="{B2BEAA61-1B46-D594-A2BE-8C2243C0F02B}"/>
                </a:ext>
              </a:extLst>
            </p:cNvPr>
            <p:cNvPicPr>
              <a:picLocks noChangeAspect="1"/>
            </p:cNvPicPr>
            <p:nvPr/>
          </p:nvPicPr>
          <p:blipFill>
            <a:blip r:embed="rId2"/>
            <a:srcRect/>
            <a:stretch/>
          </p:blipFill>
          <p:spPr>
            <a:xfrm>
              <a:off x="204687" y="2740767"/>
              <a:ext cx="154441" cy="106747"/>
            </a:xfrm>
            <a:prstGeom prst="rect">
              <a:avLst/>
            </a:prstGeom>
          </p:spPr>
        </p:pic>
        <p:pic>
          <p:nvPicPr>
            <p:cNvPr id="14" name="a4">
              <a:hlinkClick r:id="" action="ppaction://hlinkshowjump?jump=previousslide"/>
              <a:extLst>
                <a:ext uri="{FF2B5EF4-FFF2-40B4-BE49-F238E27FC236}">
                  <a16:creationId xmlns:a16="http://schemas.microsoft.com/office/drawing/2014/main" id="{F85ACE66-4126-C5C1-FC4E-2F981FF6AC81}"/>
                </a:ext>
              </a:extLst>
            </p:cNvPr>
            <p:cNvPicPr>
              <a:picLocks noChangeAspect="1"/>
            </p:cNvPicPr>
            <p:nvPr/>
          </p:nvPicPr>
          <p:blipFill>
            <a:blip r:embed="rId2"/>
            <a:srcRect/>
            <a:stretch/>
          </p:blipFill>
          <p:spPr>
            <a:xfrm rot="10800000">
              <a:off x="204687" y="2434554"/>
              <a:ext cx="154441" cy="106747"/>
            </a:xfrm>
            <a:prstGeom prst="rect">
              <a:avLst/>
            </a:prstGeom>
          </p:spPr>
        </p:pic>
      </p:grpSp>
      <p:pic>
        <p:nvPicPr>
          <p:cNvPr id="4" name="Picture 3">
            <a:extLst>
              <a:ext uri="{FF2B5EF4-FFF2-40B4-BE49-F238E27FC236}">
                <a16:creationId xmlns:a16="http://schemas.microsoft.com/office/drawing/2014/main" id="{8D172D0C-0CEB-FE42-408D-67EAD4C42A26}"/>
              </a:ext>
            </a:extLst>
          </p:cNvPr>
          <p:cNvPicPr>
            <a:picLocks noChangeAspect="1"/>
          </p:cNvPicPr>
          <p:nvPr/>
        </p:nvPicPr>
        <p:blipFill>
          <a:blip r:embed="rId3"/>
          <a:srcRect/>
          <a:stretch/>
        </p:blipFill>
        <p:spPr>
          <a:xfrm>
            <a:off x="511681" y="1126266"/>
            <a:ext cx="7335641" cy="5189901"/>
          </a:xfrm>
          <a:prstGeom prst="rect">
            <a:avLst/>
          </a:prstGeom>
        </p:spPr>
      </p:pic>
      <p:sp>
        <p:nvSpPr>
          <p:cNvPr id="3" name="Oval 2">
            <a:extLst>
              <a:ext uri="{FF2B5EF4-FFF2-40B4-BE49-F238E27FC236}">
                <a16:creationId xmlns:a16="http://schemas.microsoft.com/office/drawing/2014/main" id="{32466022-524C-1249-35FE-0B881D90B04F}"/>
              </a:ext>
            </a:extLst>
          </p:cNvPr>
          <p:cNvSpPr/>
          <p:nvPr/>
        </p:nvSpPr>
        <p:spPr>
          <a:xfrm>
            <a:off x="9034286" y="4888744"/>
            <a:ext cx="1427107" cy="292480"/>
          </a:xfrm>
          <a:prstGeom prst="ellipse">
            <a:avLst/>
          </a:prstGeom>
          <a:solidFill>
            <a:srgbClr val="2F7A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6" name="Picture 5" descr="Cartoon mushroom with green eyes&#10;&#10;AI-generated content may be incorrect.">
            <a:extLst>
              <a:ext uri="{FF2B5EF4-FFF2-40B4-BE49-F238E27FC236}">
                <a16:creationId xmlns:a16="http://schemas.microsoft.com/office/drawing/2014/main" id="{CAC816E0-D3B5-9B16-BEC0-C520C92094FC}"/>
              </a:ext>
            </a:extLst>
          </p:cNvPr>
          <p:cNvPicPr>
            <a:picLocks noChangeAspect="1"/>
          </p:cNvPicPr>
          <p:nvPr/>
        </p:nvPicPr>
        <p:blipFill>
          <a:blip r:embed="rId4"/>
          <a:stretch>
            <a:fillRect/>
          </a:stretch>
        </p:blipFill>
        <p:spPr>
          <a:xfrm>
            <a:off x="7905863" y="1896532"/>
            <a:ext cx="3758622" cy="3382760"/>
          </a:xfrm>
          <a:prstGeom prst="rect">
            <a:avLst/>
          </a:prstGeom>
        </p:spPr>
      </p:pic>
    </p:spTree>
    <p:extLst>
      <p:ext uri="{BB962C8B-B14F-4D97-AF65-F5344CB8AC3E}">
        <p14:creationId xmlns:p14="http://schemas.microsoft.com/office/powerpoint/2010/main" val="3660930070"/>
      </p:ext>
    </p:extLst>
  </p:cSld>
  <p:clrMapOvr>
    <a:masterClrMapping/>
  </p:clrMapOvr>
  <p:transition spd="slow" advClick="0">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5">
            <a:extLst>
              <a:ext uri="{FF2B5EF4-FFF2-40B4-BE49-F238E27FC236}">
                <a16:creationId xmlns:a16="http://schemas.microsoft.com/office/drawing/2014/main" id="{2968DC36-9889-A870-AA43-EC302D3C7C4B}"/>
              </a:ext>
            </a:extLst>
          </p:cNvPr>
          <p:cNvSpPr/>
          <p:nvPr/>
        </p:nvSpPr>
        <p:spPr>
          <a:xfrm>
            <a:off x="6229762" y="3595911"/>
            <a:ext cx="3224826" cy="1551121"/>
          </a:xfrm>
          <a:prstGeom prst="roundRect">
            <a:avLst>
              <a:gd name="adj" fmla="val 11197"/>
            </a:avLst>
          </a:prstGeom>
          <a:solidFill>
            <a:srgbClr val="FDE1E0"/>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rIns="180000" rtlCol="0" anchor="ctr"/>
          <a:lstStyle/>
          <a:p>
            <a:pPr algn="ctr"/>
            <a:r>
              <a:rPr lang="en-US" sz="1600" dirty="0">
                <a:solidFill>
                  <a:srgbClr val="414141"/>
                </a:solidFill>
                <a:latin typeface="Montserrat" pitchFamily="2" charset="77"/>
                <a:ea typeface="Sztosfixed" pitchFamily="2" charset="77"/>
                <a:cs typeface="Sztosfixed" pitchFamily="2" charset="77"/>
              </a:rPr>
              <a:t>To use products again instead of throwing them away.</a:t>
            </a:r>
          </a:p>
        </p:txBody>
      </p:sp>
      <p:sp>
        <p:nvSpPr>
          <p:cNvPr id="18" name="4">
            <a:extLst>
              <a:ext uri="{FF2B5EF4-FFF2-40B4-BE49-F238E27FC236}">
                <a16:creationId xmlns:a16="http://schemas.microsoft.com/office/drawing/2014/main" id="{D8F0A221-880D-18B9-28B3-A7E8DFD7B7FF}"/>
              </a:ext>
            </a:extLst>
          </p:cNvPr>
          <p:cNvSpPr/>
          <p:nvPr/>
        </p:nvSpPr>
        <p:spPr>
          <a:xfrm>
            <a:off x="2733921" y="3595911"/>
            <a:ext cx="3224827" cy="1551121"/>
          </a:xfrm>
          <a:prstGeom prst="roundRect">
            <a:avLst>
              <a:gd name="adj" fmla="val 11197"/>
            </a:avLst>
          </a:prstGeom>
          <a:solidFill>
            <a:srgbClr val="FDE1E0"/>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rIns="180000" rtlCol="0" anchor="ctr"/>
          <a:lstStyle/>
          <a:p>
            <a:pPr algn="ctr"/>
            <a:r>
              <a:rPr lang="en-US" sz="1600" dirty="0">
                <a:solidFill>
                  <a:srgbClr val="414141"/>
                </a:solidFill>
                <a:latin typeface="Montserrat" pitchFamily="2" charset="77"/>
                <a:ea typeface="Sztosfixed" pitchFamily="2" charset="77"/>
                <a:cs typeface="Sztosfixed" pitchFamily="2" charset="77"/>
              </a:rPr>
              <a:t>Return resources back to nature e.g. composting food scraps to grow new plants.</a:t>
            </a:r>
          </a:p>
        </p:txBody>
      </p:sp>
      <p:sp>
        <p:nvSpPr>
          <p:cNvPr id="19" name="3">
            <a:extLst>
              <a:ext uri="{FF2B5EF4-FFF2-40B4-BE49-F238E27FC236}">
                <a16:creationId xmlns:a16="http://schemas.microsoft.com/office/drawing/2014/main" id="{ACF5600F-F525-6A60-C1FD-08EBFE0CD4B5}"/>
              </a:ext>
            </a:extLst>
          </p:cNvPr>
          <p:cNvSpPr/>
          <p:nvPr/>
        </p:nvSpPr>
        <p:spPr>
          <a:xfrm>
            <a:off x="7978265" y="1814248"/>
            <a:ext cx="3224245" cy="1551121"/>
          </a:xfrm>
          <a:prstGeom prst="roundRect">
            <a:avLst>
              <a:gd name="adj" fmla="val 11197"/>
            </a:avLst>
          </a:prstGeom>
          <a:solidFill>
            <a:srgbClr val="FDE1E0"/>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rIns="180000" rtlCol="0" anchor="ctr"/>
          <a:lstStyle/>
          <a:p>
            <a:pPr algn="ctr"/>
            <a:r>
              <a:rPr lang="en-US" sz="1600" dirty="0">
                <a:solidFill>
                  <a:srgbClr val="414141"/>
                </a:solidFill>
                <a:latin typeface="Montserrat" pitchFamily="2" charset="77"/>
                <a:ea typeface="Sztosfixed" pitchFamily="2" charset="77"/>
                <a:cs typeface="Sztosfixed" pitchFamily="2" charset="77"/>
              </a:rPr>
              <a:t>To use fewer resources in the first place.</a:t>
            </a:r>
          </a:p>
        </p:txBody>
      </p:sp>
      <p:sp>
        <p:nvSpPr>
          <p:cNvPr id="20" name="2">
            <a:extLst>
              <a:ext uri="{FF2B5EF4-FFF2-40B4-BE49-F238E27FC236}">
                <a16:creationId xmlns:a16="http://schemas.microsoft.com/office/drawing/2014/main" id="{F775B68C-D4C5-06BC-C3D4-E540BCBE1DE9}"/>
              </a:ext>
            </a:extLst>
          </p:cNvPr>
          <p:cNvSpPr/>
          <p:nvPr/>
        </p:nvSpPr>
        <p:spPr>
          <a:xfrm>
            <a:off x="4483006" y="1814248"/>
            <a:ext cx="3224826" cy="1551121"/>
          </a:xfrm>
          <a:prstGeom prst="roundRect">
            <a:avLst>
              <a:gd name="adj" fmla="val 11197"/>
            </a:avLst>
          </a:prstGeom>
          <a:solidFill>
            <a:srgbClr val="FDE1E0"/>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rIns="180000" rtlCol="0" anchor="ctr"/>
          <a:lstStyle/>
          <a:p>
            <a:pPr algn="ctr"/>
            <a:r>
              <a:rPr lang="en-US" sz="1600" dirty="0">
                <a:solidFill>
                  <a:srgbClr val="414141"/>
                </a:solidFill>
                <a:latin typeface="Montserrat" pitchFamily="2" charset="77"/>
                <a:ea typeface="Sztosfixed" pitchFamily="2" charset="77"/>
                <a:cs typeface="Sztosfixed" pitchFamily="2" charset="77"/>
              </a:rPr>
              <a:t>Turn waste into new materials.</a:t>
            </a:r>
          </a:p>
        </p:txBody>
      </p:sp>
      <p:sp>
        <p:nvSpPr>
          <p:cNvPr id="21" name="1">
            <a:extLst>
              <a:ext uri="{FF2B5EF4-FFF2-40B4-BE49-F238E27FC236}">
                <a16:creationId xmlns:a16="http://schemas.microsoft.com/office/drawing/2014/main" id="{C123D137-07DF-6AFC-D91C-FA2D612B32C9}"/>
              </a:ext>
            </a:extLst>
          </p:cNvPr>
          <p:cNvSpPr/>
          <p:nvPr/>
        </p:nvSpPr>
        <p:spPr>
          <a:xfrm>
            <a:off x="987165" y="1814248"/>
            <a:ext cx="3224827" cy="1551121"/>
          </a:xfrm>
          <a:prstGeom prst="roundRect">
            <a:avLst>
              <a:gd name="adj" fmla="val 11197"/>
            </a:avLst>
          </a:prstGeom>
          <a:solidFill>
            <a:srgbClr val="FDE1E0"/>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rIns="180000" rtlCol="0" anchor="ctr"/>
          <a:lstStyle/>
          <a:p>
            <a:pPr algn="ctr"/>
            <a:r>
              <a:rPr lang="en-US" sz="1600" dirty="0">
                <a:solidFill>
                  <a:srgbClr val="414141"/>
                </a:solidFill>
                <a:latin typeface="Montserrat" pitchFamily="2" charset="77"/>
                <a:ea typeface="Sztosfixed" pitchFamily="2" charset="77"/>
                <a:cs typeface="Sztosfixed" pitchFamily="2" charset="77"/>
              </a:rPr>
              <a:t>Is a food that is good for us and the planet.</a:t>
            </a:r>
          </a:p>
        </p:txBody>
      </p:sp>
      <p:sp>
        <p:nvSpPr>
          <p:cNvPr id="22" name="gut">
            <a:extLst>
              <a:ext uri="{FF2B5EF4-FFF2-40B4-BE49-F238E27FC236}">
                <a16:creationId xmlns:a16="http://schemas.microsoft.com/office/drawing/2014/main" id="{FE16B3EE-E188-DD83-DE7F-E761B603A542}"/>
              </a:ext>
            </a:extLst>
          </p:cNvPr>
          <p:cNvSpPr/>
          <p:nvPr/>
        </p:nvSpPr>
        <p:spPr>
          <a:xfrm>
            <a:off x="6230343" y="3595911"/>
            <a:ext cx="3224826" cy="1551121"/>
          </a:xfrm>
          <a:prstGeom prst="roundRect">
            <a:avLst>
              <a:gd name="adj" fmla="val 11197"/>
            </a:avLst>
          </a:prstGeom>
          <a:solidFill>
            <a:srgbClr val="F54636"/>
          </a:solidFill>
          <a:ln>
            <a:solidFill>
              <a:srgbClr val="F5463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Sztosfixed" pitchFamily="2" charset="77"/>
                <a:ea typeface="Sztosfixed" pitchFamily="2" charset="77"/>
                <a:cs typeface="Sztosfixed" pitchFamily="2" charset="77"/>
              </a:rPr>
              <a:t>Reuse</a:t>
            </a:r>
          </a:p>
        </p:txBody>
      </p:sp>
      <p:sp>
        <p:nvSpPr>
          <p:cNvPr id="23" name="fibre">
            <a:extLst>
              <a:ext uri="{FF2B5EF4-FFF2-40B4-BE49-F238E27FC236}">
                <a16:creationId xmlns:a16="http://schemas.microsoft.com/office/drawing/2014/main" id="{F05EB81F-4520-D324-E8DF-D07F9777BF53}"/>
              </a:ext>
            </a:extLst>
          </p:cNvPr>
          <p:cNvSpPr/>
          <p:nvPr/>
        </p:nvSpPr>
        <p:spPr>
          <a:xfrm>
            <a:off x="2734502" y="3595911"/>
            <a:ext cx="3224827" cy="1551121"/>
          </a:xfrm>
          <a:prstGeom prst="roundRect">
            <a:avLst>
              <a:gd name="adj" fmla="val 11197"/>
            </a:avLst>
          </a:prstGeom>
          <a:solidFill>
            <a:srgbClr val="F54636"/>
          </a:solidFill>
          <a:ln>
            <a:solidFill>
              <a:srgbClr val="F5463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Sztosfixed" pitchFamily="2" charset="77"/>
                <a:ea typeface="Sztosfixed" pitchFamily="2" charset="77"/>
                <a:cs typeface="Sztosfixed" pitchFamily="2" charset="77"/>
              </a:rPr>
              <a:t>Regenerate</a:t>
            </a:r>
          </a:p>
        </p:txBody>
      </p:sp>
      <p:sp>
        <p:nvSpPr>
          <p:cNvPr id="24" name="expose">
            <a:extLst>
              <a:ext uri="{FF2B5EF4-FFF2-40B4-BE49-F238E27FC236}">
                <a16:creationId xmlns:a16="http://schemas.microsoft.com/office/drawing/2014/main" id="{93D7A92D-8BA8-87EF-6775-41D000BE4AAC}"/>
              </a:ext>
            </a:extLst>
          </p:cNvPr>
          <p:cNvSpPr/>
          <p:nvPr/>
        </p:nvSpPr>
        <p:spPr>
          <a:xfrm>
            <a:off x="7978846" y="1814248"/>
            <a:ext cx="3224245" cy="1551121"/>
          </a:xfrm>
          <a:prstGeom prst="roundRect">
            <a:avLst>
              <a:gd name="adj" fmla="val 11197"/>
            </a:avLst>
          </a:prstGeom>
          <a:solidFill>
            <a:srgbClr val="F54636"/>
          </a:solidFill>
          <a:ln>
            <a:solidFill>
              <a:srgbClr val="F5463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Sztosfixed" pitchFamily="2" charset="77"/>
                <a:ea typeface="Sztosfixed" pitchFamily="2" charset="77"/>
                <a:cs typeface="Sztosfixed" pitchFamily="2" charset="77"/>
              </a:rPr>
              <a:t>Reduce</a:t>
            </a:r>
          </a:p>
        </p:txBody>
      </p:sp>
      <p:sp>
        <p:nvSpPr>
          <p:cNvPr id="25" name="digest">
            <a:extLst>
              <a:ext uri="{FF2B5EF4-FFF2-40B4-BE49-F238E27FC236}">
                <a16:creationId xmlns:a16="http://schemas.microsoft.com/office/drawing/2014/main" id="{04038883-68E8-0B83-FAF4-28AD8CC3C1E1}"/>
              </a:ext>
            </a:extLst>
          </p:cNvPr>
          <p:cNvSpPr/>
          <p:nvPr/>
        </p:nvSpPr>
        <p:spPr>
          <a:xfrm>
            <a:off x="4483587" y="1814248"/>
            <a:ext cx="3224826" cy="1551121"/>
          </a:xfrm>
          <a:prstGeom prst="roundRect">
            <a:avLst>
              <a:gd name="adj" fmla="val 11197"/>
            </a:avLst>
          </a:prstGeom>
          <a:solidFill>
            <a:srgbClr val="F54636"/>
          </a:solidFill>
          <a:ln>
            <a:solidFill>
              <a:srgbClr val="F5463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Sztosfixed" pitchFamily="2" charset="77"/>
                <a:ea typeface="Sztosfixed" pitchFamily="2" charset="77"/>
                <a:cs typeface="Sztosfixed" pitchFamily="2" charset="77"/>
              </a:rPr>
              <a:t>Recycle</a:t>
            </a:r>
          </a:p>
        </p:txBody>
      </p:sp>
      <p:sp>
        <p:nvSpPr>
          <p:cNvPr id="26" name="antiox">
            <a:extLst>
              <a:ext uri="{FF2B5EF4-FFF2-40B4-BE49-F238E27FC236}">
                <a16:creationId xmlns:a16="http://schemas.microsoft.com/office/drawing/2014/main" id="{771F3125-AC68-1976-A37C-991972058EB1}"/>
              </a:ext>
            </a:extLst>
          </p:cNvPr>
          <p:cNvSpPr/>
          <p:nvPr/>
        </p:nvSpPr>
        <p:spPr>
          <a:xfrm>
            <a:off x="987746" y="1814248"/>
            <a:ext cx="3224827" cy="1551121"/>
          </a:xfrm>
          <a:prstGeom prst="roundRect">
            <a:avLst>
              <a:gd name="adj" fmla="val 11197"/>
            </a:avLst>
          </a:prstGeom>
          <a:solidFill>
            <a:srgbClr val="F54636"/>
          </a:solidFill>
          <a:ln>
            <a:solidFill>
              <a:srgbClr val="F5463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Sztosfixed" pitchFamily="2" charset="77"/>
                <a:ea typeface="Sztosfixed" pitchFamily="2" charset="77"/>
                <a:cs typeface="Sztosfixed" pitchFamily="2" charset="77"/>
              </a:rPr>
              <a:t>Future food</a:t>
            </a:r>
          </a:p>
        </p:txBody>
      </p:sp>
      <p:sp>
        <p:nvSpPr>
          <p:cNvPr id="6" name="Title 1">
            <a:extLst>
              <a:ext uri="{FF2B5EF4-FFF2-40B4-BE49-F238E27FC236}">
                <a16:creationId xmlns:a16="http://schemas.microsoft.com/office/drawing/2014/main" id="{8AE58C38-807C-2E35-D66F-8758A9A8DB02}"/>
              </a:ext>
            </a:extLst>
          </p:cNvPr>
          <p:cNvSpPr txBox="1">
            <a:spLocks/>
          </p:cNvSpPr>
          <p:nvPr/>
        </p:nvSpPr>
        <p:spPr>
          <a:xfrm>
            <a:off x="1568324" y="352331"/>
            <a:ext cx="9173593" cy="51127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chemeClr val="bg1"/>
                </a:solidFill>
                <a:latin typeface="Sztosfixed" pitchFamily="2" charset="77"/>
                <a:ea typeface="Sztosfixed" pitchFamily="2" charset="77"/>
                <a:cs typeface="Sztosfixed" pitchFamily="2" charset="77"/>
              </a:rPr>
              <a:t>Vocabulary</a:t>
            </a:r>
          </a:p>
        </p:txBody>
      </p:sp>
      <p:grpSp>
        <p:nvGrpSpPr>
          <p:cNvPr id="9" name="menu">
            <a:extLst>
              <a:ext uri="{FF2B5EF4-FFF2-40B4-BE49-F238E27FC236}">
                <a16:creationId xmlns:a16="http://schemas.microsoft.com/office/drawing/2014/main" id="{2D542600-BA94-53BE-FE7A-055B9CA993A2}"/>
              </a:ext>
            </a:extLst>
          </p:cNvPr>
          <p:cNvGrpSpPr/>
          <p:nvPr/>
        </p:nvGrpSpPr>
        <p:grpSpPr>
          <a:xfrm>
            <a:off x="11474101" y="2871719"/>
            <a:ext cx="460535" cy="1114561"/>
            <a:chOff x="151927" y="2325786"/>
            <a:chExt cx="260682" cy="630889"/>
          </a:xfrm>
        </p:grpSpPr>
        <p:sp>
          <p:nvSpPr>
            <p:cNvPr id="10" name="Rectangle: Rounded Corners 63">
              <a:extLst>
                <a:ext uri="{FF2B5EF4-FFF2-40B4-BE49-F238E27FC236}">
                  <a16:creationId xmlns:a16="http://schemas.microsoft.com/office/drawing/2014/main" id="{34AD0B81-4746-E7AB-431E-BDB6C02E023A}"/>
                </a:ext>
              </a:extLst>
            </p:cNvPr>
            <p:cNvSpPr/>
            <p:nvPr/>
          </p:nvSpPr>
          <p:spPr>
            <a:xfrm rot="10800000">
              <a:off x="151927" y="2325786"/>
              <a:ext cx="260682" cy="630889"/>
            </a:xfrm>
            <a:prstGeom prst="roundRect">
              <a:avLst>
                <a:gd name="adj" fmla="val 50000"/>
              </a:avLst>
            </a:prstGeom>
            <a:solidFill>
              <a:srgbClr val="FBF7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highlight>
                  <a:srgbClr val="FFFF00"/>
                </a:highlight>
              </a:endParaRPr>
            </a:p>
          </p:txBody>
        </p:sp>
        <p:pic>
          <p:nvPicPr>
            <p:cNvPr id="11" name="a4">
              <a:hlinkClick r:id="" action="ppaction://hlinkshowjump?jump=nextslide"/>
              <a:extLst>
                <a:ext uri="{FF2B5EF4-FFF2-40B4-BE49-F238E27FC236}">
                  <a16:creationId xmlns:a16="http://schemas.microsoft.com/office/drawing/2014/main" id="{75DAE658-93B1-846E-16CB-DBD062018B1C}"/>
                </a:ext>
              </a:extLst>
            </p:cNvPr>
            <p:cNvPicPr>
              <a:picLocks noChangeAspect="1"/>
            </p:cNvPicPr>
            <p:nvPr/>
          </p:nvPicPr>
          <p:blipFill>
            <a:blip r:embed="rId2"/>
            <a:srcRect/>
            <a:stretch/>
          </p:blipFill>
          <p:spPr>
            <a:xfrm>
              <a:off x="204687" y="2740767"/>
              <a:ext cx="154441" cy="106747"/>
            </a:xfrm>
            <a:prstGeom prst="rect">
              <a:avLst/>
            </a:prstGeom>
          </p:spPr>
        </p:pic>
        <p:pic>
          <p:nvPicPr>
            <p:cNvPr id="12" name="a4">
              <a:hlinkClick r:id="" action="ppaction://hlinkshowjump?jump=previousslide"/>
              <a:extLst>
                <a:ext uri="{FF2B5EF4-FFF2-40B4-BE49-F238E27FC236}">
                  <a16:creationId xmlns:a16="http://schemas.microsoft.com/office/drawing/2014/main" id="{8041A3BC-5893-1A93-28D6-345060059C05}"/>
                </a:ext>
              </a:extLst>
            </p:cNvPr>
            <p:cNvPicPr>
              <a:picLocks noChangeAspect="1"/>
            </p:cNvPicPr>
            <p:nvPr/>
          </p:nvPicPr>
          <p:blipFill>
            <a:blip r:embed="rId2"/>
            <a:srcRect/>
            <a:stretch/>
          </p:blipFill>
          <p:spPr>
            <a:xfrm rot="10800000">
              <a:off x="204687" y="2434554"/>
              <a:ext cx="154441" cy="106747"/>
            </a:xfrm>
            <a:prstGeom prst="rect">
              <a:avLst/>
            </a:prstGeom>
          </p:spPr>
        </p:pic>
      </p:grpSp>
      <p:grpSp>
        <p:nvGrpSpPr>
          <p:cNvPr id="13" name="hint">
            <a:extLst>
              <a:ext uri="{FF2B5EF4-FFF2-40B4-BE49-F238E27FC236}">
                <a16:creationId xmlns:a16="http://schemas.microsoft.com/office/drawing/2014/main" id="{2C38451B-A0BB-597C-F38A-9DCB315C7D82}"/>
              </a:ext>
            </a:extLst>
          </p:cNvPr>
          <p:cNvGrpSpPr/>
          <p:nvPr/>
        </p:nvGrpSpPr>
        <p:grpSpPr>
          <a:xfrm>
            <a:off x="8094157" y="5845762"/>
            <a:ext cx="2497643" cy="577699"/>
            <a:chOff x="8094157" y="5845762"/>
            <a:chExt cx="2497643" cy="577699"/>
          </a:xfrm>
        </p:grpSpPr>
        <p:sp>
          <p:nvSpPr>
            <p:cNvPr id="14" name="Rectangle: Rounded Corners 13">
              <a:extLst>
                <a:ext uri="{FF2B5EF4-FFF2-40B4-BE49-F238E27FC236}">
                  <a16:creationId xmlns:a16="http://schemas.microsoft.com/office/drawing/2014/main" id="{4B99FA88-9FBE-845F-90A9-1FAEDF5F6DAD}"/>
                </a:ext>
              </a:extLst>
            </p:cNvPr>
            <p:cNvSpPr/>
            <p:nvPr/>
          </p:nvSpPr>
          <p:spPr>
            <a:xfrm>
              <a:off x="8137921" y="5849575"/>
              <a:ext cx="2453879" cy="570073"/>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504000" rtlCol="0" anchor="ctr"/>
            <a:lstStyle/>
            <a:p>
              <a:pPr algn="ctr"/>
              <a:r>
                <a:rPr lang="en-US" sz="1200" dirty="0">
                  <a:solidFill>
                    <a:srgbClr val="9B2242"/>
                  </a:solidFill>
                  <a:latin typeface="Sztosfixed" pitchFamily="2" charset="77"/>
                  <a:ea typeface="Sztosfixed" pitchFamily="2" charset="77"/>
                  <a:cs typeface="Sztosfixed" pitchFamily="2" charset="77"/>
                </a:rPr>
                <a:t>Click on the words to reveal the definition</a:t>
              </a:r>
              <a:endParaRPr lang="en-AU" sz="1200" dirty="0">
                <a:solidFill>
                  <a:srgbClr val="9B2242"/>
                </a:solidFill>
              </a:endParaRPr>
            </a:p>
          </p:txBody>
        </p:sp>
        <p:pic>
          <p:nvPicPr>
            <p:cNvPr id="15" name="button button">
              <a:extLst>
                <a:ext uri="{FF2B5EF4-FFF2-40B4-BE49-F238E27FC236}">
                  <a16:creationId xmlns:a16="http://schemas.microsoft.com/office/drawing/2014/main" id="{1FDF3EB0-3E33-2697-163F-6BD1034FEB56}"/>
                </a:ext>
              </a:extLst>
            </p:cNvPr>
            <p:cNvPicPr>
              <a:picLocks noChangeAspect="1"/>
            </p:cNvPicPr>
            <p:nvPr/>
          </p:nvPicPr>
          <p:blipFill>
            <a:blip r:embed="rId3"/>
            <a:srcRect/>
            <a:stretch/>
          </p:blipFill>
          <p:spPr>
            <a:xfrm>
              <a:off x="8094157" y="5845762"/>
              <a:ext cx="572350" cy="577699"/>
            </a:xfrm>
            <a:prstGeom prst="rect">
              <a:avLst/>
            </a:prstGeom>
          </p:spPr>
        </p:pic>
      </p:grpSp>
      <p:sp>
        <p:nvSpPr>
          <p:cNvPr id="2" name="number">
            <a:extLst>
              <a:ext uri="{FF2B5EF4-FFF2-40B4-BE49-F238E27FC236}">
                <a16:creationId xmlns:a16="http://schemas.microsoft.com/office/drawing/2014/main" id="{3173FE57-C69D-A5C7-6C22-8A69C20C63A8}"/>
              </a:ext>
            </a:extLst>
          </p:cNvPr>
          <p:cNvSpPr txBox="1">
            <a:spLocks/>
          </p:cNvSpPr>
          <p:nvPr/>
        </p:nvSpPr>
        <p:spPr>
          <a:xfrm>
            <a:off x="11163300" y="6318135"/>
            <a:ext cx="654055" cy="393600"/>
          </a:xfrm>
          <a:prstGeom prst="rect">
            <a:avLst/>
          </a:prstGeom>
          <a:no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buSzPts val="1400"/>
            </a:pPr>
            <a:fld id="{00000000-1234-1234-1234-123412341234}" type="slidenum">
              <a:rPr lang="en" sz="2000" b="1" smtClean="0">
                <a:solidFill>
                  <a:srgbClr val="B83529"/>
                </a:solidFill>
                <a:latin typeface="Sztosfixed" pitchFamily="2" charset="77"/>
                <a:ea typeface="Sztosfixed" pitchFamily="2" charset="77"/>
                <a:cs typeface="Sztosfixed" pitchFamily="2" charset="77"/>
              </a:rPr>
              <a:pPr algn="r">
                <a:buSzPts val="1400"/>
              </a:pPr>
              <a:t>22</a:t>
            </a:fld>
            <a:endParaRPr lang="en" sz="2000" b="1" dirty="0">
              <a:solidFill>
                <a:srgbClr val="B83529"/>
              </a:solidFill>
              <a:latin typeface="Sztosfixed" pitchFamily="2" charset="77"/>
              <a:ea typeface="Sztosfixed" pitchFamily="2" charset="77"/>
              <a:cs typeface="Sztosfixed" pitchFamily="2" charset="77"/>
            </a:endParaRPr>
          </a:p>
        </p:txBody>
      </p:sp>
    </p:spTree>
    <p:extLst>
      <p:ext uri="{BB962C8B-B14F-4D97-AF65-F5344CB8AC3E}">
        <p14:creationId xmlns:p14="http://schemas.microsoft.com/office/powerpoint/2010/main" val="3797470029"/>
      </p:ext>
    </p:extLst>
  </p:cSld>
  <p:clrMapOvr>
    <a:masterClrMapping/>
  </p:clrMapOvr>
  <p:transition spd="slow" advClick="0">
    <p:push dir="u"/>
  </p:transition>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5"/>
                                        </p:tgtEl>
                                      </p:cBhvr>
                                    </p:animEffect>
                                    <p:set>
                                      <p:cBhvr>
                                        <p:cTn id="7"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8" restart="whenNotActive" fill="hold" evtFilter="cancelBubble" nodeType="interactiveSeq">
                <p:stCondLst>
                  <p:cond evt="onClick" delay="0">
                    <p:tgtEl>
                      <p:spTgt spid="2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4"/>
                                        </p:tgtEl>
                                      </p:cBhvr>
                                    </p:animEffect>
                                    <p:set>
                                      <p:cBhvr>
                                        <p:cTn id="13"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14" restart="whenNotActive" fill="hold" evtFilter="cancelBubble" nodeType="interactiveSeq">
                <p:stCondLst>
                  <p:cond evt="onClick" delay="0">
                    <p:tgtEl>
                      <p:spTgt spid="23"/>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23"/>
                                        </p:tgtEl>
                                      </p:cBhvr>
                                    </p:animEffect>
                                    <p:set>
                                      <p:cBhvr>
                                        <p:cTn id="19"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20" restart="whenNotActive" fill="hold" evtFilter="cancelBubble" nodeType="interactiveSeq">
                <p:stCondLst>
                  <p:cond evt="onClick" delay="0">
                    <p:tgtEl>
                      <p:spTgt spid="22"/>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22"/>
                                        </p:tgtEl>
                                      </p:cBhvr>
                                    </p:animEffect>
                                    <p:set>
                                      <p:cBhvr>
                                        <p:cTn id="25"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26" restart="whenNotActive" fill="hold" evtFilter="cancelBubble" nodeType="interactiveSeq">
                <p:stCondLst>
                  <p:cond evt="onClick" delay="0">
                    <p:tgtEl>
                      <p:spTgt spid="26"/>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26"/>
                                        </p:tgtEl>
                                      </p:cBhvr>
                                    </p:animEffect>
                                    <p:set>
                                      <p:cBhvr>
                                        <p:cTn id="31"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32" restart="whenNotActive" fill="hold" evtFilter="cancelBubble" nodeType="interactiveSeq">
                <p:stCondLst>
                  <p:cond evt="onClick" delay="0">
                    <p:tgtEl>
                      <p:spTgt spid="20"/>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grpId="1"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childTnLst>
                                </p:cTn>
                              </p:par>
                            </p:childTnLst>
                          </p:cTn>
                        </p:par>
                      </p:childTnLst>
                    </p:cTn>
                  </p:par>
                </p:childTnLst>
              </p:cTn>
              <p:nextCondLst>
                <p:cond evt="onClick" delay="0">
                  <p:tgtEl>
                    <p:spTgt spid="20"/>
                  </p:tgtEl>
                </p:cond>
              </p:nextCondLst>
            </p:seq>
            <p:seq concurrent="1" nextAc="seek">
              <p:cTn id="38" restart="whenNotActive" fill="hold" evtFilter="cancelBubble" nodeType="interactiveSeq">
                <p:stCondLst>
                  <p:cond evt="onClick" delay="0">
                    <p:tgtEl>
                      <p:spTgt spid="19"/>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grpId="1" nodeType="click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fade">
                                      <p:cBhvr>
                                        <p:cTn id="43" dur="500"/>
                                        <p:tgtEl>
                                          <p:spTgt spid="24"/>
                                        </p:tgtEl>
                                      </p:cBhvr>
                                    </p:animEffect>
                                  </p:childTnLst>
                                </p:cTn>
                              </p:par>
                            </p:childTnLst>
                          </p:cTn>
                        </p:par>
                      </p:childTnLst>
                    </p:cTn>
                  </p:par>
                </p:childTnLst>
              </p:cTn>
              <p:nextCondLst>
                <p:cond evt="onClick" delay="0">
                  <p:tgtEl>
                    <p:spTgt spid="19"/>
                  </p:tgtEl>
                </p:cond>
              </p:nextCondLst>
            </p:seq>
            <p:seq concurrent="1" nextAc="seek">
              <p:cTn id="44" restart="whenNotActive" fill="hold" evtFilter="cancelBubble" nodeType="interactiveSeq">
                <p:stCondLst>
                  <p:cond evt="onClick" delay="0">
                    <p:tgtEl>
                      <p:spTgt spid="18"/>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grpId="1" nodeType="click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fade">
                                      <p:cBhvr>
                                        <p:cTn id="49" dur="500"/>
                                        <p:tgtEl>
                                          <p:spTgt spid="23"/>
                                        </p:tgtEl>
                                      </p:cBhvr>
                                    </p:animEffect>
                                  </p:childTnLst>
                                </p:cTn>
                              </p:par>
                            </p:childTnLst>
                          </p:cTn>
                        </p:par>
                      </p:childTnLst>
                    </p:cTn>
                  </p:par>
                </p:childTnLst>
              </p:cTn>
              <p:nextCondLst>
                <p:cond evt="onClick" delay="0">
                  <p:tgtEl>
                    <p:spTgt spid="18"/>
                  </p:tgtEl>
                </p:cond>
              </p:nextCondLst>
            </p:seq>
            <p:seq concurrent="1" nextAc="seek">
              <p:cTn id="50" restart="whenNotActive" fill="hold" evtFilter="cancelBubble" nodeType="interactiveSeq">
                <p:stCondLst>
                  <p:cond evt="onClick" delay="0">
                    <p:tgtEl>
                      <p:spTgt spid="17"/>
                    </p:tgtEl>
                  </p:cond>
                </p:stCondLst>
                <p:endSync evt="end" delay="0">
                  <p:rtn val="all"/>
                </p:endSync>
                <p:childTnLst>
                  <p:par>
                    <p:cTn id="51" fill="hold">
                      <p:stCondLst>
                        <p:cond delay="0"/>
                      </p:stCondLst>
                      <p:childTnLst>
                        <p:par>
                          <p:cTn id="52" fill="hold">
                            <p:stCondLst>
                              <p:cond delay="0"/>
                            </p:stCondLst>
                            <p:childTnLst>
                              <p:par>
                                <p:cTn id="53" presetID="10" presetClass="entr" presetSubtype="0" fill="hold" grpId="1" nodeType="click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fade">
                                      <p:cBhvr>
                                        <p:cTn id="55" dur="500"/>
                                        <p:tgtEl>
                                          <p:spTgt spid="22"/>
                                        </p:tgtEl>
                                      </p:cBhvr>
                                    </p:animEffect>
                                  </p:childTnLst>
                                </p:cTn>
                              </p:par>
                            </p:childTnLst>
                          </p:cTn>
                        </p:par>
                      </p:childTnLst>
                    </p:cTn>
                  </p:par>
                </p:childTnLst>
              </p:cTn>
              <p:nextCondLst>
                <p:cond evt="onClick" delay="0">
                  <p:tgtEl>
                    <p:spTgt spid="17"/>
                  </p:tgtEl>
                </p:cond>
              </p:nextCondLst>
            </p:seq>
            <p:seq concurrent="1" nextAc="seek">
              <p:cTn id="56" restart="whenNotActive" fill="hold" evtFilter="cancelBubble" nodeType="interactiveSeq">
                <p:stCondLst>
                  <p:cond evt="onClick" delay="0">
                    <p:tgtEl>
                      <p:spTgt spid="21"/>
                    </p:tgtEl>
                  </p:cond>
                </p:stCondLst>
                <p:endSync evt="end" delay="0">
                  <p:rtn val="all"/>
                </p:endSync>
                <p:childTnLst>
                  <p:par>
                    <p:cTn id="57" fill="hold">
                      <p:stCondLst>
                        <p:cond delay="0"/>
                      </p:stCondLst>
                      <p:childTnLst>
                        <p:par>
                          <p:cTn id="58" fill="hold">
                            <p:stCondLst>
                              <p:cond delay="0"/>
                            </p:stCondLst>
                            <p:childTnLst>
                              <p:par>
                                <p:cTn id="59" presetID="10" presetClass="entr" presetSubtype="0" fill="hold" grpId="1" nodeType="clickEffect">
                                  <p:stCondLst>
                                    <p:cond delay="0"/>
                                  </p:stCondLst>
                                  <p:childTnLst>
                                    <p:set>
                                      <p:cBhvr>
                                        <p:cTn id="60" dur="1" fill="hold">
                                          <p:stCondLst>
                                            <p:cond delay="0"/>
                                          </p:stCondLst>
                                        </p:cTn>
                                        <p:tgtEl>
                                          <p:spTgt spid="26"/>
                                        </p:tgtEl>
                                        <p:attrNameLst>
                                          <p:attrName>style.visibility</p:attrName>
                                        </p:attrNameLst>
                                      </p:cBhvr>
                                      <p:to>
                                        <p:strVal val="visible"/>
                                      </p:to>
                                    </p:set>
                                    <p:animEffect transition="in" filter="fade">
                                      <p:cBhvr>
                                        <p:cTn id="61" dur="500"/>
                                        <p:tgtEl>
                                          <p:spTgt spid="26"/>
                                        </p:tgtEl>
                                      </p:cBhvr>
                                    </p:animEffect>
                                  </p:childTnLst>
                                </p:cTn>
                              </p:par>
                            </p:childTnLst>
                          </p:cTn>
                        </p:par>
                      </p:childTnLst>
                    </p:cTn>
                  </p:par>
                </p:childTnLst>
              </p:cTn>
              <p:nextCondLst>
                <p:cond evt="onClick" delay="0">
                  <p:tgtEl>
                    <p:spTgt spid="21"/>
                  </p:tgtEl>
                </p:cond>
              </p:nextCondLst>
            </p:seq>
          </p:childTnLst>
        </p:cTn>
      </p:par>
    </p:tnLst>
    <p:bldLst>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8BC84-E45C-56F3-54F6-753E8C99A53F}"/>
              </a:ext>
            </a:extLst>
          </p:cNvPr>
          <p:cNvSpPr txBox="1">
            <a:spLocks/>
          </p:cNvSpPr>
          <p:nvPr/>
        </p:nvSpPr>
        <p:spPr>
          <a:xfrm>
            <a:off x="1610020" y="352330"/>
            <a:ext cx="8971960" cy="95287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rgbClr val="9B2242"/>
                </a:solidFill>
                <a:latin typeface="Sztosfixed" pitchFamily="2" charset="77"/>
                <a:ea typeface="Sztosfixed" pitchFamily="2" charset="77"/>
                <a:cs typeface="Sztosfixed" pitchFamily="2" charset="77"/>
              </a:rPr>
              <a:t>Food Security</a:t>
            </a:r>
          </a:p>
        </p:txBody>
      </p:sp>
      <p:sp>
        <p:nvSpPr>
          <p:cNvPr id="8" name="Google Shape;151;p10">
            <a:extLst>
              <a:ext uri="{FF2B5EF4-FFF2-40B4-BE49-F238E27FC236}">
                <a16:creationId xmlns:a16="http://schemas.microsoft.com/office/drawing/2014/main" id="{18B917A0-030E-669E-B5DD-8BAA33755510}"/>
              </a:ext>
            </a:extLst>
          </p:cNvPr>
          <p:cNvSpPr txBox="1">
            <a:spLocks/>
          </p:cNvSpPr>
          <p:nvPr/>
        </p:nvSpPr>
        <p:spPr>
          <a:xfrm>
            <a:off x="11013141" y="6318135"/>
            <a:ext cx="828290" cy="393600"/>
          </a:xfrm>
          <a:prstGeom prst="rect">
            <a:avLst/>
          </a:prstGeom>
          <a:no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buSzPts val="1400"/>
            </a:pPr>
            <a:fld id="{00000000-1234-1234-1234-123412341234}" type="slidenum">
              <a:rPr lang="en" sz="2000" b="1" smtClean="0">
                <a:solidFill>
                  <a:schemeClr val="bg1"/>
                </a:solidFill>
                <a:latin typeface="Sztosfixed" pitchFamily="2" charset="77"/>
                <a:ea typeface="Sztosfixed" pitchFamily="2" charset="77"/>
                <a:cs typeface="Sztosfixed" pitchFamily="2" charset="77"/>
              </a:rPr>
              <a:pPr algn="r">
                <a:buSzPts val="1400"/>
              </a:pPr>
              <a:t>23</a:t>
            </a:fld>
            <a:endParaRPr lang="en" sz="2000" b="1" dirty="0">
              <a:solidFill>
                <a:schemeClr val="bg1"/>
              </a:solidFill>
              <a:latin typeface="Sztosfixed" pitchFamily="2" charset="77"/>
              <a:ea typeface="Sztosfixed" pitchFamily="2" charset="77"/>
              <a:cs typeface="Sztosfixed" pitchFamily="2" charset="77"/>
            </a:endParaRPr>
          </a:p>
        </p:txBody>
      </p:sp>
      <p:grpSp>
        <p:nvGrpSpPr>
          <p:cNvPr id="16" name="menu">
            <a:extLst>
              <a:ext uri="{FF2B5EF4-FFF2-40B4-BE49-F238E27FC236}">
                <a16:creationId xmlns:a16="http://schemas.microsoft.com/office/drawing/2014/main" id="{D6EB6615-F8BB-688F-1CB6-1239BF533C14}"/>
              </a:ext>
            </a:extLst>
          </p:cNvPr>
          <p:cNvGrpSpPr/>
          <p:nvPr/>
        </p:nvGrpSpPr>
        <p:grpSpPr>
          <a:xfrm>
            <a:off x="11474101" y="2871719"/>
            <a:ext cx="460535" cy="1114561"/>
            <a:chOff x="151927" y="2325786"/>
            <a:chExt cx="260682" cy="630889"/>
          </a:xfrm>
        </p:grpSpPr>
        <p:sp>
          <p:nvSpPr>
            <p:cNvPr id="17" name="Rectangle: Rounded Corners 63">
              <a:extLst>
                <a:ext uri="{FF2B5EF4-FFF2-40B4-BE49-F238E27FC236}">
                  <a16:creationId xmlns:a16="http://schemas.microsoft.com/office/drawing/2014/main" id="{B119012D-0967-909D-C3AC-49D217E1AD1E}"/>
                </a:ext>
              </a:extLst>
            </p:cNvPr>
            <p:cNvSpPr/>
            <p:nvPr/>
          </p:nvSpPr>
          <p:spPr>
            <a:xfrm rot="10800000">
              <a:off x="151927" y="2325786"/>
              <a:ext cx="260682" cy="630889"/>
            </a:xfrm>
            <a:prstGeom prst="roundRect">
              <a:avLst>
                <a:gd name="adj" fmla="val 50000"/>
              </a:avLst>
            </a:prstGeom>
            <a:solidFill>
              <a:srgbClr val="FBF7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highlight>
                  <a:srgbClr val="FFFF00"/>
                </a:highlight>
              </a:endParaRPr>
            </a:p>
          </p:txBody>
        </p:sp>
        <p:pic>
          <p:nvPicPr>
            <p:cNvPr id="18" name="a4">
              <a:hlinkClick r:id="" action="ppaction://hlinkshowjump?jump=nextslide"/>
              <a:extLst>
                <a:ext uri="{FF2B5EF4-FFF2-40B4-BE49-F238E27FC236}">
                  <a16:creationId xmlns:a16="http://schemas.microsoft.com/office/drawing/2014/main" id="{02B6777B-C497-B387-53C9-C4E035FF08D1}"/>
                </a:ext>
              </a:extLst>
            </p:cNvPr>
            <p:cNvPicPr>
              <a:picLocks noChangeAspect="1"/>
            </p:cNvPicPr>
            <p:nvPr/>
          </p:nvPicPr>
          <p:blipFill>
            <a:blip r:embed="rId2"/>
            <a:srcRect/>
            <a:stretch/>
          </p:blipFill>
          <p:spPr>
            <a:xfrm>
              <a:off x="204687" y="2740767"/>
              <a:ext cx="154441" cy="106747"/>
            </a:xfrm>
            <a:prstGeom prst="rect">
              <a:avLst/>
            </a:prstGeom>
          </p:spPr>
        </p:pic>
        <p:pic>
          <p:nvPicPr>
            <p:cNvPr id="19" name="a4">
              <a:hlinkClick r:id="" action="ppaction://hlinkshowjump?jump=previousslide"/>
              <a:extLst>
                <a:ext uri="{FF2B5EF4-FFF2-40B4-BE49-F238E27FC236}">
                  <a16:creationId xmlns:a16="http://schemas.microsoft.com/office/drawing/2014/main" id="{1095074A-5955-DF2E-54E4-F94F7C5552CA}"/>
                </a:ext>
              </a:extLst>
            </p:cNvPr>
            <p:cNvPicPr>
              <a:picLocks noChangeAspect="1"/>
            </p:cNvPicPr>
            <p:nvPr/>
          </p:nvPicPr>
          <p:blipFill>
            <a:blip r:embed="rId2"/>
            <a:srcRect/>
            <a:stretch/>
          </p:blipFill>
          <p:spPr>
            <a:xfrm rot="10800000">
              <a:off x="204687" y="2434554"/>
              <a:ext cx="154441" cy="106747"/>
            </a:xfrm>
            <a:prstGeom prst="rect">
              <a:avLst/>
            </a:prstGeom>
          </p:spPr>
        </p:pic>
      </p:grpSp>
      <p:sp>
        <p:nvSpPr>
          <p:cNvPr id="20" name="TextBox 19">
            <a:extLst>
              <a:ext uri="{FF2B5EF4-FFF2-40B4-BE49-F238E27FC236}">
                <a16:creationId xmlns:a16="http://schemas.microsoft.com/office/drawing/2014/main" id="{0F5FE02A-2DF0-9697-8B6B-41E08F66622E}"/>
              </a:ext>
            </a:extLst>
          </p:cNvPr>
          <p:cNvSpPr txBox="1"/>
          <p:nvPr/>
        </p:nvSpPr>
        <p:spPr>
          <a:xfrm>
            <a:off x="717899" y="1026370"/>
            <a:ext cx="10756202" cy="369332"/>
          </a:xfrm>
          <a:prstGeom prst="rect">
            <a:avLst/>
          </a:prstGeom>
          <a:noFill/>
        </p:spPr>
        <p:txBody>
          <a:bodyPr wrap="square">
            <a:spAutoFit/>
          </a:bodyPr>
          <a:lstStyle/>
          <a:p>
            <a:pPr algn="ctr" rtl="0" fontAlgn="base">
              <a:spcAft>
                <a:spcPts val="600"/>
              </a:spcAft>
            </a:pPr>
            <a:r>
              <a:rPr lang="en-AU" sz="1800" u="none" strike="noStrike" dirty="0">
                <a:solidFill>
                  <a:srgbClr val="414141"/>
                </a:solidFill>
                <a:effectLst/>
                <a:latin typeface="SZTOS MEDIUM" pitchFamily="2" charset="77"/>
                <a:ea typeface="SZTOS MEDIUM" pitchFamily="2" charset="77"/>
                <a:cs typeface="SZTOS MEDIUM" pitchFamily="2" charset="77"/>
              </a:rPr>
              <a:t>What do you think the term ‘Food security’ means?</a:t>
            </a:r>
          </a:p>
        </p:txBody>
      </p:sp>
      <p:pic>
        <p:nvPicPr>
          <p:cNvPr id="3" name="Picture 2" descr="Cartoon mushroom with a doctor coat and an apple&#10;&#10;AI-generated content may be incorrect.">
            <a:extLst>
              <a:ext uri="{FF2B5EF4-FFF2-40B4-BE49-F238E27FC236}">
                <a16:creationId xmlns:a16="http://schemas.microsoft.com/office/drawing/2014/main" id="{5BF1BB70-C575-F9EE-C518-5A801FC11F21}"/>
              </a:ext>
            </a:extLst>
          </p:cNvPr>
          <p:cNvPicPr>
            <a:picLocks noChangeAspect="1"/>
          </p:cNvPicPr>
          <p:nvPr/>
        </p:nvPicPr>
        <p:blipFill>
          <a:blip r:embed="rId3"/>
          <a:srcRect l="3863" t="6958" r="19097" b="22319"/>
          <a:stretch>
            <a:fillRect/>
          </a:stretch>
        </p:blipFill>
        <p:spPr>
          <a:xfrm flipH="1">
            <a:off x="4179" y="2819878"/>
            <a:ext cx="4887550" cy="4038122"/>
          </a:xfrm>
          <a:prstGeom prst="rect">
            <a:avLst/>
          </a:prstGeom>
        </p:spPr>
      </p:pic>
      <p:grpSp>
        <p:nvGrpSpPr>
          <p:cNvPr id="4" name="pop up">
            <a:extLst>
              <a:ext uri="{FF2B5EF4-FFF2-40B4-BE49-F238E27FC236}">
                <a16:creationId xmlns:a16="http://schemas.microsoft.com/office/drawing/2014/main" id="{9BB9638C-35C3-F255-13A8-D8E327818D5D}"/>
              </a:ext>
            </a:extLst>
          </p:cNvPr>
          <p:cNvGrpSpPr/>
          <p:nvPr/>
        </p:nvGrpSpPr>
        <p:grpSpPr>
          <a:xfrm rot="849536">
            <a:off x="4764320" y="1716616"/>
            <a:ext cx="4607510" cy="3873602"/>
            <a:chOff x="7960494" y="2402418"/>
            <a:chExt cx="2295939" cy="1930230"/>
          </a:xfrm>
        </p:grpSpPr>
        <p:pic>
          <p:nvPicPr>
            <p:cNvPr id="7" name="Picture 6">
              <a:extLst>
                <a:ext uri="{FF2B5EF4-FFF2-40B4-BE49-F238E27FC236}">
                  <a16:creationId xmlns:a16="http://schemas.microsoft.com/office/drawing/2014/main" id="{51E1B113-7E75-6BD7-8406-CDFC760A286E}"/>
                </a:ext>
              </a:extLst>
            </p:cNvPr>
            <p:cNvPicPr>
              <a:picLocks noChangeAspect="1"/>
            </p:cNvPicPr>
            <p:nvPr/>
          </p:nvPicPr>
          <p:blipFill>
            <a:blip r:embed="rId4"/>
            <a:srcRect/>
            <a:stretch/>
          </p:blipFill>
          <p:spPr>
            <a:xfrm rot="20799773" flipH="1">
              <a:off x="7960494" y="2402418"/>
              <a:ext cx="2295939" cy="1733082"/>
            </a:xfrm>
            <a:prstGeom prst="rect">
              <a:avLst/>
            </a:prstGeom>
          </p:spPr>
        </p:pic>
        <p:sp>
          <p:nvSpPr>
            <p:cNvPr id="9" name="Triangle 8">
              <a:extLst>
                <a:ext uri="{FF2B5EF4-FFF2-40B4-BE49-F238E27FC236}">
                  <a16:creationId xmlns:a16="http://schemas.microsoft.com/office/drawing/2014/main" id="{8DFAE195-DA54-20CF-AE9B-D74237A31BAA}"/>
                </a:ext>
              </a:extLst>
            </p:cNvPr>
            <p:cNvSpPr/>
            <p:nvPr/>
          </p:nvSpPr>
          <p:spPr>
            <a:xfrm rot="12804409">
              <a:off x="8156922" y="3964084"/>
              <a:ext cx="427535" cy="368564"/>
            </a:xfrm>
            <a:prstGeom prs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6E04798C-CABC-95C4-06C8-3539091930F3}"/>
                </a:ext>
              </a:extLst>
            </p:cNvPr>
            <p:cNvSpPr txBox="1"/>
            <p:nvPr/>
          </p:nvSpPr>
          <p:spPr>
            <a:xfrm rot="20750464">
              <a:off x="8279428" y="2533988"/>
              <a:ext cx="1730853" cy="1451580"/>
            </a:xfrm>
            <a:prstGeom prst="rect">
              <a:avLst/>
            </a:prstGeom>
            <a:noFill/>
          </p:spPr>
          <p:txBody>
            <a:bodyPr wrap="square" rtlCol="0">
              <a:spAutoFit/>
            </a:bodyPr>
            <a:lstStyle/>
            <a:p>
              <a:pPr algn="ctr">
                <a:lnSpc>
                  <a:spcPts val="2360"/>
                </a:lnSpc>
                <a:spcAft>
                  <a:spcPts val="600"/>
                </a:spcAft>
              </a:pPr>
              <a:r>
                <a:rPr lang="en-AU" b="1" dirty="0">
                  <a:solidFill>
                    <a:srgbClr val="9B2242"/>
                  </a:solidFill>
                  <a:latin typeface="Montserrat" pitchFamily="2" charset="77"/>
                </a:rPr>
                <a:t>Food security </a:t>
              </a:r>
              <a:r>
                <a:rPr lang="en-AU" dirty="0">
                  <a:solidFill>
                    <a:srgbClr val="414141"/>
                  </a:solidFill>
                  <a:latin typeface="Montserrat" pitchFamily="2" charset="77"/>
                </a:rPr>
                <a:t>exists when all people at all times have </a:t>
              </a:r>
              <a:r>
                <a:rPr lang="en-AU" b="1" dirty="0">
                  <a:solidFill>
                    <a:srgbClr val="9B2242"/>
                  </a:solidFill>
                  <a:latin typeface="Montserrat" pitchFamily="2" charset="77"/>
                </a:rPr>
                <a:t>physical</a:t>
              </a:r>
              <a:r>
                <a:rPr lang="en-AU" dirty="0">
                  <a:solidFill>
                    <a:srgbClr val="414141"/>
                  </a:solidFill>
                  <a:latin typeface="Montserrat" pitchFamily="2" charset="77"/>
                </a:rPr>
                <a:t> and </a:t>
              </a:r>
              <a:r>
                <a:rPr lang="en-AU" b="1" dirty="0">
                  <a:solidFill>
                    <a:srgbClr val="9B2242"/>
                  </a:solidFill>
                  <a:latin typeface="Montserrat" pitchFamily="2" charset="77"/>
                </a:rPr>
                <a:t>economic access</a:t>
              </a:r>
              <a:r>
                <a:rPr lang="en-AU" dirty="0">
                  <a:solidFill>
                    <a:srgbClr val="414141"/>
                  </a:solidFill>
                  <a:latin typeface="Montserrat" pitchFamily="2" charset="77"/>
                </a:rPr>
                <a:t> to </a:t>
              </a:r>
              <a:r>
                <a:rPr lang="en-AU" b="1" dirty="0">
                  <a:solidFill>
                    <a:srgbClr val="9B2242"/>
                  </a:solidFill>
                  <a:latin typeface="Montserrat" pitchFamily="2" charset="77"/>
                </a:rPr>
                <a:t>sufficient</a:t>
              </a:r>
              <a:r>
                <a:rPr lang="en-AU" dirty="0">
                  <a:solidFill>
                    <a:srgbClr val="414141"/>
                  </a:solidFill>
                  <a:latin typeface="Montserrat" pitchFamily="2" charset="77"/>
                </a:rPr>
                <a:t>, </a:t>
              </a:r>
              <a:r>
                <a:rPr lang="en-AU" b="1" dirty="0">
                  <a:solidFill>
                    <a:srgbClr val="9B2242"/>
                  </a:solidFill>
                  <a:latin typeface="Montserrat" pitchFamily="2" charset="77"/>
                </a:rPr>
                <a:t>safe</a:t>
              </a:r>
              <a:r>
                <a:rPr lang="en-AU" dirty="0">
                  <a:solidFill>
                    <a:srgbClr val="414141"/>
                  </a:solidFill>
                  <a:latin typeface="Montserrat" pitchFamily="2" charset="77"/>
                </a:rPr>
                <a:t> and </a:t>
              </a:r>
              <a:r>
                <a:rPr lang="en-AU" b="1" dirty="0">
                  <a:solidFill>
                    <a:srgbClr val="9B2242"/>
                  </a:solidFill>
                  <a:latin typeface="Montserrat" pitchFamily="2" charset="77"/>
                </a:rPr>
                <a:t>nutritious</a:t>
              </a:r>
              <a:r>
                <a:rPr lang="en-AU" dirty="0">
                  <a:solidFill>
                    <a:srgbClr val="414141"/>
                  </a:solidFill>
                  <a:latin typeface="Montserrat" pitchFamily="2" charset="77"/>
                </a:rPr>
                <a:t> food to met their </a:t>
              </a:r>
              <a:r>
                <a:rPr lang="en-AU" b="1" dirty="0">
                  <a:solidFill>
                    <a:srgbClr val="9B2242"/>
                  </a:solidFill>
                  <a:latin typeface="Montserrat" pitchFamily="2" charset="77"/>
                </a:rPr>
                <a:t>dietary needs</a:t>
              </a:r>
              <a:r>
                <a:rPr lang="en-AU" dirty="0">
                  <a:solidFill>
                    <a:srgbClr val="414141"/>
                  </a:solidFill>
                  <a:latin typeface="Montserrat" pitchFamily="2" charset="77"/>
                </a:rPr>
                <a:t> and </a:t>
              </a:r>
              <a:r>
                <a:rPr lang="en-AU" b="1" dirty="0">
                  <a:solidFill>
                    <a:srgbClr val="9B2242"/>
                  </a:solidFill>
                  <a:latin typeface="Montserrat" pitchFamily="2" charset="77"/>
                </a:rPr>
                <a:t>food preferences</a:t>
              </a:r>
              <a:r>
                <a:rPr lang="en-AU" dirty="0">
                  <a:solidFill>
                    <a:srgbClr val="9B2242"/>
                  </a:solidFill>
                  <a:latin typeface="Montserrat" pitchFamily="2" charset="77"/>
                </a:rPr>
                <a:t> </a:t>
              </a:r>
              <a:r>
                <a:rPr lang="en-AU" dirty="0">
                  <a:solidFill>
                    <a:srgbClr val="414141"/>
                  </a:solidFill>
                  <a:latin typeface="Montserrat" pitchFamily="2" charset="77"/>
                </a:rPr>
                <a:t>for an </a:t>
              </a:r>
              <a:r>
                <a:rPr lang="en-AU" b="1" dirty="0">
                  <a:solidFill>
                    <a:srgbClr val="9B2242"/>
                  </a:solidFill>
                  <a:latin typeface="Montserrat" pitchFamily="2" charset="77"/>
                </a:rPr>
                <a:t>active</a:t>
              </a:r>
              <a:r>
                <a:rPr lang="en-AU" dirty="0">
                  <a:solidFill>
                    <a:srgbClr val="414141"/>
                  </a:solidFill>
                  <a:latin typeface="Montserrat" pitchFamily="2" charset="77"/>
                </a:rPr>
                <a:t> and </a:t>
              </a:r>
              <a:r>
                <a:rPr lang="en-AU" b="1" dirty="0">
                  <a:solidFill>
                    <a:srgbClr val="9B2242"/>
                  </a:solidFill>
                  <a:latin typeface="Montserrat" pitchFamily="2" charset="77"/>
                </a:rPr>
                <a:t>healthy</a:t>
              </a:r>
              <a:r>
                <a:rPr lang="en-AU" dirty="0">
                  <a:solidFill>
                    <a:srgbClr val="414141"/>
                  </a:solidFill>
                  <a:latin typeface="Montserrat" pitchFamily="2" charset="77"/>
                </a:rPr>
                <a:t> life</a:t>
              </a:r>
            </a:p>
            <a:p>
              <a:pPr algn="ctr">
                <a:lnSpc>
                  <a:spcPts val="2360"/>
                </a:lnSpc>
                <a:spcAft>
                  <a:spcPts val="600"/>
                </a:spcAft>
              </a:pPr>
              <a:r>
                <a:rPr lang="en-AU" sz="1100" i="1" dirty="0">
                  <a:solidFill>
                    <a:srgbClr val="9B2242"/>
                  </a:solidFill>
                  <a:latin typeface="Montserrat" pitchFamily="2" charset="77"/>
                </a:rPr>
                <a:t>(reference: The United Nations)</a:t>
              </a:r>
              <a:endParaRPr lang="en-AU" sz="1100" dirty="0">
                <a:solidFill>
                  <a:srgbClr val="9B2242"/>
                </a:solidFill>
                <a:latin typeface="Montserrat" pitchFamily="2" charset="77"/>
                <a:ea typeface="Sztosfixed" pitchFamily="2" charset="77"/>
                <a:cs typeface="Sztosfixed" pitchFamily="2" charset="77"/>
              </a:endParaRPr>
            </a:p>
          </p:txBody>
        </p:sp>
      </p:grpSp>
      <p:pic>
        <p:nvPicPr>
          <p:cNvPr id="11" name="bt">
            <a:extLst>
              <a:ext uri="{FF2B5EF4-FFF2-40B4-BE49-F238E27FC236}">
                <a16:creationId xmlns:a16="http://schemas.microsoft.com/office/drawing/2014/main" id="{DEF6B730-3540-CE5E-1278-E0B5F842237D}"/>
              </a:ext>
            </a:extLst>
          </p:cNvPr>
          <p:cNvPicPr>
            <a:picLocks noChangeAspect="1"/>
          </p:cNvPicPr>
          <p:nvPr/>
        </p:nvPicPr>
        <p:blipFill>
          <a:blip r:embed="rId5"/>
          <a:srcRect/>
          <a:stretch/>
        </p:blipFill>
        <p:spPr>
          <a:xfrm>
            <a:off x="3840596" y="2448932"/>
            <a:ext cx="420159" cy="422786"/>
          </a:xfrm>
          <a:prstGeom prst="rect">
            <a:avLst/>
          </a:prstGeom>
        </p:spPr>
      </p:pic>
    </p:spTree>
    <p:extLst>
      <p:ext uri="{BB962C8B-B14F-4D97-AF65-F5344CB8AC3E}">
        <p14:creationId xmlns:p14="http://schemas.microsoft.com/office/powerpoint/2010/main" val="1906755831"/>
      </p:ext>
    </p:extLst>
  </p:cSld>
  <p:clrMapOvr>
    <a:masterClrMapping/>
  </p:clrMapOvr>
  <p:transition spd="slow" advClick="0">
    <p:push dir="u"/>
  </p:transition>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8" presetClass="emph" presetSubtype="0" fill="hold" nodeType="withEffect">
                                  <p:stCondLst>
                                    <p:cond delay="0"/>
                                  </p:stCondLst>
                                  <p:childTnLst>
                                    <p:animRot by="2700000">
                                      <p:cBhvr>
                                        <p:cTn id="8" dur="250" fill="hold"/>
                                        <p:tgtEl>
                                          <p:spTgt spid="11"/>
                                        </p:tgtEl>
                                        <p:attrNameLst>
                                          <p:attrName>r</p:attrName>
                                        </p:attrNameLst>
                                      </p:cBhvr>
                                    </p:animRo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4"/>
                                        </p:tgtEl>
                                        <p:attrNameLst>
                                          <p:attrName>style.visibility</p:attrName>
                                        </p:attrNameLst>
                                      </p:cBhvr>
                                      <p:to>
                                        <p:strVal val="hidden"/>
                                      </p:to>
                                    </p:set>
                                  </p:childTnLst>
                                </p:cTn>
                              </p:par>
                              <p:par>
                                <p:cTn id="13" presetID="8" presetClass="emph" presetSubtype="0" fill="hold" nodeType="withEffect">
                                  <p:stCondLst>
                                    <p:cond delay="0"/>
                                  </p:stCondLst>
                                  <p:childTnLst>
                                    <p:animRot by="-2700000">
                                      <p:cBhvr>
                                        <p:cTn id="14" dur="250" fill="hold"/>
                                        <p:tgtEl>
                                          <p:spTgt spid="11"/>
                                        </p:tgtEl>
                                        <p:attrNameLst>
                                          <p:attrName>r</p:attrName>
                                        </p:attrNameLst>
                                      </p:cBhvr>
                                    </p:animRot>
                                  </p:childTnLst>
                                </p:cTn>
                              </p:par>
                            </p:childTnLst>
                          </p:cTn>
                        </p:par>
                      </p:childTnLst>
                    </p:cTn>
                  </p:par>
                </p:childTnLst>
              </p:cTn>
              <p:nextCondLst>
                <p:cond evt="onClick" delay="0">
                  <p:tgtEl>
                    <p:spTgt spid="11"/>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5B09BD-5BB5-375F-14A9-A59B4BD6B5D5}"/>
            </a:ext>
          </a:extLst>
        </p:cNvPr>
        <p:cNvGrpSpPr/>
        <p:nvPr/>
      </p:nvGrpSpPr>
      <p:grpSpPr>
        <a:xfrm>
          <a:off x="0" y="0"/>
          <a:ext cx="0" cy="0"/>
          <a:chOff x="0" y="0"/>
          <a:chExt cx="0" cy="0"/>
        </a:xfrm>
      </p:grpSpPr>
      <p:sp>
        <p:nvSpPr>
          <p:cNvPr id="7" name="Oval 6">
            <a:extLst>
              <a:ext uri="{FF2B5EF4-FFF2-40B4-BE49-F238E27FC236}">
                <a16:creationId xmlns:a16="http://schemas.microsoft.com/office/drawing/2014/main" id="{47549ECF-FAD1-AD22-0CB8-D6BA49E17DB4}"/>
              </a:ext>
            </a:extLst>
          </p:cNvPr>
          <p:cNvSpPr/>
          <p:nvPr/>
        </p:nvSpPr>
        <p:spPr>
          <a:xfrm>
            <a:off x="9375021" y="6449874"/>
            <a:ext cx="1767214" cy="284442"/>
          </a:xfrm>
          <a:prstGeom prst="ellipse">
            <a:avLst/>
          </a:prstGeom>
          <a:solidFill>
            <a:srgbClr val="2F7A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4" name="Picture 3">
            <a:extLst>
              <a:ext uri="{FF2B5EF4-FFF2-40B4-BE49-F238E27FC236}">
                <a16:creationId xmlns:a16="http://schemas.microsoft.com/office/drawing/2014/main" id="{0B41BB08-3134-4B11-C2D6-DA028B7FBB16}"/>
              </a:ext>
            </a:extLst>
          </p:cNvPr>
          <p:cNvPicPr>
            <a:picLocks noChangeAspect="1"/>
          </p:cNvPicPr>
          <p:nvPr/>
        </p:nvPicPr>
        <p:blipFill>
          <a:blip r:embed="rId3"/>
          <a:srcRect l="10233" r="10233"/>
          <a:stretch/>
        </p:blipFill>
        <p:spPr>
          <a:xfrm>
            <a:off x="8648902" y="3252459"/>
            <a:ext cx="3156058" cy="3576150"/>
          </a:xfrm>
          <a:prstGeom prst="rect">
            <a:avLst/>
          </a:prstGeom>
        </p:spPr>
      </p:pic>
      <p:sp>
        <p:nvSpPr>
          <p:cNvPr id="6" name="Title 1">
            <a:extLst>
              <a:ext uri="{FF2B5EF4-FFF2-40B4-BE49-F238E27FC236}">
                <a16:creationId xmlns:a16="http://schemas.microsoft.com/office/drawing/2014/main" id="{3F19DE0A-3CCF-850C-9E2D-EDAA6A84FB15}"/>
              </a:ext>
            </a:extLst>
          </p:cNvPr>
          <p:cNvSpPr txBox="1">
            <a:spLocks/>
          </p:cNvSpPr>
          <p:nvPr/>
        </p:nvSpPr>
        <p:spPr>
          <a:xfrm>
            <a:off x="1163541" y="352330"/>
            <a:ext cx="9864918" cy="95287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rgbClr val="9B2242"/>
                </a:solidFill>
                <a:latin typeface="Sztosfixed" pitchFamily="2" charset="77"/>
                <a:ea typeface="Sztosfixed" pitchFamily="2" charset="77"/>
                <a:cs typeface="Sztosfixed" pitchFamily="2" charset="77"/>
              </a:rPr>
              <a:t>Farm to Plate</a:t>
            </a:r>
          </a:p>
        </p:txBody>
      </p:sp>
      <p:grpSp>
        <p:nvGrpSpPr>
          <p:cNvPr id="15" name="menu">
            <a:extLst>
              <a:ext uri="{FF2B5EF4-FFF2-40B4-BE49-F238E27FC236}">
                <a16:creationId xmlns:a16="http://schemas.microsoft.com/office/drawing/2014/main" id="{10EE20C0-AE45-EE67-6DC5-5ACAD19D3900}"/>
              </a:ext>
            </a:extLst>
          </p:cNvPr>
          <p:cNvGrpSpPr/>
          <p:nvPr/>
        </p:nvGrpSpPr>
        <p:grpSpPr>
          <a:xfrm>
            <a:off x="11474101" y="2871719"/>
            <a:ext cx="460535" cy="1114561"/>
            <a:chOff x="151927" y="2325786"/>
            <a:chExt cx="260682" cy="630889"/>
          </a:xfrm>
        </p:grpSpPr>
        <p:sp>
          <p:nvSpPr>
            <p:cNvPr id="16" name="Rectangle: Rounded Corners 63">
              <a:extLst>
                <a:ext uri="{FF2B5EF4-FFF2-40B4-BE49-F238E27FC236}">
                  <a16:creationId xmlns:a16="http://schemas.microsoft.com/office/drawing/2014/main" id="{232D389E-AD4D-6E35-F7DB-0765215AD8E3}"/>
                </a:ext>
              </a:extLst>
            </p:cNvPr>
            <p:cNvSpPr/>
            <p:nvPr/>
          </p:nvSpPr>
          <p:spPr>
            <a:xfrm rot="10800000">
              <a:off x="151927" y="2325786"/>
              <a:ext cx="260682" cy="630889"/>
            </a:xfrm>
            <a:prstGeom prst="roundRect">
              <a:avLst>
                <a:gd name="adj" fmla="val 50000"/>
              </a:avLst>
            </a:prstGeom>
            <a:solidFill>
              <a:srgbClr val="FBF7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highlight>
                  <a:srgbClr val="FFFF00"/>
                </a:highlight>
              </a:endParaRPr>
            </a:p>
          </p:txBody>
        </p:sp>
        <p:pic>
          <p:nvPicPr>
            <p:cNvPr id="17" name="a4">
              <a:hlinkClick r:id="" action="ppaction://hlinkshowjump?jump=nextslide"/>
              <a:extLst>
                <a:ext uri="{FF2B5EF4-FFF2-40B4-BE49-F238E27FC236}">
                  <a16:creationId xmlns:a16="http://schemas.microsoft.com/office/drawing/2014/main" id="{EB6CB529-82AA-EEAA-77FA-289890323EA6}"/>
                </a:ext>
              </a:extLst>
            </p:cNvPr>
            <p:cNvPicPr>
              <a:picLocks noChangeAspect="1"/>
            </p:cNvPicPr>
            <p:nvPr/>
          </p:nvPicPr>
          <p:blipFill>
            <a:blip r:embed="rId4"/>
            <a:srcRect/>
            <a:stretch/>
          </p:blipFill>
          <p:spPr>
            <a:xfrm>
              <a:off x="204687" y="2740767"/>
              <a:ext cx="154441" cy="106747"/>
            </a:xfrm>
            <a:prstGeom prst="rect">
              <a:avLst/>
            </a:prstGeom>
          </p:spPr>
        </p:pic>
        <p:pic>
          <p:nvPicPr>
            <p:cNvPr id="18" name="a4">
              <a:hlinkClick r:id="" action="ppaction://hlinkshowjump?jump=previousslide"/>
              <a:extLst>
                <a:ext uri="{FF2B5EF4-FFF2-40B4-BE49-F238E27FC236}">
                  <a16:creationId xmlns:a16="http://schemas.microsoft.com/office/drawing/2014/main" id="{C342FEB7-EDAD-9635-2943-8ACCECFDC4E9}"/>
                </a:ext>
              </a:extLst>
            </p:cNvPr>
            <p:cNvPicPr>
              <a:picLocks noChangeAspect="1"/>
            </p:cNvPicPr>
            <p:nvPr/>
          </p:nvPicPr>
          <p:blipFill>
            <a:blip r:embed="rId4"/>
            <a:srcRect/>
            <a:stretch/>
          </p:blipFill>
          <p:spPr>
            <a:xfrm rot="10800000">
              <a:off x="204687" y="2434554"/>
              <a:ext cx="154441" cy="106747"/>
            </a:xfrm>
            <a:prstGeom prst="rect">
              <a:avLst/>
            </a:prstGeom>
          </p:spPr>
        </p:pic>
      </p:grpSp>
      <p:pic>
        <p:nvPicPr>
          <p:cNvPr id="27" name="bt">
            <a:extLst>
              <a:ext uri="{FF2B5EF4-FFF2-40B4-BE49-F238E27FC236}">
                <a16:creationId xmlns:a16="http://schemas.microsoft.com/office/drawing/2014/main" id="{CE39ABCE-51D2-ACE0-122F-223E7129195D}"/>
              </a:ext>
            </a:extLst>
          </p:cNvPr>
          <p:cNvPicPr>
            <a:picLocks noChangeAspect="1"/>
          </p:cNvPicPr>
          <p:nvPr/>
        </p:nvPicPr>
        <p:blipFill>
          <a:blip r:embed="rId5"/>
          <a:srcRect/>
          <a:stretch/>
        </p:blipFill>
        <p:spPr>
          <a:xfrm>
            <a:off x="10676413" y="3612697"/>
            <a:ext cx="420159" cy="422786"/>
          </a:xfrm>
          <a:prstGeom prst="rect">
            <a:avLst/>
          </a:prstGeom>
        </p:spPr>
      </p:pic>
      <p:grpSp>
        <p:nvGrpSpPr>
          <p:cNvPr id="23" name="pop up">
            <a:extLst>
              <a:ext uri="{FF2B5EF4-FFF2-40B4-BE49-F238E27FC236}">
                <a16:creationId xmlns:a16="http://schemas.microsoft.com/office/drawing/2014/main" id="{08CFBD86-DE7B-2F71-E8A1-FDC9609140AB}"/>
              </a:ext>
            </a:extLst>
          </p:cNvPr>
          <p:cNvGrpSpPr/>
          <p:nvPr/>
        </p:nvGrpSpPr>
        <p:grpSpPr>
          <a:xfrm>
            <a:off x="9050995" y="1305201"/>
            <a:ext cx="2324348" cy="2210946"/>
            <a:chOff x="8918567" y="1775334"/>
            <a:chExt cx="2324348" cy="2210946"/>
          </a:xfrm>
        </p:grpSpPr>
        <p:sp>
          <p:nvSpPr>
            <p:cNvPr id="24" name="Triangle 12">
              <a:extLst>
                <a:ext uri="{FF2B5EF4-FFF2-40B4-BE49-F238E27FC236}">
                  <a16:creationId xmlns:a16="http://schemas.microsoft.com/office/drawing/2014/main" id="{4DAA3536-D61B-62F0-A3E5-99A96A330F6D}"/>
                </a:ext>
              </a:extLst>
            </p:cNvPr>
            <p:cNvSpPr/>
            <p:nvPr/>
          </p:nvSpPr>
          <p:spPr>
            <a:xfrm rot="9488669">
              <a:off x="10339643" y="3393000"/>
              <a:ext cx="688205" cy="593280"/>
            </a:xfrm>
            <a:prstGeom prst="triangle">
              <a:avLst/>
            </a:prstGeom>
            <a:solidFill>
              <a:srgbClr val="9B22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5" name="Picture 24" descr="A red oval with black background&#10;&#10;AI-generated content may be incorrect.">
              <a:extLst>
                <a:ext uri="{FF2B5EF4-FFF2-40B4-BE49-F238E27FC236}">
                  <a16:creationId xmlns:a16="http://schemas.microsoft.com/office/drawing/2014/main" id="{5C278A06-1019-F9F0-647A-A1288911A522}"/>
                </a:ext>
              </a:extLst>
            </p:cNvPr>
            <p:cNvPicPr>
              <a:picLocks noChangeAspect="1"/>
            </p:cNvPicPr>
            <p:nvPr/>
          </p:nvPicPr>
          <p:blipFill>
            <a:blip r:embed="rId6"/>
            <a:stretch>
              <a:fillRect/>
            </a:stretch>
          </p:blipFill>
          <p:spPr>
            <a:xfrm rot="591577">
              <a:off x="8918567" y="1775334"/>
              <a:ext cx="2324348" cy="2052776"/>
            </a:xfrm>
            <a:prstGeom prst="rect">
              <a:avLst/>
            </a:prstGeom>
          </p:spPr>
        </p:pic>
        <p:sp>
          <p:nvSpPr>
            <p:cNvPr id="26" name="TextBox 25">
              <a:extLst>
                <a:ext uri="{FF2B5EF4-FFF2-40B4-BE49-F238E27FC236}">
                  <a16:creationId xmlns:a16="http://schemas.microsoft.com/office/drawing/2014/main" id="{332E02BD-3456-A3C9-B7F1-2502EFBF7604}"/>
                </a:ext>
              </a:extLst>
            </p:cNvPr>
            <p:cNvSpPr txBox="1"/>
            <p:nvPr/>
          </p:nvSpPr>
          <p:spPr>
            <a:xfrm>
              <a:off x="9043251" y="2029184"/>
              <a:ext cx="2049096" cy="1312667"/>
            </a:xfrm>
            <a:prstGeom prst="rect">
              <a:avLst/>
            </a:prstGeom>
            <a:noFill/>
          </p:spPr>
          <p:txBody>
            <a:bodyPr wrap="square" rtlCol="0">
              <a:spAutoFit/>
            </a:bodyPr>
            <a:lstStyle/>
            <a:p>
              <a:pPr algn="ctr">
                <a:lnSpc>
                  <a:spcPts val="2400"/>
                </a:lnSpc>
              </a:pPr>
              <a:r>
                <a:rPr lang="en-US" dirty="0">
                  <a:solidFill>
                    <a:schemeClr val="bg1"/>
                  </a:solidFill>
                  <a:latin typeface="Sztosfixed" pitchFamily="2" charset="77"/>
                  <a:ea typeface="Sztosfixed" pitchFamily="2" charset="77"/>
                  <a:cs typeface="Sztosfixed" pitchFamily="2" charset="77"/>
                </a:rPr>
                <a:t>What challenges do we face around food security?</a:t>
              </a:r>
            </a:p>
          </p:txBody>
        </p:sp>
      </p:grpSp>
      <p:pic>
        <p:nvPicPr>
          <p:cNvPr id="3" name="Online Media 2" descr="14  Introduction to Food Security">
            <a:hlinkClick r:id="" action="ppaction://media"/>
            <a:extLst>
              <a:ext uri="{FF2B5EF4-FFF2-40B4-BE49-F238E27FC236}">
                <a16:creationId xmlns:a16="http://schemas.microsoft.com/office/drawing/2014/main" id="{80566ECC-BFB8-8500-F484-9B0314A4C893}"/>
              </a:ext>
            </a:extLst>
          </p:cNvPr>
          <p:cNvPicPr>
            <a:picLocks noRot="1" noChangeAspect="1"/>
          </p:cNvPicPr>
          <p:nvPr>
            <a:videoFile r:link="rId1"/>
          </p:nvPr>
        </p:nvPicPr>
        <p:blipFill>
          <a:blip r:embed="rId7"/>
          <a:stretch>
            <a:fillRect/>
          </a:stretch>
        </p:blipFill>
        <p:spPr>
          <a:xfrm>
            <a:off x="387040" y="1305201"/>
            <a:ext cx="8463086" cy="4781644"/>
          </a:xfrm>
          <a:prstGeom prst="rect">
            <a:avLst/>
          </a:prstGeom>
        </p:spPr>
      </p:pic>
      <p:sp>
        <p:nvSpPr>
          <p:cNvPr id="10" name="Google Shape;151;p10">
            <a:extLst>
              <a:ext uri="{FF2B5EF4-FFF2-40B4-BE49-F238E27FC236}">
                <a16:creationId xmlns:a16="http://schemas.microsoft.com/office/drawing/2014/main" id="{7525779E-1CC0-38DB-7B16-111DA50A34A4}"/>
              </a:ext>
            </a:extLst>
          </p:cNvPr>
          <p:cNvSpPr txBox="1">
            <a:spLocks/>
          </p:cNvSpPr>
          <p:nvPr/>
        </p:nvSpPr>
        <p:spPr>
          <a:xfrm>
            <a:off x="11045371" y="6318135"/>
            <a:ext cx="796060" cy="393600"/>
          </a:xfrm>
          <a:prstGeom prst="rect">
            <a:avLst/>
          </a:prstGeom>
          <a:no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buSzPts val="1400"/>
            </a:pPr>
            <a:fld id="{00000000-1234-1234-1234-123412341234}" type="slidenum">
              <a:rPr lang="en" sz="2000" b="1" smtClean="0">
                <a:solidFill>
                  <a:schemeClr val="bg1"/>
                </a:solidFill>
                <a:latin typeface="Sztosfixed" pitchFamily="2" charset="77"/>
                <a:ea typeface="Sztosfixed" pitchFamily="2" charset="77"/>
                <a:cs typeface="Sztosfixed" pitchFamily="2" charset="77"/>
              </a:rPr>
              <a:pPr algn="r">
                <a:buSzPts val="1400"/>
              </a:pPr>
              <a:t>24</a:t>
            </a:fld>
            <a:endParaRPr lang="en" sz="2000" b="1" dirty="0">
              <a:solidFill>
                <a:schemeClr val="bg1"/>
              </a:solidFill>
              <a:latin typeface="Sztosfixed" pitchFamily="2" charset="77"/>
              <a:ea typeface="Sztosfixed" pitchFamily="2" charset="77"/>
              <a:cs typeface="Sztosfixed" pitchFamily="2" charset="77"/>
            </a:endParaRPr>
          </a:p>
        </p:txBody>
      </p:sp>
    </p:spTree>
    <p:extLst>
      <p:ext uri="{BB962C8B-B14F-4D97-AF65-F5344CB8AC3E}">
        <p14:creationId xmlns:p14="http://schemas.microsoft.com/office/powerpoint/2010/main" val="1640287620"/>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7"/>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childTnLst>
                                </p:cTn>
                              </p:par>
                              <p:par>
                                <p:cTn id="12" presetID="8" presetClass="emph" presetSubtype="0" fill="hold" nodeType="withEffect">
                                  <p:stCondLst>
                                    <p:cond delay="0"/>
                                  </p:stCondLst>
                                  <p:childTnLst>
                                    <p:animRot by="2700000">
                                      <p:cBhvr>
                                        <p:cTn id="13" dur="250" fill="hold"/>
                                        <p:tgtEl>
                                          <p:spTgt spid="27"/>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nodeType="clickEffect">
                                  <p:stCondLst>
                                    <p:cond delay="0"/>
                                  </p:stCondLst>
                                  <p:childTnLst>
                                    <p:set>
                                      <p:cBhvr>
                                        <p:cTn id="17" dur="1" fill="hold">
                                          <p:stCondLst>
                                            <p:cond delay="0"/>
                                          </p:stCondLst>
                                        </p:cTn>
                                        <p:tgtEl>
                                          <p:spTgt spid="23"/>
                                        </p:tgtEl>
                                        <p:attrNameLst>
                                          <p:attrName>style.visibility</p:attrName>
                                        </p:attrNameLst>
                                      </p:cBhvr>
                                      <p:to>
                                        <p:strVal val="hidden"/>
                                      </p:to>
                                    </p:set>
                                  </p:childTnLst>
                                </p:cTn>
                              </p:par>
                              <p:par>
                                <p:cTn id="18" presetID="8" presetClass="emph" presetSubtype="0" fill="hold" nodeType="withEffect">
                                  <p:stCondLst>
                                    <p:cond delay="0"/>
                                  </p:stCondLst>
                                  <p:childTnLst>
                                    <p:animRot by="-2700000">
                                      <p:cBhvr>
                                        <p:cTn id="19" dur="250" fill="hold"/>
                                        <p:tgtEl>
                                          <p:spTgt spid="27"/>
                                        </p:tgtEl>
                                        <p:attrNameLst>
                                          <p:attrName>r</p:attrName>
                                        </p:attrNameLst>
                                      </p:cBhvr>
                                    </p:animRot>
                                  </p:childTnLst>
                                </p:cTn>
                              </p:par>
                            </p:childTnLst>
                          </p:cTn>
                        </p:par>
                      </p:childTnLst>
                    </p:cTn>
                  </p:par>
                </p:childTnLst>
              </p:cTn>
              <p:nextCondLst>
                <p:cond evt="onClick" delay="0">
                  <p:tgtEl>
                    <p:spTgt spid="27"/>
                  </p:tgtEl>
                </p:cond>
              </p:nextCondLst>
            </p:seq>
            <p:video>
              <p:cMediaNode vol="80000">
                <p:cTn id="20" fill="hold" display="0">
                  <p:stCondLst>
                    <p:cond delay="indefinite"/>
                  </p:stCondLst>
                </p:cTn>
                <p:tgtEl>
                  <p:spTgt spid="3"/>
                </p:tgtEl>
              </p:cMediaNode>
            </p:video>
            <p:seq concurrent="1" nextAc="seek">
              <p:cTn id="21" restart="whenNotActive" fill="hold" evtFilter="cancelBubble" nodeType="interactiveSeq">
                <p:stCondLst>
                  <p:cond evt="onClick" delay="0">
                    <p:tgtEl>
                      <p:spTgt spid="3"/>
                    </p:tgtEl>
                  </p:cond>
                </p:stCondLst>
                <p:endSync evt="end" delay="0">
                  <p:rtn val="all"/>
                </p:endSync>
                <p:childTnLst>
                  <p:par>
                    <p:cTn id="22" fill="hold">
                      <p:stCondLst>
                        <p:cond delay="0"/>
                      </p:stCondLst>
                      <p:childTnLst>
                        <p:par>
                          <p:cTn id="23" fill="hold">
                            <p:stCondLst>
                              <p:cond delay="0"/>
                            </p:stCondLst>
                            <p:childTnLst>
                              <p:par>
                                <p:cTn id="24" presetID="2" presetClass="mediacall" presetSubtype="0" fill="hold" nodeType="clickEffect">
                                  <p:stCondLst>
                                    <p:cond delay="0"/>
                                  </p:stCondLst>
                                  <p:childTnLst>
                                    <p:cmd type="call" cmd="togglePause">
                                      <p:cBhvr>
                                        <p:cTn id="25"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68ADA2-846F-7271-0B41-13980D8D57B0}"/>
            </a:ext>
          </a:extLst>
        </p:cNvPr>
        <p:cNvGrpSpPr/>
        <p:nvPr/>
      </p:nvGrpSpPr>
      <p:grpSpPr>
        <a:xfrm>
          <a:off x="0" y="0"/>
          <a:ext cx="0" cy="0"/>
          <a:chOff x="0" y="0"/>
          <a:chExt cx="0" cy="0"/>
        </a:xfrm>
      </p:grpSpPr>
      <p:sp>
        <p:nvSpPr>
          <p:cNvPr id="5" name="Oval 4">
            <a:extLst>
              <a:ext uri="{FF2B5EF4-FFF2-40B4-BE49-F238E27FC236}">
                <a16:creationId xmlns:a16="http://schemas.microsoft.com/office/drawing/2014/main" id="{AE8A4878-524D-BD09-74B5-99C2B7067307}"/>
              </a:ext>
            </a:extLst>
          </p:cNvPr>
          <p:cNvSpPr/>
          <p:nvPr/>
        </p:nvSpPr>
        <p:spPr>
          <a:xfrm>
            <a:off x="700818" y="6103927"/>
            <a:ext cx="2177849" cy="411008"/>
          </a:xfrm>
          <a:prstGeom prst="ellipse">
            <a:avLst/>
          </a:prstGeom>
          <a:solidFill>
            <a:srgbClr val="2F7A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 name="Google Shape;151;p10">
            <a:extLst>
              <a:ext uri="{FF2B5EF4-FFF2-40B4-BE49-F238E27FC236}">
                <a16:creationId xmlns:a16="http://schemas.microsoft.com/office/drawing/2014/main" id="{B2343A4B-EF27-A834-E7EE-6052F339751F}"/>
              </a:ext>
            </a:extLst>
          </p:cNvPr>
          <p:cNvSpPr txBox="1">
            <a:spLocks/>
          </p:cNvSpPr>
          <p:nvPr/>
        </p:nvSpPr>
        <p:spPr>
          <a:xfrm>
            <a:off x="11045371" y="6318135"/>
            <a:ext cx="796060" cy="393600"/>
          </a:xfrm>
          <a:prstGeom prst="rect">
            <a:avLst/>
          </a:prstGeom>
          <a:no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buSzPts val="1400"/>
            </a:pPr>
            <a:fld id="{00000000-1234-1234-1234-123412341234}" type="slidenum">
              <a:rPr lang="en" sz="2000" b="1" smtClean="0">
                <a:solidFill>
                  <a:schemeClr val="bg1"/>
                </a:solidFill>
                <a:latin typeface="Sztosfixed" pitchFamily="2" charset="77"/>
                <a:ea typeface="Sztosfixed" pitchFamily="2" charset="77"/>
                <a:cs typeface="Sztosfixed" pitchFamily="2" charset="77"/>
              </a:rPr>
              <a:pPr algn="r">
                <a:buSzPts val="1400"/>
              </a:pPr>
              <a:t>25</a:t>
            </a:fld>
            <a:endParaRPr lang="en" sz="2000" b="1" dirty="0">
              <a:solidFill>
                <a:schemeClr val="bg1"/>
              </a:solidFill>
              <a:latin typeface="Sztosfixed" pitchFamily="2" charset="77"/>
              <a:ea typeface="Sztosfixed" pitchFamily="2" charset="77"/>
              <a:cs typeface="Sztosfixed" pitchFamily="2" charset="77"/>
            </a:endParaRPr>
          </a:p>
        </p:txBody>
      </p:sp>
      <p:pic>
        <p:nvPicPr>
          <p:cNvPr id="4" name="Picture 3">
            <a:extLst>
              <a:ext uri="{FF2B5EF4-FFF2-40B4-BE49-F238E27FC236}">
                <a16:creationId xmlns:a16="http://schemas.microsoft.com/office/drawing/2014/main" id="{CC2FD50A-31FD-EE98-ECC8-774430D9A707}"/>
              </a:ext>
            </a:extLst>
          </p:cNvPr>
          <p:cNvPicPr>
            <a:picLocks noChangeAspect="1"/>
          </p:cNvPicPr>
          <p:nvPr/>
        </p:nvPicPr>
        <p:blipFill>
          <a:blip r:embed="rId2"/>
          <a:srcRect/>
          <a:stretch/>
        </p:blipFill>
        <p:spPr>
          <a:xfrm>
            <a:off x="3937666" y="1128234"/>
            <a:ext cx="7335641" cy="5189900"/>
          </a:xfrm>
          <a:prstGeom prst="rect">
            <a:avLst/>
          </a:prstGeom>
        </p:spPr>
      </p:pic>
      <p:sp>
        <p:nvSpPr>
          <p:cNvPr id="9" name="Title 1">
            <a:extLst>
              <a:ext uri="{FF2B5EF4-FFF2-40B4-BE49-F238E27FC236}">
                <a16:creationId xmlns:a16="http://schemas.microsoft.com/office/drawing/2014/main" id="{B698E021-CCF9-77F9-CF98-C2D7417287BA}"/>
              </a:ext>
            </a:extLst>
          </p:cNvPr>
          <p:cNvSpPr txBox="1">
            <a:spLocks/>
          </p:cNvSpPr>
          <p:nvPr/>
        </p:nvSpPr>
        <p:spPr>
          <a:xfrm>
            <a:off x="3759200" y="352331"/>
            <a:ext cx="4673600" cy="48587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rgbClr val="9B2242"/>
                </a:solidFill>
                <a:latin typeface="Sztosfixed" pitchFamily="2" charset="77"/>
                <a:ea typeface="Sztosfixed" pitchFamily="2" charset="77"/>
                <a:cs typeface="Sztosfixed" pitchFamily="2" charset="77"/>
              </a:rPr>
              <a:t>Worksheet</a:t>
            </a:r>
          </a:p>
        </p:txBody>
      </p:sp>
      <p:grpSp>
        <p:nvGrpSpPr>
          <p:cNvPr id="11" name="menu">
            <a:extLst>
              <a:ext uri="{FF2B5EF4-FFF2-40B4-BE49-F238E27FC236}">
                <a16:creationId xmlns:a16="http://schemas.microsoft.com/office/drawing/2014/main" id="{80A8FD60-5B35-34EC-EEB4-D5718B5EF309}"/>
              </a:ext>
            </a:extLst>
          </p:cNvPr>
          <p:cNvGrpSpPr/>
          <p:nvPr/>
        </p:nvGrpSpPr>
        <p:grpSpPr>
          <a:xfrm>
            <a:off x="11474101" y="2871719"/>
            <a:ext cx="460535" cy="1114561"/>
            <a:chOff x="151927" y="2325786"/>
            <a:chExt cx="260682" cy="630889"/>
          </a:xfrm>
        </p:grpSpPr>
        <p:sp>
          <p:nvSpPr>
            <p:cNvPr id="12" name="Rectangle: Rounded Corners 63">
              <a:extLst>
                <a:ext uri="{FF2B5EF4-FFF2-40B4-BE49-F238E27FC236}">
                  <a16:creationId xmlns:a16="http://schemas.microsoft.com/office/drawing/2014/main" id="{E334EEAC-AA34-8272-61C2-434E8834DA1A}"/>
                </a:ext>
              </a:extLst>
            </p:cNvPr>
            <p:cNvSpPr/>
            <p:nvPr/>
          </p:nvSpPr>
          <p:spPr>
            <a:xfrm rot="10800000">
              <a:off x="151927" y="2325786"/>
              <a:ext cx="260682" cy="630889"/>
            </a:xfrm>
            <a:prstGeom prst="roundRect">
              <a:avLst>
                <a:gd name="adj" fmla="val 50000"/>
              </a:avLst>
            </a:prstGeom>
            <a:solidFill>
              <a:srgbClr val="FBF7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highlight>
                  <a:srgbClr val="FFFF00"/>
                </a:highlight>
              </a:endParaRPr>
            </a:p>
          </p:txBody>
        </p:sp>
        <p:pic>
          <p:nvPicPr>
            <p:cNvPr id="13" name="a4">
              <a:hlinkClick r:id="" action="ppaction://hlinkshowjump?jump=nextslide"/>
              <a:extLst>
                <a:ext uri="{FF2B5EF4-FFF2-40B4-BE49-F238E27FC236}">
                  <a16:creationId xmlns:a16="http://schemas.microsoft.com/office/drawing/2014/main" id="{2DE4671A-5DCD-9BC4-3AAE-9200B2F3BAF7}"/>
                </a:ext>
              </a:extLst>
            </p:cNvPr>
            <p:cNvPicPr>
              <a:picLocks noChangeAspect="1"/>
            </p:cNvPicPr>
            <p:nvPr/>
          </p:nvPicPr>
          <p:blipFill>
            <a:blip r:embed="rId3"/>
            <a:srcRect/>
            <a:stretch/>
          </p:blipFill>
          <p:spPr>
            <a:xfrm>
              <a:off x="204687" y="2740767"/>
              <a:ext cx="154441" cy="106747"/>
            </a:xfrm>
            <a:prstGeom prst="rect">
              <a:avLst/>
            </a:prstGeom>
          </p:spPr>
        </p:pic>
        <p:pic>
          <p:nvPicPr>
            <p:cNvPr id="14" name="a4">
              <a:hlinkClick r:id="" action="ppaction://hlinkshowjump?jump=previousslide"/>
              <a:extLst>
                <a:ext uri="{FF2B5EF4-FFF2-40B4-BE49-F238E27FC236}">
                  <a16:creationId xmlns:a16="http://schemas.microsoft.com/office/drawing/2014/main" id="{782424F7-DA5D-524C-4FF4-102FFF8421E6}"/>
                </a:ext>
              </a:extLst>
            </p:cNvPr>
            <p:cNvPicPr>
              <a:picLocks noChangeAspect="1"/>
            </p:cNvPicPr>
            <p:nvPr/>
          </p:nvPicPr>
          <p:blipFill>
            <a:blip r:embed="rId3"/>
            <a:srcRect/>
            <a:stretch/>
          </p:blipFill>
          <p:spPr>
            <a:xfrm rot="10800000">
              <a:off x="204687" y="2434554"/>
              <a:ext cx="154441" cy="106747"/>
            </a:xfrm>
            <a:prstGeom prst="rect">
              <a:avLst/>
            </a:prstGeom>
          </p:spPr>
        </p:pic>
      </p:grpSp>
      <p:pic>
        <p:nvPicPr>
          <p:cNvPr id="3" name="Picture 2" descr="Cartoon character with a mushroom and a cane&#10;&#10;AI-generated content may be incorrect.">
            <a:extLst>
              <a:ext uri="{FF2B5EF4-FFF2-40B4-BE49-F238E27FC236}">
                <a16:creationId xmlns:a16="http://schemas.microsoft.com/office/drawing/2014/main" id="{DF420A67-72E2-1AF9-3850-C5C184E1083D}"/>
              </a:ext>
            </a:extLst>
          </p:cNvPr>
          <p:cNvPicPr>
            <a:picLocks noChangeAspect="1"/>
          </p:cNvPicPr>
          <p:nvPr/>
        </p:nvPicPr>
        <p:blipFill>
          <a:blip r:embed="rId4"/>
          <a:srcRect l="16972"/>
          <a:stretch>
            <a:fillRect/>
          </a:stretch>
        </p:blipFill>
        <p:spPr>
          <a:xfrm>
            <a:off x="-1" y="1874520"/>
            <a:ext cx="4597401" cy="4983480"/>
          </a:xfrm>
          <a:prstGeom prst="rect">
            <a:avLst/>
          </a:prstGeom>
        </p:spPr>
      </p:pic>
    </p:spTree>
    <p:extLst>
      <p:ext uri="{BB962C8B-B14F-4D97-AF65-F5344CB8AC3E}">
        <p14:creationId xmlns:p14="http://schemas.microsoft.com/office/powerpoint/2010/main" val="2971179563"/>
      </p:ext>
    </p:extLst>
  </p:cSld>
  <p:clrMapOvr>
    <a:masterClrMapping/>
  </p:clrMapOvr>
  <p:transition spd="slow" advClick="0">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Oval 37">
            <a:extLst>
              <a:ext uri="{FF2B5EF4-FFF2-40B4-BE49-F238E27FC236}">
                <a16:creationId xmlns:a16="http://schemas.microsoft.com/office/drawing/2014/main" id="{23BBBCE0-EF58-7D58-CE38-5BAD06266277}"/>
              </a:ext>
            </a:extLst>
          </p:cNvPr>
          <p:cNvSpPr/>
          <p:nvPr/>
        </p:nvSpPr>
        <p:spPr>
          <a:xfrm>
            <a:off x="8922716" y="6417735"/>
            <a:ext cx="1796084" cy="354827"/>
          </a:xfrm>
          <a:prstGeom prst="ellipse">
            <a:avLst/>
          </a:prstGeom>
          <a:solidFill>
            <a:srgbClr val="2F7A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CE526F6A-ADDB-03E9-67A3-9B9F56A82463}"/>
              </a:ext>
            </a:extLst>
          </p:cNvPr>
          <p:cNvSpPr txBox="1">
            <a:spLocks/>
          </p:cNvSpPr>
          <p:nvPr/>
        </p:nvSpPr>
        <p:spPr>
          <a:xfrm>
            <a:off x="759759" y="352331"/>
            <a:ext cx="10287000" cy="51661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rgbClr val="9B2242"/>
                </a:solidFill>
                <a:latin typeface="Sztosfixed" pitchFamily="2" charset="77"/>
                <a:ea typeface="Sztosfixed" pitchFamily="2" charset="77"/>
                <a:cs typeface="Sztosfixed" pitchFamily="2" charset="77"/>
              </a:rPr>
              <a:t>Sustainable Food Production</a:t>
            </a:r>
          </a:p>
        </p:txBody>
      </p:sp>
      <p:grpSp>
        <p:nvGrpSpPr>
          <p:cNvPr id="56" name="menu">
            <a:extLst>
              <a:ext uri="{FF2B5EF4-FFF2-40B4-BE49-F238E27FC236}">
                <a16:creationId xmlns:a16="http://schemas.microsoft.com/office/drawing/2014/main" id="{95B494C3-47A1-0233-AE3D-27056B9577E2}"/>
              </a:ext>
            </a:extLst>
          </p:cNvPr>
          <p:cNvGrpSpPr/>
          <p:nvPr/>
        </p:nvGrpSpPr>
        <p:grpSpPr>
          <a:xfrm>
            <a:off x="11474101" y="2871719"/>
            <a:ext cx="460535" cy="1114561"/>
            <a:chOff x="151927" y="2325786"/>
            <a:chExt cx="260682" cy="630889"/>
          </a:xfrm>
        </p:grpSpPr>
        <p:sp>
          <p:nvSpPr>
            <p:cNvPr id="57" name="Rectangle: Rounded Corners 63">
              <a:extLst>
                <a:ext uri="{FF2B5EF4-FFF2-40B4-BE49-F238E27FC236}">
                  <a16:creationId xmlns:a16="http://schemas.microsoft.com/office/drawing/2014/main" id="{F35B25F2-6704-988D-61AD-A334A7A75C3F}"/>
                </a:ext>
              </a:extLst>
            </p:cNvPr>
            <p:cNvSpPr/>
            <p:nvPr/>
          </p:nvSpPr>
          <p:spPr>
            <a:xfrm rot="10800000">
              <a:off x="151927" y="2325786"/>
              <a:ext cx="260682" cy="630889"/>
            </a:xfrm>
            <a:prstGeom prst="roundRect">
              <a:avLst>
                <a:gd name="adj" fmla="val 50000"/>
              </a:avLst>
            </a:prstGeom>
            <a:solidFill>
              <a:srgbClr val="FBF7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highlight>
                  <a:srgbClr val="FFFF00"/>
                </a:highlight>
              </a:endParaRPr>
            </a:p>
          </p:txBody>
        </p:sp>
        <p:pic>
          <p:nvPicPr>
            <p:cNvPr id="58" name="a4">
              <a:hlinkClick r:id="" action="ppaction://hlinkshowjump?jump=nextslide"/>
              <a:extLst>
                <a:ext uri="{FF2B5EF4-FFF2-40B4-BE49-F238E27FC236}">
                  <a16:creationId xmlns:a16="http://schemas.microsoft.com/office/drawing/2014/main" id="{762BFD87-1191-277C-8327-36A7AA663560}"/>
                </a:ext>
              </a:extLst>
            </p:cNvPr>
            <p:cNvPicPr>
              <a:picLocks noChangeAspect="1"/>
            </p:cNvPicPr>
            <p:nvPr/>
          </p:nvPicPr>
          <p:blipFill>
            <a:blip r:embed="rId3"/>
            <a:srcRect/>
            <a:stretch/>
          </p:blipFill>
          <p:spPr>
            <a:xfrm>
              <a:off x="204687" y="2740767"/>
              <a:ext cx="154441" cy="106747"/>
            </a:xfrm>
            <a:prstGeom prst="rect">
              <a:avLst/>
            </a:prstGeom>
          </p:spPr>
        </p:pic>
        <p:pic>
          <p:nvPicPr>
            <p:cNvPr id="59" name="a4">
              <a:hlinkClick r:id="" action="ppaction://hlinkshowjump?jump=previousslide"/>
              <a:extLst>
                <a:ext uri="{FF2B5EF4-FFF2-40B4-BE49-F238E27FC236}">
                  <a16:creationId xmlns:a16="http://schemas.microsoft.com/office/drawing/2014/main" id="{6C7C5838-8E02-BC43-C19E-701422F8F605}"/>
                </a:ext>
              </a:extLst>
            </p:cNvPr>
            <p:cNvPicPr>
              <a:picLocks noChangeAspect="1"/>
            </p:cNvPicPr>
            <p:nvPr/>
          </p:nvPicPr>
          <p:blipFill>
            <a:blip r:embed="rId3"/>
            <a:srcRect/>
            <a:stretch/>
          </p:blipFill>
          <p:spPr>
            <a:xfrm rot="10800000">
              <a:off x="204687" y="2434554"/>
              <a:ext cx="154441" cy="106747"/>
            </a:xfrm>
            <a:prstGeom prst="rect">
              <a:avLst/>
            </a:prstGeom>
          </p:spPr>
        </p:pic>
      </p:grpSp>
      <p:pic>
        <p:nvPicPr>
          <p:cNvPr id="71" name="Picture 70" descr="A cartoon mushroom wearing goggles and a lab coat holding a flask&#10;&#10;AI-generated content may be incorrect.">
            <a:extLst>
              <a:ext uri="{FF2B5EF4-FFF2-40B4-BE49-F238E27FC236}">
                <a16:creationId xmlns:a16="http://schemas.microsoft.com/office/drawing/2014/main" id="{A460C90D-43F9-2FBB-CFB0-3F4C3BA1A916}"/>
              </a:ext>
            </a:extLst>
          </p:cNvPr>
          <p:cNvPicPr>
            <a:picLocks noChangeAspect="1"/>
          </p:cNvPicPr>
          <p:nvPr/>
        </p:nvPicPr>
        <p:blipFill>
          <a:blip r:embed="rId4"/>
          <a:srcRect l="14909" t="5146" r="10032" b="3487"/>
          <a:stretch>
            <a:fillRect/>
          </a:stretch>
        </p:blipFill>
        <p:spPr>
          <a:xfrm>
            <a:off x="8256471" y="3135511"/>
            <a:ext cx="3397937" cy="3722489"/>
          </a:xfrm>
          <a:prstGeom prst="rect">
            <a:avLst/>
          </a:prstGeom>
        </p:spPr>
      </p:pic>
      <p:sp>
        <p:nvSpPr>
          <p:cNvPr id="72" name="TextBox 71">
            <a:extLst>
              <a:ext uri="{FF2B5EF4-FFF2-40B4-BE49-F238E27FC236}">
                <a16:creationId xmlns:a16="http://schemas.microsoft.com/office/drawing/2014/main" id="{3F15DC06-026D-712A-8E2F-65CB48EFAC3E}"/>
              </a:ext>
            </a:extLst>
          </p:cNvPr>
          <p:cNvSpPr txBox="1"/>
          <p:nvPr/>
        </p:nvSpPr>
        <p:spPr>
          <a:xfrm>
            <a:off x="759758" y="949139"/>
            <a:ext cx="11174877" cy="1015663"/>
          </a:xfrm>
          <a:prstGeom prst="rect">
            <a:avLst/>
          </a:prstGeom>
          <a:noFill/>
        </p:spPr>
        <p:txBody>
          <a:bodyPr wrap="square">
            <a:spAutoFit/>
          </a:bodyPr>
          <a:lstStyle/>
          <a:p>
            <a:pPr rtl="0" fontAlgn="base">
              <a:spcAft>
                <a:spcPts val="1200"/>
              </a:spcAft>
            </a:pPr>
            <a:r>
              <a:rPr lang="en-AU" sz="1800" b="0" i="0" u="none" strike="noStrike" dirty="0">
                <a:solidFill>
                  <a:srgbClr val="414141"/>
                </a:solidFill>
                <a:effectLst/>
                <a:latin typeface="SZTOS MEDIUM" pitchFamily="2" charset="77"/>
                <a:ea typeface="SZTOS MEDIUM" pitchFamily="2" charset="77"/>
                <a:cs typeface="SZTOS MEDIUM" pitchFamily="2" charset="77"/>
              </a:rPr>
              <a:t>Why do we need sustainable food production?</a:t>
            </a:r>
          </a:p>
          <a:p>
            <a:pPr rtl="0" fontAlgn="base">
              <a:spcAft>
                <a:spcPts val="1200"/>
              </a:spcAft>
            </a:pPr>
            <a:r>
              <a:rPr lang="en-AU" sz="1600" b="0" i="0" u="none" strike="noStrike" dirty="0">
                <a:solidFill>
                  <a:srgbClr val="414141"/>
                </a:solidFill>
                <a:effectLst/>
                <a:latin typeface="Montserrat" pitchFamily="2" charset="77"/>
              </a:rPr>
              <a:t>Sustainable food production means caring for the Earth while still growing all the food we need. We need it to protect our planet for the future!</a:t>
            </a:r>
          </a:p>
        </p:txBody>
      </p:sp>
      <p:sp>
        <p:nvSpPr>
          <p:cNvPr id="3" name="1">
            <a:extLst>
              <a:ext uri="{FF2B5EF4-FFF2-40B4-BE49-F238E27FC236}">
                <a16:creationId xmlns:a16="http://schemas.microsoft.com/office/drawing/2014/main" id="{EDDCEC5F-B5E4-C972-DA3E-3232C5BF9A71}"/>
              </a:ext>
            </a:extLst>
          </p:cNvPr>
          <p:cNvSpPr/>
          <p:nvPr/>
        </p:nvSpPr>
        <p:spPr>
          <a:xfrm>
            <a:off x="763619" y="2160157"/>
            <a:ext cx="7212623" cy="3748704"/>
          </a:xfrm>
          <a:prstGeom prst="roundRect">
            <a:avLst>
              <a:gd name="adj" fmla="val 1085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252000" rIns="252000" rtlCol="0" anchor="ctr"/>
          <a:lstStyle/>
          <a:p>
            <a:pPr>
              <a:spcAft>
                <a:spcPts val="600"/>
              </a:spcAft>
            </a:pPr>
            <a:r>
              <a:rPr lang="en-AU" dirty="0">
                <a:solidFill>
                  <a:srgbClr val="9B2242"/>
                </a:solidFill>
                <a:latin typeface="SZTOS MEDIUM" pitchFamily="2" charset="77"/>
                <a:ea typeface="SZTOS MEDIUM" pitchFamily="2" charset="77"/>
                <a:cs typeface="SZTOS MEDIUM" pitchFamily="2" charset="77"/>
              </a:rPr>
              <a:t>Protecting our Planet:</a:t>
            </a:r>
          </a:p>
          <a:p>
            <a:pPr>
              <a:spcAft>
                <a:spcPts val="600"/>
              </a:spcAft>
            </a:pPr>
            <a:r>
              <a:rPr lang="en-AU" sz="1600" dirty="0">
                <a:solidFill>
                  <a:srgbClr val="414141"/>
                </a:solidFill>
                <a:latin typeface="Montserrat" pitchFamily="2" charset="77"/>
              </a:rPr>
              <a:t>Sustainable farming helps protect the Earth</a:t>
            </a:r>
          </a:p>
          <a:p>
            <a:pPr marL="285750" indent="-285750">
              <a:spcAft>
                <a:spcPts val="600"/>
              </a:spcAft>
              <a:buFont typeface="Arial" panose="020B0604020202020204" pitchFamily="34" charset="0"/>
              <a:buChar char="•"/>
            </a:pPr>
            <a:r>
              <a:rPr lang="en-AU" sz="1600" b="1" dirty="0">
                <a:solidFill>
                  <a:srgbClr val="414141"/>
                </a:solidFill>
                <a:latin typeface="Montserrat" pitchFamily="2" charset="77"/>
              </a:rPr>
              <a:t>Saving our soil</a:t>
            </a:r>
            <a:r>
              <a:rPr lang="en-AU" sz="1600" dirty="0">
                <a:solidFill>
                  <a:srgbClr val="414141"/>
                </a:solidFill>
                <a:latin typeface="Montserrat" pitchFamily="2" charset="77"/>
              </a:rPr>
              <a:t>: Sustainable farmers keep the soil healthy and full of nutrients. This means the soil can keep growing food for many generations, not just a few years.</a:t>
            </a:r>
          </a:p>
          <a:p>
            <a:pPr marL="285750" indent="-285750">
              <a:spcAft>
                <a:spcPts val="600"/>
              </a:spcAft>
              <a:buFont typeface="Arial" panose="020B0604020202020204" pitchFamily="34" charset="0"/>
              <a:buChar char="•"/>
            </a:pPr>
            <a:r>
              <a:rPr lang="en-AU" sz="1600" b="1" dirty="0">
                <a:solidFill>
                  <a:srgbClr val="414141"/>
                </a:solidFill>
                <a:latin typeface="Montserrat" pitchFamily="2" charset="77"/>
              </a:rPr>
              <a:t>Helping the climate</a:t>
            </a:r>
            <a:r>
              <a:rPr lang="en-AU" sz="1600" dirty="0">
                <a:solidFill>
                  <a:srgbClr val="414141"/>
                </a:solidFill>
                <a:latin typeface="Montserrat" pitchFamily="2" charset="77"/>
              </a:rPr>
              <a:t>: Farming uses a lot of energy. Sustainable methods use less energy and cut down on gases that cause the planet to get too hot. They also help save important forests!</a:t>
            </a:r>
          </a:p>
          <a:p>
            <a:pPr marL="285750" indent="-285750">
              <a:spcAft>
                <a:spcPts val="600"/>
              </a:spcAft>
              <a:buFont typeface="Arial" panose="020B0604020202020204" pitchFamily="34" charset="0"/>
              <a:buChar char="•"/>
            </a:pPr>
            <a:r>
              <a:rPr lang="en-AU" sz="1600" b="1" dirty="0">
                <a:solidFill>
                  <a:srgbClr val="414141"/>
                </a:solidFill>
                <a:latin typeface="Montserrat" pitchFamily="2" charset="77"/>
              </a:rPr>
              <a:t>Wasting less water</a:t>
            </a:r>
            <a:r>
              <a:rPr lang="en-AU" sz="1600" dirty="0">
                <a:solidFill>
                  <a:srgbClr val="414141"/>
                </a:solidFill>
                <a:latin typeface="Montserrat" pitchFamily="2" charset="77"/>
              </a:rPr>
              <a:t>: Sustainable farms are smart about using less water and making sure they don't pollute our rivers and oceans.</a:t>
            </a:r>
          </a:p>
        </p:txBody>
      </p:sp>
      <p:sp>
        <p:nvSpPr>
          <p:cNvPr id="4" name="2">
            <a:extLst>
              <a:ext uri="{FF2B5EF4-FFF2-40B4-BE49-F238E27FC236}">
                <a16:creationId xmlns:a16="http://schemas.microsoft.com/office/drawing/2014/main" id="{81290924-808F-81FA-8558-C5A8E067B556}"/>
              </a:ext>
            </a:extLst>
          </p:cNvPr>
          <p:cNvSpPr/>
          <p:nvPr/>
        </p:nvSpPr>
        <p:spPr>
          <a:xfrm>
            <a:off x="763619" y="2160157"/>
            <a:ext cx="7212623" cy="3748704"/>
          </a:xfrm>
          <a:prstGeom prst="roundRect">
            <a:avLst>
              <a:gd name="adj" fmla="val 1085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252000" rIns="252000" rtlCol="0" anchor="ctr"/>
          <a:lstStyle/>
          <a:p>
            <a:pPr>
              <a:spcAft>
                <a:spcPts val="600"/>
              </a:spcAft>
            </a:pPr>
            <a:r>
              <a:rPr lang="en-AU" dirty="0">
                <a:solidFill>
                  <a:srgbClr val="9B2242"/>
                </a:solidFill>
                <a:latin typeface="SZTOS MEDIUM" pitchFamily="2" charset="77"/>
                <a:ea typeface="SZTOS MEDIUM" pitchFamily="2" charset="77"/>
                <a:cs typeface="SZTOS MEDIUM" pitchFamily="2" charset="77"/>
              </a:rPr>
              <a:t>Enough Food for Everyone:</a:t>
            </a:r>
          </a:p>
          <a:p>
            <a:pPr>
              <a:spcAft>
                <a:spcPts val="600"/>
              </a:spcAft>
            </a:pPr>
            <a:r>
              <a:rPr lang="en-AU" sz="1600" dirty="0">
                <a:solidFill>
                  <a:srgbClr val="414141"/>
                </a:solidFill>
                <a:latin typeface="Montserrat" pitchFamily="2" charset="77"/>
              </a:rPr>
              <a:t>We need to make sure every person has healthy food, even as the world's population grows.</a:t>
            </a:r>
          </a:p>
          <a:p>
            <a:pPr marL="285750" indent="-285750">
              <a:spcAft>
                <a:spcPts val="600"/>
              </a:spcAft>
              <a:buFont typeface="Arial" panose="020B0604020202020204" pitchFamily="34" charset="0"/>
              <a:buChar char="•"/>
            </a:pPr>
            <a:r>
              <a:rPr lang="en-AU" sz="1600" b="1" dirty="0">
                <a:solidFill>
                  <a:srgbClr val="414141"/>
                </a:solidFill>
                <a:latin typeface="Montserrat" pitchFamily="2" charset="77"/>
              </a:rPr>
              <a:t>Food for the future: </a:t>
            </a:r>
            <a:r>
              <a:rPr lang="en-AU" sz="1600" dirty="0">
                <a:solidFill>
                  <a:srgbClr val="414141"/>
                </a:solidFill>
                <a:latin typeface="Montserrat" pitchFamily="2" charset="77"/>
              </a:rPr>
              <a:t>Sustainable farming is all about long-term thinking. It makes sure we don't use up all the Earth's natural resources today, so there will still be plenty for your children and their children.</a:t>
            </a:r>
          </a:p>
          <a:p>
            <a:pPr marL="285750" indent="-285750">
              <a:spcAft>
                <a:spcPts val="600"/>
              </a:spcAft>
              <a:buFont typeface="Arial" panose="020B0604020202020204" pitchFamily="34" charset="0"/>
              <a:buChar char="•"/>
            </a:pPr>
            <a:r>
              <a:rPr lang="en-AU" sz="1600" b="1" dirty="0">
                <a:solidFill>
                  <a:srgbClr val="414141"/>
                </a:solidFill>
                <a:latin typeface="Montserrat" pitchFamily="2" charset="77"/>
              </a:rPr>
              <a:t>Healthier food: </a:t>
            </a:r>
            <a:r>
              <a:rPr lang="en-AU" sz="1600" dirty="0">
                <a:solidFill>
                  <a:srgbClr val="414141"/>
                </a:solidFill>
                <a:latin typeface="Montserrat" pitchFamily="2" charset="77"/>
              </a:rPr>
              <a:t>These methods often produce a bigger variety of crops and help keep our food more nutritious and healthy.</a:t>
            </a:r>
          </a:p>
        </p:txBody>
      </p:sp>
      <p:sp>
        <p:nvSpPr>
          <p:cNvPr id="5" name="3">
            <a:extLst>
              <a:ext uri="{FF2B5EF4-FFF2-40B4-BE49-F238E27FC236}">
                <a16:creationId xmlns:a16="http://schemas.microsoft.com/office/drawing/2014/main" id="{A6A57325-198F-66A2-919D-532FF517B8BA}"/>
              </a:ext>
            </a:extLst>
          </p:cNvPr>
          <p:cNvSpPr/>
          <p:nvPr/>
        </p:nvSpPr>
        <p:spPr>
          <a:xfrm>
            <a:off x="763619" y="2160157"/>
            <a:ext cx="7212623" cy="3748704"/>
          </a:xfrm>
          <a:prstGeom prst="roundRect">
            <a:avLst>
              <a:gd name="adj" fmla="val 1085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252000" rIns="252000" rtlCol="0" anchor="ctr"/>
          <a:lstStyle/>
          <a:p>
            <a:pPr>
              <a:spcAft>
                <a:spcPts val="600"/>
              </a:spcAft>
            </a:pPr>
            <a:r>
              <a:rPr lang="en-AU" dirty="0">
                <a:solidFill>
                  <a:srgbClr val="9B2242"/>
                </a:solidFill>
                <a:latin typeface="SZTOS MEDIUM" pitchFamily="2" charset="77"/>
                <a:ea typeface="SZTOS MEDIUM" pitchFamily="2" charset="77"/>
                <a:cs typeface="SZTOS MEDIUM" pitchFamily="2" charset="77"/>
              </a:rPr>
              <a:t>Helping farmers and animals:</a:t>
            </a:r>
          </a:p>
          <a:p>
            <a:pPr>
              <a:spcAft>
                <a:spcPts val="600"/>
              </a:spcAft>
            </a:pPr>
            <a:r>
              <a:rPr lang="en-AU" dirty="0">
                <a:solidFill>
                  <a:srgbClr val="414141"/>
                </a:solidFill>
                <a:latin typeface="Montserrat" pitchFamily="2" charset="77"/>
              </a:rPr>
              <a:t>Sustainable food production is also about fairness:</a:t>
            </a:r>
          </a:p>
          <a:p>
            <a:pPr marL="285750" indent="-285750">
              <a:spcAft>
                <a:spcPts val="600"/>
              </a:spcAft>
              <a:buFont typeface="Arial" panose="020B0604020202020204" pitchFamily="34" charset="0"/>
              <a:buChar char="•"/>
            </a:pPr>
            <a:r>
              <a:rPr lang="en-AU" b="1" dirty="0">
                <a:solidFill>
                  <a:srgbClr val="414141"/>
                </a:solidFill>
                <a:latin typeface="Montserrat" pitchFamily="2" charset="77"/>
              </a:rPr>
              <a:t>Happier animals: </a:t>
            </a:r>
            <a:r>
              <a:rPr lang="en-AU" dirty="0">
                <a:solidFill>
                  <a:srgbClr val="414141"/>
                </a:solidFill>
                <a:latin typeface="Montserrat" pitchFamily="2" charset="77"/>
              </a:rPr>
              <a:t>It includes practices that ensure farm animals are raised in better, more natural conditions.</a:t>
            </a:r>
          </a:p>
        </p:txBody>
      </p:sp>
      <p:pic>
        <p:nvPicPr>
          <p:cNvPr id="11" name="bt1" descr="A red arrow in a white circle&#10;&#10;AI-generated content may be incorrect.">
            <a:extLst>
              <a:ext uri="{FF2B5EF4-FFF2-40B4-BE49-F238E27FC236}">
                <a16:creationId xmlns:a16="http://schemas.microsoft.com/office/drawing/2014/main" id="{5F3D4D2B-CB19-0607-6570-9884CBD9B197}"/>
              </a:ext>
            </a:extLst>
          </p:cNvPr>
          <p:cNvPicPr>
            <a:picLocks noChangeAspect="1"/>
          </p:cNvPicPr>
          <p:nvPr/>
        </p:nvPicPr>
        <p:blipFill>
          <a:blip r:embed="rId5"/>
          <a:stretch>
            <a:fillRect/>
          </a:stretch>
        </p:blipFill>
        <p:spPr>
          <a:xfrm>
            <a:off x="4111625" y="5989059"/>
            <a:ext cx="516610" cy="516610"/>
          </a:xfrm>
          <a:prstGeom prst="rect">
            <a:avLst/>
          </a:prstGeom>
        </p:spPr>
      </p:pic>
      <p:pic>
        <p:nvPicPr>
          <p:cNvPr id="12" name="bt2" descr="A red arrow in a white circle&#10;&#10;AI-generated content may be incorrect.">
            <a:extLst>
              <a:ext uri="{FF2B5EF4-FFF2-40B4-BE49-F238E27FC236}">
                <a16:creationId xmlns:a16="http://schemas.microsoft.com/office/drawing/2014/main" id="{77346A25-70BE-C979-882F-7C3C445D84C7}"/>
              </a:ext>
            </a:extLst>
          </p:cNvPr>
          <p:cNvPicPr>
            <a:picLocks noChangeAspect="1"/>
          </p:cNvPicPr>
          <p:nvPr/>
        </p:nvPicPr>
        <p:blipFill>
          <a:blip r:embed="rId5"/>
          <a:stretch>
            <a:fillRect/>
          </a:stretch>
        </p:blipFill>
        <p:spPr>
          <a:xfrm>
            <a:off x="4111625" y="5989059"/>
            <a:ext cx="516610" cy="516610"/>
          </a:xfrm>
          <a:prstGeom prst="rect">
            <a:avLst/>
          </a:prstGeom>
        </p:spPr>
      </p:pic>
      <p:pic>
        <p:nvPicPr>
          <p:cNvPr id="13" name="bt3" descr="A red arrow in a white circle&#10;&#10;AI-generated content may be incorrect.">
            <a:extLst>
              <a:ext uri="{FF2B5EF4-FFF2-40B4-BE49-F238E27FC236}">
                <a16:creationId xmlns:a16="http://schemas.microsoft.com/office/drawing/2014/main" id="{9A62AEEF-0E3F-D440-15BC-C51402B420C7}"/>
              </a:ext>
            </a:extLst>
          </p:cNvPr>
          <p:cNvPicPr>
            <a:picLocks noChangeAspect="1"/>
          </p:cNvPicPr>
          <p:nvPr/>
        </p:nvPicPr>
        <p:blipFill>
          <a:blip r:embed="rId5"/>
          <a:stretch>
            <a:fillRect/>
          </a:stretch>
        </p:blipFill>
        <p:spPr>
          <a:xfrm>
            <a:off x="4111625" y="5989059"/>
            <a:ext cx="516610" cy="516610"/>
          </a:xfrm>
          <a:prstGeom prst="rect">
            <a:avLst/>
          </a:prstGeom>
        </p:spPr>
      </p:pic>
      <p:grpSp>
        <p:nvGrpSpPr>
          <p:cNvPr id="80" name="pop up" hidden="1">
            <a:extLst>
              <a:ext uri="{FF2B5EF4-FFF2-40B4-BE49-F238E27FC236}">
                <a16:creationId xmlns:a16="http://schemas.microsoft.com/office/drawing/2014/main" id="{F762EE06-4B26-EE62-1A73-92CFC3BB4FB2}"/>
              </a:ext>
            </a:extLst>
          </p:cNvPr>
          <p:cNvGrpSpPr/>
          <p:nvPr/>
        </p:nvGrpSpPr>
        <p:grpSpPr>
          <a:xfrm>
            <a:off x="6945252" y="1934052"/>
            <a:ext cx="4389136" cy="1631306"/>
            <a:chOff x="9266129" y="1927248"/>
            <a:chExt cx="4389136" cy="1631306"/>
          </a:xfrm>
        </p:grpSpPr>
        <p:pic>
          <p:nvPicPr>
            <p:cNvPr id="82" name="Picture 81">
              <a:extLst>
                <a:ext uri="{FF2B5EF4-FFF2-40B4-BE49-F238E27FC236}">
                  <a16:creationId xmlns:a16="http://schemas.microsoft.com/office/drawing/2014/main" id="{431E8F18-8FFC-A998-1A18-2D22708426EB}"/>
                </a:ext>
              </a:extLst>
            </p:cNvPr>
            <p:cNvPicPr>
              <a:picLocks noChangeAspect="1"/>
            </p:cNvPicPr>
            <p:nvPr/>
          </p:nvPicPr>
          <p:blipFill>
            <a:blip r:embed="rId6"/>
            <a:srcRect/>
            <a:stretch/>
          </p:blipFill>
          <p:spPr>
            <a:xfrm>
              <a:off x="9266129" y="1927248"/>
              <a:ext cx="4389136" cy="1325064"/>
            </a:xfrm>
            <a:prstGeom prst="rect">
              <a:avLst/>
            </a:prstGeom>
          </p:spPr>
        </p:pic>
        <p:sp>
          <p:nvSpPr>
            <p:cNvPr id="83" name="TextBox 82">
              <a:extLst>
                <a:ext uri="{FF2B5EF4-FFF2-40B4-BE49-F238E27FC236}">
                  <a16:creationId xmlns:a16="http://schemas.microsoft.com/office/drawing/2014/main" id="{073580FE-919B-38B1-6AC2-311159C17BDB}"/>
                </a:ext>
              </a:extLst>
            </p:cNvPr>
            <p:cNvSpPr txBox="1"/>
            <p:nvPr/>
          </p:nvSpPr>
          <p:spPr>
            <a:xfrm>
              <a:off x="9611893" y="2127337"/>
              <a:ext cx="3893545" cy="1002775"/>
            </a:xfrm>
            <a:prstGeom prst="rect">
              <a:avLst/>
            </a:prstGeom>
            <a:noFill/>
          </p:spPr>
          <p:txBody>
            <a:bodyPr wrap="square" rtlCol="0">
              <a:spAutoFit/>
            </a:bodyPr>
            <a:lstStyle/>
            <a:p>
              <a:pPr>
                <a:lnSpc>
                  <a:spcPts val="2400"/>
                </a:lnSpc>
              </a:pPr>
              <a:r>
                <a:rPr lang="en-AU" sz="1600" dirty="0">
                  <a:solidFill>
                    <a:schemeClr val="bg1"/>
                  </a:solidFill>
                  <a:latin typeface="Sztosfixed" pitchFamily="2" charset="77"/>
                  <a:ea typeface="Sztosfixed" pitchFamily="2" charset="77"/>
                  <a:cs typeface="Sztosfixed" pitchFamily="2" charset="77"/>
                </a:rPr>
                <a:t>What can you do to help? What sustainable practices do you follow at home, or would like to follow?</a:t>
              </a:r>
              <a:endParaRPr lang="en-US" sz="1600" dirty="0">
                <a:solidFill>
                  <a:schemeClr val="bg1"/>
                </a:solidFill>
                <a:latin typeface="Montserrat" pitchFamily="2" charset="77"/>
                <a:ea typeface="Sztosfixed" pitchFamily="2" charset="77"/>
                <a:cs typeface="Sztosfixed" pitchFamily="2" charset="77"/>
              </a:endParaRPr>
            </a:p>
          </p:txBody>
        </p:sp>
        <p:sp>
          <p:nvSpPr>
            <p:cNvPr id="81" name="Triangle 12">
              <a:extLst>
                <a:ext uri="{FF2B5EF4-FFF2-40B4-BE49-F238E27FC236}">
                  <a16:creationId xmlns:a16="http://schemas.microsoft.com/office/drawing/2014/main" id="{36A12E48-7144-08A6-8DDD-AF43BAD5252E}"/>
                </a:ext>
              </a:extLst>
            </p:cNvPr>
            <p:cNvSpPr/>
            <p:nvPr/>
          </p:nvSpPr>
          <p:spPr>
            <a:xfrm rot="10610355">
              <a:off x="12112441" y="3143083"/>
              <a:ext cx="481947" cy="415471"/>
            </a:xfrm>
            <a:prstGeom prst="triangle">
              <a:avLst/>
            </a:prstGeom>
            <a:solidFill>
              <a:srgbClr val="9B22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6" name="bt">
            <a:extLst>
              <a:ext uri="{FF2B5EF4-FFF2-40B4-BE49-F238E27FC236}">
                <a16:creationId xmlns:a16="http://schemas.microsoft.com/office/drawing/2014/main" id="{73BDF906-C010-8894-F885-0F79D8812D95}"/>
              </a:ext>
            </a:extLst>
          </p:cNvPr>
          <p:cNvPicPr>
            <a:picLocks noChangeAspect="1"/>
          </p:cNvPicPr>
          <p:nvPr/>
        </p:nvPicPr>
        <p:blipFill>
          <a:blip r:embed="rId7"/>
          <a:srcRect/>
          <a:stretch/>
        </p:blipFill>
        <p:spPr>
          <a:xfrm>
            <a:off x="8682326" y="3612697"/>
            <a:ext cx="420159" cy="422786"/>
          </a:xfrm>
          <a:prstGeom prst="rect">
            <a:avLst/>
          </a:prstGeom>
        </p:spPr>
      </p:pic>
      <p:grpSp>
        <p:nvGrpSpPr>
          <p:cNvPr id="7" name="pop up">
            <a:extLst>
              <a:ext uri="{FF2B5EF4-FFF2-40B4-BE49-F238E27FC236}">
                <a16:creationId xmlns:a16="http://schemas.microsoft.com/office/drawing/2014/main" id="{AF74E045-4070-6949-A970-180832B89FB1}"/>
              </a:ext>
            </a:extLst>
          </p:cNvPr>
          <p:cNvGrpSpPr/>
          <p:nvPr/>
        </p:nvGrpSpPr>
        <p:grpSpPr>
          <a:xfrm>
            <a:off x="7157210" y="1843268"/>
            <a:ext cx="4129872" cy="1755346"/>
            <a:chOff x="7273911" y="2190361"/>
            <a:chExt cx="4129872" cy="1755346"/>
          </a:xfrm>
        </p:grpSpPr>
        <p:sp>
          <p:nvSpPr>
            <p:cNvPr id="8" name="Triangle 12">
              <a:extLst>
                <a:ext uri="{FF2B5EF4-FFF2-40B4-BE49-F238E27FC236}">
                  <a16:creationId xmlns:a16="http://schemas.microsoft.com/office/drawing/2014/main" id="{B2E5097C-B27E-6E8A-E775-92EEC4657E38}"/>
                </a:ext>
              </a:extLst>
            </p:cNvPr>
            <p:cNvSpPr/>
            <p:nvPr/>
          </p:nvSpPr>
          <p:spPr>
            <a:xfrm rot="9900000">
              <a:off x="10177296" y="3352427"/>
              <a:ext cx="688205" cy="593280"/>
            </a:xfrm>
            <a:prstGeom prst="triangle">
              <a:avLst/>
            </a:prstGeom>
            <a:solidFill>
              <a:srgbClr val="9B22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68C352AB-37C4-7501-3A40-46712CF64331}"/>
                </a:ext>
              </a:extLst>
            </p:cNvPr>
            <p:cNvPicPr>
              <a:picLocks noChangeAspect="1"/>
            </p:cNvPicPr>
            <p:nvPr/>
          </p:nvPicPr>
          <p:blipFill>
            <a:blip r:embed="rId6"/>
            <a:srcRect/>
            <a:stretch/>
          </p:blipFill>
          <p:spPr>
            <a:xfrm>
              <a:off x="7273911" y="2190361"/>
              <a:ext cx="4129872" cy="1415986"/>
            </a:xfrm>
            <a:prstGeom prst="rect">
              <a:avLst/>
            </a:prstGeom>
          </p:spPr>
        </p:pic>
        <p:sp>
          <p:nvSpPr>
            <p:cNvPr id="10" name="TextBox 9">
              <a:extLst>
                <a:ext uri="{FF2B5EF4-FFF2-40B4-BE49-F238E27FC236}">
                  <a16:creationId xmlns:a16="http://schemas.microsoft.com/office/drawing/2014/main" id="{F4AE74FF-2774-1775-9B3F-DF3745BA878A}"/>
                </a:ext>
              </a:extLst>
            </p:cNvPr>
            <p:cNvSpPr txBox="1"/>
            <p:nvPr/>
          </p:nvSpPr>
          <p:spPr>
            <a:xfrm>
              <a:off x="7347339" y="2396843"/>
              <a:ext cx="3893545" cy="997517"/>
            </a:xfrm>
            <a:prstGeom prst="rect">
              <a:avLst/>
            </a:prstGeom>
            <a:noFill/>
          </p:spPr>
          <p:txBody>
            <a:bodyPr wrap="square" rtlCol="0">
              <a:spAutoFit/>
            </a:bodyPr>
            <a:lstStyle/>
            <a:p>
              <a:pPr algn="ctr">
                <a:lnSpc>
                  <a:spcPts val="2400"/>
                </a:lnSpc>
              </a:pPr>
              <a:r>
                <a:rPr lang="en-US" sz="1600" dirty="0">
                  <a:solidFill>
                    <a:schemeClr val="bg1"/>
                  </a:solidFill>
                  <a:latin typeface="Sztosfixed" pitchFamily="2" charset="77"/>
                  <a:ea typeface="Sztosfixed" pitchFamily="2" charset="77"/>
                  <a:cs typeface="Sztosfixed" pitchFamily="2" charset="77"/>
                </a:rPr>
                <a:t>What can you do to help? What sustainable practices do you follow at home, or would like to follow?</a:t>
              </a:r>
            </a:p>
          </p:txBody>
        </p:sp>
      </p:grpSp>
    </p:spTree>
    <p:extLst>
      <p:ext uri="{BB962C8B-B14F-4D97-AF65-F5344CB8AC3E}">
        <p14:creationId xmlns:p14="http://schemas.microsoft.com/office/powerpoint/2010/main" val="35707998"/>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8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1"/>
                    </p:tgtEl>
                  </p:cond>
                </p:stCondLst>
                <p:endSync evt="end" delay="0">
                  <p:rtn val="all"/>
                </p:endSync>
                <p:childTnLst>
                  <p:par>
                    <p:cTn id="12" fill="hold">
                      <p:stCondLst>
                        <p:cond delay="0"/>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4">
                                            <p:bg/>
                                          </p:spTgt>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4">
                                            <p:txEl>
                                              <p:pRg st="3" end="3"/>
                                            </p:txEl>
                                          </p:spTgt>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childTnLst>
                                </p:cTn>
                              </p:par>
                            </p:childTnLst>
                          </p:cTn>
                        </p:par>
                      </p:childTnLst>
                    </p:cTn>
                  </p:par>
                </p:childTnLst>
              </p:cTn>
              <p:nextCondLst>
                <p:cond evt="onClick" delay="0">
                  <p:tgtEl>
                    <p:spTgt spid="11"/>
                  </p:tgtEl>
                </p:cond>
              </p:nextCondLst>
            </p:seq>
            <p:seq concurrent="1" nextAc="seek">
              <p:cTn id="26" restart="whenNotActive" fill="hold" evtFilter="cancelBubble" nodeType="interactiveSeq">
                <p:stCondLst>
                  <p:cond evt="onClick" delay="0">
                    <p:tgtEl>
                      <p:spTgt spid="12"/>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bg/>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
                                            <p:txEl>
                                              <p:pRg st="0" end="0"/>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
                                            <p:txEl>
                                              <p:pRg st="1" end="1"/>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
                                            <p:txEl>
                                              <p:pRg st="2" end="2"/>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childTnLst>
              </p:cTn>
              <p:nextCondLst>
                <p:cond evt="onClick" delay="0">
                  <p:tgtEl>
                    <p:spTgt spid="12"/>
                  </p:tgtEl>
                </p:cond>
              </p:nextCondLst>
            </p:seq>
            <p:seq concurrent="1" nextAc="seek">
              <p:cTn id="39" restart="whenNotActive" fill="hold" evtFilter="cancelBubble" nodeType="interactiveSeq">
                <p:stCondLst>
                  <p:cond evt="onClick" delay="0">
                    <p:tgtEl>
                      <p:spTgt spid="13"/>
                    </p:tgtEl>
                  </p:cond>
                </p:stCondLst>
                <p:endSync evt="end" delay="0">
                  <p:rtn val="all"/>
                </p:endSync>
                <p:childTnLst>
                  <p:par>
                    <p:cTn id="40" fill="hold">
                      <p:stCondLst>
                        <p:cond delay="0"/>
                      </p:stCondLst>
                      <p:childTnLst>
                        <p:par>
                          <p:cTn id="41" fill="hold">
                            <p:stCondLst>
                              <p:cond delay="0"/>
                            </p:stCondLst>
                            <p:childTnLst>
                              <p:par>
                                <p:cTn id="42" presetID="1" presetClass="exit" presetSubtype="0" fill="hold" grpId="1" nodeType="withEffect">
                                  <p:stCondLst>
                                    <p:cond delay="0"/>
                                  </p:stCondLst>
                                  <p:childTnLst>
                                    <p:set>
                                      <p:cBhvr>
                                        <p:cTn id="43" dur="1" fill="hold">
                                          <p:stCondLst>
                                            <p:cond delay="0"/>
                                          </p:stCondLst>
                                        </p:cTn>
                                        <p:tgtEl>
                                          <p:spTgt spid="4">
                                            <p:txEl>
                                              <p:pRg st="0" end="0"/>
                                            </p:txEl>
                                          </p:spTgt>
                                        </p:tgtEl>
                                        <p:attrNameLst>
                                          <p:attrName>style.visibility</p:attrName>
                                        </p:attrNameLst>
                                      </p:cBhvr>
                                      <p:to>
                                        <p:strVal val="hidden"/>
                                      </p:to>
                                    </p:set>
                                  </p:childTnLst>
                                </p:cTn>
                              </p:par>
                              <p:par>
                                <p:cTn id="44" presetID="1" presetClass="exit" presetSubtype="0" fill="hold" grpId="1" nodeType="withEffect">
                                  <p:stCondLst>
                                    <p:cond delay="0"/>
                                  </p:stCondLst>
                                  <p:childTnLst>
                                    <p:set>
                                      <p:cBhvr>
                                        <p:cTn id="45" dur="1" fill="hold">
                                          <p:stCondLst>
                                            <p:cond delay="0"/>
                                          </p:stCondLst>
                                        </p:cTn>
                                        <p:tgtEl>
                                          <p:spTgt spid="4">
                                            <p:txEl>
                                              <p:pRg st="1" end="1"/>
                                            </p:txEl>
                                          </p:spTgt>
                                        </p:tgtEl>
                                        <p:attrNameLst>
                                          <p:attrName>style.visibility</p:attrName>
                                        </p:attrNameLst>
                                      </p:cBhvr>
                                      <p:to>
                                        <p:strVal val="hidden"/>
                                      </p:to>
                                    </p:set>
                                  </p:childTnLst>
                                </p:cTn>
                              </p:par>
                              <p:par>
                                <p:cTn id="46" presetID="1" presetClass="exit" presetSubtype="0" fill="hold" grpId="1" nodeType="withEffect">
                                  <p:stCondLst>
                                    <p:cond delay="0"/>
                                  </p:stCondLst>
                                  <p:childTnLst>
                                    <p:set>
                                      <p:cBhvr>
                                        <p:cTn id="47" dur="1" fill="hold">
                                          <p:stCondLst>
                                            <p:cond delay="0"/>
                                          </p:stCondLst>
                                        </p:cTn>
                                        <p:tgtEl>
                                          <p:spTgt spid="4">
                                            <p:txEl>
                                              <p:pRg st="2" end="2"/>
                                            </p:txEl>
                                          </p:spTgt>
                                        </p:tgtEl>
                                        <p:attrNameLst>
                                          <p:attrName>style.visibility</p:attrName>
                                        </p:attrNameLst>
                                      </p:cBhvr>
                                      <p:to>
                                        <p:strVal val="hidden"/>
                                      </p:to>
                                    </p:set>
                                  </p:childTnLst>
                                </p:cTn>
                              </p:par>
                              <p:par>
                                <p:cTn id="48" presetID="1" presetClass="exit" presetSubtype="0" fill="hold" grpId="1" nodeType="withEffect">
                                  <p:stCondLst>
                                    <p:cond delay="0"/>
                                  </p:stCondLst>
                                  <p:childTnLst>
                                    <p:set>
                                      <p:cBhvr>
                                        <p:cTn id="49" dur="1" fill="hold">
                                          <p:stCondLst>
                                            <p:cond delay="0"/>
                                          </p:stCondLst>
                                        </p:cTn>
                                        <p:tgtEl>
                                          <p:spTgt spid="4">
                                            <p:txEl>
                                              <p:pRg st="3" end="3"/>
                                            </p:txEl>
                                          </p:spTgt>
                                        </p:tgtEl>
                                        <p:attrNameLst>
                                          <p:attrName>style.visibility</p:attrName>
                                        </p:attrNameLst>
                                      </p:cBhvr>
                                      <p:to>
                                        <p:strVal val="hidden"/>
                                      </p:to>
                                    </p:set>
                                  </p:childTnLst>
                                </p:cTn>
                              </p:par>
                              <p:par>
                                <p:cTn id="50" presetID="1" presetClass="exit" presetSubtype="0" fill="hold" grpId="1" nodeType="withEffect">
                                  <p:stCondLst>
                                    <p:cond delay="0"/>
                                  </p:stCondLst>
                                  <p:childTnLst>
                                    <p:set>
                                      <p:cBhvr>
                                        <p:cTn id="51" dur="1" fill="hold">
                                          <p:stCondLst>
                                            <p:cond delay="0"/>
                                          </p:stCondLst>
                                        </p:cTn>
                                        <p:tgtEl>
                                          <p:spTgt spid="4">
                                            <p:bg/>
                                          </p:spTgt>
                                        </p:tgtEl>
                                        <p:attrNameLst>
                                          <p:attrName>style.visibility</p:attrName>
                                        </p:attrNameLst>
                                      </p:cBhvr>
                                      <p:to>
                                        <p:strVal val="hidden"/>
                                      </p:to>
                                    </p:set>
                                  </p:childTnLst>
                                </p:cTn>
                              </p:par>
                              <p:par>
                                <p:cTn id="52" presetID="1" presetClass="exit" presetSubtype="0" fill="hold" nodeType="withEffect">
                                  <p:stCondLst>
                                    <p:cond delay="0"/>
                                  </p:stCondLst>
                                  <p:childTnLst>
                                    <p:set>
                                      <p:cBhvr>
                                        <p:cTn id="53" dur="1" fill="hold">
                                          <p:stCondLst>
                                            <p:cond delay="0"/>
                                          </p:stCondLst>
                                        </p:cTn>
                                        <p:tgtEl>
                                          <p:spTgt spid="12"/>
                                        </p:tgtEl>
                                        <p:attrNameLst>
                                          <p:attrName>style.visibility</p:attrName>
                                        </p:attrNameLst>
                                      </p:cBhvr>
                                      <p:to>
                                        <p:strVal val="hidden"/>
                                      </p:to>
                                    </p:set>
                                  </p:childTnLst>
                                </p:cTn>
                              </p:par>
                              <p:par>
                                <p:cTn id="54" presetID="1" presetClass="exit" presetSubtype="0" fill="hold" grpId="1" nodeType="withEffect">
                                  <p:stCondLst>
                                    <p:cond delay="0"/>
                                  </p:stCondLst>
                                  <p:childTnLst>
                                    <p:set>
                                      <p:cBhvr>
                                        <p:cTn id="55" dur="1" fill="hold">
                                          <p:stCondLst>
                                            <p:cond delay="0"/>
                                          </p:stCondLst>
                                        </p:cTn>
                                        <p:tgtEl>
                                          <p:spTgt spid="5">
                                            <p:txEl>
                                              <p:pRg st="0" end="0"/>
                                            </p:txEl>
                                          </p:spTgt>
                                        </p:tgtEl>
                                        <p:attrNameLst>
                                          <p:attrName>style.visibility</p:attrName>
                                        </p:attrNameLst>
                                      </p:cBhvr>
                                      <p:to>
                                        <p:strVal val="hidden"/>
                                      </p:to>
                                    </p:set>
                                  </p:childTnLst>
                                </p:cTn>
                              </p:par>
                              <p:par>
                                <p:cTn id="56" presetID="1" presetClass="exit" presetSubtype="0" fill="hold" grpId="1" nodeType="withEffect">
                                  <p:stCondLst>
                                    <p:cond delay="0"/>
                                  </p:stCondLst>
                                  <p:childTnLst>
                                    <p:set>
                                      <p:cBhvr>
                                        <p:cTn id="57" dur="1" fill="hold">
                                          <p:stCondLst>
                                            <p:cond delay="0"/>
                                          </p:stCondLst>
                                        </p:cTn>
                                        <p:tgtEl>
                                          <p:spTgt spid="5">
                                            <p:txEl>
                                              <p:pRg st="1" end="1"/>
                                            </p:txEl>
                                          </p:spTgt>
                                        </p:tgtEl>
                                        <p:attrNameLst>
                                          <p:attrName>style.visibility</p:attrName>
                                        </p:attrNameLst>
                                      </p:cBhvr>
                                      <p:to>
                                        <p:strVal val="hidden"/>
                                      </p:to>
                                    </p:set>
                                  </p:childTnLst>
                                </p:cTn>
                              </p:par>
                              <p:par>
                                <p:cTn id="58" presetID="1" presetClass="exit" presetSubtype="0" fill="hold" grpId="1" nodeType="withEffect">
                                  <p:stCondLst>
                                    <p:cond delay="0"/>
                                  </p:stCondLst>
                                  <p:childTnLst>
                                    <p:set>
                                      <p:cBhvr>
                                        <p:cTn id="59" dur="1" fill="hold">
                                          <p:stCondLst>
                                            <p:cond delay="0"/>
                                          </p:stCondLst>
                                        </p:cTn>
                                        <p:tgtEl>
                                          <p:spTgt spid="5">
                                            <p:txEl>
                                              <p:pRg st="2" end="2"/>
                                            </p:txEl>
                                          </p:spTgt>
                                        </p:tgtEl>
                                        <p:attrNameLst>
                                          <p:attrName>style.visibility</p:attrName>
                                        </p:attrNameLst>
                                      </p:cBhvr>
                                      <p:to>
                                        <p:strVal val="hidden"/>
                                      </p:to>
                                    </p:set>
                                  </p:childTnLst>
                                </p:cTn>
                              </p:par>
                              <p:par>
                                <p:cTn id="60" presetID="1" presetClass="exit" presetSubtype="0" fill="hold" grpId="1" nodeType="withEffect">
                                  <p:stCondLst>
                                    <p:cond delay="0"/>
                                  </p:stCondLst>
                                  <p:childTnLst>
                                    <p:set>
                                      <p:cBhvr>
                                        <p:cTn id="61" dur="1" fill="hold">
                                          <p:stCondLst>
                                            <p:cond delay="0"/>
                                          </p:stCondLst>
                                        </p:cTn>
                                        <p:tgtEl>
                                          <p:spTgt spid="5">
                                            <p:bg/>
                                          </p:spTgt>
                                        </p:tgtEl>
                                        <p:attrNameLst>
                                          <p:attrName>style.visibility</p:attrName>
                                        </p:attrNameLst>
                                      </p:cBhvr>
                                      <p:to>
                                        <p:strVal val="hidden"/>
                                      </p:to>
                                    </p:set>
                                  </p:childTnLst>
                                </p:cTn>
                              </p:par>
                              <p:par>
                                <p:cTn id="62" presetID="1" presetClass="exit" presetSubtype="0" fill="hold" nodeType="withEffect">
                                  <p:stCondLst>
                                    <p:cond delay="0"/>
                                  </p:stCondLst>
                                  <p:childTnLst>
                                    <p:set>
                                      <p:cBhvr>
                                        <p:cTn id="63" dur="1" fill="hold">
                                          <p:stCondLst>
                                            <p:cond delay="0"/>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64" restart="whenNotActive" fill="hold" evtFilter="cancelBubble" nodeType="interactiveSeq">
                <p:stCondLst>
                  <p:cond evt="onClick" delay="0">
                    <p:tgtEl>
                      <p:spTgt spid="6"/>
                    </p:tgtEl>
                  </p:cond>
                </p:stCondLst>
                <p:endSync evt="end" delay="0">
                  <p:rtn val="all"/>
                </p:endSync>
                <p:childTnLst>
                  <p:par>
                    <p:cTn id="65" fill="hold">
                      <p:stCondLst>
                        <p:cond delay="0"/>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7"/>
                                        </p:tgtEl>
                                        <p:attrNameLst>
                                          <p:attrName>style.visibility</p:attrName>
                                        </p:attrNameLst>
                                      </p:cBhvr>
                                      <p:to>
                                        <p:strVal val="visible"/>
                                      </p:to>
                                    </p:set>
                                  </p:childTnLst>
                                </p:cTn>
                              </p:par>
                              <p:par>
                                <p:cTn id="69" presetID="8" presetClass="emph" presetSubtype="0" fill="hold" nodeType="withEffect">
                                  <p:stCondLst>
                                    <p:cond delay="0"/>
                                  </p:stCondLst>
                                  <p:childTnLst>
                                    <p:animRot by="2700000">
                                      <p:cBhvr>
                                        <p:cTn id="70" dur="250" fill="hold"/>
                                        <p:tgtEl>
                                          <p:spTgt spid="6"/>
                                        </p:tgtEl>
                                        <p:attrNameLst>
                                          <p:attrName>r</p:attrName>
                                        </p:attrNameLst>
                                      </p:cBhvr>
                                    </p:animRo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nodeType="clickEffect">
                                  <p:stCondLst>
                                    <p:cond delay="0"/>
                                  </p:stCondLst>
                                  <p:childTnLst>
                                    <p:set>
                                      <p:cBhvr>
                                        <p:cTn id="74" dur="1" fill="hold">
                                          <p:stCondLst>
                                            <p:cond delay="0"/>
                                          </p:stCondLst>
                                        </p:cTn>
                                        <p:tgtEl>
                                          <p:spTgt spid="7"/>
                                        </p:tgtEl>
                                        <p:attrNameLst>
                                          <p:attrName>style.visibility</p:attrName>
                                        </p:attrNameLst>
                                      </p:cBhvr>
                                      <p:to>
                                        <p:strVal val="hidden"/>
                                      </p:to>
                                    </p:set>
                                  </p:childTnLst>
                                </p:cTn>
                              </p:par>
                              <p:par>
                                <p:cTn id="75" presetID="8" presetClass="emph" presetSubtype="0" fill="hold" nodeType="withEffect">
                                  <p:stCondLst>
                                    <p:cond delay="0"/>
                                  </p:stCondLst>
                                  <p:childTnLst>
                                    <p:animRot by="-2700000">
                                      <p:cBhvr>
                                        <p:cTn id="76" dur="250" fill="hold"/>
                                        <p:tgtEl>
                                          <p:spTgt spid="6"/>
                                        </p:tgtEl>
                                        <p:attrNameLst>
                                          <p:attrName>r</p:attrName>
                                        </p:attrNameLst>
                                      </p:cBhvr>
                                    </p:animRot>
                                  </p:childTnLst>
                                </p:cTn>
                              </p:par>
                            </p:childTnLst>
                          </p:cTn>
                        </p:par>
                      </p:childTnLst>
                    </p:cTn>
                  </p:par>
                </p:childTnLst>
              </p:cTn>
              <p:nextCondLst>
                <p:cond evt="onClick" delay="0">
                  <p:tgtEl>
                    <p:spTgt spid="6"/>
                  </p:tgtEl>
                </p:cond>
              </p:nextCondLst>
            </p:seq>
          </p:childTnLst>
        </p:cTn>
      </p:par>
    </p:tnLst>
    <p:bldLst>
      <p:bldP spid="4" grpId="0" build="p" animBg="1"/>
      <p:bldP spid="4" grpId="1" build="allAtOnce" animBg="1"/>
      <p:bldP spid="5" grpId="0" build="p" animBg="1"/>
      <p:bldP spid="5" grpId="1" build="allAtOnce"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57534F0-C498-8F1E-C312-282C7C7CED80}"/>
              </a:ext>
            </a:extLst>
          </p:cNvPr>
          <p:cNvPicPr>
            <a:picLocks noChangeAspect="1"/>
          </p:cNvPicPr>
          <p:nvPr/>
        </p:nvPicPr>
        <p:blipFill>
          <a:blip r:embed="rId2"/>
          <a:srcRect/>
          <a:stretch/>
        </p:blipFill>
        <p:spPr>
          <a:xfrm>
            <a:off x="1024442" y="1305095"/>
            <a:ext cx="5161467" cy="5084084"/>
          </a:xfrm>
          <a:prstGeom prst="rect">
            <a:avLst/>
          </a:prstGeom>
        </p:spPr>
      </p:pic>
      <p:sp>
        <p:nvSpPr>
          <p:cNvPr id="4" name="Title 1">
            <a:extLst>
              <a:ext uri="{FF2B5EF4-FFF2-40B4-BE49-F238E27FC236}">
                <a16:creationId xmlns:a16="http://schemas.microsoft.com/office/drawing/2014/main" id="{02628DED-4BAF-11A4-DC7D-C346F6D576DD}"/>
              </a:ext>
            </a:extLst>
          </p:cNvPr>
          <p:cNvSpPr txBox="1">
            <a:spLocks/>
          </p:cNvSpPr>
          <p:nvPr/>
        </p:nvSpPr>
        <p:spPr>
          <a:xfrm>
            <a:off x="1163541" y="352330"/>
            <a:ext cx="9864918" cy="95287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rgbClr val="9B2242"/>
                </a:solidFill>
                <a:latin typeface="Sztosfixed" pitchFamily="2" charset="77"/>
                <a:ea typeface="Sztosfixed" pitchFamily="2" charset="77"/>
                <a:cs typeface="Sztosfixed" pitchFamily="2" charset="77"/>
              </a:rPr>
              <a:t>Circular Economy</a:t>
            </a:r>
          </a:p>
        </p:txBody>
      </p:sp>
      <p:pic>
        <p:nvPicPr>
          <p:cNvPr id="6" name="Picture 5" descr="Cartoon mushroom with a large mushroom&#10;&#10;AI-generated content may be incorrect.">
            <a:extLst>
              <a:ext uri="{FF2B5EF4-FFF2-40B4-BE49-F238E27FC236}">
                <a16:creationId xmlns:a16="http://schemas.microsoft.com/office/drawing/2014/main" id="{5C3F239F-0BE7-A5A3-DAC3-7A6950BDE922}"/>
              </a:ext>
            </a:extLst>
          </p:cNvPr>
          <p:cNvPicPr>
            <a:picLocks noChangeAspect="1"/>
          </p:cNvPicPr>
          <p:nvPr/>
        </p:nvPicPr>
        <p:blipFill>
          <a:blip r:embed="rId3"/>
          <a:srcRect t="-11059" r="15284" b="27650"/>
          <a:stretch>
            <a:fillRect/>
          </a:stretch>
        </p:blipFill>
        <p:spPr>
          <a:xfrm>
            <a:off x="7437071" y="2643900"/>
            <a:ext cx="4754929" cy="4214100"/>
          </a:xfrm>
          <a:prstGeom prst="rect">
            <a:avLst/>
          </a:prstGeom>
        </p:spPr>
      </p:pic>
      <p:sp>
        <p:nvSpPr>
          <p:cNvPr id="7" name="Triangle 6">
            <a:extLst>
              <a:ext uri="{FF2B5EF4-FFF2-40B4-BE49-F238E27FC236}">
                <a16:creationId xmlns:a16="http://schemas.microsoft.com/office/drawing/2014/main" id="{02F4E296-7AF4-1E67-9F0F-E079DFEEF0BF}"/>
              </a:ext>
            </a:extLst>
          </p:cNvPr>
          <p:cNvSpPr/>
          <p:nvPr/>
        </p:nvSpPr>
        <p:spPr>
          <a:xfrm rot="10800000">
            <a:off x="9534735" y="3986280"/>
            <a:ext cx="688205" cy="593280"/>
          </a:xfrm>
          <a:prstGeom prst="triangle">
            <a:avLst/>
          </a:prstGeom>
          <a:solidFill>
            <a:srgbClr val="9B22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5">
            <a:extLst>
              <a:ext uri="{FF2B5EF4-FFF2-40B4-BE49-F238E27FC236}">
                <a16:creationId xmlns:a16="http://schemas.microsoft.com/office/drawing/2014/main" id="{D3846869-F144-2DD6-2B4D-FFCC76D50F5E}"/>
              </a:ext>
            </a:extLst>
          </p:cNvPr>
          <p:cNvSpPr/>
          <p:nvPr/>
        </p:nvSpPr>
        <p:spPr>
          <a:xfrm>
            <a:off x="7041041" y="1622347"/>
            <a:ext cx="4175695" cy="2620026"/>
          </a:xfrm>
          <a:prstGeom prst="roundRect">
            <a:avLst>
              <a:gd name="adj" fmla="val 10857"/>
            </a:avLst>
          </a:prstGeom>
          <a:solidFill>
            <a:srgbClr val="9B224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0" tIns="720000" rIns="720000" bIns="720000" rtlCol="0" anchor="ctr"/>
          <a:lstStyle/>
          <a:p>
            <a:pPr algn="ctr" fontAlgn="base">
              <a:lnSpc>
                <a:spcPts val="2400"/>
              </a:lnSpc>
              <a:spcAft>
                <a:spcPts val="600"/>
              </a:spcAft>
            </a:pPr>
            <a:endParaRPr lang="en-US" dirty="0">
              <a:solidFill>
                <a:schemeClr val="bg1"/>
              </a:solidFill>
              <a:latin typeface="Montserrat" pitchFamily="2" charset="77"/>
            </a:endParaRPr>
          </a:p>
        </p:txBody>
      </p:sp>
      <p:sp>
        <p:nvSpPr>
          <p:cNvPr id="10" name="TextBox 9">
            <a:extLst>
              <a:ext uri="{FF2B5EF4-FFF2-40B4-BE49-F238E27FC236}">
                <a16:creationId xmlns:a16="http://schemas.microsoft.com/office/drawing/2014/main" id="{CAD5B2D4-8755-AB89-DBAB-6B742C4968D5}"/>
              </a:ext>
            </a:extLst>
          </p:cNvPr>
          <p:cNvSpPr txBox="1"/>
          <p:nvPr/>
        </p:nvSpPr>
        <p:spPr>
          <a:xfrm>
            <a:off x="13047133" y="2540000"/>
            <a:ext cx="231154" cy="369332"/>
          </a:xfrm>
          <a:prstGeom prst="rect">
            <a:avLst/>
          </a:prstGeom>
          <a:noFill/>
        </p:spPr>
        <p:txBody>
          <a:bodyPr wrap="none" rtlCol="0">
            <a:spAutoFit/>
          </a:bodyPr>
          <a:lstStyle/>
          <a:p>
            <a:r>
              <a:rPr lang="en-US" dirty="0"/>
              <a:t> </a:t>
            </a:r>
          </a:p>
        </p:txBody>
      </p:sp>
      <p:sp>
        <p:nvSpPr>
          <p:cNvPr id="12" name="TextBox 11">
            <a:extLst>
              <a:ext uri="{FF2B5EF4-FFF2-40B4-BE49-F238E27FC236}">
                <a16:creationId xmlns:a16="http://schemas.microsoft.com/office/drawing/2014/main" id="{40018A05-F68F-4BB2-F4FC-A7EC1454E9A0}"/>
              </a:ext>
            </a:extLst>
          </p:cNvPr>
          <p:cNvSpPr txBox="1"/>
          <p:nvPr/>
        </p:nvSpPr>
        <p:spPr>
          <a:xfrm>
            <a:off x="7179732" y="1729113"/>
            <a:ext cx="3988349" cy="2406493"/>
          </a:xfrm>
          <a:prstGeom prst="rect">
            <a:avLst/>
          </a:prstGeom>
          <a:noFill/>
        </p:spPr>
        <p:txBody>
          <a:bodyPr wrap="square">
            <a:spAutoFit/>
          </a:bodyPr>
          <a:lstStyle/>
          <a:p>
            <a:pPr fontAlgn="base">
              <a:lnSpc>
                <a:spcPts val="2200"/>
              </a:lnSpc>
              <a:spcAft>
                <a:spcPts val="600"/>
              </a:spcAft>
            </a:pPr>
            <a:r>
              <a:rPr lang="en-US" sz="1600" dirty="0">
                <a:solidFill>
                  <a:schemeClr val="bg1"/>
                </a:solidFill>
                <a:latin typeface="Montserrat" pitchFamily="2" charset="77"/>
              </a:rPr>
              <a:t>A circular economy is a system where we try not to waste things. Instead, we reduce what we use, reuse items again, recycle materials, and return resources to nature so they can grow back.</a:t>
            </a:r>
          </a:p>
          <a:p>
            <a:pPr fontAlgn="base">
              <a:lnSpc>
                <a:spcPts val="2200"/>
              </a:lnSpc>
              <a:spcAft>
                <a:spcPts val="600"/>
              </a:spcAft>
            </a:pPr>
            <a:r>
              <a:rPr lang="en-US" sz="1600" dirty="0">
                <a:solidFill>
                  <a:schemeClr val="bg1"/>
                </a:solidFill>
                <a:latin typeface="Montserrat" pitchFamily="2" charset="77"/>
              </a:rPr>
              <a:t>How does a circular economy benefit our planet?</a:t>
            </a:r>
          </a:p>
        </p:txBody>
      </p:sp>
      <p:grpSp>
        <p:nvGrpSpPr>
          <p:cNvPr id="13" name="menu">
            <a:extLst>
              <a:ext uri="{FF2B5EF4-FFF2-40B4-BE49-F238E27FC236}">
                <a16:creationId xmlns:a16="http://schemas.microsoft.com/office/drawing/2014/main" id="{C4E4D088-7512-8791-F933-38C0FB12EE8E}"/>
              </a:ext>
            </a:extLst>
          </p:cNvPr>
          <p:cNvGrpSpPr/>
          <p:nvPr/>
        </p:nvGrpSpPr>
        <p:grpSpPr>
          <a:xfrm>
            <a:off x="11474101" y="2871719"/>
            <a:ext cx="460535" cy="1114561"/>
            <a:chOff x="151927" y="2325786"/>
            <a:chExt cx="260682" cy="630889"/>
          </a:xfrm>
        </p:grpSpPr>
        <p:sp>
          <p:nvSpPr>
            <p:cNvPr id="14" name="Rectangle: Rounded Corners 63">
              <a:extLst>
                <a:ext uri="{FF2B5EF4-FFF2-40B4-BE49-F238E27FC236}">
                  <a16:creationId xmlns:a16="http://schemas.microsoft.com/office/drawing/2014/main" id="{F789D3A4-F089-DC70-4C55-21E0FAF3CE86}"/>
                </a:ext>
              </a:extLst>
            </p:cNvPr>
            <p:cNvSpPr/>
            <p:nvPr/>
          </p:nvSpPr>
          <p:spPr>
            <a:xfrm rot="10800000">
              <a:off x="151927" y="2325786"/>
              <a:ext cx="260682" cy="630889"/>
            </a:xfrm>
            <a:prstGeom prst="roundRect">
              <a:avLst>
                <a:gd name="adj" fmla="val 50000"/>
              </a:avLst>
            </a:prstGeom>
            <a:solidFill>
              <a:srgbClr val="FBF7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highlight>
                  <a:srgbClr val="FFFF00"/>
                </a:highlight>
              </a:endParaRPr>
            </a:p>
          </p:txBody>
        </p:sp>
        <p:pic>
          <p:nvPicPr>
            <p:cNvPr id="15" name="a4">
              <a:hlinkClick r:id="" action="ppaction://hlinkshowjump?jump=nextslide"/>
              <a:extLst>
                <a:ext uri="{FF2B5EF4-FFF2-40B4-BE49-F238E27FC236}">
                  <a16:creationId xmlns:a16="http://schemas.microsoft.com/office/drawing/2014/main" id="{9D68B492-0614-21D6-6E8C-C236AC60EFD4}"/>
                </a:ext>
              </a:extLst>
            </p:cNvPr>
            <p:cNvPicPr>
              <a:picLocks noChangeAspect="1"/>
            </p:cNvPicPr>
            <p:nvPr/>
          </p:nvPicPr>
          <p:blipFill>
            <a:blip r:embed="rId4"/>
            <a:srcRect/>
            <a:stretch/>
          </p:blipFill>
          <p:spPr>
            <a:xfrm>
              <a:off x="204687" y="2740767"/>
              <a:ext cx="154441" cy="106747"/>
            </a:xfrm>
            <a:prstGeom prst="rect">
              <a:avLst/>
            </a:prstGeom>
          </p:spPr>
        </p:pic>
        <p:pic>
          <p:nvPicPr>
            <p:cNvPr id="16" name="a4">
              <a:hlinkClick r:id="" action="ppaction://hlinkshowjump?jump=previousslide"/>
              <a:extLst>
                <a:ext uri="{FF2B5EF4-FFF2-40B4-BE49-F238E27FC236}">
                  <a16:creationId xmlns:a16="http://schemas.microsoft.com/office/drawing/2014/main" id="{8EB4A67B-94CF-C926-FB34-AE1342A4F3F6}"/>
                </a:ext>
              </a:extLst>
            </p:cNvPr>
            <p:cNvPicPr>
              <a:picLocks noChangeAspect="1"/>
            </p:cNvPicPr>
            <p:nvPr/>
          </p:nvPicPr>
          <p:blipFill>
            <a:blip r:embed="rId4"/>
            <a:srcRect/>
            <a:stretch/>
          </p:blipFill>
          <p:spPr>
            <a:xfrm rot="10800000">
              <a:off x="204687" y="2434554"/>
              <a:ext cx="154441" cy="106747"/>
            </a:xfrm>
            <a:prstGeom prst="rect">
              <a:avLst/>
            </a:prstGeom>
          </p:spPr>
        </p:pic>
      </p:grpSp>
      <p:sp>
        <p:nvSpPr>
          <p:cNvPr id="21" name="Rounded Rectangle 20">
            <a:extLst>
              <a:ext uri="{FF2B5EF4-FFF2-40B4-BE49-F238E27FC236}">
                <a16:creationId xmlns:a16="http://schemas.microsoft.com/office/drawing/2014/main" id="{023C62F1-14FA-DC20-68B3-FC751277BC54}"/>
              </a:ext>
            </a:extLst>
          </p:cNvPr>
          <p:cNvSpPr/>
          <p:nvPr/>
        </p:nvSpPr>
        <p:spPr>
          <a:xfrm>
            <a:off x="4719272" y="6002312"/>
            <a:ext cx="1862666" cy="503358"/>
          </a:xfrm>
          <a:prstGeom prst="roundRect">
            <a:avLst>
              <a:gd name="adj" fmla="val 50000"/>
            </a:avLst>
          </a:prstGeom>
          <a:solidFill>
            <a:srgbClr val="8E7E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latin typeface="SZTOS MEDIUM" pitchFamily="2" charset="77"/>
                <a:ea typeface="SZTOS MEDIUM" pitchFamily="2" charset="77"/>
                <a:cs typeface="SZTOS MEDIUM" pitchFamily="2" charset="77"/>
              </a:rPr>
              <a:t>Recycle</a:t>
            </a:r>
          </a:p>
        </p:txBody>
      </p:sp>
      <p:sp>
        <p:nvSpPr>
          <p:cNvPr id="22" name="Rounded Rectangle 21">
            <a:extLst>
              <a:ext uri="{FF2B5EF4-FFF2-40B4-BE49-F238E27FC236}">
                <a16:creationId xmlns:a16="http://schemas.microsoft.com/office/drawing/2014/main" id="{FECFAFBE-B43F-D9B2-816A-904A89AA66B6}"/>
              </a:ext>
            </a:extLst>
          </p:cNvPr>
          <p:cNvSpPr/>
          <p:nvPr/>
        </p:nvSpPr>
        <p:spPr>
          <a:xfrm>
            <a:off x="4719272" y="1277912"/>
            <a:ext cx="1862666" cy="503358"/>
          </a:xfrm>
          <a:prstGeom prst="roundRect">
            <a:avLst>
              <a:gd name="adj" fmla="val 50000"/>
            </a:avLst>
          </a:prstGeom>
          <a:solidFill>
            <a:srgbClr val="F54636"/>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latin typeface="SZTOS MEDIUM" pitchFamily="2" charset="77"/>
                <a:ea typeface="SZTOS MEDIUM" pitchFamily="2" charset="77"/>
                <a:cs typeface="SZTOS MEDIUM" pitchFamily="2" charset="77"/>
              </a:rPr>
              <a:t>Reuse</a:t>
            </a:r>
          </a:p>
        </p:txBody>
      </p:sp>
      <p:sp>
        <p:nvSpPr>
          <p:cNvPr id="23" name="Rounded Rectangle 22">
            <a:extLst>
              <a:ext uri="{FF2B5EF4-FFF2-40B4-BE49-F238E27FC236}">
                <a16:creationId xmlns:a16="http://schemas.microsoft.com/office/drawing/2014/main" id="{3397DA94-9443-88CD-F1FC-3C26BF0DA206}"/>
              </a:ext>
            </a:extLst>
          </p:cNvPr>
          <p:cNvSpPr/>
          <p:nvPr/>
        </p:nvSpPr>
        <p:spPr>
          <a:xfrm>
            <a:off x="706072" y="6002312"/>
            <a:ext cx="1960927" cy="503358"/>
          </a:xfrm>
          <a:prstGeom prst="roundRect">
            <a:avLst>
              <a:gd name="adj" fmla="val 50000"/>
            </a:avLst>
          </a:prstGeom>
          <a:solidFill>
            <a:srgbClr val="5EBDA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latin typeface="SZTOS MEDIUM" pitchFamily="2" charset="77"/>
                <a:ea typeface="SZTOS MEDIUM" pitchFamily="2" charset="77"/>
                <a:cs typeface="SZTOS MEDIUM" pitchFamily="2" charset="77"/>
              </a:rPr>
              <a:t>Regenerate</a:t>
            </a:r>
          </a:p>
        </p:txBody>
      </p:sp>
      <p:sp>
        <p:nvSpPr>
          <p:cNvPr id="24" name="Rounded Rectangle 23">
            <a:extLst>
              <a:ext uri="{FF2B5EF4-FFF2-40B4-BE49-F238E27FC236}">
                <a16:creationId xmlns:a16="http://schemas.microsoft.com/office/drawing/2014/main" id="{AC2A3F63-ACF2-03E5-6381-96D2B56AF61E}"/>
              </a:ext>
            </a:extLst>
          </p:cNvPr>
          <p:cNvSpPr/>
          <p:nvPr/>
        </p:nvSpPr>
        <p:spPr>
          <a:xfrm>
            <a:off x="706073" y="1277912"/>
            <a:ext cx="1862666" cy="503358"/>
          </a:xfrm>
          <a:prstGeom prst="roundRect">
            <a:avLst>
              <a:gd name="adj" fmla="val 50000"/>
            </a:avLst>
          </a:prstGeom>
          <a:solidFill>
            <a:srgbClr val="F0A53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latin typeface="SZTOS MEDIUM" pitchFamily="2" charset="77"/>
                <a:ea typeface="SZTOS MEDIUM" pitchFamily="2" charset="77"/>
                <a:cs typeface="SZTOS MEDIUM" pitchFamily="2" charset="77"/>
              </a:rPr>
              <a:t>Reduce</a:t>
            </a:r>
          </a:p>
        </p:txBody>
      </p:sp>
    </p:spTree>
    <p:extLst>
      <p:ext uri="{BB962C8B-B14F-4D97-AF65-F5344CB8AC3E}">
        <p14:creationId xmlns:p14="http://schemas.microsoft.com/office/powerpoint/2010/main" val="7656507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6BC663-FD7E-478D-DA45-7AC52227C468}"/>
            </a:ext>
          </a:extLst>
        </p:cNvPr>
        <p:cNvGrpSpPr/>
        <p:nvPr/>
      </p:nvGrpSpPr>
      <p:grpSpPr>
        <a:xfrm>
          <a:off x="0" y="0"/>
          <a:ext cx="0" cy="0"/>
          <a:chOff x="0" y="0"/>
          <a:chExt cx="0" cy="0"/>
        </a:xfrm>
      </p:grpSpPr>
      <p:pic>
        <p:nvPicPr>
          <p:cNvPr id="35" name="Picture 34" descr="Cartoon mushroom with a large mushroom&#10;&#10;AI-generated content may be incorrect.">
            <a:extLst>
              <a:ext uri="{FF2B5EF4-FFF2-40B4-BE49-F238E27FC236}">
                <a16:creationId xmlns:a16="http://schemas.microsoft.com/office/drawing/2014/main" id="{FBB9BCD6-8B17-28A2-0FE0-6213E6D28077}"/>
              </a:ext>
            </a:extLst>
          </p:cNvPr>
          <p:cNvPicPr>
            <a:picLocks noChangeAspect="1"/>
          </p:cNvPicPr>
          <p:nvPr/>
        </p:nvPicPr>
        <p:blipFill>
          <a:blip r:embed="rId3"/>
          <a:srcRect t="-11059" r="15284" b="27650"/>
          <a:stretch>
            <a:fillRect/>
          </a:stretch>
        </p:blipFill>
        <p:spPr>
          <a:xfrm>
            <a:off x="7437071" y="2643900"/>
            <a:ext cx="4754929" cy="4214100"/>
          </a:xfrm>
          <a:prstGeom prst="rect">
            <a:avLst/>
          </a:prstGeom>
        </p:spPr>
      </p:pic>
      <p:pic>
        <p:nvPicPr>
          <p:cNvPr id="3" name="Picture 2">
            <a:extLst>
              <a:ext uri="{FF2B5EF4-FFF2-40B4-BE49-F238E27FC236}">
                <a16:creationId xmlns:a16="http://schemas.microsoft.com/office/drawing/2014/main" id="{CA750D8A-1DE2-ACA2-846A-FE456CBB1D9A}"/>
              </a:ext>
            </a:extLst>
          </p:cNvPr>
          <p:cNvPicPr>
            <a:picLocks noChangeAspect="1"/>
          </p:cNvPicPr>
          <p:nvPr/>
        </p:nvPicPr>
        <p:blipFill>
          <a:blip r:embed="rId4"/>
          <a:srcRect/>
          <a:stretch/>
        </p:blipFill>
        <p:spPr>
          <a:xfrm>
            <a:off x="1969060" y="1181023"/>
            <a:ext cx="4801506" cy="4729518"/>
          </a:xfrm>
          <a:prstGeom prst="rect">
            <a:avLst/>
          </a:prstGeom>
        </p:spPr>
      </p:pic>
      <p:sp>
        <p:nvSpPr>
          <p:cNvPr id="4" name="Title 1">
            <a:extLst>
              <a:ext uri="{FF2B5EF4-FFF2-40B4-BE49-F238E27FC236}">
                <a16:creationId xmlns:a16="http://schemas.microsoft.com/office/drawing/2014/main" id="{6D0EBC0B-BE8D-8789-0634-04F504A9C3D8}"/>
              </a:ext>
            </a:extLst>
          </p:cNvPr>
          <p:cNvSpPr txBox="1">
            <a:spLocks/>
          </p:cNvSpPr>
          <p:nvPr/>
        </p:nvSpPr>
        <p:spPr>
          <a:xfrm>
            <a:off x="1163541" y="352330"/>
            <a:ext cx="9864918" cy="95287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rgbClr val="9B2242"/>
                </a:solidFill>
                <a:latin typeface="Sztosfixed" pitchFamily="2" charset="77"/>
                <a:ea typeface="Sztosfixed" pitchFamily="2" charset="77"/>
                <a:cs typeface="Sztosfixed" pitchFamily="2" charset="77"/>
              </a:rPr>
              <a:t>Circular Economy</a:t>
            </a:r>
          </a:p>
        </p:txBody>
      </p:sp>
      <p:sp>
        <p:nvSpPr>
          <p:cNvPr id="7" name="Triangle 6">
            <a:extLst>
              <a:ext uri="{FF2B5EF4-FFF2-40B4-BE49-F238E27FC236}">
                <a16:creationId xmlns:a16="http://schemas.microsoft.com/office/drawing/2014/main" id="{ECC0D4FD-298A-EF02-FA5A-3F2339DB236A}"/>
              </a:ext>
            </a:extLst>
          </p:cNvPr>
          <p:cNvSpPr/>
          <p:nvPr/>
        </p:nvSpPr>
        <p:spPr>
          <a:xfrm rot="10800000">
            <a:off x="9534735" y="4293453"/>
            <a:ext cx="688205" cy="593280"/>
          </a:xfrm>
          <a:prstGeom prst="triangle">
            <a:avLst/>
          </a:prstGeom>
          <a:solidFill>
            <a:srgbClr val="9B22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5">
            <a:extLst>
              <a:ext uri="{FF2B5EF4-FFF2-40B4-BE49-F238E27FC236}">
                <a16:creationId xmlns:a16="http://schemas.microsoft.com/office/drawing/2014/main" id="{6AB8739B-7E51-FFD6-FEB7-51EF36D13766}"/>
              </a:ext>
            </a:extLst>
          </p:cNvPr>
          <p:cNvSpPr/>
          <p:nvPr/>
        </p:nvSpPr>
        <p:spPr>
          <a:xfrm>
            <a:off x="8568267" y="1413933"/>
            <a:ext cx="2648470" cy="3148479"/>
          </a:xfrm>
          <a:prstGeom prst="roundRect">
            <a:avLst>
              <a:gd name="adj" fmla="val 10857"/>
            </a:avLst>
          </a:prstGeom>
          <a:solidFill>
            <a:srgbClr val="9B224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0" tIns="720000" rIns="720000" bIns="720000" rtlCol="0" anchor="ctr"/>
          <a:lstStyle/>
          <a:p>
            <a:pPr algn="ctr" fontAlgn="base">
              <a:lnSpc>
                <a:spcPts val="2400"/>
              </a:lnSpc>
              <a:spcAft>
                <a:spcPts val="600"/>
              </a:spcAft>
            </a:pPr>
            <a:endParaRPr lang="en-US" dirty="0">
              <a:solidFill>
                <a:schemeClr val="bg1"/>
              </a:solidFill>
              <a:latin typeface="Montserrat" pitchFamily="2" charset="77"/>
            </a:endParaRPr>
          </a:p>
        </p:txBody>
      </p:sp>
      <p:sp>
        <p:nvSpPr>
          <p:cNvPr id="10" name="TextBox 9">
            <a:extLst>
              <a:ext uri="{FF2B5EF4-FFF2-40B4-BE49-F238E27FC236}">
                <a16:creationId xmlns:a16="http://schemas.microsoft.com/office/drawing/2014/main" id="{D83D75F8-A7F4-D005-F563-42CD3A341090}"/>
              </a:ext>
            </a:extLst>
          </p:cNvPr>
          <p:cNvSpPr txBox="1"/>
          <p:nvPr/>
        </p:nvSpPr>
        <p:spPr>
          <a:xfrm>
            <a:off x="13047133" y="2540000"/>
            <a:ext cx="231154" cy="369332"/>
          </a:xfrm>
          <a:prstGeom prst="rect">
            <a:avLst/>
          </a:prstGeom>
          <a:noFill/>
        </p:spPr>
        <p:txBody>
          <a:bodyPr wrap="none" rtlCol="0">
            <a:spAutoFit/>
          </a:bodyPr>
          <a:lstStyle/>
          <a:p>
            <a:r>
              <a:rPr lang="en-US" dirty="0"/>
              <a:t> </a:t>
            </a:r>
          </a:p>
        </p:txBody>
      </p:sp>
      <p:sp>
        <p:nvSpPr>
          <p:cNvPr id="12" name="TextBox 11">
            <a:extLst>
              <a:ext uri="{FF2B5EF4-FFF2-40B4-BE49-F238E27FC236}">
                <a16:creationId xmlns:a16="http://schemas.microsoft.com/office/drawing/2014/main" id="{085B37B7-115D-E4CC-6FB8-0F4DAD3529E3}"/>
              </a:ext>
            </a:extLst>
          </p:cNvPr>
          <p:cNvSpPr txBox="1"/>
          <p:nvPr/>
        </p:nvSpPr>
        <p:spPr>
          <a:xfrm>
            <a:off x="8732471" y="1534145"/>
            <a:ext cx="2435610" cy="2893806"/>
          </a:xfrm>
          <a:prstGeom prst="rect">
            <a:avLst/>
          </a:prstGeom>
          <a:noFill/>
        </p:spPr>
        <p:txBody>
          <a:bodyPr wrap="square">
            <a:spAutoFit/>
          </a:bodyPr>
          <a:lstStyle/>
          <a:p>
            <a:pPr fontAlgn="base">
              <a:lnSpc>
                <a:spcPts val="2200"/>
              </a:lnSpc>
              <a:spcAft>
                <a:spcPts val="600"/>
              </a:spcAft>
            </a:pPr>
            <a:r>
              <a:rPr lang="en-US" sz="1600" b="1" dirty="0">
                <a:solidFill>
                  <a:schemeClr val="bg1"/>
                </a:solidFill>
                <a:latin typeface="Montserrat" pitchFamily="2" charset="77"/>
              </a:rPr>
              <a:t>Circular agriculture</a:t>
            </a:r>
            <a:r>
              <a:rPr lang="en-US" sz="1600" dirty="0">
                <a:solidFill>
                  <a:schemeClr val="bg1"/>
                </a:solidFill>
                <a:latin typeface="Montserrat" pitchFamily="2" charset="77"/>
              </a:rPr>
              <a:t>, also known as a circular farming, is a way of farming that focuses on </a:t>
            </a:r>
            <a:r>
              <a:rPr lang="en-US" sz="1600" b="1" dirty="0">
                <a:solidFill>
                  <a:schemeClr val="bg1"/>
                </a:solidFill>
                <a:latin typeface="Montserrat" pitchFamily="2" charset="77"/>
              </a:rPr>
              <a:t>reducing</a:t>
            </a:r>
            <a:r>
              <a:rPr lang="en-US" sz="1600" dirty="0">
                <a:solidFill>
                  <a:schemeClr val="bg1"/>
                </a:solidFill>
                <a:latin typeface="Montserrat" pitchFamily="2" charset="77"/>
              </a:rPr>
              <a:t> waste, reusing resources, </a:t>
            </a:r>
            <a:r>
              <a:rPr lang="en-US" sz="1600" b="1" dirty="0">
                <a:solidFill>
                  <a:schemeClr val="bg1"/>
                </a:solidFill>
                <a:latin typeface="Montserrat" pitchFamily="2" charset="77"/>
              </a:rPr>
              <a:t>recycling</a:t>
            </a:r>
            <a:r>
              <a:rPr lang="en-US" sz="1600" dirty="0">
                <a:solidFill>
                  <a:schemeClr val="bg1"/>
                </a:solidFill>
                <a:latin typeface="Montserrat" pitchFamily="2" charset="77"/>
              </a:rPr>
              <a:t> materials and </a:t>
            </a:r>
            <a:r>
              <a:rPr lang="en-US" sz="1600" b="1" dirty="0">
                <a:solidFill>
                  <a:schemeClr val="bg1"/>
                </a:solidFill>
                <a:latin typeface="Montserrat" pitchFamily="2" charset="77"/>
              </a:rPr>
              <a:t>regenerating</a:t>
            </a:r>
            <a:r>
              <a:rPr lang="en-US" sz="1600" dirty="0">
                <a:solidFill>
                  <a:schemeClr val="bg1"/>
                </a:solidFill>
                <a:latin typeface="Montserrat" pitchFamily="2" charset="77"/>
              </a:rPr>
              <a:t> the environment.</a:t>
            </a:r>
          </a:p>
        </p:txBody>
      </p:sp>
      <p:grpSp>
        <p:nvGrpSpPr>
          <p:cNvPr id="13" name="menu">
            <a:extLst>
              <a:ext uri="{FF2B5EF4-FFF2-40B4-BE49-F238E27FC236}">
                <a16:creationId xmlns:a16="http://schemas.microsoft.com/office/drawing/2014/main" id="{F67AA8A6-2A80-91A3-6353-0304A5522EA9}"/>
              </a:ext>
            </a:extLst>
          </p:cNvPr>
          <p:cNvGrpSpPr/>
          <p:nvPr/>
        </p:nvGrpSpPr>
        <p:grpSpPr>
          <a:xfrm>
            <a:off x="11474101" y="2871719"/>
            <a:ext cx="460535" cy="1114561"/>
            <a:chOff x="151927" y="2325786"/>
            <a:chExt cx="260682" cy="630889"/>
          </a:xfrm>
        </p:grpSpPr>
        <p:sp>
          <p:nvSpPr>
            <p:cNvPr id="14" name="Rectangle: Rounded Corners 63">
              <a:extLst>
                <a:ext uri="{FF2B5EF4-FFF2-40B4-BE49-F238E27FC236}">
                  <a16:creationId xmlns:a16="http://schemas.microsoft.com/office/drawing/2014/main" id="{FD0FCB99-3CF4-259C-F280-63E83461525E}"/>
                </a:ext>
              </a:extLst>
            </p:cNvPr>
            <p:cNvSpPr/>
            <p:nvPr/>
          </p:nvSpPr>
          <p:spPr>
            <a:xfrm rot="10800000">
              <a:off x="151927" y="2325786"/>
              <a:ext cx="260682" cy="630889"/>
            </a:xfrm>
            <a:prstGeom prst="roundRect">
              <a:avLst>
                <a:gd name="adj" fmla="val 50000"/>
              </a:avLst>
            </a:prstGeom>
            <a:solidFill>
              <a:srgbClr val="FBF7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highlight>
                  <a:srgbClr val="FFFF00"/>
                </a:highlight>
              </a:endParaRPr>
            </a:p>
          </p:txBody>
        </p:sp>
        <p:pic>
          <p:nvPicPr>
            <p:cNvPr id="15" name="a4">
              <a:hlinkClick r:id="" action="ppaction://hlinkshowjump?jump=nextslide"/>
              <a:extLst>
                <a:ext uri="{FF2B5EF4-FFF2-40B4-BE49-F238E27FC236}">
                  <a16:creationId xmlns:a16="http://schemas.microsoft.com/office/drawing/2014/main" id="{FDC281C4-1692-0562-A8C0-4A70B824B2A8}"/>
                </a:ext>
              </a:extLst>
            </p:cNvPr>
            <p:cNvPicPr>
              <a:picLocks noChangeAspect="1"/>
            </p:cNvPicPr>
            <p:nvPr/>
          </p:nvPicPr>
          <p:blipFill>
            <a:blip r:embed="rId5"/>
            <a:srcRect/>
            <a:stretch/>
          </p:blipFill>
          <p:spPr>
            <a:xfrm>
              <a:off x="204687" y="2740767"/>
              <a:ext cx="154441" cy="106747"/>
            </a:xfrm>
            <a:prstGeom prst="rect">
              <a:avLst/>
            </a:prstGeom>
          </p:spPr>
        </p:pic>
        <p:pic>
          <p:nvPicPr>
            <p:cNvPr id="16" name="a4">
              <a:hlinkClick r:id="" action="ppaction://hlinkshowjump?jump=previousslide"/>
              <a:extLst>
                <a:ext uri="{FF2B5EF4-FFF2-40B4-BE49-F238E27FC236}">
                  <a16:creationId xmlns:a16="http://schemas.microsoft.com/office/drawing/2014/main" id="{61A29C5C-E06D-7D98-DD5F-52F89C7C37F2}"/>
                </a:ext>
              </a:extLst>
            </p:cNvPr>
            <p:cNvPicPr>
              <a:picLocks noChangeAspect="1"/>
            </p:cNvPicPr>
            <p:nvPr/>
          </p:nvPicPr>
          <p:blipFill>
            <a:blip r:embed="rId5"/>
            <a:srcRect/>
            <a:stretch/>
          </p:blipFill>
          <p:spPr>
            <a:xfrm rot="10800000">
              <a:off x="204687" y="2434554"/>
              <a:ext cx="154441" cy="106747"/>
            </a:xfrm>
            <a:prstGeom prst="rect">
              <a:avLst/>
            </a:prstGeom>
          </p:spPr>
        </p:pic>
      </p:grpSp>
      <p:sp>
        <p:nvSpPr>
          <p:cNvPr id="5" name="TextBox 4">
            <a:extLst>
              <a:ext uri="{FF2B5EF4-FFF2-40B4-BE49-F238E27FC236}">
                <a16:creationId xmlns:a16="http://schemas.microsoft.com/office/drawing/2014/main" id="{1BE781AD-8069-E034-DAE0-220B4B8EA31B}"/>
              </a:ext>
            </a:extLst>
          </p:cNvPr>
          <p:cNvSpPr txBox="1"/>
          <p:nvPr/>
        </p:nvSpPr>
        <p:spPr>
          <a:xfrm>
            <a:off x="242547" y="6097183"/>
            <a:ext cx="10222940" cy="338554"/>
          </a:xfrm>
          <a:prstGeom prst="rect">
            <a:avLst/>
          </a:prstGeom>
          <a:noFill/>
        </p:spPr>
        <p:txBody>
          <a:bodyPr wrap="square">
            <a:spAutoFit/>
          </a:bodyPr>
          <a:lstStyle/>
          <a:p>
            <a:r>
              <a:rPr lang="en-AU" sz="1600" b="0" i="0" u="none" strike="noStrike" dirty="0">
                <a:solidFill>
                  <a:schemeClr val="bg1"/>
                </a:solidFill>
                <a:effectLst/>
                <a:latin typeface="SZTOS MEDIUM" pitchFamily="2" charset="77"/>
                <a:ea typeface="SZTOS MEDIUM" pitchFamily="2" charset="77"/>
                <a:cs typeface="SZTOS MEDIUM" pitchFamily="2" charset="77"/>
              </a:rPr>
              <a:t>Circular agriculture helps to keep the farm healthy and uses resources wisely.</a:t>
            </a:r>
            <a:endParaRPr lang="en-US" sz="1600" dirty="0">
              <a:solidFill>
                <a:schemeClr val="bg1"/>
              </a:solidFill>
              <a:latin typeface="SZTOS MEDIUM" pitchFamily="2" charset="77"/>
              <a:ea typeface="SZTOS MEDIUM" pitchFamily="2" charset="77"/>
              <a:cs typeface="SZTOS MEDIUM" pitchFamily="2" charset="77"/>
            </a:endParaRPr>
          </a:p>
        </p:txBody>
      </p:sp>
      <p:sp>
        <p:nvSpPr>
          <p:cNvPr id="27" name="red">
            <a:extLst>
              <a:ext uri="{FF2B5EF4-FFF2-40B4-BE49-F238E27FC236}">
                <a16:creationId xmlns:a16="http://schemas.microsoft.com/office/drawing/2014/main" id="{A31649AB-1BD9-C6AA-A914-4EAC2942D141}"/>
              </a:ext>
            </a:extLst>
          </p:cNvPr>
          <p:cNvSpPr/>
          <p:nvPr/>
        </p:nvSpPr>
        <p:spPr>
          <a:xfrm>
            <a:off x="5922281" y="1181023"/>
            <a:ext cx="2378138" cy="1392124"/>
          </a:xfrm>
          <a:prstGeom prst="roundRect">
            <a:avLst>
              <a:gd name="adj" fmla="val 9833"/>
            </a:avLst>
          </a:prstGeom>
          <a:solidFill>
            <a:srgbClr val="F5463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spcAft>
                <a:spcPts val="600"/>
              </a:spcAft>
            </a:pPr>
            <a:r>
              <a:rPr lang="en-AU" sz="1050" b="1" dirty="0">
                <a:solidFill>
                  <a:schemeClr val="bg1"/>
                </a:solidFill>
                <a:latin typeface="Montserrat" pitchFamily="2" charset="77"/>
              </a:rPr>
              <a:t>Reuse</a:t>
            </a:r>
            <a:r>
              <a:rPr lang="en-AU" sz="1050" dirty="0">
                <a:solidFill>
                  <a:schemeClr val="bg1"/>
                </a:solidFill>
                <a:latin typeface="Montserrat" pitchFamily="2" charset="77"/>
              </a:rPr>
              <a:t>: Things that might normally be thrown away are used again. For example, old straw or poultry litter from other farms can be used to make compost (substrate) to help grow mushrooms. </a:t>
            </a:r>
            <a:endParaRPr lang="en-US" sz="1050" dirty="0">
              <a:solidFill>
                <a:schemeClr val="bg1"/>
              </a:solidFill>
            </a:endParaRPr>
          </a:p>
        </p:txBody>
      </p:sp>
      <p:sp>
        <p:nvSpPr>
          <p:cNvPr id="28" name="orange">
            <a:extLst>
              <a:ext uri="{FF2B5EF4-FFF2-40B4-BE49-F238E27FC236}">
                <a16:creationId xmlns:a16="http://schemas.microsoft.com/office/drawing/2014/main" id="{32DB14FF-67B6-FC6F-DCF7-4689A6696A7A}"/>
              </a:ext>
            </a:extLst>
          </p:cNvPr>
          <p:cNvSpPr/>
          <p:nvPr/>
        </p:nvSpPr>
        <p:spPr>
          <a:xfrm>
            <a:off x="299436" y="1181023"/>
            <a:ext cx="2435611" cy="1392125"/>
          </a:xfrm>
          <a:prstGeom prst="roundRect">
            <a:avLst>
              <a:gd name="adj" fmla="val 9404"/>
            </a:avLst>
          </a:prstGeom>
          <a:solidFill>
            <a:srgbClr val="F0A539"/>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spcAft>
                <a:spcPts val="600"/>
              </a:spcAft>
            </a:pPr>
            <a:r>
              <a:rPr lang="en-AU" sz="1050" b="1" dirty="0">
                <a:solidFill>
                  <a:schemeClr val="bg1"/>
                </a:solidFill>
                <a:latin typeface="Montserrat" pitchFamily="2" charset="77"/>
              </a:rPr>
              <a:t>Reduce</a:t>
            </a:r>
            <a:r>
              <a:rPr lang="en-AU" sz="1050" dirty="0">
                <a:solidFill>
                  <a:schemeClr val="bg1"/>
                </a:solidFill>
                <a:latin typeface="Montserrat" pitchFamily="2" charset="77"/>
              </a:rPr>
              <a:t>: Farmers try to use less of everything. Mushroom farms use solar power and vertical farming to reduce energy and space. This includes less land use for growing food. </a:t>
            </a:r>
            <a:endParaRPr lang="en-US" sz="1050" dirty="0">
              <a:solidFill>
                <a:schemeClr val="bg1"/>
              </a:solidFill>
            </a:endParaRPr>
          </a:p>
        </p:txBody>
      </p:sp>
      <p:sp>
        <p:nvSpPr>
          <p:cNvPr id="29" name="purple">
            <a:extLst>
              <a:ext uri="{FF2B5EF4-FFF2-40B4-BE49-F238E27FC236}">
                <a16:creationId xmlns:a16="http://schemas.microsoft.com/office/drawing/2014/main" id="{39F04A47-EC8C-8F11-11C1-9EDB99A44E1C}"/>
              </a:ext>
            </a:extLst>
          </p:cNvPr>
          <p:cNvSpPr/>
          <p:nvPr/>
        </p:nvSpPr>
        <p:spPr>
          <a:xfrm>
            <a:off x="5922282" y="3986280"/>
            <a:ext cx="2378138" cy="1592786"/>
          </a:xfrm>
          <a:prstGeom prst="roundRect">
            <a:avLst>
              <a:gd name="adj" fmla="val 10288"/>
            </a:avLst>
          </a:prstGeom>
          <a:solidFill>
            <a:srgbClr val="8E7EFF"/>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spcAft>
                <a:spcPts val="600"/>
              </a:spcAft>
            </a:pPr>
            <a:r>
              <a:rPr lang="en-AU" sz="1050" b="1" dirty="0">
                <a:solidFill>
                  <a:schemeClr val="bg1"/>
                </a:solidFill>
                <a:latin typeface="Montserrat" pitchFamily="2" charset="77"/>
              </a:rPr>
              <a:t>Recycle</a:t>
            </a:r>
            <a:r>
              <a:rPr lang="en-AU" sz="1050" dirty="0">
                <a:solidFill>
                  <a:schemeClr val="bg1"/>
                </a:solidFill>
                <a:latin typeface="Montserrat" pitchFamily="2" charset="77"/>
              </a:rPr>
              <a:t>: Materials are turned into something new. On a mushroom farm, the used compost can be collected and recycled to grow even more food. Wastewater is recycled and used in compost.</a:t>
            </a:r>
            <a:endParaRPr lang="en-US" sz="1050" dirty="0">
              <a:solidFill>
                <a:schemeClr val="bg1"/>
              </a:solidFill>
            </a:endParaRPr>
          </a:p>
        </p:txBody>
      </p:sp>
      <p:sp>
        <p:nvSpPr>
          <p:cNvPr id="30" name="green">
            <a:extLst>
              <a:ext uri="{FF2B5EF4-FFF2-40B4-BE49-F238E27FC236}">
                <a16:creationId xmlns:a16="http://schemas.microsoft.com/office/drawing/2014/main" id="{0B811D70-FE42-D319-1B43-3A4FB0F7FBB4}"/>
              </a:ext>
            </a:extLst>
          </p:cNvPr>
          <p:cNvSpPr/>
          <p:nvPr/>
        </p:nvSpPr>
        <p:spPr>
          <a:xfrm>
            <a:off x="299437" y="3986280"/>
            <a:ext cx="2435610" cy="1834637"/>
          </a:xfrm>
          <a:prstGeom prst="roundRect">
            <a:avLst>
              <a:gd name="adj" fmla="val 8360"/>
            </a:avLst>
          </a:prstGeom>
          <a:solidFill>
            <a:srgbClr val="5EBDA0"/>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spcAft>
                <a:spcPts val="600"/>
              </a:spcAft>
            </a:pPr>
            <a:r>
              <a:rPr lang="en-AU" sz="1050" b="1" dirty="0">
                <a:solidFill>
                  <a:schemeClr val="bg1"/>
                </a:solidFill>
                <a:latin typeface="Montserrat" pitchFamily="2" charset="77"/>
              </a:rPr>
              <a:t>Regenerate</a:t>
            </a:r>
            <a:r>
              <a:rPr lang="en-AU" sz="1050" dirty="0">
                <a:solidFill>
                  <a:schemeClr val="bg1"/>
                </a:solidFill>
                <a:latin typeface="Montserrat" pitchFamily="2" charset="77"/>
              </a:rPr>
              <a:t>: This means making the environment healthier. For example, returning nutrients to the soil to keep it healthy for plants to grow. Mushroom farmers send nutrient-rich used compost to other farms, to grow more food. </a:t>
            </a:r>
            <a:endParaRPr lang="en-US" sz="1050" dirty="0">
              <a:solidFill>
                <a:schemeClr val="bg1"/>
              </a:solidFill>
            </a:endParaRPr>
          </a:p>
        </p:txBody>
      </p:sp>
      <p:pic>
        <p:nvPicPr>
          <p:cNvPr id="31" name="r">
            <a:extLst>
              <a:ext uri="{FF2B5EF4-FFF2-40B4-BE49-F238E27FC236}">
                <a16:creationId xmlns:a16="http://schemas.microsoft.com/office/drawing/2014/main" id="{1EDB71EC-10D8-14BF-1449-B1360D5EEDBD}"/>
              </a:ext>
            </a:extLst>
          </p:cNvPr>
          <p:cNvPicPr>
            <a:picLocks noChangeAspect="1"/>
          </p:cNvPicPr>
          <p:nvPr/>
        </p:nvPicPr>
        <p:blipFill>
          <a:blip r:embed="rId6"/>
          <a:srcRect/>
          <a:stretch/>
        </p:blipFill>
        <p:spPr>
          <a:xfrm>
            <a:off x="6360844" y="2690570"/>
            <a:ext cx="502931" cy="502931"/>
          </a:xfrm>
          <a:prstGeom prst="rect">
            <a:avLst/>
          </a:prstGeom>
        </p:spPr>
      </p:pic>
      <p:pic>
        <p:nvPicPr>
          <p:cNvPr id="32" name="g">
            <a:extLst>
              <a:ext uri="{FF2B5EF4-FFF2-40B4-BE49-F238E27FC236}">
                <a16:creationId xmlns:a16="http://schemas.microsoft.com/office/drawing/2014/main" id="{67CC3F27-41D3-21D1-7006-661BE0EAF533}"/>
              </a:ext>
            </a:extLst>
          </p:cNvPr>
          <p:cNvPicPr>
            <a:picLocks noChangeAspect="1"/>
          </p:cNvPicPr>
          <p:nvPr/>
        </p:nvPicPr>
        <p:blipFill>
          <a:blip r:embed="rId7"/>
          <a:srcRect/>
          <a:stretch/>
        </p:blipFill>
        <p:spPr>
          <a:xfrm>
            <a:off x="1623112" y="3375169"/>
            <a:ext cx="502931" cy="502931"/>
          </a:xfrm>
          <a:prstGeom prst="rect">
            <a:avLst/>
          </a:prstGeom>
        </p:spPr>
      </p:pic>
      <p:pic>
        <p:nvPicPr>
          <p:cNvPr id="33" name="p">
            <a:extLst>
              <a:ext uri="{FF2B5EF4-FFF2-40B4-BE49-F238E27FC236}">
                <a16:creationId xmlns:a16="http://schemas.microsoft.com/office/drawing/2014/main" id="{335E22EF-3846-A872-1CCF-02283658E358}"/>
              </a:ext>
            </a:extLst>
          </p:cNvPr>
          <p:cNvPicPr>
            <a:picLocks noChangeAspect="1"/>
          </p:cNvPicPr>
          <p:nvPr/>
        </p:nvPicPr>
        <p:blipFill>
          <a:blip r:embed="rId8"/>
          <a:srcRect/>
          <a:stretch/>
        </p:blipFill>
        <p:spPr>
          <a:xfrm>
            <a:off x="4687967" y="5513528"/>
            <a:ext cx="502931" cy="502931"/>
          </a:xfrm>
          <a:prstGeom prst="rect">
            <a:avLst/>
          </a:prstGeom>
        </p:spPr>
      </p:pic>
      <p:pic>
        <p:nvPicPr>
          <p:cNvPr id="34" name="o">
            <a:extLst>
              <a:ext uri="{FF2B5EF4-FFF2-40B4-BE49-F238E27FC236}">
                <a16:creationId xmlns:a16="http://schemas.microsoft.com/office/drawing/2014/main" id="{9FAC57D9-CEF0-4F56-1576-E5DF2EA28D3C}"/>
              </a:ext>
            </a:extLst>
          </p:cNvPr>
          <p:cNvPicPr>
            <a:picLocks noChangeAspect="1"/>
          </p:cNvPicPr>
          <p:nvPr/>
        </p:nvPicPr>
        <p:blipFill>
          <a:blip r:embed="rId9"/>
          <a:srcRect/>
          <a:stretch/>
        </p:blipFill>
        <p:spPr>
          <a:xfrm>
            <a:off x="2899251" y="1257844"/>
            <a:ext cx="502931" cy="502931"/>
          </a:xfrm>
          <a:prstGeom prst="rect">
            <a:avLst/>
          </a:prstGeom>
        </p:spPr>
      </p:pic>
      <p:sp>
        <p:nvSpPr>
          <p:cNvPr id="2" name="TextBox 1">
            <a:extLst>
              <a:ext uri="{FF2B5EF4-FFF2-40B4-BE49-F238E27FC236}">
                <a16:creationId xmlns:a16="http://schemas.microsoft.com/office/drawing/2014/main" id="{187C21AE-E473-AF4D-F8F5-C5C4B1CA219C}"/>
              </a:ext>
            </a:extLst>
          </p:cNvPr>
          <p:cNvSpPr txBox="1"/>
          <p:nvPr/>
        </p:nvSpPr>
        <p:spPr>
          <a:xfrm>
            <a:off x="242547" y="6435737"/>
            <a:ext cx="10222940" cy="276999"/>
          </a:xfrm>
          <a:prstGeom prst="rect">
            <a:avLst/>
          </a:prstGeom>
          <a:noFill/>
        </p:spPr>
        <p:txBody>
          <a:bodyPr wrap="square">
            <a:spAutoFit/>
          </a:bodyPr>
          <a:lstStyle/>
          <a:p>
            <a:r>
              <a:rPr lang="en-US" sz="1200" dirty="0">
                <a:solidFill>
                  <a:schemeClr val="bg1"/>
                </a:solidFill>
                <a:latin typeface="Montserrat" pitchFamily="2" charset="77"/>
              </a:rPr>
              <a:t>Video coming soon - Contact: schools@amga.asn.au</a:t>
            </a:r>
          </a:p>
        </p:txBody>
      </p:sp>
    </p:spTree>
    <p:extLst>
      <p:ext uri="{BB962C8B-B14F-4D97-AF65-F5344CB8AC3E}">
        <p14:creationId xmlns:p14="http://schemas.microsoft.com/office/powerpoint/2010/main" val="5844182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1"/>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8" presetClass="emph" presetSubtype="0" fill="hold" nodeType="withEffect">
                                  <p:stCondLst>
                                    <p:cond delay="0"/>
                                  </p:stCondLst>
                                  <p:childTnLst>
                                    <p:animRot by="2700000">
                                      <p:cBhvr>
                                        <p:cTn id="9" dur="250" fill="hold"/>
                                        <p:tgtEl>
                                          <p:spTgt spid="31"/>
                                        </p:tgtEl>
                                        <p:attrNameLst>
                                          <p:attrName>r</p:attrName>
                                        </p:attrNameLst>
                                      </p:cBhvr>
                                    </p:animRot>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1" nodeType="clickEffect">
                                  <p:stCondLst>
                                    <p:cond delay="0"/>
                                  </p:stCondLst>
                                  <p:childTnLst>
                                    <p:animEffect transition="out" filter="fade">
                                      <p:cBhvr>
                                        <p:cTn id="13" dur="500"/>
                                        <p:tgtEl>
                                          <p:spTgt spid="27"/>
                                        </p:tgtEl>
                                      </p:cBhvr>
                                    </p:animEffect>
                                    <p:set>
                                      <p:cBhvr>
                                        <p:cTn id="14" dur="1" fill="hold">
                                          <p:stCondLst>
                                            <p:cond delay="499"/>
                                          </p:stCondLst>
                                        </p:cTn>
                                        <p:tgtEl>
                                          <p:spTgt spid="27"/>
                                        </p:tgtEl>
                                        <p:attrNameLst>
                                          <p:attrName>style.visibility</p:attrName>
                                        </p:attrNameLst>
                                      </p:cBhvr>
                                      <p:to>
                                        <p:strVal val="hidden"/>
                                      </p:to>
                                    </p:set>
                                  </p:childTnLst>
                                </p:cTn>
                              </p:par>
                              <p:par>
                                <p:cTn id="15" presetID="8" presetClass="emph" presetSubtype="0" fill="hold" nodeType="withEffect">
                                  <p:stCondLst>
                                    <p:cond delay="0"/>
                                  </p:stCondLst>
                                  <p:childTnLst>
                                    <p:animRot by="-2700000">
                                      <p:cBhvr>
                                        <p:cTn id="16" dur="250" fill="hold"/>
                                        <p:tgtEl>
                                          <p:spTgt spid="31"/>
                                        </p:tgtEl>
                                        <p:attrNameLst>
                                          <p:attrName>r</p:attrName>
                                        </p:attrNameLst>
                                      </p:cBhvr>
                                    </p:animRot>
                                  </p:childTnLst>
                                </p:cTn>
                              </p:par>
                            </p:childTnLst>
                          </p:cTn>
                        </p:par>
                      </p:childTnLst>
                    </p:cTn>
                  </p:par>
                </p:childTnLst>
              </p:cTn>
              <p:nextCondLst>
                <p:cond evt="onClick" delay="0">
                  <p:tgtEl>
                    <p:spTgt spid="31"/>
                  </p:tgtEl>
                </p:cond>
              </p:nextCondLst>
            </p:seq>
            <p:seq concurrent="1" nextAc="seek">
              <p:cTn id="17" restart="whenNotActive" fill="hold" evtFilter="cancelBubble" nodeType="interactiveSeq">
                <p:stCondLst>
                  <p:cond evt="onClick" delay="0">
                    <p:tgtEl>
                      <p:spTgt spid="32"/>
                    </p:tgtEl>
                  </p:cond>
                </p:stCondLst>
                <p:endSync evt="end" delay="0">
                  <p:rtn val="all"/>
                </p:endSync>
                <p:childTnLst>
                  <p:par>
                    <p:cTn id="18" fill="hold">
                      <p:stCondLst>
                        <p:cond delay="0"/>
                      </p:stCondLst>
                      <p:childTnLst>
                        <p:par>
                          <p:cTn id="19" fill="hold">
                            <p:stCondLst>
                              <p:cond delay="0"/>
                            </p:stCondLst>
                            <p:childTnLst>
                              <p:par>
                                <p:cTn id="20" presetID="10" presetClass="entr" presetSubtype="0" fill="hold" grpId="0"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500"/>
                                        <p:tgtEl>
                                          <p:spTgt spid="30"/>
                                        </p:tgtEl>
                                      </p:cBhvr>
                                    </p:animEffect>
                                  </p:childTnLst>
                                </p:cTn>
                              </p:par>
                              <p:par>
                                <p:cTn id="23" presetID="8" presetClass="emph" presetSubtype="0" fill="hold" nodeType="withEffect">
                                  <p:stCondLst>
                                    <p:cond delay="0"/>
                                  </p:stCondLst>
                                  <p:childTnLst>
                                    <p:animRot by="2700000">
                                      <p:cBhvr>
                                        <p:cTn id="24" dur="250" fill="hold"/>
                                        <p:tgtEl>
                                          <p:spTgt spid="32"/>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1" nodeType="clickEffect">
                                  <p:stCondLst>
                                    <p:cond delay="0"/>
                                  </p:stCondLst>
                                  <p:childTnLst>
                                    <p:animEffect transition="out" filter="fade">
                                      <p:cBhvr>
                                        <p:cTn id="28" dur="500"/>
                                        <p:tgtEl>
                                          <p:spTgt spid="30"/>
                                        </p:tgtEl>
                                      </p:cBhvr>
                                    </p:animEffect>
                                    <p:set>
                                      <p:cBhvr>
                                        <p:cTn id="29" dur="1" fill="hold">
                                          <p:stCondLst>
                                            <p:cond delay="499"/>
                                          </p:stCondLst>
                                        </p:cTn>
                                        <p:tgtEl>
                                          <p:spTgt spid="30"/>
                                        </p:tgtEl>
                                        <p:attrNameLst>
                                          <p:attrName>style.visibility</p:attrName>
                                        </p:attrNameLst>
                                      </p:cBhvr>
                                      <p:to>
                                        <p:strVal val="hidden"/>
                                      </p:to>
                                    </p:set>
                                  </p:childTnLst>
                                </p:cTn>
                              </p:par>
                              <p:par>
                                <p:cTn id="30" presetID="8" presetClass="emph" presetSubtype="0" fill="hold" nodeType="withEffect">
                                  <p:stCondLst>
                                    <p:cond delay="0"/>
                                  </p:stCondLst>
                                  <p:childTnLst>
                                    <p:animRot by="-2700000">
                                      <p:cBhvr>
                                        <p:cTn id="31" dur="250" fill="hold"/>
                                        <p:tgtEl>
                                          <p:spTgt spid="32"/>
                                        </p:tgtEl>
                                        <p:attrNameLst>
                                          <p:attrName>r</p:attrName>
                                        </p:attrNameLst>
                                      </p:cBhvr>
                                    </p:animRot>
                                  </p:childTnLst>
                                </p:cTn>
                              </p:par>
                            </p:childTnLst>
                          </p:cTn>
                        </p:par>
                      </p:childTnLst>
                    </p:cTn>
                  </p:par>
                </p:childTnLst>
              </p:cTn>
              <p:nextCondLst>
                <p:cond evt="onClick" delay="0">
                  <p:tgtEl>
                    <p:spTgt spid="32"/>
                  </p:tgtEl>
                </p:cond>
              </p:nextCondLst>
            </p:seq>
            <p:seq concurrent="1" nextAc="seek">
              <p:cTn id="32" restart="whenNotActive" fill="hold" evtFilter="cancelBubble" nodeType="interactiveSeq">
                <p:stCondLst>
                  <p:cond evt="onClick" delay="0">
                    <p:tgtEl>
                      <p:spTgt spid="33"/>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grpId="0" nodeType="with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fade">
                                      <p:cBhvr>
                                        <p:cTn id="37" dur="500"/>
                                        <p:tgtEl>
                                          <p:spTgt spid="29"/>
                                        </p:tgtEl>
                                      </p:cBhvr>
                                    </p:animEffect>
                                  </p:childTnLst>
                                </p:cTn>
                              </p:par>
                              <p:par>
                                <p:cTn id="38" presetID="8" presetClass="emph" presetSubtype="0" fill="hold" nodeType="withEffect">
                                  <p:stCondLst>
                                    <p:cond delay="0"/>
                                  </p:stCondLst>
                                  <p:childTnLst>
                                    <p:animRot by="2700000">
                                      <p:cBhvr>
                                        <p:cTn id="39" dur="250" fill="hold"/>
                                        <p:tgtEl>
                                          <p:spTgt spid="33"/>
                                        </p:tgtEl>
                                        <p:attrNameLst>
                                          <p:attrName>r</p:attrName>
                                        </p:attrNameLst>
                                      </p:cBhvr>
                                    </p:animRo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grpId="1" nodeType="clickEffect">
                                  <p:stCondLst>
                                    <p:cond delay="0"/>
                                  </p:stCondLst>
                                  <p:childTnLst>
                                    <p:animEffect transition="out" filter="fade">
                                      <p:cBhvr>
                                        <p:cTn id="43" dur="500"/>
                                        <p:tgtEl>
                                          <p:spTgt spid="29"/>
                                        </p:tgtEl>
                                      </p:cBhvr>
                                    </p:animEffect>
                                    <p:set>
                                      <p:cBhvr>
                                        <p:cTn id="44" dur="1" fill="hold">
                                          <p:stCondLst>
                                            <p:cond delay="499"/>
                                          </p:stCondLst>
                                        </p:cTn>
                                        <p:tgtEl>
                                          <p:spTgt spid="29"/>
                                        </p:tgtEl>
                                        <p:attrNameLst>
                                          <p:attrName>style.visibility</p:attrName>
                                        </p:attrNameLst>
                                      </p:cBhvr>
                                      <p:to>
                                        <p:strVal val="hidden"/>
                                      </p:to>
                                    </p:set>
                                  </p:childTnLst>
                                </p:cTn>
                              </p:par>
                              <p:par>
                                <p:cTn id="45" presetID="8" presetClass="emph" presetSubtype="0" fill="hold" nodeType="withEffect">
                                  <p:stCondLst>
                                    <p:cond delay="0"/>
                                  </p:stCondLst>
                                  <p:childTnLst>
                                    <p:animRot by="-2700000">
                                      <p:cBhvr>
                                        <p:cTn id="46" dur="250" fill="hold"/>
                                        <p:tgtEl>
                                          <p:spTgt spid="33"/>
                                        </p:tgtEl>
                                        <p:attrNameLst>
                                          <p:attrName>r</p:attrName>
                                        </p:attrNameLst>
                                      </p:cBhvr>
                                    </p:animRot>
                                  </p:childTnLst>
                                </p:cTn>
                              </p:par>
                            </p:childTnLst>
                          </p:cTn>
                        </p:par>
                      </p:childTnLst>
                    </p:cTn>
                  </p:par>
                </p:childTnLst>
              </p:cTn>
              <p:nextCondLst>
                <p:cond evt="onClick" delay="0">
                  <p:tgtEl>
                    <p:spTgt spid="33"/>
                  </p:tgtEl>
                </p:cond>
              </p:nextCondLst>
            </p:seq>
            <p:seq concurrent="1" nextAc="seek">
              <p:cTn id="47" restart="whenNotActive" fill="hold" evtFilter="cancelBubble" nodeType="interactiveSeq">
                <p:stCondLst>
                  <p:cond evt="onClick" delay="0">
                    <p:tgtEl>
                      <p:spTgt spid="34"/>
                    </p:tgtEl>
                  </p:cond>
                </p:stCondLst>
                <p:endSync evt="end" delay="0">
                  <p:rtn val="all"/>
                </p:endSync>
                <p:childTnLst>
                  <p:par>
                    <p:cTn id="48" fill="hold">
                      <p:stCondLst>
                        <p:cond delay="0"/>
                      </p:stCondLst>
                      <p:childTnLst>
                        <p:par>
                          <p:cTn id="49" fill="hold">
                            <p:stCondLst>
                              <p:cond delay="0"/>
                            </p:stCondLst>
                            <p:childTnLst>
                              <p:par>
                                <p:cTn id="50" presetID="10" presetClass="entr" presetSubtype="0" fill="hold" grpId="0" nodeType="with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fade">
                                      <p:cBhvr>
                                        <p:cTn id="52" dur="500"/>
                                        <p:tgtEl>
                                          <p:spTgt spid="28"/>
                                        </p:tgtEl>
                                      </p:cBhvr>
                                    </p:animEffect>
                                  </p:childTnLst>
                                </p:cTn>
                              </p:par>
                              <p:par>
                                <p:cTn id="53" presetID="8" presetClass="emph" presetSubtype="0" fill="hold" nodeType="withEffect">
                                  <p:stCondLst>
                                    <p:cond delay="0"/>
                                  </p:stCondLst>
                                  <p:childTnLst>
                                    <p:animRot by="2700000">
                                      <p:cBhvr>
                                        <p:cTn id="54" dur="250" fill="hold"/>
                                        <p:tgtEl>
                                          <p:spTgt spid="34"/>
                                        </p:tgtEl>
                                        <p:attrNameLst>
                                          <p:attrName>r</p:attrName>
                                        </p:attrNameLst>
                                      </p:cBhvr>
                                    </p:animRot>
                                  </p:childTnLst>
                                </p:cTn>
                              </p:par>
                            </p:childTnLst>
                          </p:cTn>
                        </p:par>
                      </p:childTnLst>
                    </p:cTn>
                  </p:par>
                  <p:par>
                    <p:cTn id="55" fill="hold">
                      <p:stCondLst>
                        <p:cond delay="indefinite"/>
                      </p:stCondLst>
                      <p:childTnLst>
                        <p:par>
                          <p:cTn id="56" fill="hold">
                            <p:stCondLst>
                              <p:cond delay="0"/>
                            </p:stCondLst>
                            <p:childTnLst>
                              <p:par>
                                <p:cTn id="57" presetID="10" presetClass="exit" presetSubtype="0" fill="hold" grpId="1" nodeType="clickEffect">
                                  <p:stCondLst>
                                    <p:cond delay="0"/>
                                  </p:stCondLst>
                                  <p:childTnLst>
                                    <p:animEffect transition="out" filter="fade">
                                      <p:cBhvr>
                                        <p:cTn id="58" dur="500"/>
                                        <p:tgtEl>
                                          <p:spTgt spid="28"/>
                                        </p:tgtEl>
                                      </p:cBhvr>
                                    </p:animEffect>
                                    <p:set>
                                      <p:cBhvr>
                                        <p:cTn id="59" dur="1" fill="hold">
                                          <p:stCondLst>
                                            <p:cond delay="499"/>
                                          </p:stCondLst>
                                        </p:cTn>
                                        <p:tgtEl>
                                          <p:spTgt spid="28"/>
                                        </p:tgtEl>
                                        <p:attrNameLst>
                                          <p:attrName>style.visibility</p:attrName>
                                        </p:attrNameLst>
                                      </p:cBhvr>
                                      <p:to>
                                        <p:strVal val="hidden"/>
                                      </p:to>
                                    </p:set>
                                  </p:childTnLst>
                                </p:cTn>
                              </p:par>
                              <p:par>
                                <p:cTn id="60" presetID="8" presetClass="emph" presetSubtype="0" fill="hold" nodeType="withEffect">
                                  <p:stCondLst>
                                    <p:cond delay="0"/>
                                  </p:stCondLst>
                                  <p:childTnLst>
                                    <p:animRot by="-2700000">
                                      <p:cBhvr>
                                        <p:cTn id="61" dur="250" fill="hold"/>
                                        <p:tgtEl>
                                          <p:spTgt spid="34"/>
                                        </p:tgtEl>
                                        <p:attrNameLst>
                                          <p:attrName>r</p:attrName>
                                        </p:attrNameLst>
                                      </p:cBhvr>
                                    </p:animRot>
                                  </p:childTnLst>
                                </p:cTn>
                              </p:par>
                            </p:childTnLst>
                          </p:cTn>
                        </p:par>
                      </p:childTnLst>
                    </p:cTn>
                  </p:par>
                </p:childTnLst>
              </p:cTn>
              <p:nextCondLst>
                <p:cond evt="onClick" delay="0">
                  <p:tgtEl>
                    <p:spTgt spid="34"/>
                  </p:tgtEl>
                </p:cond>
              </p:nextCondLst>
            </p:seq>
          </p:childTnLst>
        </p:cTn>
      </p:par>
    </p:tnLst>
    <p:bldLst>
      <p:bldP spid="27" grpId="0" animBg="1"/>
      <p:bldP spid="27" grpId="1" animBg="1"/>
      <p:bldP spid="28" grpId="0" animBg="1"/>
      <p:bldP spid="28" grpId="1" animBg="1"/>
      <p:bldP spid="29" grpId="0" animBg="1"/>
      <p:bldP spid="29" grpId="1" animBg="1"/>
      <p:bldP spid="30" grpId="0" animBg="1"/>
      <p:bldP spid="30"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9889D5-8414-54C9-5C37-489BAA5017A3}"/>
            </a:ext>
          </a:extLst>
        </p:cNvPr>
        <p:cNvGrpSpPr/>
        <p:nvPr/>
      </p:nvGrpSpPr>
      <p:grpSpPr>
        <a:xfrm>
          <a:off x="0" y="0"/>
          <a:ext cx="0" cy="0"/>
          <a:chOff x="0" y="0"/>
          <a:chExt cx="0" cy="0"/>
        </a:xfrm>
      </p:grpSpPr>
      <p:sp>
        <p:nvSpPr>
          <p:cNvPr id="2" name="6">
            <a:extLst>
              <a:ext uri="{FF2B5EF4-FFF2-40B4-BE49-F238E27FC236}">
                <a16:creationId xmlns:a16="http://schemas.microsoft.com/office/drawing/2014/main" id="{7612A1AF-6A38-D01E-2168-D12A1B6FCD63}"/>
              </a:ext>
            </a:extLst>
          </p:cNvPr>
          <p:cNvSpPr/>
          <p:nvPr/>
        </p:nvSpPr>
        <p:spPr>
          <a:xfrm>
            <a:off x="7978265" y="3595911"/>
            <a:ext cx="3224245" cy="1551121"/>
          </a:xfrm>
          <a:prstGeom prst="roundRect">
            <a:avLst>
              <a:gd name="adj" fmla="val 11197"/>
            </a:avLst>
          </a:prstGeom>
          <a:solidFill>
            <a:srgbClr val="FDE1E0"/>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rIns="180000" rtlCol="0" anchor="ctr"/>
          <a:lstStyle/>
          <a:p>
            <a:pPr algn="ctr"/>
            <a:r>
              <a:rPr lang="en-US" sz="1400" dirty="0">
                <a:solidFill>
                  <a:srgbClr val="414141"/>
                </a:solidFill>
                <a:latin typeface="Montserrat" pitchFamily="2" charset="77"/>
                <a:ea typeface="Sztosfixed" pitchFamily="2" charset="77"/>
                <a:cs typeface="Sztosfixed" pitchFamily="2" charset="77"/>
              </a:rPr>
              <a:t>Having a happy and healthy tummy.</a:t>
            </a:r>
          </a:p>
        </p:txBody>
      </p:sp>
      <p:sp>
        <p:nvSpPr>
          <p:cNvPr id="6" name="5">
            <a:extLst>
              <a:ext uri="{FF2B5EF4-FFF2-40B4-BE49-F238E27FC236}">
                <a16:creationId xmlns:a16="http://schemas.microsoft.com/office/drawing/2014/main" id="{C72C7D57-A111-572E-38D4-4911B29324D7}"/>
              </a:ext>
            </a:extLst>
          </p:cNvPr>
          <p:cNvSpPr/>
          <p:nvPr/>
        </p:nvSpPr>
        <p:spPr>
          <a:xfrm>
            <a:off x="4483006" y="3595911"/>
            <a:ext cx="3224826" cy="1551121"/>
          </a:xfrm>
          <a:prstGeom prst="roundRect">
            <a:avLst>
              <a:gd name="adj" fmla="val 11197"/>
            </a:avLst>
          </a:prstGeom>
          <a:solidFill>
            <a:srgbClr val="FDE1E0"/>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rIns="180000" rtlCol="0" anchor="ctr"/>
          <a:lstStyle/>
          <a:p>
            <a:pPr algn="ctr"/>
            <a:r>
              <a:rPr lang="en-US" sz="1400" dirty="0">
                <a:solidFill>
                  <a:srgbClr val="414141"/>
                </a:solidFill>
                <a:latin typeface="Montserrat" pitchFamily="2" charset="77"/>
                <a:ea typeface="Sztosfixed" pitchFamily="2" charset="77"/>
                <a:cs typeface="Sztosfixed" pitchFamily="2" charset="77"/>
              </a:rPr>
              <a:t>A part of plant food that helps our tummies work well.</a:t>
            </a:r>
          </a:p>
        </p:txBody>
      </p:sp>
      <p:sp>
        <p:nvSpPr>
          <p:cNvPr id="4" name="4">
            <a:extLst>
              <a:ext uri="{FF2B5EF4-FFF2-40B4-BE49-F238E27FC236}">
                <a16:creationId xmlns:a16="http://schemas.microsoft.com/office/drawing/2014/main" id="{643E4428-FB4E-213B-079F-EF34D6C0A6DD}"/>
              </a:ext>
            </a:extLst>
          </p:cNvPr>
          <p:cNvSpPr/>
          <p:nvPr/>
        </p:nvSpPr>
        <p:spPr>
          <a:xfrm>
            <a:off x="987165" y="3595911"/>
            <a:ext cx="3224827" cy="1551121"/>
          </a:xfrm>
          <a:prstGeom prst="roundRect">
            <a:avLst>
              <a:gd name="adj" fmla="val 11197"/>
            </a:avLst>
          </a:prstGeom>
          <a:solidFill>
            <a:srgbClr val="FDE1E0"/>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rIns="180000" rtlCol="0" anchor="ctr"/>
          <a:lstStyle/>
          <a:p>
            <a:pPr algn="ctr"/>
            <a:r>
              <a:rPr lang="en-US" sz="1400" dirty="0">
                <a:solidFill>
                  <a:srgbClr val="414141"/>
                </a:solidFill>
                <a:latin typeface="Montserrat" pitchFamily="2" charset="77"/>
                <a:ea typeface="Sztosfixed" pitchFamily="2" charset="77"/>
                <a:cs typeface="Sztosfixed" pitchFamily="2" charset="77"/>
              </a:rPr>
              <a:t>A special antioxidant found mostly in mushrooms that helps protect our cells from damage. It can also keep our brain healthy, helping us think clearly and stay focused.</a:t>
            </a:r>
          </a:p>
        </p:txBody>
      </p:sp>
      <p:sp>
        <p:nvSpPr>
          <p:cNvPr id="3" name="3">
            <a:extLst>
              <a:ext uri="{FF2B5EF4-FFF2-40B4-BE49-F238E27FC236}">
                <a16:creationId xmlns:a16="http://schemas.microsoft.com/office/drawing/2014/main" id="{AB989EDB-CCA3-4B9C-6A6C-ACFCF2E06EF5}"/>
              </a:ext>
            </a:extLst>
          </p:cNvPr>
          <p:cNvSpPr/>
          <p:nvPr/>
        </p:nvSpPr>
        <p:spPr>
          <a:xfrm>
            <a:off x="7978265" y="1814248"/>
            <a:ext cx="3224245" cy="1551121"/>
          </a:xfrm>
          <a:prstGeom prst="roundRect">
            <a:avLst>
              <a:gd name="adj" fmla="val 11197"/>
            </a:avLst>
          </a:prstGeom>
          <a:solidFill>
            <a:srgbClr val="FDE1E0"/>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rIns="180000" rtlCol="0" anchor="ctr"/>
          <a:lstStyle/>
          <a:p>
            <a:pPr algn="ctr"/>
            <a:r>
              <a:rPr lang="en-US" sz="1400" dirty="0">
                <a:solidFill>
                  <a:srgbClr val="414141"/>
                </a:solidFill>
                <a:latin typeface="Montserrat" pitchFamily="2" charset="77"/>
                <a:ea typeface="Sztosfixed" pitchFamily="2" charset="77"/>
                <a:cs typeface="Sztosfixed" pitchFamily="2" charset="77"/>
              </a:rPr>
              <a:t>How our bodies break down food so we can get energy and grow.</a:t>
            </a:r>
          </a:p>
        </p:txBody>
      </p:sp>
      <p:sp>
        <p:nvSpPr>
          <p:cNvPr id="7" name="2">
            <a:extLst>
              <a:ext uri="{FF2B5EF4-FFF2-40B4-BE49-F238E27FC236}">
                <a16:creationId xmlns:a16="http://schemas.microsoft.com/office/drawing/2014/main" id="{814FA9E0-2588-1CFE-5FA8-E00FA7C7D8F9}"/>
              </a:ext>
            </a:extLst>
          </p:cNvPr>
          <p:cNvSpPr/>
          <p:nvPr/>
        </p:nvSpPr>
        <p:spPr>
          <a:xfrm>
            <a:off x="4483006" y="1814248"/>
            <a:ext cx="3224826" cy="1551121"/>
          </a:xfrm>
          <a:prstGeom prst="roundRect">
            <a:avLst>
              <a:gd name="adj" fmla="val 11197"/>
            </a:avLst>
          </a:prstGeom>
          <a:solidFill>
            <a:srgbClr val="FDE1E0"/>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rIns="180000" rtlCol="0" anchor="ctr"/>
          <a:lstStyle/>
          <a:p>
            <a:pPr algn="ctr"/>
            <a:r>
              <a:rPr lang="en-US" sz="1400" dirty="0">
                <a:solidFill>
                  <a:srgbClr val="414141"/>
                </a:solidFill>
                <a:latin typeface="Montserrat" pitchFamily="2" charset="77"/>
                <a:ea typeface="Sztosfixed" pitchFamily="2" charset="77"/>
                <a:cs typeface="Sztosfixed" pitchFamily="2" charset="77"/>
              </a:rPr>
              <a:t>Is found inside the mushroom's cells and acts as a </a:t>
            </a:r>
            <a:r>
              <a:rPr lang="en-US" sz="1400" dirty="0" err="1">
                <a:solidFill>
                  <a:srgbClr val="414141"/>
                </a:solidFill>
                <a:latin typeface="Montserrat" pitchFamily="2" charset="77"/>
                <a:ea typeface="Sztosfixed" pitchFamily="2" charset="77"/>
                <a:cs typeface="Sztosfixed" pitchFamily="2" charset="77"/>
              </a:rPr>
              <a:t>fibre</a:t>
            </a:r>
            <a:r>
              <a:rPr lang="en-US" sz="1400" dirty="0">
                <a:solidFill>
                  <a:srgbClr val="414141"/>
                </a:solidFill>
                <a:latin typeface="Montserrat" pitchFamily="2" charset="77"/>
                <a:ea typeface="Sztosfixed" pitchFamily="2" charset="77"/>
                <a:cs typeface="Sztosfixed" pitchFamily="2" charset="77"/>
              </a:rPr>
              <a:t> when we eat mushrooms.</a:t>
            </a:r>
          </a:p>
        </p:txBody>
      </p:sp>
      <p:sp>
        <p:nvSpPr>
          <p:cNvPr id="5" name="1">
            <a:extLst>
              <a:ext uri="{FF2B5EF4-FFF2-40B4-BE49-F238E27FC236}">
                <a16:creationId xmlns:a16="http://schemas.microsoft.com/office/drawing/2014/main" id="{EF0100ED-13F3-87E9-1BAF-8680BD183607}"/>
              </a:ext>
            </a:extLst>
          </p:cNvPr>
          <p:cNvSpPr/>
          <p:nvPr/>
        </p:nvSpPr>
        <p:spPr>
          <a:xfrm>
            <a:off x="987165" y="1814248"/>
            <a:ext cx="3224827" cy="1551121"/>
          </a:xfrm>
          <a:prstGeom prst="roundRect">
            <a:avLst>
              <a:gd name="adj" fmla="val 11197"/>
            </a:avLst>
          </a:prstGeom>
          <a:solidFill>
            <a:srgbClr val="FDE1E0"/>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rIns="180000" rtlCol="0" anchor="ctr"/>
          <a:lstStyle/>
          <a:p>
            <a:pPr algn="ctr"/>
            <a:r>
              <a:rPr lang="en-US" sz="1400" dirty="0">
                <a:solidFill>
                  <a:srgbClr val="414141"/>
                </a:solidFill>
                <a:latin typeface="Montserrat" pitchFamily="2" charset="77"/>
                <a:ea typeface="Sztosfixed" pitchFamily="2" charset="77"/>
                <a:cs typeface="Sztosfixed" pitchFamily="2" charset="77"/>
              </a:rPr>
              <a:t>Special helpers in food that keep our bodies healthy and strong.</a:t>
            </a:r>
          </a:p>
        </p:txBody>
      </p:sp>
      <p:sp>
        <p:nvSpPr>
          <p:cNvPr id="9" name="immune">
            <a:extLst>
              <a:ext uri="{FF2B5EF4-FFF2-40B4-BE49-F238E27FC236}">
                <a16:creationId xmlns:a16="http://schemas.microsoft.com/office/drawing/2014/main" id="{351FBF9C-8EE2-AC7B-71C5-CED431B5AFA4}"/>
              </a:ext>
            </a:extLst>
          </p:cNvPr>
          <p:cNvSpPr/>
          <p:nvPr/>
        </p:nvSpPr>
        <p:spPr>
          <a:xfrm>
            <a:off x="7978846" y="3595911"/>
            <a:ext cx="3224245" cy="1551121"/>
          </a:xfrm>
          <a:prstGeom prst="roundRect">
            <a:avLst>
              <a:gd name="adj" fmla="val 11197"/>
            </a:avLst>
          </a:prstGeom>
          <a:solidFill>
            <a:srgbClr val="F54636"/>
          </a:solidFill>
          <a:ln>
            <a:solidFill>
              <a:srgbClr val="F5463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Sztosfixed" pitchFamily="2" charset="77"/>
                <a:ea typeface="Sztosfixed" pitchFamily="2" charset="77"/>
                <a:cs typeface="Sztosfixed" pitchFamily="2" charset="77"/>
              </a:rPr>
              <a:t>Gut health</a:t>
            </a:r>
          </a:p>
        </p:txBody>
      </p:sp>
      <p:sp>
        <p:nvSpPr>
          <p:cNvPr id="16" name="gut">
            <a:extLst>
              <a:ext uri="{FF2B5EF4-FFF2-40B4-BE49-F238E27FC236}">
                <a16:creationId xmlns:a16="http://schemas.microsoft.com/office/drawing/2014/main" id="{B71DEAE5-0383-5C59-E92E-0401D5F6A6F4}"/>
              </a:ext>
            </a:extLst>
          </p:cNvPr>
          <p:cNvSpPr/>
          <p:nvPr/>
        </p:nvSpPr>
        <p:spPr>
          <a:xfrm>
            <a:off x="4483587" y="3595911"/>
            <a:ext cx="3224826" cy="1551121"/>
          </a:xfrm>
          <a:prstGeom prst="roundRect">
            <a:avLst>
              <a:gd name="adj" fmla="val 11197"/>
            </a:avLst>
          </a:prstGeom>
          <a:solidFill>
            <a:srgbClr val="F54636"/>
          </a:solidFill>
          <a:ln>
            <a:solidFill>
              <a:srgbClr val="F5463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bg1"/>
                </a:solidFill>
                <a:latin typeface="Sztosfixed" pitchFamily="2" charset="77"/>
                <a:ea typeface="Sztosfixed" pitchFamily="2" charset="77"/>
                <a:cs typeface="Sztosfixed" pitchFamily="2" charset="77"/>
              </a:rPr>
              <a:t>Fibre</a:t>
            </a:r>
            <a:endParaRPr lang="en-US" sz="2400" b="1" dirty="0">
              <a:solidFill>
                <a:schemeClr val="bg1"/>
              </a:solidFill>
              <a:latin typeface="Sztosfixed" pitchFamily="2" charset="77"/>
              <a:ea typeface="Sztosfixed" pitchFamily="2" charset="77"/>
              <a:cs typeface="Sztosfixed" pitchFamily="2" charset="77"/>
            </a:endParaRPr>
          </a:p>
        </p:txBody>
      </p:sp>
      <p:sp>
        <p:nvSpPr>
          <p:cNvPr id="10" name="expose">
            <a:extLst>
              <a:ext uri="{FF2B5EF4-FFF2-40B4-BE49-F238E27FC236}">
                <a16:creationId xmlns:a16="http://schemas.microsoft.com/office/drawing/2014/main" id="{BE7DF512-28F9-8AD7-3EBE-0CA5682EDBC8}"/>
              </a:ext>
            </a:extLst>
          </p:cNvPr>
          <p:cNvSpPr/>
          <p:nvPr/>
        </p:nvSpPr>
        <p:spPr>
          <a:xfrm>
            <a:off x="7978846" y="1814248"/>
            <a:ext cx="3224245" cy="1551121"/>
          </a:xfrm>
          <a:prstGeom prst="roundRect">
            <a:avLst>
              <a:gd name="adj" fmla="val 11197"/>
            </a:avLst>
          </a:prstGeom>
          <a:solidFill>
            <a:srgbClr val="F54636"/>
          </a:solidFill>
          <a:ln>
            <a:solidFill>
              <a:srgbClr val="F5463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Sztosfixed" pitchFamily="2" charset="77"/>
                <a:ea typeface="Sztosfixed" pitchFamily="2" charset="77"/>
                <a:cs typeface="Sztosfixed" pitchFamily="2" charset="77"/>
              </a:rPr>
              <a:t>Digestion</a:t>
            </a:r>
          </a:p>
        </p:txBody>
      </p:sp>
      <p:sp>
        <p:nvSpPr>
          <p:cNvPr id="17" name="digest">
            <a:extLst>
              <a:ext uri="{FF2B5EF4-FFF2-40B4-BE49-F238E27FC236}">
                <a16:creationId xmlns:a16="http://schemas.microsoft.com/office/drawing/2014/main" id="{1E4AD8F0-735B-AA96-EBE2-2EAC6B9F1083}"/>
              </a:ext>
            </a:extLst>
          </p:cNvPr>
          <p:cNvSpPr/>
          <p:nvPr/>
        </p:nvSpPr>
        <p:spPr>
          <a:xfrm>
            <a:off x="4483587" y="1814248"/>
            <a:ext cx="3224826" cy="1551121"/>
          </a:xfrm>
          <a:prstGeom prst="roundRect">
            <a:avLst>
              <a:gd name="adj" fmla="val 11197"/>
            </a:avLst>
          </a:prstGeom>
          <a:solidFill>
            <a:srgbClr val="F54636"/>
          </a:solidFill>
          <a:ln>
            <a:solidFill>
              <a:srgbClr val="F5463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Sztosfixed" pitchFamily="2" charset="77"/>
                <a:ea typeface="Sztosfixed" pitchFamily="2" charset="77"/>
                <a:cs typeface="Sztosfixed" pitchFamily="2" charset="77"/>
              </a:rPr>
              <a:t>Chitin</a:t>
            </a:r>
          </a:p>
        </p:txBody>
      </p:sp>
      <p:sp>
        <p:nvSpPr>
          <p:cNvPr id="14" name="antiox">
            <a:extLst>
              <a:ext uri="{FF2B5EF4-FFF2-40B4-BE49-F238E27FC236}">
                <a16:creationId xmlns:a16="http://schemas.microsoft.com/office/drawing/2014/main" id="{8D77716A-4E52-01F4-999B-8730730AD30D}"/>
              </a:ext>
            </a:extLst>
          </p:cNvPr>
          <p:cNvSpPr/>
          <p:nvPr/>
        </p:nvSpPr>
        <p:spPr>
          <a:xfrm>
            <a:off x="987746" y="1814248"/>
            <a:ext cx="3224827" cy="1551121"/>
          </a:xfrm>
          <a:prstGeom prst="roundRect">
            <a:avLst>
              <a:gd name="adj" fmla="val 11197"/>
            </a:avLst>
          </a:prstGeom>
          <a:solidFill>
            <a:srgbClr val="F54636"/>
          </a:solidFill>
          <a:ln>
            <a:solidFill>
              <a:srgbClr val="F5463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Sztosfixed" pitchFamily="2" charset="77"/>
                <a:ea typeface="Sztosfixed" pitchFamily="2" charset="77"/>
                <a:cs typeface="Sztosfixed" pitchFamily="2" charset="77"/>
              </a:rPr>
              <a:t>Antioxidants</a:t>
            </a:r>
          </a:p>
        </p:txBody>
      </p:sp>
      <p:sp>
        <p:nvSpPr>
          <p:cNvPr id="11" name="fibre">
            <a:extLst>
              <a:ext uri="{FF2B5EF4-FFF2-40B4-BE49-F238E27FC236}">
                <a16:creationId xmlns:a16="http://schemas.microsoft.com/office/drawing/2014/main" id="{83E31724-5B5D-4950-EBA5-69444757CABB}"/>
              </a:ext>
            </a:extLst>
          </p:cNvPr>
          <p:cNvSpPr/>
          <p:nvPr/>
        </p:nvSpPr>
        <p:spPr>
          <a:xfrm>
            <a:off x="987746" y="3595911"/>
            <a:ext cx="3224827" cy="1551121"/>
          </a:xfrm>
          <a:prstGeom prst="roundRect">
            <a:avLst>
              <a:gd name="adj" fmla="val 11197"/>
            </a:avLst>
          </a:prstGeom>
          <a:solidFill>
            <a:srgbClr val="F54636"/>
          </a:solidFill>
          <a:ln>
            <a:solidFill>
              <a:srgbClr val="F5463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Sztosfixed" pitchFamily="2" charset="77"/>
                <a:ea typeface="Sztosfixed" pitchFamily="2" charset="77"/>
                <a:cs typeface="Sztosfixed" pitchFamily="2" charset="77"/>
              </a:rPr>
              <a:t>Ergothioneine</a:t>
            </a:r>
          </a:p>
        </p:txBody>
      </p:sp>
      <p:sp>
        <p:nvSpPr>
          <p:cNvPr id="12" name="Title 1">
            <a:extLst>
              <a:ext uri="{FF2B5EF4-FFF2-40B4-BE49-F238E27FC236}">
                <a16:creationId xmlns:a16="http://schemas.microsoft.com/office/drawing/2014/main" id="{421414F5-96CC-2DEA-AF4F-D069A74D2FD6}"/>
              </a:ext>
            </a:extLst>
          </p:cNvPr>
          <p:cNvSpPr txBox="1">
            <a:spLocks/>
          </p:cNvSpPr>
          <p:nvPr/>
        </p:nvSpPr>
        <p:spPr>
          <a:xfrm>
            <a:off x="3805620" y="352331"/>
            <a:ext cx="4580760" cy="56207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chemeClr val="bg1"/>
                </a:solidFill>
                <a:latin typeface="Sztosfixed" pitchFamily="2" charset="77"/>
                <a:ea typeface="Sztosfixed" pitchFamily="2" charset="77"/>
                <a:cs typeface="Sztosfixed" pitchFamily="2" charset="77"/>
              </a:rPr>
              <a:t>Vocabulary</a:t>
            </a:r>
          </a:p>
        </p:txBody>
      </p:sp>
      <p:grpSp>
        <p:nvGrpSpPr>
          <p:cNvPr id="20" name="menu">
            <a:extLst>
              <a:ext uri="{FF2B5EF4-FFF2-40B4-BE49-F238E27FC236}">
                <a16:creationId xmlns:a16="http://schemas.microsoft.com/office/drawing/2014/main" id="{6DDC9FB3-389E-2583-C628-952C6E367C28}"/>
              </a:ext>
            </a:extLst>
          </p:cNvPr>
          <p:cNvGrpSpPr/>
          <p:nvPr/>
        </p:nvGrpSpPr>
        <p:grpSpPr>
          <a:xfrm>
            <a:off x="11474101" y="2871719"/>
            <a:ext cx="460535" cy="1114561"/>
            <a:chOff x="151927" y="2325786"/>
            <a:chExt cx="260682" cy="630889"/>
          </a:xfrm>
        </p:grpSpPr>
        <p:sp>
          <p:nvSpPr>
            <p:cNvPr id="21" name="Rectangle: Rounded Corners 63">
              <a:extLst>
                <a:ext uri="{FF2B5EF4-FFF2-40B4-BE49-F238E27FC236}">
                  <a16:creationId xmlns:a16="http://schemas.microsoft.com/office/drawing/2014/main" id="{653186B4-24AD-A7ED-185D-FA119A5BBEBD}"/>
                </a:ext>
              </a:extLst>
            </p:cNvPr>
            <p:cNvSpPr/>
            <p:nvPr/>
          </p:nvSpPr>
          <p:spPr>
            <a:xfrm rot="10800000">
              <a:off x="151927" y="2325786"/>
              <a:ext cx="260682" cy="630889"/>
            </a:xfrm>
            <a:prstGeom prst="roundRect">
              <a:avLst>
                <a:gd name="adj" fmla="val 50000"/>
              </a:avLst>
            </a:prstGeom>
            <a:solidFill>
              <a:srgbClr val="FBF7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highlight>
                  <a:srgbClr val="FFFF00"/>
                </a:highlight>
              </a:endParaRPr>
            </a:p>
          </p:txBody>
        </p:sp>
        <p:pic>
          <p:nvPicPr>
            <p:cNvPr id="22" name="a4">
              <a:hlinkClick r:id="" action="ppaction://hlinkshowjump?jump=nextslide"/>
              <a:extLst>
                <a:ext uri="{FF2B5EF4-FFF2-40B4-BE49-F238E27FC236}">
                  <a16:creationId xmlns:a16="http://schemas.microsoft.com/office/drawing/2014/main" id="{E7CB12D5-15EA-7E44-E3D1-0C486AB5427A}"/>
                </a:ext>
              </a:extLst>
            </p:cNvPr>
            <p:cNvPicPr>
              <a:picLocks noChangeAspect="1"/>
            </p:cNvPicPr>
            <p:nvPr/>
          </p:nvPicPr>
          <p:blipFill>
            <a:blip r:embed="rId2"/>
            <a:srcRect/>
            <a:stretch/>
          </p:blipFill>
          <p:spPr>
            <a:xfrm>
              <a:off x="204687" y="2740767"/>
              <a:ext cx="154441" cy="106747"/>
            </a:xfrm>
            <a:prstGeom prst="rect">
              <a:avLst/>
            </a:prstGeom>
          </p:spPr>
        </p:pic>
        <p:pic>
          <p:nvPicPr>
            <p:cNvPr id="23" name="a4">
              <a:hlinkClick r:id="" action="ppaction://hlinkshowjump?jump=previousslide"/>
              <a:extLst>
                <a:ext uri="{FF2B5EF4-FFF2-40B4-BE49-F238E27FC236}">
                  <a16:creationId xmlns:a16="http://schemas.microsoft.com/office/drawing/2014/main" id="{01E0381F-1DB2-FB08-CAFE-2F3CEC04DBA2}"/>
                </a:ext>
              </a:extLst>
            </p:cNvPr>
            <p:cNvPicPr>
              <a:picLocks noChangeAspect="1"/>
            </p:cNvPicPr>
            <p:nvPr/>
          </p:nvPicPr>
          <p:blipFill>
            <a:blip r:embed="rId2"/>
            <a:srcRect/>
            <a:stretch/>
          </p:blipFill>
          <p:spPr>
            <a:xfrm rot="10800000">
              <a:off x="204687" y="2434554"/>
              <a:ext cx="154441" cy="106747"/>
            </a:xfrm>
            <a:prstGeom prst="rect">
              <a:avLst/>
            </a:prstGeom>
          </p:spPr>
        </p:pic>
      </p:grpSp>
      <p:grpSp>
        <p:nvGrpSpPr>
          <p:cNvPr id="8" name="hint">
            <a:extLst>
              <a:ext uri="{FF2B5EF4-FFF2-40B4-BE49-F238E27FC236}">
                <a16:creationId xmlns:a16="http://schemas.microsoft.com/office/drawing/2014/main" id="{8A87159B-2567-E34F-F5BA-44D2F1514258}"/>
              </a:ext>
            </a:extLst>
          </p:cNvPr>
          <p:cNvGrpSpPr/>
          <p:nvPr/>
        </p:nvGrpSpPr>
        <p:grpSpPr>
          <a:xfrm>
            <a:off x="8094157" y="5845762"/>
            <a:ext cx="2497643" cy="577699"/>
            <a:chOff x="8094157" y="5845762"/>
            <a:chExt cx="2497643" cy="577699"/>
          </a:xfrm>
        </p:grpSpPr>
        <p:sp>
          <p:nvSpPr>
            <p:cNvPr id="18" name="Rectangle: Rounded Corners 17">
              <a:extLst>
                <a:ext uri="{FF2B5EF4-FFF2-40B4-BE49-F238E27FC236}">
                  <a16:creationId xmlns:a16="http://schemas.microsoft.com/office/drawing/2014/main" id="{579C4E48-2FA8-F6EB-6698-AA5DE4A8F96A}"/>
                </a:ext>
              </a:extLst>
            </p:cNvPr>
            <p:cNvSpPr/>
            <p:nvPr/>
          </p:nvSpPr>
          <p:spPr>
            <a:xfrm>
              <a:off x="8137921" y="5849575"/>
              <a:ext cx="2453879" cy="570073"/>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504000" rtlCol="0" anchor="ctr"/>
            <a:lstStyle/>
            <a:p>
              <a:pPr algn="ctr"/>
              <a:r>
                <a:rPr lang="en-US" sz="1200" dirty="0">
                  <a:solidFill>
                    <a:srgbClr val="9B2242"/>
                  </a:solidFill>
                  <a:latin typeface="Sztosfixed" pitchFamily="2" charset="77"/>
                  <a:ea typeface="Sztosfixed" pitchFamily="2" charset="77"/>
                  <a:cs typeface="Sztosfixed" pitchFamily="2" charset="77"/>
                </a:rPr>
                <a:t>Click on the words to reveal the definition</a:t>
              </a:r>
              <a:endParaRPr lang="en-AU" sz="1200" dirty="0">
                <a:solidFill>
                  <a:srgbClr val="9B2242"/>
                </a:solidFill>
              </a:endParaRPr>
            </a:p>
          </p:txBody>
        </p:sp>
        <p:pic>
          <p:nvPicPr>
            <p:cNvPr id="19" name="button button">
              <a:extLst>
                <a:ext uri="{FF2B5EF4-FFF2-40B4-BE49-F238E27FC236}">
                  <a16:creationId xmlns:a16="http://schemas.microsoft.com/office/drawing/2014/main" id="{B7B090C0-F689-121D-47C4-76FE9197EAEC}"/>
                </a:ext>
              </a:extLst>
            </p:cNvPr>
            <p:cNvPicPr>
              <a:picLocks noChangeAspect="1"/>
            </p:cNvPicPr>
            <p:nvPr/>
          </p:nvPicPr>
          <p:blipFill>
            <a:blip r:embed="rId3"/>
            <a:srcRect/>
            <a:stretch/>
          </p:blipFill>
          <p:spPr>
            <a:xfrm>
              <a:off x="8094157" y="5845762"/>
              <a:ext cx="572350" cy="577699"/>
            </a:xfrm>
            <a:prstGeom prst="rect">
              <a:avLst/>
            </a:prstGeom>
          </p:spPr>
        </p:pic>
      </p:grpSp>
      <p:sp>
        <p:nvSpPr>
          <p:cNvPr id="15" name="number">
            <a:extLst>
              <a:ext uri="{FF2B5EF4-FFF2-40B4-BE49-F238E27FC236}">
                <a16:creationId xmlns:a16="http://schemas.microsoft.com/office/drawing/2014/main" id="{30748B70-D97E-4BB9-B360-1364DF44FAB4}"/>
              </a:ext>
            </a:extLst>
          </p:cNvPr>
          <p:cNvSpPr txBox="1">
            <a:spLocks/>
          </p:cNvSpPr>
          <p:nvPr/>
        </p:nvSpPr>
        <p:spPr>
          <a:xfrm>
            <a:off x="11163300" y="6318135"/>
            <a:ext cx="654055" cy="393600"/>
          </a:xfrm>
          <a:prstGeom prst="rect">
            <a:avLst/>
          </a:prstGeom>
          <a:no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buSzPts val="1400"/>
            </a:pPr>
            <a:fld id="{00000000-1234-1234-1234-123412341234}" type="slidenum">
              <a:rPr lang="en" sz="2000" b="1" smtClean="0">
                <a:solidFill>
                  <a:srgbClr val="B83529"/>
                </a:solidFill>
                <a:latin typeface="Sztosfixed" pitchFamily="2" charset="77"/>
                <a:ea typeface="Sztosfixed" pitchFamily="2" charset="77"/>
                <a:cs typeface="Sztosfixed" pitchFamily="2" charset="77"/>
              </a:rPr>
              <a:pPr algn="r">
                <a:buSzPts val="1400"/>
              </a:pPr>
              <a:t>29</a:t>
            </a:fld>
            <a:endParaRPr lang="en" sz="2000" b="1" dirty="0">
              <a:solidFill>
                <a:srgbClr val="B83529"/>
              </a:solidFill>
              <a:latin typeface="Sztosfixed" pitchFamily="2" charset="77"/>
              <a:ea typeface="Sztosfixed" pitchFamily="2" charset="77"/>
              <a:cs typeface="Sztosfixed" pitchFamily="2" charset="77"/>
            </a:endParaRPr>
          </a:p>
        </p:txBody>
      </p:sp>
    </p:spTree>
    <p:extLst>
      <p:ext uri="{BB962C8B-B14F-4D97-AF65-F5344CB8AC3E}">
        <p14:creationId xmlns:p14="http://schemas.microsoft.com/office/powerpoint/2010/main" val="3673748441"/>
      </p:ext>
    </p:extLst>
  </p:cSld>
  <p:clrMapOvr>
    <a:masterClrMapping/>
  </p:clrMapOvr>
  <p:transition spd="slow" advClick="0">
    <p:push dir="u"/>
  </p:transition>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1" nodeType="clickEffect">
                                  <p:stCondLst>
                                    <p:cond delay="0"/>
                                  </p:stCondLst>
                                  <p:childTnLst>
                                    <p:animEffect transition="out" filter="fade">
                                      <p:cBhvr>
                                        <p:cTn id="6" dur="500"/>
                                        <p:tgtEl>
                                          <p:spTgt spid="17"/>
                                        </p:tgtEl>
                                      </p:cBhvr>
                                    </p:animEffect>
                                    <p:set>
                                      <p:cBhvr>
                                        <p:cTn id="7"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1" nodeType="clickEffect">
                                  <p:stCondLst>
                                    <p:cond delay="0"/>
                                  </p:stCondLst>
                                  <p:childTnLst>
                                    <p:animEffect transition="out" filter="fade">
                                      <p:cBhvr>
                                        <p:cTn id="12" dur="500"/>
                                        <p:tgtEl>
                                          <p:spTgt spid="10"/>
                                        </p:tgtEl>
                                      </p:cBhvr>
                                    </p:animEffect>
                                    <p:set>
                                      <p:cBhvr>
                                        <p:cTn id="13"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1" nodeType="clickEffect">
                                  <p:stCondLst>
                                    <p:cond delay="0"/>
                                  </p:stCondLst>
                                  <p:childTnLst>
                                    <p:animEffect transition="out" filter="fade">
                                      <p:cBhvr>
                                        <p:cTn id="18" dur="500"/>
                                        <p:tgtEl>
                                          <p:spTgt spid="11"/>
                                        </p:tgtEl>
                                      </p:cBhvr>
                                    </p:animEffect>
                                    <p:set>
                                      <p:cBhvr>
                                        <p:cTn id="19"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16"/>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1" nodeType="clickEffect">
                                  <p:stCondLst>
                                    <p:cond delay="0"/>
                                  </p:stCondLst>
                                  <p:childTnLst>
                                    <p:animEffect transition="out" filter="fade">
                                      <p:cBhvr>
                                        <p:cTn id="24" dur="500"/>
                                        <p:tgtEl>
                                          <p:spTgt spid="16"/>
                                        </p:tgtEl>
                                      </p:cBhvr>
                                    </p:animEffect>
                                    <p:set>
                                      <p:cBhvr>
                                        <p:cTn id="25"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26" restart="whenNotActive" fill="hold" evtFilter="cancelBubble" nodeType="interactiveSeq">
                <p:stCondLst>
                  <p:cond evt="onClick" delay="0">
                    <p:tgtEl>
                      <p:spTgt spid="9"/>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1" nodeType="clickEffect">
                                  <p:stCondLst>
                                    <p:cond delay="0"/>
                                  </p:stCondLst>
                                  <p:childTnLst>
                                    <p:animEffect transition="out" filter="fade">
                                      <p:cBhvr>
                                        <p:cTn id="30" dur="500"/>
                                        <p:tgtEl>
                                          <p:spTgt spid="9"/>
                                        </p:tgtEl>
                                      </p:cBhvr>
                                    </p:animEffect>
                                    <p:set>
                                      <p:cBhvr>
                                        <p:cTn id="31"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32" restart="whenNotActive" fill="hold" evtFilter="cancelBubble" nodeType="interactiveSeq">
                <p:stCondLst>
                  <p:cond evt="onClick" delay="0">
                    <p:tgtEl>
                      <p:spTgt spid="14"/>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1" nodeType="clickEffect">
                                  <p:stCondLst>
                                    <p:cond delay="0"/>
                                  </p:stCondLst>
                                  <p:childTnLst>
                                    <p:animEffect transition="out" filter="fade">
                                      <p:cBhvr>
                                        <p:cTn id="36" dur="500"/>
                                        <p:tgtEl>
                                          <p:spTgt spid="14"/>
                                        </p:tgtEl>
                                      </p:cBhvr>
                                    </p:animEffect>
                                    <p:set>
                                      <p:cBhvr>
                                        <p:cTn id="37"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38" restart="whenNotActive" fill="hold" evtFilter="cancelBubble" nodeType="interactiveSeq">
                <p:stCondLst>
                  <p:cond evt="onClick" delay="0">
                    <p:tgtEl>
                      <p:spTgt spid="7"/>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grpId="2" nodeType="click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500"/>
                                        <p:tgtEl>
                                          <p:spTgt spid="17"/>
                                        </p:tgtEl>
                                      </p:cBhvr>
                                    </p:animEffect>
                                  </p:childTnLst>
                                </p:cTn>
                              </p:par>
                            </p:childTnLst>
                          </p:cTn>
                        </p:par>
                      </p:childTnLst>
                    </p:cTn>
                  </p:par>
                </p:childTnLst>
              </p:cTn>
              <p:nextCondLst>
                <p:cond evt="onClick" delay="0">
                  <p:tgtEl>
                    <p:spTgt spid="7"/>
                  </p:tgtEl>
                </p:cond>
              </p:nextCondLst>
            </p:seq>
            <p:seq concurrent="1" nextAc="seek">
              <p:cTn id="44" restart="whenNotActive" fill="hold" evtFilter="cancelBubble" nodeType="interactiveSeq">
                <p:stCondLst>
                  <p:cond evt="onClick" delay="0">
                    <p:tgtEl>
                      <p:spTgt spid="3"/>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grpId="2" nodeType="click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fade">
                                      <p:cBhvr>
                                        <p:cTn id="49" dur="500"/>
                                        <p:tgtEl>
                                          <p:spTgt spid="10"/>
                                        </p:tgtEl>
                                      </p:cBhvr>
                                    </p:animEffect>
                                  </p:childTnLst>
                                </p:cTn>
                              </p:par>
                            </p:childTnLst>
                          </p:cTn>
                        </p:par>
                      </p:childTnLst>
                    </p:cTn>
                  </p:par>
                </p:childTnLst>
              </p:cTn>
              <p:nextCondLst>
                <p:cond evt="onClick" delay="0">
                  <p:tgtEl>
                    <p:spTgt spid="3"/>
                  </p:tgtEl>
                </p:cond>
              </p:nextCondLst>
            </p:seq>
            <p:seq concurrent="1" nextAc="seek">
              <p:cTn id="50" restart="whenNotActive" fill="hold" evtFilter="cancelBubble" nodeType="interactiveSeq">
                <p:stCondLst>
                  <p:cond evt="onClick" delay="0">
                    <p:tgtEl>
                      <p:spTgt spid="4"/>
                    </p:tgtEl>
                  </p:cond>
                </p:stCondLst>
                <p:endSync evt="end" delay="0">
                  <p:rtn val="all"/>
                </p:endSync>
                <p:childTnLst>
                  <p:par>
                    <p:cTn id="51" fill="hold">
                      <p:stCondLst>
                        <p:cond delay="0"/>
                      </p:stCondLst>
                      <p:childTnLst>
                        <p:par>
                          <p:cTn id="52" fill="hold">
                            <p:stCondLst>
                              <p:cond delay="0"/>
                            </p:stCondLst>
                            <p:childTnLst>
                              <p:par>
                                <p:cTn id="53" presetID="10" presetClass="entr" presetSubtype="0" fill="hold" grpId="2" nodeType="click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fade">
                                      <p:cBhvr>
                                        <p:cTn id="55" dur="500"/>
                                        <p:tgtEl>
                                          <p:spTgt spid="11"/>
                                        </p:tgtEl>
                                      </p:cBhvr>
                                    </p:animEffect>
                                  </p:childTnLst>
                                </p:cTn>
                              </p:par>
                            </p:childTnLst>
                          </p:cTn>
                        </p:par>
                      </p:childTnLst>
                    </p:cTn>
                  </p:par>
                </p:childTnLst>
              </p:cTn>
              <p:nextCondLst>
                <p:cond evt="onClick" delay="0">
                  <p:tgtEl>
                    <p:spTgt spid="4"/>
                  </p:tgtEl>
                </p:cond>
              </p:nextCondLst>
            </p:seq>
            <p:seq concurrent="1" nextAc="seek">
              <p:cTn id="56" restart="whenNotActive" fill="hold" evtFilter="cancelBubble" nodeType="interactiveSeq">
                <p:stCondLst>
                  <p:cond evt="onClick" delay="0">
                    <p:tgtEl>
                      <p:spTgt spid="6"/>
                    </p:tgtEl>
                  </p:cond>
                </p:stCondLst>
                <p:endSync evt="end" delay="0">
                  <p:rtn val="all"/>
                </p:endSync>
                <p:childTnLst>
                  <p:par>
                    <p:cTn id="57" fill="hold">
                      <p:stCondLst>
                        <p:cond delay="0"/>
                      </p:stCondLst>
                      <p:childTnLst>
                        <p:par>
                          <p:cTn id="58" fill="hold">
                            <p:stCondLst>
                              <p:cond delay="0"/>
                            </p:stCondLst>
                            <p:childTnLst>
                              <p:par>
                                <p:cTn id="59" presetID="10" presetClass="entr" presetSubtype="0" fill="hold" grpId="2" nodeType="clickEffect">
                                  <p:stCondLst>
                                    <p:cond delay="0"/>
                                  </p:stCondLst>
                                  <p:childTnLst>
                                    <p:set>
                                      <p:cBhvr>
                                        <p:cTn id="60" dur="1" fill="hold">
                                          <p:stCondLst>
                                            <p:cond delay="0"/>
                                          </p:stCondLst>
                                        </p:cTn>
                                        <p:tgtEl>
                                          <p:spTgt spid="16"/>
                                        </p:tgtEl>
                                        <p:attrNameLst>
                                          <p:attrName>style.visibility</p:attrName>
                                        </p:attrNameLst>
                                      </p:cBhvr>
                                      <p:to>
                                        <p:strVal val="visible"/>
                                      </p:to>
                                    </p:set>
                                    <p:animEffect transition="in" filter="fade">
                                      <p:cBhvr>
                                        <p:cTn id="61" dur="500"/>
                                        <p:tgtEl>
                                          <p:spTgt spid="16"/>
                                        </p:tgtEl>
                                      </p:cBhvr>
                                    </p:animEffect>
                                  </p:childTnLst>
                                </p:cTn>
                              </p:par>
                            </p:childTnLst>
                          </p:cTn>
                        </p:par>
                      </p:childTnLst>
                    </p:cTn>
                  </p:par>
                </p:childTnLst>
              </p:cTn>
              <p:nextCondLst>
                <p:cond evt="onClick" delay="0">
                  <p:tgtEl>
                    <p:spTgt spid="6"/>
                  </p:tgtEl>
                </p:cond>
              </p:nextCondLst>
            </p:seq>
            <p:seq concurrent="1" nextAc="seek">
              <p:cTn id="62" restart="whenNotActive" fill="hold" evtFilter="cancelBubble" nodeType="interactiveSeq">
                <p:stCondLst>
                  <p:cond evt="onClick" delay="0">
                    <p:tgtEl>
                      <p:spTgt spid="2"/>
                    </p:tgtEl>
                  </p:cond>
                </p:stCondLst>
                <p:endSync evt="end" delay="0">
                  <p:rtn val="all"/>
                </p:endSync>
                <p:childTnLst>
                  <p:par>
                    <p:cTn id="63" fill="hold">
                      <p:stCondLst>
                        <p:cond delay="0"/>
                      </p:stCondLst>
                      <p:childTnLst>
                        <p:par>
                          <p:cTn id="64" fill="hold">
                            <p:stCondLst>
                              <p:cond delay="0"/>
                            </p:stCondLst>
                            <p:childTnLst>
                              <p:par>
                                <p:cTn id="65" presetID="10" presetClass="entr" presetSubtype="0" fill="hold" grpId="2" nodeType="clickEffect">
                                  <p:stCondLst>
                                    <p:cond delay="0"/>
                                  </p:stCondLst>
                                  <p:childTnLst>
                                    <p:set>
                                      <p:cBhvr>
                                        <p:cTn id="66" dur="1" fill="hold">
                                          <p:stCondLst>
                                            <p:cond delay="0"/>
                                          </p:stCondLst>
                                        </p:cTn>
                                        <p:tgtEl>
                                          <p:spTgt spid="9"/>
                                        </p:tgtEl>
                                        <p:attrNameLst>
                                          <p:attrName>style.visibility</p:attrName>
                                        </p:attrNameLst>
                                      </p:cBhvr>
                                      <p:to>
                                        <p:strVal val="visible"/>
                                      </p:to>
                                    </p:set>
                                    <p:animEffect transition="in" filter="fade">
                                      <p:cBhvr>
                                        <p:cTn id="67" dur="500"/>
                                        <p:tgtEl>
                                          <p:spTgt spid="9"/>
                                        </p:tgtEl>
                                      </p:cBhvr>
                                    </p:animEffect>
                                  </p:childTnLst>
                                </p:cTn>
                              </p:par>
                            </p:childTnLst>
                          </p:cTn>
                        </p:par>
                      </p:childTnLst>
                    </p:cTn>
                  </p:par>
                </p:childTnLst>
              </p:cTn>
              <p:nextCondLst>
                <p:cond evt="onClick" delay="0">
                  <p:tgtEl>
                    <p:spTgt spid="2"/>
                  </p:tgtEl>
                </p:cond>
              </p:nextCondLst>
            </p:seq>
            <p:seq concurrent="1" nextAc="seek">
              <p:cTn id="68" restart="whenNotActive" fill="hold" evtFilter="cancelBubble" nodeType="interactiveSeq">
                <p:stCondLst>
                  <p:cond evt="onClick" delay="0">
                    <p:tgtEl>
                      <p:spTgt spid="5"/>
                    </p:tgtEl>
                  </p:cond>
                </p:stCondLst>
                <p:endSync evt="end" delay="0">
                  <p:rtn val="all"/>
                </p:endSync>
                <p:childTnLst>
                  <p:par>
                    <p:cTn id="69" fill="hold">
                      <p:stCondLst>
                        <p:cond delay="0"/>
                      </p:stCondLst>
                      <p:childTnLst>
                        <p:par>
                          <p:cTn id="70" fill="hold">
                            <p:stCondLst>
                              <p:cond delay="0"/>
                            </p:stCondLst>
                            <p:childTnLst>
                              <p:par>
                                <p:cTn id="71" presetID="10" presetClass="entr" presetSubtype="0" fill="hold" grpId="2" nodeType="clickEffect">
                                  <p:stCondLst>
                                    <p:cond delay="0"/>
                                  </p:stCondLst>
                                  <p:childTnLst>
                                    <p:set>
                                      <p:cBhvr>
                                        <p:cTn id="72" dur="1" fill="hold">
                                          <p:stCondLst>
                                            <p:cond delay="0"/>
                                          </p:stCondLst>
                                        </p:cTn>
                                        <p:tgtEl>
                                          <p:spTgt spid="14"/>
                                        </p:tgtEl>
                                        <p:attrNameLst>
                                          <p:attrName>style.visibility</p:attrName>
                                        </p:attrNameLst>
                                      </p:cBhvr>
                                      <p:to>
                                        <p:strVal val="visible"/>
                                      </p:to>
                                    </p:set>
                                    <p:animEffect transition="in" filter="fade">
                                      <p:cBhvr>
                                        <p:cTn id="73" dur="500"/>
                                        <p:tgtEl>
                                          <p:spTgt spid="14"/>
                                        </p:tgtEl>
                                      </p:cBhvr>
                                    </p:animEffect>
                                  </p:childTnLst>
                                </p:cTn>
                              </p:par>
                            </p:childTnLst>
                          </p:cTn>
                        </p:par>
                      </p:childTnLst>
                    </p:cTn>
                  </p:par>
                </p:childTnLst>
              </p:cTn>
              <p:nextCondLst>
                <p:cond evt="onClick" delay="0">
                  <p:tgtEl>
                    <p:spTgt spid="5"/>
                  </p:tgtEl>
                </p:cond>
              </p:nextCondLst>
            </p:seq>
          </p:childTnLst>
        </p:cTn>
      </p:par>
    </p:tnLst>
    <p:bldLst>
      <p:bldP spid="9" grpId="1" animBg="1"/>
      <p:bldP spid="9" grpId="2" animBg="1"/>
      <p:bldP spid="16" grpId="1" animBg="1"/>
      <p:bldP spid="16" grpId="2" animBg="1"/>
      <p:bldP spid="10" grpId="1" animBg="1"/>
      <p:bldP spid="10" grpId="2" animBg="1"/>
      <p:bldP spid="17" grpId="1" animBg="1"/>
      <p:bldP spid="17" grpId="2" animBg="1"/>
      <p:bldP spid="14" grpId="1" animBg="1"/>
      <p:bldP spid="14" grpId="2" animBg="1"/>
      <p:bldP spid="11" grpId="1" animBg="1"/>
      <p:bldP spid="11" grpId="2"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ycelium_b">
            <a:extLst>
              <a:ext uri="{FF2B5EF4-FFF2-40B4-BE49-F238E27FC236}">
                <a16:creationId xmlns:a16="http://schemas.microsoft.com/office/drawing/2014/main" id="{26EC16F7-0123-7F61-B10F-ABB0D8B54A95}"/>
              </a:ext>
            </a:extLst>
          </p:cNvPr>
          <p:cNvSpPr/>
          <p:nvPr/>
        </p:nvSpPr>
        <p:spPr>
          <a:xfrm>
            <a:off x="7977391" y="3086864"/>
            <a:ext cx="3224826" cy="1551121"/>
          </a:xfrm>
          <a:prstGeom prst="roundRect">
            <a:avLst>
              <a:gd name="adj" fmla="val 11197"/>
            </a:avLst>
          </a:prstGeom>
          <a:solidFill>
            <a:srgbClr val="FDE1E0"/>
          </a:solidFill>
          <a:ln>
            <a:solidFill>
              <a:srgbClr val="FDE1E0"/>
            </a:solidFill>
          </a:ln>
        </p:spPr>
        <p:style>
          <a:lnRef idx="2">
            <a:schemeClr val="accent1">
              <a:shade val="15000"/>
            </a:schemeClr>
          </a:lnRef>
          <a:fillRef idx="1">
            <a:schemeClr val="accent1"/>
          </a:fillRef>
          <a:effectRef idx="0">
            <a:schemeClr val="accent1"/>
          </a:effectRef>
          <a:fontRef idx="minor">
            <a:schemeClr val="lt1"/>
          </a:fontRef>
        </p:style>
        <p:txBody>
          <a:bodyPr lIns="108000" rIns="108000" rtlCol="0" anchor="ctr"/>
          <a:lstStyle/>
          <a:p>
            <a:pPr algn="ctr">
              <a:lnSpc>
                <a:spcPts val="1900"/>
              </a:lnSpc>
            </a:pPr>
            <a:r>
              <a:rPr lang="en-US" sz="1400" dirty="0">
                <a:solidFill>
                  <a:srgbClr val="414141"/>
                </a:solidFill>
                <a:latin typeface="Montserrat" pitchFamily="2" charset="77"/>
                <a:ea typeface="Sztosfixed" pitchFamily="2" charset="77"/>
                <a:cs typeface="Sztosfixed" pitchFamily="2" charset="77"/>
              </a:rPr>
              <a:t>A special group of living things that includes mushrooms. They are not plants or animals.</a:t>
            </a:r>
          </a:p>
        </p:txBody>
      </p:sp>
      <p:sp>
        <p:nvSpPr>
          <p:cNvPr id="2" name="mushroom_b">
            <a:extLst>
              <a:ext uri="{FF2B5EF4-FFF2-40B4-BE49-F238E27FC236}">
                <a16:creationId xmlns:a16="http://schemas.microsoft.com/office/drawing/2014/main" id="{CB37D4E3-2D51-BF59-6209-855B3FBC9157}"/>
              </a:ext>
            </a:extLst>
          </p:cNvPr>
          <p:cNvSpPr/>
          <p:nvPr/>
        </p:nvSpPr>
        <p:spPr>
          <a:xfrm>
            <a:off x="2713908" y="4868527"/>
            <a:ext cx="3224826" cy="1551121"/>
          </a:xfrm>
          <a:prstGeom prst="roundRect">
            <a:avLst>
              <a:gd name="adj" fmla="val 11197"/>
            </a:avLst>
          </a:prstGeom>
          <a:solidFill>
            <a:srgbClr val="FDE1E0"/>
          </a:solidFill>
          <a:ln>
            <a:solidFill>
              <a:srgbClr val="FDE1E0"/>
            </a:solidFill>
          </a:ln>
        </p:spPr>
        <p:style>
          <a:lnRef idx="2">
            <a:schemeClr val="accent1">
              <a:shade val="15000"/>
            </a:schemeClr>
          </a:lnRef>
          <a:fillRef idx="1">
            <a:schemeClr val="accent1"/>
          </a:fillRef>
          <a:effectRef idx="0">
            <a:schemeClr val="accent1"/>
          </a:effectRef>
          <a:fontRef idx="minor">
            <a:schemeClr val="lt1"/>
          </a:fontRef>
        </p:style>
        <p:txBody>
          <a:bodyPr lIns="180000" rIns="180000" rtlCol="0" anchor="ctr"/>
          <a:lstStyle/>
          <a:p>
            <a:pPr algn="ctr">
              <a:lnSpc>
                <a:spcPts val="1900"/>
              </a:lnSpc>
            </a:pPr>
            <a:r>
              <a:rPr lang="en-US" sz="1400" dirty="0">
                <a:solidFill>
                  <a:srgbClr val="414141"/>
                </a:solidFill>
                <a:latin typeface="Montserrat" pitchFamily="2" charset="77"/>
                <a:ea typeface="Sztosfixed" pitchFamily="2" charset="77"/>
                <a:cs typeface="Sztosfixed" pitchFamily="2" charset="77"/>
              </a:rPr>
              <a:t> The thin layers under the cap where spores are made.</a:t>
            </a:r>
          </a:p>
        </p:txBody>
      </p:sp>
      <p:sp>
        <p:nvSpPr>
          <p:cNvPr id="3" name="Foraying_b">
            <a:extLst>
              <a:ext uri="{FF2B5EF4-FFF2-40B4-BE49-F238E27FC236}">
                <a16:creationId xmlns:a16="http://schemas.microsoft.com/office/drawing/2014/main" id="{A0AD6E6E-D578-8CDB-D06C-573525483123}"/>
              </a:ext>
            </a:extLst>
          </p:cNvPr>
          <p:cNvSpPr/>
          <p:nvPr/>
        </p:nvSpPr>
        <p:spPr>
          <a:xfrm>
            <a:off x="7977972" y="1305201"/>
            <a:ext cx="3224826" cy="1551121"/>
          </a:xfrm>
          <a:prstGeom prst="roundRect">
            <a:avLst>
              <a:gd name="adj" fmla="val 11197"/>
            </a:avLst>
          </a:prstGeom>
          <a:solidFill>
            <a:srgbClr val="FDE1E0"/>
          </a:solidFill>
          <a:ln>
            <a:solidFill>
              <a:srgbClr val="FDE1E0"/>
            </a:solidFill>
          </a:ln>
        </p:spPr>
        <p:style>
          <a:lnRef idx="2">
            <a:schemeClr val="accent1">
              <a:shade val="15000"/>
            </a:schemeClr>
          </a:lnRef>
          <a:fillRef idx="1">
            <a:schemeClr val="accent1"/>
          </a:fillRef>
          <a:effectRef idx="0">
            <a:schemeClr val="accent1"/>
          </a:effectRef>
          <a:fontRef idx="minor">
            <a:schemeClr val="lt1"/>
          </a:fontRef>
        </p:style>
        <p:txBody>
          <a:bodyPr lIns="180000" rIns="180000" rtlCol="0" anchor="ctr"/>
          <a:lstStyle/>
          <a:p>
            <a:pPr algn="ctr">
              <a:lnSpc>
                <a:spcPts val="1900"/>
              </a:lnSpc>
            </a:pPr>
            <a:r>
              <a:rPr lang="en-US" sz="1400" dirty="0">
                <a:solidFill>
                  <a:srgbClr val="414141"/>
                </a:solidFill>
                <a:latin typeface="Montserrat" pitchFamily="2" charset="77"/>
                <a:ea typeface="Sztosfixed" pitchFamily="2" charset="77"/>
                <a:cs typeface="Sztosfixed" pitchFamily="2" charset="77"/>
              </a:rPr>
              <a:t>Something that is safe to eat.</a:t>
            </a:r>
          </a:p>
        </p:txBody>
      </p:sp>
      <p:sp>
        <p:nvSpPr>
          <p:cNvPr id="4" name="fungi_b">
            <a:extLst>
              <a:ext uri="{FF2B5EF4-FFF2-40B4-BE49-F238E27FC236}">
                <a16:creationId xmlns:a16="http://schemas.microsoft.com/office/drawing/2014/main" id="{5A5DFC5E-4D3B-F2C0-F08B-931C2B9FE70C}"/>
              </a:ext>
            </a:extLst>
          </p:cNvPr>
          <p:cNvSpPr/>
          <p:nvPr/>
        </p:nvSpPr>
        <p:spPr>
          <a:xfrm>
            <a:off x="987458" y="3086864"/>
            <a:ext cx="3224826" cy="1551121"/>
          </a:xfrm>
          <a:prstGeom prst="roundRect">
            <a:avLst>
              <a:gd name="adj" fmla="val 11197"/>
            </a:avLst>
          </a:prstGeom>
          <a:solidFill>
            <a:srgbClr val="FDE1E0"/>
          </a:solidFill>
          <a:ln>
            <a:solidFill>
              <a:srgbClr val="FDE1E0"/>
            </a:solidFill>
          </a:ln>
        </p:spPr>
        <p:style>
          <a:lnRef idx="2">
            <a:schemeClr val="accent1">
              <a:shade val="15000"/>
            </a:schemeClr>
          </a:lnRef>
          <a:fillRef idx="1">
            <a:schemeClr val="accent1"/>
          </a:fillRef>
          <a:effectRef idx="0">
            <a:schemeClr val="accent1"/>
          </a:effectRef>
          <a:fontRef idx="minor">
            <a:schemeClr val="lt1"/>
          </a:fontRef>
        </p:style>
        <p:txBody>
          <a:bodyPr lIns="180000" rIns="180000" rtlCol="0" anchor="ctr"/>
          <a:lstStyle/>
          <a:p>
            <a:pPr algn="ctr">
              <a:lnSpc>
                <a:spcPts val="1900"/>
              </a:lnSpc>
            </a:pPr>
            <a:r>
              <a:rPr lang="en-US" sz="1400" dirty="0">
                <a:solidFill>
                  <a:srgbClr val="414141"/>
                </a:solidFill>
                <a:latin typeface="Montserrat" pitchFamily="2" charset="77"/>
                <a:ea typeface="Sztosfixed" pitchFamily="2" charset="77"/>
                <a:cs typeface="Sztosfixed" pitchFamily="2" charset="77"/>
              </a:rPr>
              <a:t>To look for food, especially in the wild.</a:t>
            </a:r>
          </a:p>
        </p:txBody>
      </p:sp>
      <p:sp>
        <p:nvSpPr>
          <p:cNvPr id="5" name="cap_b">
            <a:extLst>
              <a:ext uri="{FF2B5EF4-FFF2-40B4-BE49-F238E27FC236}">
                <a16:creationId xmlns:a16="http://schemas.microsoft.com/office/drawing/2014/main" id="{90D7DBCB-5DDC-8711-A17C-29157E51745D}"/>
              </a:ext>
            </a:extLst>
          </p:cNvPr>
          <p:cNvSpPr/>
          <p:nvPr/>
        </p:nvSpPr>
        <p:spPr>
          <a:xfrm>
            <a:off x="987458" y="1305201"/>
            <a:ext cx="3224826" cy="1551121"/>
          </a:xfrm>
          <a:prstGeom prst="roundRect">
            <a:avLst>
              <a:gd name="adj" fmla="val 11197"/>
            </a:avLst>
          </a:prstGeom>
          <a:solidFill>
            <a:srgbClr val="FDE1E0"/>
          </a:solidFill>
          <a:ln>
            <a:solidFill>
              <a:srgbClr val="FDE1E0"/>
            </a:solidFill>
          </a:ln>
        </p:spPr>
        <p:style>
          <a:lnRef idx="2">
            <a:schemeClr val="accent1">
              <a:shade val="15000"/>
            </a:schemeClr>
          </a:lnRef>
          <a:fillRef idx="1">
            <a:schemeClr val="accent1"/>
          </a:fillRef>
          <a:effectRef idx="0">
            <a:schemeClr val="accent1"/>
          </a:effectRef>
          <a:fontRef idx="minor">
            <a:schemeClr val="lt1"/>
          </a:fontRef>
        </p:style>
        <p:txBody>
          <a:bodyPr lIns="180000" rIns="180000" rtlCol="0" anchor="ctr"/>
          <a:lstStyle/>
          <a:p>
            <a:pPr algn="ctr">
              <a:lnSpc>
                <a:spcPts val="1900"/>
              </a:lnSpc>
            </a:pPr>
            <a:r>
              <a:rPr lang="en-US" sz="1400" dirty="0">
                <a:solidFill>
                  <a:srgbClr val="414141"/>
                </a:solidFill>
                <a:latin typeface="Montserrat" pitchFamily="2" charset="77"/>
                <a:ea typeface="Sztosfixed" pitchFamily="2" charset="77"/>
                <a:cs typeface="Sztosfixed" pitchFamily="2" charset="77"/>
              </a:rPr>
              <a:t>The top of the mushroom.</a:t>
            </a:r>
          </a:p>
        </p:txBody>
      </p:sp>
      <p:sp>
        <p:nvSpPr>
          <p:cNvPr id="6" name="gills_b">
            <a:extLst>
              <a:ext uri="{FF2B5EF4-FFF2-40B4-BE49-F238E27FC236}">
                <a16:creationId xmlns:a16="http://schemas.microsoft.com/office/drawing/2014/main" id="{16E8757E-C711-4F8F-99A3-5D4453FA60C2}"/>
              </a:ext>
            </a:extLst>
          </p:cNvPr>
          <p:cNvSpPr/>
          <p:nvPr/>
        </p:nvSpPr>
        <p:spPr>
          <a:xfrm>
            <a:off x="4483006" y="3086864"/>
            <a:ext cx="3224826" cy="1551121"/>
          </a:xfrm>
          <a:prstGeom prst="roundRect">
            <a:avLst>
              <a:gd name="adj" fmla="val 11197"/>
            </a:avLst>
          </a:prstGeom>
          <a:solidFill>
            <a:srgbClr val="FDE1E0"/>
          </a:solidFill>
          <a:ln>
            <a:solidFill>
              <a:srgbClr val="FDE1E0"/>
            </a:solidFill>
          </a:ln>
        </p:spPr>
        <p:style>
          <a:lnRef idx="2">
            <a:schemeClr val="accent1">
              <a:shade val="15000"/>
            </a:schemeClr>
          </a:lnRef>
          <a:fillRef idx="1">
            <a:schemeClr val="accent1"/>
          </a:fillRef>
          <a:effectRef idx="0">
            <a:schemeClr val="accent1"/>
          </a:effectRef>
          <a:fontRef idx="minor">
            <a:schemeClr val="lt1"/>
          </a:fontRef>
        </p:style>
        <p:txBody>
          <a:bodyPr lIns="180000" rIns="180000" rtlCol="0" anchor="ctr"/>
          <a:lstStyle/>
          <a:p>
            <a:pPr algn="ctr">
              <a:lnSpc>
                <a:spcPts val="1900"/>
              </a:lnSpc>
            </a:pPr>
            <a:r>
              <a:rPr lang="en-US" sz="1400" dirty="0">
                <a:solidFill>
                  <a:srgbClr val="414141"/>
                </a:solidFill>
                <a:latin typeface="Montserrat" pitchFamily="2" charset="77"/>
                <a:ea typeface="Sztosfixed" pitchFamily="2" charset="77"/>
                <a:cs typeface="Sztosfixed" pitchFamily="2" charset="77"/>
              </a:rPr>
              <a:t>To look for mushrooms, but not eat or touch them.</a:t>
            </a:r>
          </a:p>
        </p:txBody>
      </p:sp>
      <p:sp>
        <p:nvSpPr>
          <p:cNvPr id="7" name="forage_b">
            <a:extLst>
              <a:ext uri="{FF2B5EF4-FFF2-40B4-BE49-F238E27FC236}">
                <a16:creationId xmlns:a16="http://schemas.microsoft.com/office/drawing/2014/main" id="{43645AB9-0524-2DF8-F8DA-FFE7F20003EF}"/>
              </a:ext>
            </a:extLst>
          </p:cNvPr>
          <p:cNvSpPr/>
          <p:nvPr/>
        </p:nvSpPr>
        <p:spPr>
          <a:xfrm>
            <a:off x="4483006" y="1305201"/>
            <a:ext cx="3224826" cy="1551121"/>
          </a:xfrm>
          <a:prstGeom prst="roundRect">
            <a:avLst>
              <a:gd name="adj" fmla="val 11197"/>
            </a:avLst>
          </a:prstGeom>
          <a:solidFill>
            <a:srgbClr val="FDE1E0"/>
          </a:solidFill>
          <a:ln>
            <a:solidFill>
              <a:srgbClr val="FDE1E0"/>
            </a:solidFill>
          </a:ln>
        </p:spPr>
        <p:style>
          <a:lnRef idx="2">
            <a:schemeClr val="accent1">
              <a:shade val="15000"/>
            </a:schemeClr>
          </a:lnRef>
          <a:fillRef idx="1">
            <a:schemeClr val="accent1"/>
          </a:fillRef>
          <a:effectRef idx="0">
            <a:schemeClr val="accent1"/>
          </a:effectRef>
          <a:fontRef idx="minor">
            <a:schemeClr val="lt1"/>
          </a:fontRef>
        </p:style>
        <p:txBody>
          <a:bodyPr lIns="180000" rIns="180000" rtlCol="0" anchor="ctr"/>
          <a:lstStyle/>
          <a:p>
            <a:pPr algn="ctr">
              <a:lnSpc>
                <a:spcPts val="1900"/>
              </a:lnSpc>
            </a:pPr>
            <a:r>
              <a:rPr lang="en-US" sz="1400" dirty="0">
                <a:solidFill>
                  <a:srgbClr val="414141"/>
                </a:solidFill>
                <a:latin typeface="Montserrat" pitchFamily="2" charset="77"/>
                <a:ea typeface="Sztosfixed" pitchFamily="2" charset="77"/>
                <a:cs typeface="Sztosfixed" pitchFamily="2" charset="77"/>
              </a:rPr>
              <a:t>An ecosystem is made up of all the living and nonliving things in an area.</a:t>
            </a:r>
          </a:p>
        </p:txBody>
      </p:sp>
      <p:sp>
        <p:nvSpPr>
          <p:cNvPr id="15" name="mushroom_b">
            <a:extLst>
              <a:ext uri="{FF2B5EF4-FFF2-40B4-BE49-F238E27FC236}">
                <a16:creationId xmlns:a16="http://schemas.microsoft.com/office/drawing/2014/main" id="{64E659F9-D806-0B2A-BCED-7930162FBBA7}"/>
              </a:ext>
            </a:extLst>
          </p:cNvPr>
          <p:cNvSpPr/>
          <p:nvPr/>
        </p:nvSpPr>
        <p:spPr>
          <a:xfrm>
            <a:off x="6252104" y="4868527"/>
            <a:ext cx="3224826" cy="1551121"/>
          </a:xfrm>
          <a:prstGeom prst="roundRect">
            <a:avLst>
              <a:gd name="adj" fmla="val 11197"/>
            </a:avLst>
          </a:prstGeom>
          <a:solidFill>
            <a:srgbClr val="FDE1E0"/>
          </a:solidFill>
          <a:ln>
            <a:solidFill>
              <a:srgbClr val="FDE1E0"/>
            </a:solidFill>
          </a:ln>
        </p:spPr>
        <p:style>
          <a:lnRef idx="2">
            <a:schemeClr val="accent1">
              <a:shade val="15000"/>
            </a:schemeClr>
          </a:lnRef>
          <a:fillRef idx="1">
            <a:schemeClr val="accent1"/>
          </a:fillRef>
          <a:effectRef idx="0">
            <a:schemeClr val="accent1"/>
          </a:effectRef>
          <a:fontRef idx="minor">
            <a:schemeClr val="lt1"/>
          </a:fontRef>
        </p:style>
        <p:txBody>
          <a:bodyPr lIns="180000" rIns="180000" rtlCol="0" anchor="ctr"/>
          <a:lstStyle/>
          <a:p>
            <a:pPr algn="ctr"/>
            <a:r>
              <a:rPr lang="en-US" sz="1200" dirty="0">
                <a:solidFill>
                  <a:srgbClr val="414141"/>
                </a:solidFill>
                <a:latin typeface="Montserrat" pitchFamily="2" charset="77"/>
                <a:ea typeface="Sztosfixed" pitchFamily="2" charset="77"/>
                <a:cs typeface="Sztosfixed" pitchFamily="2" charset="77"/>
              </a:rPr>
              <a:t>Hyphae are the feathery, hair-like threads that branch out, and form the large network called a mycelium. Each hyphae help the mushroom get food by releasing enzymes to break it down and absorb the nutrients.</a:t>
            </a:r>
          </a:p>
        </p:txBody>
      </p:sp>
      <p:sp>
        <p:nvSpPr>
          <p:cNvPr id="18" name="Mycelium">
            <a:extLst>
              <a:ext uri="{FF2B5EF4-FFF2-40B4-BE49-F238E27FC236}">
                <a16:creationId xmlns:a16="http://schemas.microsoft.com/office/drawing/2014/main" id="{1CF68B20-D55F-0D74-8BC9-63350F654917}"/>
              </a:ext>
            </a:extLst>
          </p:cNvPr>
          <p:cNvSpPr/>
          <p:nvPr/>
        </p:nvSpPr>
        <p:spPr>
          <a:xfrm>
            <a:off x="7977972" y="3086864"/>
            <a:ext cx="3224826" cy="1551121"/>
          </a:xfrm>
          <a:prstGeom prst="roundRect">
            <a:avLst>
              <a:gd name="adj" fmla="val 11197"/>
            </a:avLst>
          </a:prstGeom>
          <a:solidFill>
            <a:srgbClr val="F54636"/>
          </a:solidFill>
          <a:ln>
            <a:solidFill>
              <a:srgbClr val="F5463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Sztosfixed" pitchFamily="2" charset="77"/>
                <a:ea typeface="Sztosfixed" pitchFamily="2" charset="77"/>
                <a:cs typeface="Sztosfixed" pitchFamily="2" charset="77"/>
              </a:rPr>
              <a:t>Fungi</a:t>
            </a:r>
          </a:p>
        </p:txBody>
      </p:sp>
      <p:sp>
        <p:nvSpPr>
          <p:cNvPr id="9" name="Mushroom">
            <a:extLst>
              <a:ext uri="{FF2B5EF4-FFF2-40B4-BE49-F238E27FC236}">
                <a16:creationId xmlns:a16="http://schemas.microsoft.com/office/drawing/2014/main" id="{1DCED948-E45E-D13A-ACF3-7907E6754CC7}"/>
              </a:ext>
            </a:extLst>
          </p:cNvPr>
          <p:cNvSpPr/>
          <p:nvPr/>
        </p:nvSpPr>
        <p:spPr>
          <a:xfrm>
            <a:off x="2714489" y="4868527"/>
            <a:ext cx="3224826" cy="1551121"/>
          </a:xfrm>
          <a:prstGeom prst="roundRect">
            <a:avLst>
              <a:gd name="adj" fmla="val 11197"/>
            </a:avLst>
          </a:prstGeom>
          <a:solidFill>
            <a:srgbClr val="F54636"/>
          </a:solidFill>
          <a:ln>
            <a:solidFill>
              <a:srgbClr val="F5463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Sztosfixed" pitchFamily="2" charset="77"/>
                <a:ea typeface="Sztosfixed" pitchFamily="2" charset="77"/>
                <a:cs typeface="Sztosfixed" pitchFamily="2" charset="77"/>
              </a:rPr>
              <a:t>Gills</a:t>
            </a:r>
          </a:p>
        </p:txBody>
      </p:sp>
      <p:sp>
        <p:nvSpPr>
          <p:cNvPr id="16" name="Gills">
            <a:extLst>
              <a:ext uri="{FF2B5EF4-FFF2-40B4-BE49-F238E27FC236}">
                <a16:creationId xmlns:a16="http://schemas.microsoft.com/office/drawing/2014/main" id="{B8366C80-3D24-DF82-5EAE-C1E92370C274}"/>
              </a:ext>
            </a:extLst>
          </p:cNvPr>
          <p:cNvSpPr/>
          <p:nvPr/>
        </p:nvSpPr>
        <p:spPr>
          <a:xfrm>
            <a:off x="4483587" y="3086864"/>
            <a:ext cx="3224826" cy="1551121"/>
          </a:xfrm>
          <a:prstGeom prst="roundRect">
            <a:avLst>
              <a:gd name="adj" fmla="val 11197"/>
            </a:avLst>
          </a:prstGeom>
          <a:solidFill>
            <a:srgbClr val="F54636"/>
          </a:solidFill>
          <a:ln>
            <a:solidFill>
              <a:srgbClr val="F5463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Sztosfixed" pitchFamily="2" charset="77"/>
                <a:ea typeface="Sztosfixed" pitchFamily="2" charset="77"/>
                <a:cs typeface="Sztosfixed" pitchFamily="2" charset="77"/>
              </a:rPr>
              <a:t>Foraying</a:t>
            </a:r>
          </a:p>
        </p:txBody>
      </p:sp>
      <p:sp>
        <p:nvSpPr>
          <p:cNvPr id="11" name="Fungi">
            <a:extLst>
              <a:ext uri="{FF2B5EF4-FFF2-40B4-BE49-F238E27FC236}">
                <a16:creationId xmlns:a16="http://schemas.microsoft.com/office/drawing/2014/main" id="{E8A8B49B-01C0-8505-88CF-492F4A7E245E}"/>
              </a:ext>
            </a:extLst>
          </p:cNvPr>
          <p:cNvSpPr/>
          <p:nvPr/>
        </p:nvSpPr>
        <p:spPr>
          <a:xfrm>
            <a:off x="987458" y="3086864"/>
            <a:ext cx="3224826" cy="1551121"/>
          </a:xfrm>
          <a:prstGeom prst="roundRect">
            <a:avLst>
              <a:gd name="adj" fmla="val 11197"/>
            </a:avLst>
          </a:prstGeom>
          <a:solidFill>
            <a:srgbClr val="F54636"/>
          </a:solidFill>
          <a:ln>
            <a:solidFill>
              <a:srgbClr val="F5463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Sztosfixed" pitchFamily="2" charset="77"/>
                <a:ea typeface="Sztosfixed" pitchFamily="2" charset="77"/>
                <a:cs typeface="Sztosfixed" pitchFamily="2" charset="77"/>
              </a:rPr>
              <a:t>Forage</a:t>
            </a:r>
          </a:p>
        </p:txBody>
      </p:sp>
      <p:sp>
        <p:nvSpPr>
          <p:cNvPr id="10" name="Foraying">
            <a:extLst>
              <a:ext uri="{FF2B5EF4-FFF2-40B4-BE49-F238E27FC236}">
                <a16:creationId xmlns:a16="http://schemas.microsoft.com/office/drawing/2014/main" id="{50C47EA0-82F2-0E23-C631-C8F35EE73D3A}"/>
              </a:ext>
            </a:extLst>
          </p:cNvPr>
          <p:cNvSpPr/>
          <p:nvPr/>
        </p:nvSpPr>
        <p:spPr>
          <a:xfrm>
            <a:off x="7978553" y="1305201"/>
            <a:ext cx="3224826" cy="1551121"/>
          </a:xfrm>
          <a:prstGeom prst="roundRect">
            <a:avLst>
              <a:gd name="adj" fmla="val 11197"/>
            </a:avLst>
          </a:prstGeom>
          <a:solidFill>
            <a:srgbClr val="F54636"/>
          </a:solidFill>
          <a:ln>
            <a:solidFill>
              <a:srgbClr val="F5463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Sztosfixed" pitchFamily="2" charset="77"/>
                <a:ea typeface="Sztosfixed" pitchFamily="2" charset="77"/>
                <a:cs typeface="Sztosfixed" pitchFamily="2" charset="77"/>
              </a:rPr>
              <a:t>Edible</a:t>
            </a:r>
          </a:p>
        </p:txBody>
      </p:sp>
      <p:sp>
        <p:nvSpPr>
          <p:cNvPr id="17" name="Forage">
            <a:extLst>
              <a:ext uri="{FF2B5EF4-FFF2-40B4-BE49-F238E27FC236}">
                <a16:creationId xmlns:a16="http://schemas.microsoft.com/office/drawing/2014/main" id="{15A01FB4-B686-25D1-5A93-DDD40CC2267B}"/>
              </a:ext>
            </a:extLst>
          </p:cNvPr>
          <p:cNvSpPr/>
          <p:nvPr/>
        </p:nvSpPr>
        <p:spPr>
          <a:xfrm>
            <a:off x="4483587" y="1305201"/>
            <a:ext cx="3224826" cy="1551121"/>
          </a:xfrm>
          <a:prstGeom prst="roundRect">
            <a:avLst>
              <a:gd name="adj" fmla="val 11197"/>
            </a:avLst>
          </a:prstGeom>
          <a:solidFill>
            <a:srgbClr val="F54636"/>
          </a:solidFill>
          <a:ln>
            <a:solidFill>
              <a:srgbClr val="F5463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Sztosfixed" pitchFamily="2" charset="77"/>
                <a:ea typeface="Sztosfixed" pitchFamily="2" charset="77"/>
                <a:cs typeface="Sztosfixed" pitchFamily="2" charset="77"/>
              </a:rPr>
              <a:t>Ecosystem</a:t>
            </a:r>
          </a:p>
        </p:txBody>
      </p:sp>
      <p:sp>
        <p:nvSpPr>
          <p:cNvPr id="14" name="cap">
            <a:extLst>
              <a:ext uri="{FF2B5EF4-FFF2-40B4-BE49-F238E27FC236}">
                <a16:creationId xmlns:a16="http://schemas.microsoft.com/office/drawing/2014/main" id="{A0397F11-5629-2206-D285-06F531AE3AFC}"/>
              </a:ext>
            </a:extLst>
          </p:cNvPr>
          <p:cNvSpPr/>
          <p:nvPr/>
        </p:nvSpPr>
        <p:spPr>
          <a:xfrm>
            <a:off x="987458" y="1305201"/>
            <a:ext cx="3224826" cy="1551121"/>
          </a:xfrm>
          <a:prstGeom prst="roundRect">
            <a:avLst>
              <a:gd name="adj" fmla="val 11197"/>
            </a:avLst>
          </a:prstGeom>
          <a:solidFill>
            <a:srgbClr val="F54636"/>
          </a:solidFill>
          <a:ln>
            <a:solidFill>
              <a:srgbClr val="F5463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Sztosfixed" pitchFamily="2" charset="77"/>
                <a:ea typeface="Sztosfixed" pitchFamily="2" charset="77"/>
                <a:cs typeface="Sztosfixed" pitchFamily="2" charset="77"/>
              </a:rPr>
              <a:t>Cap</a:t>
            </a:r>
          </a:p>
        </p:txBody>
      </p:sp>
      <p:grpSp>
        <p:nvGrpSpPr>
          <p:cNvPr id="20" name="menu">
            <a:extLst>
              <a:ext uri="{FF2B5EF4-FFF2-40B4-BE49-F238E27FC236}">
                <a16:creationId xmlns:a16="http://schemas.microsoft.com/office/drawing/2014/main" id="{550D90B2-2931-5125-6CF3-E0B4FD4DB9CF}"/>
              </a:ext>
            </a:extLst>
          </p:cNvPr>
          <p:cNvGrpSpPr/>
          <p:nvPr/>
        </p:nvGrpSpPr>
        <p:grpSpPr>
          <a:xfrm>
            <a:off x="11474101" y="2871719"/>
            <a:ext cx="460535" cy="1114561"/>
            <a:chOff x="151927" y="2325786"/>
            <a:chExt cx="260682" cy="630889"/>
          </a:xfrm>
        </p:grpSpPr>
        <p:sp>
          <p:nvSpPr>
            <p:cNvPr id="21" name="Rectangle: Rounded Corners 63">
              <a:extLst>
                <a:ext uri="{FF2B5EF4-FFF2-40B4-BE49-F238E27FC236}">
                  <a16:creationId xmlns:a16="http://schemas.microsoft.com/office/drawing/2014/main" id="{7956F8A6-3AEE-2769-521E-00613265DD28}"/>
                </a:ext>
              </a:extLst>
            </p:cNvPr>
            <p:cNvSpPr/>
            <p:nvPr/>
          </p:nvSpPr>
          <p:spPr>
            <a:xfrm rot="10800000">
              <a:off x="151927" y="2325786"/>
              <a:ext cx="260682" cy="630889"/>
            </a:xfrm>
            <a:prstGeom prst="roundRect">
              <a:avLst>
                <a:gd name="adj" fmla="val 50000"/>
              </a:avLst>
            </a:prstGeom>
            <a:solidFill>
              <a:srgbClr val="FFFFF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highlight>
                  <a:srgbClr val="FFFF00"/>
                </a:highlight>
              </a:endParaRPr>
            </a:p>
          </p:txBody>
        </p:sp>
        <p:pic>
          <p:nvPicPr>
            <p:cNvPr id="24" name="a4">
              <a:hlinkClick r:id="" action="ppaction://hlinkshowjump?jump=nextslide"/>
              <a:extLst>
                <a:ext uri="{FF2B5EF4-FFF2-40B4-BE49-F238E27FC236}">
                  <a16:creationId xmlns:a16="http://schemas.microsoft.com/office/drawing/2014/main" id="{C46BA303-1773-F227-44EF-26D2FAD5B88E}"/>
                </a:ext>
              </a:extLst>
            </p:cNvPr>
            <p:cNvPicPr>
              <a:picLocks noChangeAspect="1"/>
            </p:cNvPicPr>
            <p:nvPr/>
          </p:nvPicPr>
          <p:blipFill>
            <a:blip r:embed="rId3"/>
            <a:srcRect/>
            <a:stretch/>
          </p:blipFill>
          <p:spPr>
            <a:xfrm>
              <a:off x="204687" y="2740767"/>
              <a:ext cx="154441" cy="106747"/>
            </a:xfrm>
            <a:prstGeom prst="rect">
              <a:avLst/>
            </a:prstGeom>
          </p:spPr>
        </p:pic>
        <p:pic>
          <p:nvPicPr>
            <p:cNvPr id="23" name="a4">
              <a:hlinkClick r:id="" action="ppaction://hlinkshowjump?jump=previousslide"/>
              <a:extLst>
                <a:ext uri="{FF2B5EF4-FFF2-40B4-BE49-F238E27FC236}">
                  <a16:creationId xmlns:a16="http://schemas.microsoft.com/office/drawing/2014/main" id="{E50C707C-5DF8-EEB2-5EFB-17DA0AF4F56A}"/>
                </a:ext>
              </a:extLst>
            </p:cNvPr>
            <p:cNvPicPr>
              <a:picLocks noChangeAspect="1"/>
            </p:cNvPicPr>
            <p:nvPr/>
          </p:nvPicPr>
          <p:blipFill>
            <a:blip r:embed="rId3"/>
            <a:srcRect/>
            <a:stretch/>
          </p:blipFill>
          <p:spPr>
            <a:xfrm rot="10800000">
              <a:off x="204687" y="2434554"/>
              <a:ext cx="154441" cy="106747"/>
            </a:xfrm>
            <a:prstGeom prst="rect">
              <a:avLst/>
            </a:prstGeom>
          </p:spPr>
        </p:pic>
      </p:grpSp>
      <p:sp>
        <p:nvSpPr>
          <p:cNvPr id="12" name="Title 1">
            <a:extLst>
              <a:ext uri="{FF2B5EF4-FFF2-40B4-BE49-F238E27FC236}">
                <a16:creationId xmlns:a16="http://schemas.microsoft.com/office/drawing/2014/main" id="{BA67A5B6-E5DB-E27F-D465-56B62AD8F4F0}"/>
              </a:ext>
            </a:extLst>
          </p:cNvPr>
          <p:cNvSpPr txBox="1">
            <a:spLocks/>
          </p:cNvSpPr>
          <p:nvPr/>
        </p:nvSpPr>
        <p:spPr>
          <a:xfrm>
            <a:off x="4326321" y="352331"/>
            <a:ext cx="3539358" cy="49857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chemeClr val="bg1"/>
                </a:solidFill>
                <a:latin typeface="Sztosfixed" pitchFamily="2" charset="77"/>
                <a:ea typeface="Sztosfixed" pitchFamily="2" charset="77"/>
                <a:cs typeface="Sztosfixed" pitchFamily="2" charset="77"/>
              </a:rPr>
              <a:t>Vocabulary</a:t>
            </a:r>
          </a:p>
        </p:txBody>
      </p:sp>
      <p:sp>
        <p:nvSpPr>
          <p:cNvPr id="19" name="number">
            <a:extLst>
              <a:ext uri="{FF2B5EF4-FFF2-40B4-BE49-F238E27FC236}">
                <a16:creationId xmlns:a16="http://schemas.microsoft.com/office/drawing/2014/main" id="{C86CCB6F-2A56-A88F-B52E-7A9E295BA687}"/>
              </a:ext>
            </a:extLst>
          </p:cNvPr>
          <p:cNvSpPr txBox="1">
            <a:spLocks/>
          </p:cNvSpPr>
          <p:nvPr/>
        </p:nvSpPr>
        <p:spPr>
          <a:xfrm>
            <a:off x="11316807" y="6318135"/>
            <a:ext cx="500548" cy="393600"/>
          </a:xfrm>
          <a:prstGeom prst="rect">
            <a:avLst/>
          </a:prstGeom>
          <a:no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buSzPts val="1400"/>
            </a:pPr>
            <a:fld id="{00000000-1234-1234-1234-123412341234}" type="slidenum">
              <a:rPr lang="en" sz="2000" b="1" smtClean="0">
                <a:solidFill>
                  <a:srgbClr val="B83529"/>
                </a:solidFill>
                <a:latin typeface="Sztosfixed" pitchFamily="2" charset="77"/>
                <a:ea typeface="Sztosfixed" pitchFamily="2" charset="77"/>
                <a:cs typeface="Sztosfixed" pitchFamily="2" charset="77"/>
              </a:rPr>
              <a:pPr algn="r">
                <a:buSzPts val="1400"/>
              </a:pPr>
              <a:t>3</a:t>
            </a:fld>
            <a:endParaRPr lang="en" sz="2000" b="1" dirty="0">
              <a:solidFill>
                <a:srgbClr val="B83529"/>
              </a:solidFill>
              <a:latin typeface="Sztosfixed" pitchFamily="2" charset="77"/>
              <a:ea typeface="Sztosfixed" pitchFamily="2" charset="77"/>
              <a:cs typeface="Sztosfixed" pitchFamily="2" charset="77"/>
            </a:endParaRPr>
          </a:p>
        </p:txBody>
      </p:sp>
      <p:grpSp>
        <p:nvGrpSpPr>
          <p:cNvPr id="29" name="hint">
            <a:extLst>
              <a:ext uri="{FF2B5EF4-FFF2-40B4-BE49-F238E27FC236}">
                <a16:creationId xmlns:a16="http://schemas.microsoft.com/office/drawing/2014/main" id="{5DA08A41-040C-010B-8AE8-3BA9A0DEE454}"/>
              </a:ext>
            </a:extLst>
          </p:cNvPr>
          <p:cNvGrpSpPr/>
          <p:nvPr/>
        </p:nvGrpSpPr>
        <p:grpSpPr>
          <a:xfrm>
            <a:off x="879326" y="352331"/>
            <a:ext cx="2497643" cy="577699"/>
            <a:chOff x="8094157" y="5845762"/>
            <a:chExt cx="2497643" cy="577699"/>
          </a:xfrm>
        </p:grpSpPr>
        <p:sp>
          <p:nvSpPr>
            <p:cNvPr id="28" name="Rectangle: Rounded Corners 27">
              <a:extLst>
                <a:ext uri="{FF2B5EF4-FFF2-40B4-BE49-F238E27FC236}">
                  <a16:creationId xmlns:a16="http://schemas.microsoft.com/office/drawing/2014/main" id="{19CB69A2-B46C-08AF-2596-3633F22FE767}"/>
                </a:ext>
              </a:extLst>
            </p:cNvPr>
            <p:cNvSpPr/>
            <p:nvPr/>
          </p:nvSpPr>
          <p:spPr>
            <a:xfrm>
              <a:off x="8137921" y="5849575"/>
              <a:ext cx="2453879" cy="570073"/>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504000" rtlCol="0" anchor="ctr"/>
            <a:lstStyle/>
            <a:p>
              <a:pPr algn="ctr"/>
              <a:r>
                <a:rPr lang="en-US" sz="1200" dirty="0">
                  <a:solidFill>
                    <a:srgbClr val="9B2242"/>
                  </a:solidFill>
                  <a:latin typeface="Sztosfixed" pitchFamily="2" charset="77"/>
                  <a:ea typeface="Sztosfixed" pitchFamily="2" charset="77"/>
                  <a:cs typeface="Sztosfixed" pitchFamily="2" charset="77"/>
                </a:rPr>
                <a:t>Click on the words to reveal the definition</a:t>
              </a:r>
              <a:endParaRPr lang="en-AU" sz="1200" dirty="0">
                <a:solidFill>
                  <a:srgbClr val="9B2242"/>
                </a:solidFill>
              </a:endParaRPr>
            </a:p>
          </p:txBody>
        </p:sp>
        <p:pic>
          <p:nvPicPr>
            <p:cNvPr id="27" name="button button">
              <a:extLst>
                <a:ext uri="{FF2B5EF4-FFF2-40B4-BE49-F238E27FC236}">
                  <a16:creationId xmlns:a16="http://schemas.microsoft.com/office/drawing/2014/main" id="{D201AA9A-25A5-52C9-F333-8ABC0315347E}"/>
                </a:ext>
              </a:extLst>
            </p:cNvPr>
            <p:cNvPicPr>
              <a:picLocks noChangeAspect="1"/>
            </p:cNvPicPr>
            <p:nvPr/>
          </p:nvPicPr>
          <p:blipFill>
            <a:blip r:embed="rId4"/>
            <a:srcRect/>
            <a:stretch/>
          </p:blipFill>
          <p:spPr>
            <a:xfrm>
              <a:off x="8094157" y="5845762"/>
              <a:ext cx="572350" cy="577699"/>
            </a:xfrm>
            <a:prstGeom prst="rect">
              <a:avLst/>
            </a:prstGeom>
          </p:spPr>
        </p:pic>
      </p:grpSp>
      <p:sp>
        <p:nvSpPr>
          <p:cNvPr id="13" name="Mushroom">
            <a:extLst>
              <a:ext uri="{FF2B5EF4-FFF2-40B4-BE49-F238E27FC236}">
                <a16:creationId xmlns:a16="http://schemas.microsoft.com/office/drawing/2014/main" id="{8F2E45A2-557A-7546-A206-4D9D3DF00D78}"/>
              </a:ext>
            </a:extLst>
          </p:cNvPr>
          <p:cNvSpPr/>
          <p:nvPr/>
        </p:nvSpPr>
        <p:spPr>
          <a:xfrm>
            <a:off x="6252685" y="4868527"/>
            <a:ext cx="3224826" cy="1551121"/>
          </a:xfrm>
          <a:prstGeom prst="roundRect">
            <a:avLst>
              <a:gd name="adj" fmla="val 11197"/>
            </a:avLst>
          </a:prstGeom>
          <a:solidFill>
            <a:srgbClr val="F54636"/>
          </a:solidFill>
          <a:ln>
            <a:solidFill>
              <a:srgbClr val="F5463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Sztosfixed" pitchFamily="2" charset="77"/>
                <a:ea typeface="Sztosfixed" pitchFamily="2" charset="77"/>
                <a:cs typeface="Sztosfixed" pitchFamily="2" charset="77"/>
              </a:rPr>
              <a:t>Hyphae</a:t>
            </a:r>
          </a:p>
        </p:txBody>
      </p:sp>
    </p:spTree>
    <p:extLst>
      <p:ext uri="{BB962C8B-B14F-4D97-AF65-F5344CB8AC3E}">
        <p14:creationId xmlns:p14="http://schemas.microsoft.com/office/powerpoint/2010/main" val="67300886"/>
      </p:ext>
    </p:extLst>
  </p:cSld>
  <p:clrMapOvr>
    <a:masterClrMapping/>
  </p:clrMapOvr>
  <p:transition spd="slow" advClick="0">
    <p:push dir="u"/>
  </p:transition>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10"/>
                                        </p:tgtEl>
                                      </p:cBhvr>
                                    </p:animEffect>
                                    <p:set>
                                      <p:cBhvr>
                                        <p:cTn id="13"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11"/>
                                        </p:tgtEl>
                                      </p:cBhvr>
                                    </p:animEffect>
                                    <p:set>
                                      <p:cBhvr>
                                        <p:cTn id="19"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16"/>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16"/>
                                        </p:tgtEl>
                                      </p:cBhvr>
                                    </p:animEffect>
                                    <p:set>
                                      <p:cBhvr>
                                        <p:cTn id="25"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26" restart="whenNotActive" fill="hold" evtFilter="cancelBubble" nodeType="interactiveSeq">
                <p:stCondLst>
                  <p:cond evt="onClick" delay="0">
                    <p:tgtEl>
                      <p:spTgt spid="9"/>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9"/>
                                        </p:tgtEl>
                                      </p:cBhvr>
                                    </p:animEffect>
                                    <p:set>
                                      <p:cBhvr>
                                        <p:cTn id="31"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32" restart="whenNotActive" fill="hold" evtFilter="cancelBubble" nodeType="interactiveSeq">
                <p:stCondLst>
                  <p:cond evt="onClick" delay="0">
                    <p:tgtEl>
                      <p:spTgt spid="18"/>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18"/>
                                        </p:tgtEl>
                                      </p:cBhvr>
                                    </p:animEffect>
                                    <p:set>
                                      <p:cBhvr>
                                        <p:cTn id="37"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38" restart="whenNotActive" fill="hold" evtFilter="cancelBubble" nodeType="interactiveSeq">
                <p:stCondLst>
                  <p:cond evt="onClick" delay="0">
                    <p:tgtEl>
                      <p:spTgt spid="17"/>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17"/>
                                        </p:tgtEl>
                                      </p:cBhvr>
                                    </p:animEffect>
                                    <p:set>
                                      <p:cBhvr>
                                        <p:cTn id="43"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44" restart="whenNotActive" fill="hold" evtFilter="cancelBubble" nodeType="interactiveSeq">
                <p:stCondLst>
                  <p:cond evt="onClick" delay="0">
                    <p:tgtEl>
                      <p:spTgt spid="5"/>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grpId="1" nodeType="click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fade">
                                      <p:cBhvr>
                                        <p:cTn id="49" dur="500"/>
                                        <p:tgtEl>
                                          <p:spTgt spid="14"/>
                                        </p:tgtEl>
                                      </p:cBhvr>
                                    </p:animEffect>
                                  </p:childTnLst>
                                </p:cTn>
                              </p:par>
                            </p:childTnLst>
                          </p:cTn>
                        </p:par>
                      </p:childTnLst>
                    </p:cTn>
                  </p:par>
                </p:childTnLst>
              </p:cTn>
              <p:nextCondLst>
                <p:cond evt="onClick" delay="0">
                  <p:tgtEl>
                    <p:spTgt spid="5"/>
                  </p:tgtEl>
                </p:cond>
              </p:nextCondLst>
            </p:seq>
            <p:seq concurrent="1" nextAc="seek">
              <p:cTn id="50" restart="whenNotActive" fill="hold" evtFilter="cancelBubble" nodeType="interactiveSeq">
                <p:stCondLst>
                  <p:cond evt="onClick" delay="0">
                    <p:tgtEl>
                      <p:spTgt spid="3"/>
                    </p:tgtEl>
                  </p:cond>
                </p:stCondLst>
                <p:endSync evt="end" delay="0">
                  <p:rtn val="all"/>
                </p:endSync>
                <p:childTnLst>
                  <p:par>
                    <p:cTn id="51" fill="hold">
                      <p:stCondLst>
                        <p:cond delay="0"/>
                      </p:stCondLst>
                      <p:childTnLst>
                        <p:par>
                          <p:cTn id="52" fill="hold">
                            <p:stCondLst>
                              <p:cond delay="0"/>
                            </p:stCondLst>
                            <p:childTnLst>
                              <p:par>
                                <p:cTn id="53" presetID="10" presetClass="entr" presetSubtype="0" fill="hold" grpId="1" nodeType="click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fade">
                                      <p:cBhvr>
                                        <p:cTn id="55" dur="500"/>
                                        <p:tgtEl>
                                          <p:spTgt spid="10"/>
                                        </p:tgtEl>
                                      </p:cBhvr>
                                    </p:animEffect>
                                  </p:childTnLst>
                                </p:cTn>
                              </p:par>
                            </p:childTnLst>
                          </p:cTn>
                        </p:par>
                      </p:childTnLst>
                    </p:cTn>
                  </p:par>
                </p:childTnLst>
              </p:cTn>
              <p:nextCondLst>
                <p:cond evt="onClick" delay="0">
                  <p:tgtEl>
                    <p:spTgt spid="3"/>
                  </p:tgtEl>
                </p:cond>
              </p:nextCondLst>
            </p:seq>
            <p:seq concurrent="1" nextAc="seek">
              <p:cTn id="56" restart="whenNotActive" fill="hold" evtFilter="cancelBubble" nodeType="interactiveSeq">
                <p:stCondLst>
                  <p:cond evt="onClick" delay="0">
                    <p:tgtEl>
                      <p:spTgt spid="4"/>
                    </p:tgtEl>
                  </p:cond>
                </p:stCondLst>
                <p:endSync evt="end" delay="0">
                  <p:rtn val="all"/>
                </p:endSync>
                <p:childTnLst>
                  <p:par>
                    <p:cTn id="57" fill="hold">
                      <p:stCondLst>
                        <p:cond delay="0"/>
                      </p:stCondLst>
                      <p:childTnLst>
                        <p:par>
                          <p:cTn id="58" fill="hold">
                            <p:stCondLst>
                              <p:cond delay="0"/>
                            </p:stCondLst>
                            <p:childTnLst>
                              <p:par>
                                <p:cTn id="59" presetID="10" presetClass="entr" presetSubtype="0" fill="hold" grpId="1" nodeType="click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fade">
                                      <p:cBhvr>
                                        <p:cTn id="61" dur="500"/>
                                        <p:tgtEl>
                                          <p:spTgt spid="11"/>
                                        </p:tgtEl>
                                      </p:cBhvr>
                                    </p:animEffect>
                                  </p:childTnLst>
                                </p:cTn>
                              </p:par>
                            </p:childTnLst>
                          </p:cTn>
                        </p:par>
                      </p:childTnLst>
                    </p:cTn>
                  </p:par>
                </p:childTnLst>
              </p:cTn>
              <p:nextCondLst>
                <p:cond evt="onClick" delay="0">
                  <p:tgtEl>
                    <p:spTgt spid="4"/>
                  </p:tgtEl>
                </p:cond>
              </p:nextCondLst>
            </p:seq>
            <p:seq concurrent="1" nextAc="seek">
              <p:cTn id="62" restart="whenNotActive" fill="hold" evtFilter="cancelBubble" nodeType="interactiveSeq">
                <p:stCondLst>
                  <p:cond evt="onClick" delay="0">
                    <p:tgtEl>
                      <p:spTgt spid="6"/>
                    </p:tgtEl>
                  </p:cond>
                </p:stCondLst>
                <p:endSync evt="end" delay="0">
                  <p:rtn val="all"/>
                </p:endSync>
                <p:childTnLst>
                  <p:par>
                    <p:cTn id="63" fill="hold">
                      <p:stCondLst>
                        <p:cond delay="0"/>
                      </p:stCondLst>
                      <p:childTnLst>
                        <p:par>
                          <p:cTn id="64" fill="hold">
                            <p:stCondLst>
                              <p:cond delay="0"/>
                            </p:stCondLst>
                            <p:childTnLst>
                              <p:par>
                                <p:cTn id="65" presetID="10" presetClass="entr" presetSubtype="0" fill="hold" grpId="1" nodeType="clickEffect">
                                  <p:stCondLst>
                                    <p:cond delay="0"/>
                                  </p:stCondLst>
                                  <p:childTnLst>
                                    <p:set>
                                      <p:cBhvr>
                                        <p:cTn id="66" dur="1" fill="hold">
                                          <p:stCondLst>
                                            <p:cond delay="0"/>
                                          </p:stCondLst>
                                        </p:cTn>
                                        <p:tgtEl>
                                          <p:spTgt spid="16"/>
                                        </p:tgtEl>
                                        <p:attrNameLst>
                                          <p:attrName>style.visibility</p:attrName>
                                        </p:attrNameLst>
                                      </p:cBhvr>
                                      <p:to>
                                        <p:strVal val="visible"/>
                                      </p:to>
                                    </p:set>
                                    <p:animEffect transition="in" filter="fade">
                                      <p:cBhvr>
                                        <p:cTn id="67" dur="500"/>
                                        <p:tgtEl>
                                          <p:spTgt spid="16"/>
                                        </p:tgtEl>
                                      </p:cBhvr>
                                    </p:animEffect>
                                  </p:childTnLst>
                                </p:cTn>
                              </p:par>
                            </p:childTnLst>
                          </p:cTn>
                        </p:par>
                      </p:childTnLst>
                    </p:cTn>
                  </p:par>
                </p:childTnLst>
              </p:cTn>
              <p:nextCondLst>
                <p:cond evt="onClick" delay="0">
                  <p:tgtEl>
                    <p:spTgt spid="6"/>
                  </p:tgtEl>
                </p:cond>
              </p:nextCondLst>
            </p:seq>
            <p:seq concurrent="1" nextAc="seek">
              <p:cTn id="68" restart="whenNotActive" fill="hold" evtFilter="cancelBubble" nodeType="interactiveSeq">
                <p:stCondLst>
                  <p:cond evt="onClick" delay="0">
                    <p:tgtEl>
                      <p:spTgt spid="8"/>
                    </p:tgtEl>
                  </p:cond>
                </p:stCondLst>
                <p:endSync evt="end" delay="0">
                  <p:rtn val="all"/>
                </p:endSync>
                <p:childTnLst>
                  <p:par>
                    <p:cTn id="69" fill="hold">
                      <p:stCondLst>
                        <p:cond delay="0"/>
                      </p:stCondLst>
                      <p:childTnLst>
                        <p:par>
                          <p:cTn id="70" fill="hold">
                            <p:stCondLst>
                              <p:cond delay="0"/>
                            </p:stCondLst>
                            <p:childTnLst>
                              <p:par>
                                <p:cTn id="71" presetID="10" presetClass="entr" presetSubtype="0" fill="hold" grpId="1" nodeType="clickEffect">
                                  <p:stCondLst>
                                    <p:cond delay="0"/>
                                  </p:stCondLst>
                                  <p:childTnLst>
                                    <p:set>
                                      <p:cBhvr>
                                        <p:cTn id="72" dur="1" fill="hold">
                                          <p:stCondLst>
                                            <p:cond delay="0"/>
                                          </p:stCondLst>
                                        </p:cTn>
                                        <p:tgtEl>
                                          <p:spTgt spid="18"/>
                                        </p:tgtEl>
                                        <p:attrNameLst>
                                          <p:attrName>style.visibility</p:attrName>
                                        </p:attrNameLst>
                                      </p:cBhvr>
                                      <p:to>
                                        <p:strVal val="visible"/>
                                      </p:to>
                                    </p:set>
                                    <p:animEffect transition="in" filter="fade">
                                      <p:cBhvr>
                                        <p:cTn id="73" dur="500"/>
                                        <p:tgtEl>
                                          <p:spTgt spid="18"/>
                                        </p:tgtEl>
                                      </p:cBhvr>
                                    </p:animEffect>
                                  </p:childTnLst>
                                </p:cTn>
                              </p:par>
                            </p:childTnLst>
                          </p:cTn>
                        </p:par>
                      </p:childTnLst>
                    </p:cTn>
                  </p:par>
                </p:childTnLst>
              </p:cTn>
              <p:nextCondLst>
                <p:cond evt="onClick" delay="0">
                  <p:tgtEl>
                    <p:spTgt spid="8"/>
                  </p:tgtEl>
                </p:cond>
              </p:nextCondLst>
            </p:seq>
            <p:seq concurrent="1" nextAc="seek">
              <p:cTn id="74" restart="whenNotActive" fill="hold" evtFilter="cancelBubble" nodeType="interactiveSeq">
                <p:stCondLst>
                  <p:cond evt="onClick" delay="0">
                    <p:tgtEl>
                      <p:spTgt spid="7"/>
                    </p:tgtEl>
                  </p:cond>
                </p:stCondLst>
                <p:endSync evt="end" delay="0">
                  <p:rtn val="all"/>
                </p:endSync>
                <p:childTnLst>
                  <p:par>
                    <p:cTn id="75" fill="hold">
                      <p:stCondLst>
                        <p:cond delay="0"/>
                      </p:stCondLst>
                      <p:childTnLst>
                        <p:par>
                          <p:cTn id="76" fill="hold">
                            <p:stCondLst>
                              <p:cond delay="0"/>
                            </p:stCondLst>
                            <p:childTnLst>
                              <p:par>
                                <p:cTn id="77" presetID="10" presetClass="entr" presetSubtype="0" fill="hold" grpId="1" nodeType="clickEffect">
                                  <p:stCondLst>
                                    <p:cond delay="0"/>
                                  </p:stCondLst>
                                  <p:childTnLst>
                                    <p:set>
                                      <p:cBhvr>
                                        <p:cTn id="78" dur="1" fill="hold">
                                          <p:stCondLst>
                                            <p:cond delay="0"/>
                                          </p:stCondLst>
                                        </p:cTn>
                                        <p:tgtEl>
                                          <p:spTgt spid="17"/>
                                        </p:tgtEl>
                                        <p:attrNameLst>
                                          <p:attrName>style.visibility</p:attrName>
                                        </p:attrNameLst>
                                      </p:cBhvr>
                                      <p:to>
                                        <p:strVal val="visible"/>
                                      </p:to>
                                    </p:set>
                                    <p:animEffect transition="in" filter="fade">
                                      <p:cBhvr>
                                        <p:cTn id="79" dur="500"/>
                                        <p:tgtEl>
                                          <p:spTgt spid="17"/>
                                        </p:tgtEl>
                                      </p:cBhvr>
                                    </p:animEffect>
                                  </p:childTnLst>
                                </p:cTn>
                              </p:par>
                            </p:childTnLst>
                          </p:cTn>
                        </p:par>
                      </p:childTnLst>
                    </p:cTn>
                  </p:par>
                </p:childTnLst>
              </p:cTn>
              <p:nextCondLst>
                <p:cond evt="onClick" delay="0">
                  <p:tgtEl>
                    <p:spTgt spid="7"/>
                  </p:tgtEl>
                </p:cond>
              </p:nextCondLst>
            </p:seq>
            <p:seq concurrent="1" nextAc="seek">
              <p:cTn id="80" restart="whenNotActive" fill="hold" evtFilter="cancelBubble" nodeType="interactiveSeq">
                <p:stCondLst>
                  <p:cond evt="onClick" delay="0">
                    <p:tgtEl>
                      <p:spTgt spid="2"/>
                    </p:tgtEl>
                  </p:cond>
                </p:stCondLst>
                <p:endSync evt="end" delay="0">
                  <p:rtn val="all"/>
                </p:endSync>
                <p:childTnLst>
                  <p:par>
                    <p:cTn id="81" fill="hold">
                      <p:stCondLst>
                        <p:cond delay="0"/>
                      </p:stCondLst>
                      <p:childTnLst>
                        <p:par>
                          <p:cTn id="82" fill="hold">
                            <p:stCondLst>
                              <p:cond delay="0"/>
                            </p:stCondLst>
                            <p:childTnLst>
                              <p:par>
                                <p:cTn id="83" presetID="10" presetClass="entr" presetSubtype="0" fill="hold" grpId="1" nodeType="clickEffect">
                                  <p:stCondLst>
                                    <p:cond delay="0"/>
                                  </p:stCondLst>
                                  <p:childTnLst>
                                    <p:set>
                                      <p:cBhvr>
                                        <p:cTn id="84" dur="1" fill="hold">
                                          <p:stCondLst>
                                            <p:cond delay="0"/>
                                          </p:stCondLst>
                                        </p:cTn>
                                        <p:tgtEl>
                                          <p:spTgt spid="9"/>
                                        </p:tgtEl>
                                        <p:attrNameLst>
                                          <p:attrName>style.visibility</p:attrName>
                                        </p:attrNameLst>
                                      </p:cBhvr>
                                      <p:to>
                                        <p:strVal val="visible"/>
                                      </p:to>
                                    </p:set>
                                    <p:animEffect transition="in" filter="fade">
                                      <p:cBhvr>
                                        <p:cTn id="85" dur="500"/>
                                        <p:tgtEl>
                                          <p:spTgt spid="9"/>
                                        </p:tgtEl>
                                      </p:cBhvr>
                                    </p:animEffect>
                                  </p:childTnLst>
                                </p:cTn>
                              </p:par>
                            </p:childTnLst>
                          </p:cTn>
                        </p:par>
                      </p:childTnLst>
                    </p:cTn>
                  </p:par>
                </p:childTnLst>
              </p:cTn>
              <p:nextCondLst>
                <p:cond evt="onClick" delay="0">
                  <p:tgtEl>
                    <p:spTgt spid="2"/>
                  </p:tgtEl>
                </p:cond>
              </p:nextCondLst>
            </p:seq>
            <p:seq concurrent="1" nextAc="seek">
              <p:cTn id="86" restart="whenNotActive" fill="hold" evtFilter="cancelBubble" nodeType="interactiveSeq">
                <p:stCondLst>
                  <p:cond evt="onClick" delay="0">
                    <p:tgtEl>
                      <p:spTgt spid="13"/>
                    </p:tgtEl>
                  </p:cond>
                </p:stCondLst>
                <p:endSync evt="end" delay="0">
                  <p:rtn val="all"/>
                </p:endSync>
                <p:childTnLst>
                  <p:par>
                    <p:cTn id="87" fill="hold">
                      <p:stCondLst>
                        <p:cond delay="0"/>
                      </p:stCondLst>
                      <p:childTnLst>
                        <p:par>
                          <p:cTn id="88" fill="hold">
                            <p:stCondLst>
                              <p:cond delay="0"/>
                            </p:stCondLst>
                            <p:childTnLst>
                              <p:par>
                                <p:cTn id="89" presetID="10" presetClass="exit" presetSubtype="0" fill="hold" grpId="0" nodeType="clickEffect">
                                  <p:stCondLst>
                                    <p:cond delay="0"/>
                                  </p:stCondLst>
                                  <p:childTnLst>
                                    <p:animEffect transition="out" filter="fade">
                                      <p:cBhvr>
                                        <p:cTn id="90" dur="500"/>
                                        <p:tgtEl>
                                          <p:spTgt spid="13"/>
                                        </p:tgtEl>
                                      </p:cBhvr>
                                    </p:animEffect>
                                    <p:set>
                                      <p:cBhvr>
                                        <p:cTn id="91"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92" restart="whenNotActive" fill="hold" evtFilter="cancelBubble" nodeType="interactiveSeq">
                <p:stCondLst>
                  <p:cond evt="onClick" delay="0">
                    <p:tgtEl>
                      <p:spTgt spid="15"/>
                    </p:tgtEl>
                  </p:cond>
                </p:stCondLst>
                <p:endSync evt="end" delay="0">
                  <p:rtn val="all"/>
                </p:endSync>
                <p:childTnLst>
                  <p:par>
                    <p:cTn id="93" fill="hold">
                      <p:stCondLst>
                        <p:cond delay="0"/>
                      </p:stCondLst>
                      <p:childTnLst>
                        <p:par>
                          <p:cTn id="94" fill="hold">
                            <p:stCondLst>
                              <p:cond delay="0"/>
                            </p:stCondLst>
                            <p:childTnLst>
                              <p:par>
                                <p:cTn id="95" presetID="10" presetClass="entr" presetSubtype="0" fill="hold" grpId="1" nodeType="clickEffect">
                                  <p:stCondLst>
                                    <p:cond delay="0"/>
                                  </p:stCondLst>
                                  <p:childTnLst>
                                    <p:set>
                                      <p:cBhvr>
                                        <p:cTn id="96" dur="1" fill="hold">
                                          <p:stCondLst>
                                            <p:cond delay="0"/>
                                          </p:stCondLst>
                                        </p:cTn>
                                        <p:tgtEl>
                                          <p:spTgt spid="13"/>
                                        </p:tgtEl>
                                        <p:attrNameLst>
                                          <p:attrName>style.visibility</p:attrName>
                                        </p:attrNameLst>
                                      </p:cBhvr>
                                      <p:to>
                                        <p:strVal val="visible"/>
                                      </p:to>
                                    </p:set>
                                    <p:animEffect transition="in" filter="fade">
                                      <p:cBhvr>
                                        <p:cTn id="97" dur="500"/>
                                        <p:tgtEl>
                                          <p:spTgt spid="13"/>
                                        </p:tgtEl>
                                      </p:cBhvr>
                                    </p:animEffect>
                                  </p:childTnLst>
                                </p:cTn>
                              </p:par>
                            </p:childTnLst>
                          </p:cTn>
                        </p:par>
                      </p:childTnLst>
                    </p:cTn>
                  </p:par>
                </p:childTnLst>
              </p:cTn>
              <p:nextCondLst>
                <p:cond evt="onClick" delay="0">
                  <p:tgtEl>
                    <p:spTgt spid="15"/>
                  </p:tgtEl>
                </p:cond>
              </p:nextCondLst>
            </p:seq>
          </p:childTnLst>
        </p:cTn>
      </p:par>
    </p:tnLst>
    <p:bldLst>
      <p:bldP spid="18" grpId="0" animBg="1"/>
      <p:bldP spid="18" grpId="1" animBg="1"/>
      <p:bldP spid="9" grpId="0" animBg="1"/>
      <p:bldP spid="9" grpId="1" animBg="1"/>
      <p:bldP spid="16" grpId="0" animBg="1"/>
      <p:bldP spid="16" grpId="1" animBg="1"/>
      <p:bldP spid="11" grpId="0" animBg="1"/>
      <p:bldP spid="11" grpId="1" animBg="1"/>
      <p:bldP spid="10" grpId="0" animBg="1"/>
      <p:bldP spid="10" grpId="1" animBg="1"/>
      <p:bldP spid="17" grpId="0" animBg="1"/>
      <p:bldP spid="17" grpId="1" animBg="1"/>
      <p:bldP spid="14" grpId="0" animBg="1"/>
      <p:bldP spid="14" grpId="1" animBg="1"/>
      <p:bldP spid="13" grpId="0" animBg="1"/>
      <p:bldP spid="13"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D412C1-4A23-6F72-8C01-A6D56003626D}"/>
            </a:ext>
          </a:extLst>
        </p:cNvPr>
        <p:cNvGrpSpPr/>
        <p:nvPr/>
      </p:nvGrpSpPr>
      <p:grpSpPr>
        <a:xfrm>
          <a:off x="0" y="0"/>
          <a:ext cx="0" cy="0"/>
          <a:chOff x="0" y="0"/>
          <a:chExt cx="0" cy="0"/>
        </a:xfrm>
      </p:grpSpPr>
      <p:sp>
        <p:nvSpPr>
          <p:cNvPr id="2" name="6">
            <a:extLst>
              <a:ext uri="{FF2B5EF4-FFF2-40B4-BE49-F238E27FC236}">
                <a16:creationId xmlns:a16="http://schemas.microsoft.com/office/drawing/2014/main" id="{E48C985A-2790-B2F6-E62E-4C68664F8081}"/>
              </a:ext>
            </a:extLst>
          </p:cNvPr>
          <p:cNvSpPr/>
          <p:nvPr/>
        </p:nvSpPr>
        <p:spPr>
          <a:xfrm>
            <a:off x="6233972" y="3595911"/>
            <a:ext cx="3224245" cy="1551121"/>
          </a:xfrm>
          <a:prstGeom prst="roundRect">
            <a:avLst>
              <a:gd name="adj" fmla="val 11197"/>
            </a:avLst>
          </a:prstGeom>
          <a:solidFill>
            <a:srgbClr val="FDE1E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rIns="72000" rtlCol="0" anchor="ctr"/>
          <a:lstStyle/>
          <a:p>
            <a:pPr algn="ctr"/>
            <a:r>
              <a:rPr lang="en-US" sz="1600" dirty="0">
                <a:solidFill>
                  <a:srgbClr val="414141"/>
                </a:solidFill>
                <a:latin typeface="Montserrat" pitchFamily="2" charset="77"/>
                <a:ea typeface="Sztosfixed" pitchFamily="2" charset="77"/>
                <a:cs typeface="Sztosfixed" pitchFamily="2" charset="77"/>
              </a:rPr>
              <a:t>Different kinds of helpers in food that do special jobs to keep our bodies healthy, like Vitamin D that helps make our teeth and bones strong.</a:t>
            </a:r>
          </a:p>
        </p:txBody>
      </p:sp>
      <p:sp>
        <p:nvSpPr>
          <p:cNvPr id="4" name="4">
            <a:extLst>
              <a:ext uri="{FF2B5EF4-FFF2-40B4-BE49-F238E27FC236}">
                <a16:creationId xmlns:a16="http://schemas.microsoft.com/office/drawing/2014/main" id="{9D642F62-58A3-B4E0-E72F-4B14136DCA7E}"/>
              </a:ext>
            </a:extLst>
          </p:cNvPr>
          <p:cNvSpPr/>
          <p:nvPr/>
        </p:nvSpPr>
        <p:spPr>
          <a:xfrm>
            <a:off x="2732040" y="3595911"/>
            <a:ext cx="3224827" cy="1551121"/>
          </a:xfrm>
          <a:prstGeom prst="roundRect">
            <a:avLst>
              <a:gd name="adj" fmla="val 11197"/>
            </a:avLst>
          </a:prstGeom>
          <a:solidFill>
            <a:srgbClr val="FDE1E0"/>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rIns="180000" rtlCol="0" anchor="ctr"/>
          <a:lstStyle/>
          <a:p>
            <a:pPr algn="ctr"/>
            <a:r>
              <a:rPr lang="en-US" sz="1600" dirty="0">
                <a:solidFill>
                  <a:srgbClr val="414141"/>
                </a:solidFill>
                <a:latin typeface="Montserrat" pitchFamily="2" charset="77"/>
                <a:ea typeface="Sztosfixed" pitchFamily="2" charset="77"/>
                <a:cs typeface="Sztosfixed" pitchFamily="2" charset="77"/>
              </a:rPr>
              <a:t>Special substances found in the food we eat. They are essential for our bodies to grow, repair themselves, stay healthy and have energy.</a:t>
            </a:r>
          </a:p>
        </p:txBody>
      </p:sp>
      <p:sp>
        <p:nvSpPr>
          <p:cNvPr id="3" name="3">
            <a:extLst>
              <a:ext uri="{FF2B5EF4-FFF2-40B4-BE49-F238E27FC236}">
                <a16:creationId xmlns:a16="http://schemas.microsoft.com/office/drawing/2014/main" id="{E0F5A2D3-A49F-8931-0836-0028E8361EE2}"/>
              </a:ext>
            </a:extLst>
          </p:cNvPr>
          <p:cNvSpPr/>
          <p:nvPr/>
        </p:nvSpPr>
        <p:spPr>
          <a:xfrm>
            <a:off x="6226718" y="1814248"/>
            <a:ext cx="3224245" cy="1551121"/>
          </a:xfrm>
          <a:prstGeom prst="roundRect">
            <a:avLst>
              <a:gd name="adj" fmla="val 11197"/>
            </a:avLst>
          </a:prstGeom>
          <a:solidFill>
            <a:srgbClr val="FDE1E0"/>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rIns="180000" rtlCol="0" anchor="ctr"/>
          <a:lstStyle/>
          <a:p>
            <a:pPr algn="ctr"/>
            <a:r>
              <a:rPr lang="en-US" sz="1600" dirty="0">
                <a:solidFill>
                  <a:srgbClr val="414141"/>
                </a:solidFill>
                <a:latin typeface="Montserrat" pitchFamily="2" charset="77"/>
                <a:ea typeface="Sztosfixed" pitchFamily="2" charset="77"/>
                <a:cs typeface="Sztosfixed" pitchFamily="2" charset="77"/>
              </a:rPr>
              <a:t>Important tiny things in food that our bodies need to stay healthy, like calcium for strong bones.</a:t>
            </a:r>
          </a:p>
        </p:txBody>
      </p:sp>
      <p:sp>
        <p:nvSpPr>
          <p:cNvPr id="7" name="2">
            <a:extLst>
              <a:ext uri="{FF2B5EF4-FFF2-40B4-BE49-F238E27FC236}">
                <a16:creationId xmlns:a16="http://schemas.microsoft.com/office/drawing/2014/main" id="{610B2FDC-914B-E191-0ED0-F3755D3C9D3A}"/>
              </a:ext>
            </a:extLst>
          </p:cNvPr>
          <p:cNvSpPr/>
          <p:nvPr/>
        </p:nvSpPr>
        <p:spPr>
          <a:xfrm>
            <a:off x="2731459" y="1814248"/>
            <a:ext cx="3224826" cy="1551121"/>
          </a:xfrm>
          <a:prstGeom prst="roundRect">
            <a:avLst>
              <a:gd name="adj" fmla="val 11197"/>
            </a:avLst>
          </a:prstGeom>
          <a:solidFill>
            <a:srgbClr val="FDE1E0"/>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rIns="180000" rtlCol="0" anchor="ctr"/>
          <a:lstStyle/>
          <a:p>
            <a:pPr algn="ctr"/>
            <a:r>
              <a:rPr lang="en-US" sz="1600" dirty="0">
                <a:solidFill>
                  <a:srgbClr val="414141"/>
                </a:solidFill>
                <a:latin typeface="Montserrat" pitchFamily="2" charset="77"/>
                <a:ea typeface="Sztosfixed" pitchFamily="2" charset="77"/>
                <a:cs typeface="Sztosfixed" pitchFamily="2" charset="77"/>
              </a:rPr>
              <a:t>Being strong and not getting sick easily because your immune system is working well.</a:t>
            </a:r>
          </a:p>
        </p:txBody>
      </p:sp>
      <p:sp>
        <p:nvSpPr>
          <p:cNvPr id="9" name="immune">
            <a:extLst>
              <a:ext uri="{FF2B5EF4-FFF2-40B4-BE49-F238E27FC236}">
                <a16:creationId xmlns:a16="http://schemas.microsoft.com/office/drawing/2014/main" id="{DC06CA96-05CA-6171-A9C2-B3467378B283}"/>
              </a:ext>
            </a:extLst>
          </p:cNvPr>
          <p:cNvSpPr/>
          <p:nvPr/>
        </p:nvSpPr>
        <p:spPr>
          <a:xfrm>
            <a:off x="6234553" y="3595911"/>
            <a:ext cx="3224245" cy="1551121"/>
          </a:xfrm>
          <a:prstGeom prst="roundRect">
            <a:avLst>
              <a:gd name="adj" fmla="val 11197"/>
            </a:avLst>
          </a:prstGeom>
          <a:solidFill>
            <a:srgbClr val="F54636"/>
          </a:solidFill>
          <a:ln>
            <a:solidFill>
              <a:srgbClr val="F5463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Sztosfixed" pitchFamily="2" charset="77"/>
                <a:ea typeface="Sztosfixed" pitchFamily="2" charset="77"/>
                <a:cs typeface="Sztosfixed" pitchFamily="2" charset="77"/>
              </a:rPr>
              <a:t>Vitamins</a:t>
            </a:r>
          </a:p>
        </p:txBody>
      </p:sp>
      <p:sp>
        <p:nvSpPr>
          <p:cNvPr id="11" name="fibre">
            <a:extLst>
              <a:ext uri="{FF2B5EF4-FFF2-40B4-BE49-F238E27FC236}">
                <a16:creationId xmlns:a16="http://schemas.microsoft.com/office/drawing/2014/main" id="{92D02F94-82F0-C850-AEA4-D5DFB46AEB86}"/>
              </a:ext>
            </a:extLst>
          </p:cNvPr>
          <p:cNvSpPr/>
          <p:nvPr/>
        </p:nvSpPr>
        <p:spPr>
          <a:xfrm>
            <a:off x="2732621" y="3595911"/>
            <a:ext cx="3224827" cy="1551121"/>
          </a:xfrm>
          <a:prstGeom prst="roundRect">
            <a:avLst>
              <a:gd name="adj" fmla="val 11197"/>
            </a:avLst>
          </a:prstGeom>
          <a:solidFill>
            <a:srgbClr val="F54636"/>
          </a:solidFill>
          <a:ln>
            <a:solidFill>
              <a:srgbClr val="F5463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Sztosfixed" pitchFamily="2" charset="77"/>
                <a:ea typeface="Sztosfixed" pitchFamily="2" charset="77"/>
                <a:cs typeface="Sztosfixed" pitchFamily="2" charset="77"/>
              </a:rPr>
              <a:t>Nutrients</a:t>
            </a:r>
          </a:p>
        </p:txBody>
      </p:sp>
      <p:sp>
        <p:nvSpPr>
          <p:cNvPr id="10" name="expose">
            <a:extLst>
              <a:ext uri="{FF2B5EF4-FFF2-40B4-BE49-F238E27FC236}">
                <a16:creationId xmlns:a16="http://schemas.microsoft.com/office/drawing/2014/main" id="{48013D8E-9C6A-3543-C6BA-BD4CAC4A0D18}"/>
              </a:ext>
            </a:extLst>
          </p:cNvPr>
          <p:cNvSpPr/>
          <p:nvPr/>
        </p:nvSpPr>
        <p:spPr>
          <a:xfrm>
            <a:off x="6227299" y="1814248"/>
            <a:ext cx="3224245" cy="1551121"/>
          </a:xfrm>
          <a:prstGeom prst="roundRect">
            <a:avLst>
              <a:gd name="adj" fmla="val 11197"/>
            </a:avLst>
          </a:prstGeom>
          <a:solidFill>
            <a:srgbClr val="F54636"/>
          </a:solidFill>
          <a:ln>
            <a:solidFill>
              <a:srgbClr val="F5463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Sztosfixed" pitchFamily="2" charset="77"/>
                <a:ea typeface="Sztosfixed" pitchFamily="2" charset="77"/>
                <a:cs typeface="Sztosfixed" pitchFamily="2" charset="77"/>
              </a:rPr>
              <a:t>Minerals</a:t>
            </a:r>
          </a:p>
        </p:txBody>
      </p:sp>
      <p:sp>
        <p:nvSpPr>
          <p:cNvPr id="17" name="digest">
            <a:extLst>
              <a:ext uri="{FF2B5EF4-FFF2-40B4-BE49-F238E27FC236}">
                <a16:creationId xmlns:a16="http://schemas.microsoft.com/office/drawing/2014/main" id="{D68645DB-1EAF-1965-20FA-45DE8002BA3D}"/>
              </a:ext>
            </a:extLst>
          </p:cNvPr>
          <p:cNvSpPr/>
          <p:nvPr/>
        </p:nvSpPr>
        <p:spPr>
          <a:xfrm>
            <a:off x="2732040" y="1814248"/>
            <a:ext cx="3224826" cy="1551121"/>
          </a:xfrm>
          <a:prstGeom prst="roundRect">
            <a:avLst>
              <a:gd name="adj" fmla="val 11197"/>
            </a:avLst>
          </a:prstGeom>
          <a:solidFill>
            <a:srgbClr val="F54636"/>
          </a:solidFill>
          <a:ln>
            <a:solidFill>
              <a:srgbClr val="F5463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Sztosfixed" pitchFamily="2" charset="77"/>
                <a:ea typeface="Sztosfixed" pitchFamily="2" charset="77"/>
                <a:cs typeface="Sztosfixed" pitchFamily="2" charset="77"/>
              </a:rPr>
              <a:t>Immunity</a:t>
            </a:r>
          </a:p>
        </p:txBody>
      </p:sp>
      <p:grpSp>
        <p:nvGrpSpPr>
          <p:cNvPr id="20" name="menu">
            <a:extLst>
              <a:ext uri="{FF2B5EF4-FFF2-40B4-BE49-F238E27FC236}">
                <a16:creationId xmlns:a16="http://schemas.microsoft.com/office/drawing/2014/main" id="{173EF651-66BD-D18A-2663-8154226F31BD}"/>
              </a:ext>
            </a:extLst>
          </p:cNvPr>
          <p:cNvGrpSpPr/>
          <p:nvPr/>
        </p:nvGrpSpPr>
        <p:grpSpPr>
          <a:xfrm>
            <a:off x="11474101" y="2871719"/>
            <a:ext cx="460535" cy="1114561"/>
            <a:chOff x="151927" y="2325786"/>
            <a:chExt cx="260682" cy="630889"/>
          </a:xfrm>
        </p:grpSpPr>
        <p:sp>
          <p:nvSpPr>
            <p:cNvPr id="21" name="Rectangle: Rounded Corners 63">
              <a:extLst>
                <a:ext uri="{FF2B5EF4-FFF2-40B4-BE49-F238E27FC236}">
                  <a16:creationId xmlns:a16="http://schemas.microsoft.com/office/drawing/2014/main" id="{186F3A13-BFA0-02FD-29EC-448D5210FF9A}"/>
                </a:ext>
              </a:extLst>
            </p:cNvPr>
            <p:cNvSpPr/>
            <p:nvPr/>
          </p:nvSpPr>
          <p:spPr>
            <a:xfrm rot="10800000">
              <a:off x="151927" y="2325786"/>
              <a:ext cx="260682" cy="630889"/>
            </a:xfrm>
            <a:prstGeom prst="roundRect">
              <a:avLst>
                <a:gd name="adj" fmla="val 50000"/>
              </a:avLst>
            </a:prstGeom>
            <a:solidFill>
              <a:srgbClr val="FBF7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highlight>
                  <a:srgbClr val="FFFF00"/>
                </a:highlight>
              </a:endParaRPr>
            </a:p>
          </p:txBody>
        </p:sp>
        <p:pic>
          <p:nvPicPr>
            <p:cNvPr id="22" name="a4">
              <a:hlinkClick r:id="" action="ppaction://hlinkshowjump?jump=nextslide"/>
              <a:extLst>
                <a:ext uri="{FF2B5EF4-FFF2-40B4-BE49-F238E27FC236}">
                  <a16:creationId xmlns:a16="http://schemas.microsoft.com/office/drawing/2014/main" id="{40BB32F0-4425-F5EC-3BC8-A6C33F7DF8EE}"/>
                </a:ext>
              </a:extLst>
            </p:cNvPr>
            <p:cNvPicPr>
              <a:picLocks noChangeAspect="1"/>
            </p:cNvPicPr>
            <p:nvPr/>
          </p:nvPicPr>
          <p:blipFill>
            <a:blip r:embed="rId2"/>
            <a:srcRect/>
            <a:stretch/>
          </p:blipFill>
          <p:spPr>
            <a:xfrm>
              <a:off x="204687" y="2740767"/>
              <a:ext cx="154441" cy="106747"/>
            </a:xfrm>
            <a:prstGeom prst="rect">
              <a:avLst/>
            </a:prstGeom>
          </p:spPr>
        </p:pic>
        <p:pic>
          <p:nvPicPr>
            <p:cNvPr id="23" name="a4">
              <a:hlinkClick r:id="" action="ppaction://hlinkshowjump?jump=previousslide"/>
              <a:extLst>
                <a:ext uri="{FF2B5EF4-FFF2-40B4-BE49-F238E27FC236}">
                  <a16:creationId xmlns:a16="http://schemas.microsoft.com/office/drawing/2014/main" id="{2B22A8BF-8912-BB2F-0383-C5195021E743}"/>
                </a:ext>
              </a:extLst>
            </p:cNvPr>
            <p:cNvPicPr>
              <a:picLocks noChangeAspect="1"/>
            </p:cNvPicPr>
            <p:nvPr/>
          </p:nvPicPr>
          <p:blipFill>
            <a:blip r:embed="rId2"/>
            <a:srcRect/>
            <a:stretch/>
          </p:blipFill>
          <p:spPr>
            <a:xfrm rot="10800000">
              <a:off x="204687" y="2434554"/>
              <a:ext cx="154441" cy="106747"/>
            </a:xfrm>
            <a:prstGeom prst="rect">
              <a:avLst/>
            </a:prstGeom>
          </p:spPr>
        </p:pic>
      </p:grpSp>
      <p:grpSp>
        <p:nvGrpSpPr>
          <p:cNvPr id="8" name="hint">
            <a:extLst>
              <a:ext uri="{FF2B5EF4-FFF2-40B4-BE49-F238E27FC236}">
                <a16:creationId xmlns:a16="http://schemas.microsoft.com/office/drawing/2014/main" id="{E559C9CE-6D93-121D-73A8-16633ABBFFE5}"/>
              </a:ext>
            </a:extLst>
          </p:cNvPr>
          <p:cNvGrpSpPr/>
          <p:nvPr/>
        </p:nvGrpSpPr>
        <p:grpSpPr>
          <a:xfrm>
            <a:off x="8094157" y="5845762"/>
            <a:ext cx="2497643" cy="577699"/>
            <a:chOff x="8094157" y="5845762"/>
            <a:chExt cx="2497643" cy="577699"/>
          </a:xfrm>
        </p:grpSpPr>
        <p:sp>
          <p:nvSpPr>
            <p:cNvPr id="18" name="Rectangle: Rounded Corners 17">
              <a:extLst>
                <a:ext uri="{FF2B5EF4-FFF2-40B4-BE49-F238E27FC236}">
                  <a16:creationId xmlns:a16="http://schemas.microsoft.com/office/drawing/2014/main" id="{1336FE57-93CB-4A4F-6712-EA3FF161D36A}"/>
                </a:ext>
              </a:extLst>
            </p:cNvPr>
            <p:cNvSpPr/>
            <p:nvPr/>
          </p:nvSpPr>
          <p:spPr>
            <a:xfrm>
              <a:off x="8137921" y="5849575"/>
              <a:ext cx="2453879" cy="570073"/>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504000" rtlCol="0" anchor="ctr"/>
            <a:lstStyle/>
            <a:p>
              <a:pPr algn="ctr"/>
              <a:r>
                <a:rPr lang="en-US" sz="1200" dirty="0">
                  <a:solidFill>
                    <a:srgbClr val="9B2242"/>
                  </a:solidFill>
                  <a:latin typeface="Sztosfixed" pitchFamily="2" charset="77"/>
                  <a:ea typeface="Sztosfixed" pitchFamily="2" charset="77"/>
                  <a:cs typeface="Sztosfixed" pitchFamily="2" charset="77"/>
                </a:rPr>
                <a:t>Click on the words to reveal the definition</a:t>
              </a:r>
              <a:endParaRPr lang="en-AU" sz="1200" dirty="0">
                <a:solidFill>
                  <a:srgbClr val="9B2242"/>
                </a:solidFill>
              </a:endParaRPr>
            </a:p>
          </p:txBody>
        </p:sp>
        <p:pic>
          <p:nvPicPr>
            <p:cNvPr id="19" name="button button">
              <a:extLst>
                <a:ext uri="{FF2B5EF4-FFF2-40B4-BE49-F238E27FC236}">
                  <a16:creationId xmlns:a16="http://schemas.microsoft.com/office/drawing/2014/main" id="{8936B471-851A-B11D-F284-950A0A81F76E}"/>
                </a:ext>
              </a:extLst>
            </p:cNvPr>
            <p:cNvPicPr>
              <a:picLocks noChangeAspect="1"/>
            </p:cNvPicPr>
            <p:nvPr/>
          </p:nvPicPr>
          <p:blipFill>
            <a:blip r:embed="rId3"/>
            <a:srcRect/>
            <a:stretch/>
          </p:blipFill>
          <p:spPr>
            <a:xfrm>
              <a:off x="8094157" y="5845762"/>
              <a:ext cx="572350" cy="577699"/>
            </a:xfrm>
            <a:prstGeom prst="rect">
              <a:avLst/>
            </a:prstGeom>
          </p:spPr>
        </p:pic>
      </p:grpSp>
      <p:sp>
        <p:nvSpPr>
          <p:cNvPr id="15" name="Title 1">
            <a:extLst>
              <a:ext uri="{FF2B5EF4-FFF2-40B4-BE49-F238E27FC236}">
                <a16:creationId xmlns:a16="http://schemas.microsoft.com/office/drawing/2014/main" id="{C0473653-003B-DC07-4758-4935627B1BA5}"/>
              </a:ext>
            </a:extLst>
          </p:cNvPr>
          <p:cNvSpPr txBox="1">
            <a:spLocks/>
          </p:cNvSpPr>
          <p:nvPr/>
        </p:nvSpPr>
        <p:spPr>
          <a:xfrm>
            <a:off x="3805620" y="352331"/>
            <a:ext cx="4580760" cy="56207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chemeClr val="bg1"/>
                </a:solidFill>
                <a:latin typeface="Sztosfixed" pitchFamily="2" charset="77"/>
                <a:ea typeface="Sztosfixed" pitchFamily="2" charset="77"/>
                <a:cs typeface="Sztosfixed" pitchFamily="2" charset="77"/>
              </a:rPr>
              <a:t>Vocabulary</a:t>
            </a:r>
          </a:p>
        </p:txBody>
      </p:sp>
      <p:sp>
        <p:nvSpPr>
          <p:cNvPr id="6" name="number">
            <a:extLst>
              <a:ext uri="{FF2B5EF4-FFF2-40B4-BE49-F238E27FC236}">
                <a16:creationId xmlns:a16="http://schemas.microsoft.com/office/drawing/2014/main" id="{2ACFA727-F205-73F1-95AA-C031BF55B1E4}"/>
              </a:ext>
            </a:extLst>
          </p:cNvPr>
          <p:cNvSpPr txBox="1">
            <a:spLocks/>
          </p:cNvSpPr>
          <p:nvPr/>
        </p:nvSpPr>
        <p:spPr>
          <a:xfrm>
            <a:off x="11163300" y="6318135"/>
            <a:ext cx="654055" cy="393600"/>
          </a:xfrm>
          <a:prstGeom prst="rect">
            <a:avLst/>
          </a:prstGeom>
          <a:no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buSzPts val="1400"/>
            </a:pPr>
            <a:fld id="{00000000-1234-1234-1234-123412341234}" type="slidenum">
              <a:rPr lang="en" sz="2000" b="1" smtClean="0">
                <a:solidFill>
                  <a:srgbClr val="B83529"/>
                </a:solidFill>
                <a:latin typeface="Sztosfixed" pitchFamily="2" charset="77"/>
                <a:ea typeface="Sztosfixed" pitchFamily="2" charset="77"/>
                <a:cs typeface="Sztosfixed" pitchFamily="2" charset="77"/>
              </a:rPr>
              <a:pPr algn="r">
                <a:buSzPts val="1400"/>
              </a:pPr>
              <a:t>30</a:t>
            </a:fld>
            <a:endParaRPr lang="en" sz="2000" b="1" dirty="0">
              <a:solidFill>
                <a:srgbClr val="B83529"/>
              </a:solidFill>
              <a:latin typeface="Sztosfixed" pitchFamily="2" charset="77"/>
              <a:ea typeface="Sztosfixed" pitchFamily="2" charset="77"/>
              <a:cs typeface="Sztosfixed" pitchFamily="2" charset="77"/>
            </a:endParaRPr>
          </a:p>
        </p:txBody>
      </p:sp>
    </p:spTree>
    <p:extLst>
      <p:ext uri="{BB962C8B-B14F-4D97-AF65-F5344CB8AC3E}">
        <p14:creationId xmlns:p14="http://schemas.microsoft.com/office/powerpoint/2010/main" val="325951628"/>
      </p:ext>
    </p:extLst>
  </p:cSld>
  <p:clrMapOvr>
    <a:masterClrMapping/>
  </p:clrMapOvr>
  <p:transition spd="slow" advClick="0">
    <p:push dir="u"/>
  </p:transition>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7"/>
                                        </p:tgtEl>
                                      </p:cBhvr>
                                    </p:animEffect>
                                    <p:set>
                                      <p:cBhvr>
                                        <p:cTn id="7"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10"/>
                                        </p:tgtEl>
                                      </p:cBhvr>
                                    </p:animEffect>
                                    <p:set>
                                      <p:cBhvr>
                                        <p:cTn id="13"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11"/>
                                        </p:tgtEl>
                                      </p:cBhvr>
                                    </p:animEffect>
                                    <p:set>
                                      <p:cBhvr>
                                        <p:cTn id="19"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9"/>
                                        </p:tgtEl>
                                      </p:cBhvr>
                                    </p:animEffect>
                                    <p:set>
                                      <p:cBhvr>
                                        <p:cTn id="25"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6" restart="whenNotActive" fill="hold" evtFilter="cancelBubble" nodeType="interactiveSeq">
                <p:stCondLst>
                  <p:cond evt="onClick" delay="0">
                    <p:tgtEl>
                      <p:spTgt spid="7"/>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grpId="1"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childTnLst>
                          </p:cTn>
                        </p:par>
                      </p:childTnLst>
                    </p:cTn>
                  </p:par>
                </p:childTnLst>
              </p:cTn>
              <p:nextCondLst>
                <p:cond evt="onClick" delay="0">
                  <p:tgtEl>
                    <p:spTgt spid="7"/>
                  </p:tgtEl>
                </p:cond>
              </p:nextCondLst>
            </p:seq>
            <p:seq concurrent="1" nextAc="seek">
              <p:cTn id="32" restart="whenNotActive" fill="hold" evtFilter="cancelBubble" nodeType="interactiveSeq">
                <p:stCondLst>
                  <p:cond evt="onClick" delay="0">
                    <p:tgtEl>
                      <p:spTgt spid="3"/>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grpId="1"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childTnLst>
              </p:cTn>
              <p:nextCondLst>
                <p:cond evt="onClick" delay="0">
                  <p:tgtEl>
                    <p:spTgt spid="3"/>
                  </p:tgtEl>
                </p:cond>
              </p:nextCondLst>
            </p:seq>
            <p:seq concurrent="1" nextAc="seek">
              <p:cTn id="38" restart="whenNotActive" fill="hold" evtFilter="cancelBubble" nodeType="interactiveSeq">
                <p:stCondLst>
                  <p:cond evt="onClick" delay="0">
                    <p:tgtEl>
                      <p:spTgt spid="4"/>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grpId="1"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500"/>
                                        <p:tgtEl>
                                          <p:spTgt spid="11"/>
                                        </p:tgtEl>
                                      </p:cBhvr>
                                    </p:animEffect>
                                  </p:childTnLst>
                                </p:cTn>
                              </p:par>
                            </p:childTnLst>
                          </p:cTn>
                        </p:par>
                      </p:childTnLst>
                    </p:cTn>
                  </p:par>
                </p:childTnLst>
              </p:cTn>
              <p:nextCondLst>
                <p:cond evt="onClick" delay="0">
                  <p:tgtEl>
                    <p:spTgt spid="4"/>
                  </p:tgtEl>
                </p:cond>
              </p:nextCondLst>
            </p:seq>
            <p:seq concurrent="1" nextAc="seek">
              <p:cTn id="44" restart="whenNotActive" fill="hold" evtFilter="cancelBubble" nodeType="interactiveSeq">
                <p:stCondLst>
                  <p:cond evt="onClick" delay="0">
                    <p:tgtEl>
                      <p:spTgt spid="2"/>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grpId="1" nodeType="click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fade">
                                      <p:cBhvr>
                                        <p:cTn id="49" dur="500"/>
                                        <p:tgtEl>
                                          <p:spTgt spid="9"/>
                                        </p:tgtEl>
                                      </p:cBhvr>
                                    </p:animEffect>
                                  </p:childTnLst>
                                </p:cTn>
                              </p:par>
                            </p:childTnLst>
                          </p:cTn>
                        </p:par>
                      </p:childTnLst>
                    </p:cTn>
                  </p:par>
                </p:childTnLst>
              </p:cTn>
              <p:nextCondLst>
                <p:cond evt="onClick" delay="0">
                  <p:tgtEl>
                    <p:spTgt spid="2"/>
                  </p:tgtEl>
                </p:cond>
              </p:nextCondLst>
            </p:seq>
          </p:childTnLst>
        </p:cTn>
      </p:par>
    </p:tnLst>
    <p:bldLst>
      <p:bldP spid="9" grpId="0" animBg="1"/>
      <p:bldP spid="9" grpId="1" animBg="1"/>
      <p:bldP spid="11" grpId="0" animBg="1"/>
      <p:bldP spid="11" grpId="1" animBg="1"/>
      <p:bldP spid="10" grpId="0" animBg="1"/>
      <p:bldP spid="10" grpId="1" animBg="1"/>
      <p:bldP spid="17" grpId="0" animBg="1"/>
      <p:bldP spid="17"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14F861-D098-C7B0-71FB-190D36CA29A0}"/>
            </a:ext>
          </a:extLst>
        </p:cNvPr>
        <p:cNvGrpSpPr/>
        <p:nvPr/>
      </p:nvGrpSpPr>
      <p:grpSpPr>
        <a:xfrm>
          <a:off x="0" y="0"/>
          <a:ext cx="0" cy="0"/>
          <a:chOff x="0" y="0"/>
          <a:chExt cx="0" cy="0"/>
        </a:xfrm>
      </p:grpSpPr>
      <p:pic>
        <p:nvPicPr>
          <p:cNvPr id="8" name="Online Media 7" descr="Vitamins and Minerals for Kids | Learn the difference and why they're important">
            <a:hlinkClick r:id="" action="ppaction://media"/>
            <a:extLst>
              <a:ext uri="{FF2B5EF4-FFF2-40B4-BE49-F238E27FC236}">
                <a16:creationId xmlns:a16="http://schemas.microsoft.com/office/drawing/2014/main" id="{EADDD3DF-4387-2331-39E1-573B12BD48B5}"/>
              </a:ext>
            </a:extLst>
          </p:cNvPr>
          <p:cNvPicPr>
            <a:picLocks noRot="1" noChangeAspect="1"/>
          </p:cNvPicPr>
          <p:nvPr>
            <a:videoFile r:link="rId1"/>
          </p:nvPr>
        </p:nvPicPr>
        <p:blipFill>
          <a:blip r:embed="rId3"/>
          <a:stretch>
            <a:fillRect/>
          </a:stretch>
        </p:blipFill>
        <p:spPr>
          <a:xfrm>
            <a:off x="688565" y="1689200"/>
            <a:ext cx="7896635" cy="4461598"/>
          </a:xfrm>
          <a:prstGeom prst="rect">
            <a:avLst/>
          </a:prstGeom>
        </p:spPr>
      </p:pic>
      <p:sp>
        <p:nvSpPr>
          <p:cNvPr id="2" name="Title 1">
            <a:extLst>
              <a:ext uri="{FF2B5EF4-FFF2-40B4-BE49-F238E27FC236}">
                <a16:creationId xmlns:a16="http://schemas.microsoft.com/office/drawing/2014/main" id="{701D6467-13E8-B860-F8B7-2F4066E8F975}"/>
              </a:ext>
            </a:extLst>
          </p:cNvPr>
          <p:cNvSpPr txBox="1">
            <a:spLocks/>
          </p:cNvSpPr>
          <p:nvPr/>
        </p:nvSpPr>
        <p:spPr>
          <a:xfrm>
            <a:off x="1610020" y="352331"/>
            <a:ext cx="8971960" cy="52957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rgbClr val="9B2242"/>
                </a:solidFill>
                <a:latin typeface="Sztosfixed" pitchFamily="2" charset="77"/>
                <a:ea typeface="Sztosfixed" pitchFamily="2" charset="77"/>
                <a:cs typeface="Sztosfixed" pitchFamily="2" charset="77"/>
              </a:rPr>
              <a:t>Vitamins and Minerals</a:t>
            </a:r>
          </a:p>
        </p:txBody>
      </p:sp>
      <p:sp>
        <p:nvSpPr>
          <p:cNvPr id="11" name="Google Shape;151;p10">
            <a:extLst>
              <a:ext uri="{FF2B5EF4-FFF2-40B4-BE49-F238E27FC236}">
                <a16:creationId xmlns:a16="http://schemas.microsoft.com/office/drawing/2014/main" id="{473849F1-A7B8-E020-C270-B6EC8277A923}"/>
              </a:ext>
            </a:extLst>
          </p:cNvPr>
          <p:cNvSpPr txBox="1">
            <a:spLocks/>
          </p:cNvSpPr>
          <p:nvPr/>
        </p:nvSpPr>
        <p:spPr>
          <a:xfrm>
            <a:off x="11053482" y="6318135"/>
            <a:ext cx="787949" cy="393600"/>
          </a:xfrm>
          <a:prstGeom prst="rect">
            <a:avLst/>
          </a:prstGeom>
          <a:no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buSzPts val="1400"/>
            </a:pPr>
            <a:fld id="{00000000-1234-1234-1234-123412341234}" type="slidenum">
              <a:rPr lang="en" sz="2000" b="1" smtClean="0">
                <a:solidFill>
                  <a:schemeClr val="bg1"/>
                </a:solidFill>
                <a:latin typeface="Sztosfixed" pitchFamily="2" charset="77"/>
                <a:ea typeface="Sztosfixed" pitchFamily="2" charset="77"/>
                <a:cs typeface="Sztosfixed" pitchFamily="2" charset="77"/>
              </a:rPr>
              <a:pPr algn="r">
                <a:buSzPts val="1400"/>
              </a:pPr>
              <a:t>31</a:t>
            </a:fld>
            <a:endParaRPr lang="en" sz="2000" b="1" dirty="0">
              <a:solidFill>
                <a:schemeClr val="bg1"/>
              </a:solidFill>
              <a:latin typeface="Sztosfixed" pitchFamily="2" charset="77"/>
              <a:ea typeface="Sztosfixed" pitchFamily="2" charset="77"/>
              <a:cs typeface="Sztosfixed" pitchFamily="2" charset="77"/>
            </a:endParaRPr>
          </a:p>
        </p:txBody>
      </p:sp>
      <p:grpSp>
        <p:nvGrpSpPr>
          <p:cNvPr id="4" name="menu">
            <a:extLst>
              <a:ext uri="{FF2B5EF4-FFF2-40B4-BE49-F238E27FC236}">
                <a16:creationId xmlns:a16="http://schemas.microsoft.com/office/drawing/2014/main" id="{E7EE5DD6-E683-D884-509A-537F8069A383}"/>
              </a:ext>
            </a:extLst>
          </p:cNvPr>
          <p:cNvGrpSpPr/>
          <p:nvPr/>
        </p:nvGrpSpPr>
        <p:grpSpPr>
          <a:xfrm>
            <a:off x="11474101" y="2871719"/>
            <a:ext cx="460535" cy="1114561"/>
            <a:chOff x="151927" y="2325786"/>
            <a:chExt cx="260682" cy="630889"/>
          </a:xfrm>
        </p:grpSpPr>
        <p:sp>
          <p:nvSpPr>
            <p:cNvPr id="5" name="Rectangle: Rounded Corners 63">
              <a:extLst>
                <a:ext uri="{FF2B5EF4-FFF2-40B4-BE49-F238E27FC236}">
                  <a16:creationId xmlns:a16="http://schemas.microsoft.com/office/drawing/2014/main" id="{94995011-81B8-4F16-13D0-E046E6261874}"/>
                </a:ext>
              </a:extLst>
            </p:cNvPr>
            <p:cNvSpPr/>
            <p:nvPr/>
          </p:nvSpPr>
          <p:spPr>
            <a:xfrm rot="10800000">
              <a:off x="151927" y="2325786"/>
              <a:ext cx="260682" cy="630889"/>
            </a:xfrm>
            <a:prstGeom prst="roundRect">
              <a:avLst>
                <a:gd name="adj" fmla="val 50000"/>
              </a:avLst>
            </a:prstGeom>
            <a:solidFill>
              <a:srgbClr val="FBF7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highlight>
                  <a:srgbClr val="FFFF00"/>
                </a:highlight>
              </a:endParaRPr>
            </a:p>
          </p:txBody>
        </p:sp>
        <p:pic>
          <p:nvPicPr>
            <p:cNvPr id="6" name="a4">
              <a:hlinkClick r:id="" action="ppaction://hlinkshowjump?jump=nextslide"/>
              <a:extLst>
                <a:ext uri="{FF2B5EF4-FFF2-40B4-BE49-F238E27FC236}">
                  <a16:creationId xmlns:a16="http://schemas.microsoft.com/office/drawing/2014/main" id="{0EC1C211-26D0-4A5E-5F56-7FDFFE052B39}"/>
                </a:ext>
              </a:extLst>
            </p:cNvPr>
            <p:cNvPicPr>
              <a:picLocks noChangeAspect="1"/>
            </p:cNvPicPr>
            <p:nvPr/>
          </p:nvPicPr>
          <p:blipFill>
            <a:blip r:embed="rId4"/>
            <a:srcRect/>
            <a:stretch/>
          </p:blipFill>
          <p:spPr>
            <a:xfrm>
              <a:off x="204687" y="2740767"/>
              <a:ext cx="154441" cy="106747"/>
            </a:xfrm>
            <a:prstGeom prst="rect">
              <a:avLst/>
            </a:prstGeom>
          </p:spPr>
        </p:pic>
        <p:pic>
          <p:nvPicPr>
            <p:cNvPr id="7" name="a4">
              <a:hlinkClick r:id="" action="ppaction://hlinkshowjump?jump=previousslide"/>
              <a:extLst>
                <a:ext uri="{FF2B5EF4-FFF2-40B4-BE49-F238E27FC236}">
                  <a16:creationId xmlns:a16="http://schemas.microsoft.com/office/drawing/2014/main" id="{23A31478-021B-69D7-BB15-42B4DB745DA7}"/>
                </a:ext>
              </a:extLst>
            </p:cNvPr>
            <p:cNvPicPr>
              <a:picLocks noChangeAspect="1"/>
            </p:cNvPicPr>
            <p:nvPr/>
          </p:nvPicPr>
          <p:blipFill>
            <a:blip r:embed="rId4"/>
            <a:srcRect/>
            <a:stretch/>
          </p:blipFill>
          <p:spPr>
            <a:xfrm rot="10800000">
              <a:off x="204687" y="2434554"/>
              <a:ext cx="154441" cy="106747"/>
            </a:xfrm>
            <a:prstGeom prst="rect">
              <a:avLst/>
            </a:prstGeom>
          </p:spPr>
        </p:pic>
      </p:grpSp>
      <p:sp>
        <p:nvSpPr>
          <p:cNvPr id="3" name="TextBox 2">
            <a:extLst>
              <a:ext uri="{FF2B5EF4-FFF2-40B4-BE49-F238E27FC236}">
                <a16:creationId xmlns:a16="http://schemas.microsoft.com/office/drawing/2014/main" id="{85AD7DEC-1784-A854-A49D-6BB4E76A06DB}"/>
              </a:ext>
            </a:extLst>
          </p:cNvPr>
          <p:cNvSpPr txBox="1"/>
          <p:nvPr/>
        </p:nvSpPr>
        <p:spPr>
          <a:xfrm>
            <a:off x="717899" y="1026370"/>
            <a:ext cx="10756202" cy="369332"/>
          </a:xfrm>
          <a:prstGeom prst="rect">
            <a:avLst/>
          </a:prstGeom>
          <a:noFill/>
        </p:spPr>
        <p:txBody>
          <a:bodyPr wrap="square">
            <a:spAutoFit/>
          </a:bodyPr>
          <a:lstStyle/>
          <a:p>
            <a:pPr algn="ctr" rtl="0" fontAlgn="base">
              <a:spcAft>
                <a:spcPts val="600"/>
              </a:spcAft>
            </a:pPr>
            <a:r>
              <a:rPr lang="en-AU" sz="1800" u="none" strike="noStrike" dirty="0">
                <a:solidFill>
                  <a:srgbClr val="414141"/>
                </a:solidFill>
                <a:effectLst/>
                <a:latin typeface="SZTOS MEDIUM" pitchFamily="2" charset="77"/>
                <a:ea typeface="SZTOS MEDIUM" pitchFamily="2" charset="77"/>
                <a:cs typeface="SZTOS MEDIUM" pitchFamily="2" charset="77"/>
              </a:rPr>
              <a:t>What are vitamins and minerals?</a:t>
            </a:r>
          </a:p>
        </p:txBody>
      </p:sp>
      <p:sp>
        <p:nvSpPr>
          <p:cNvPr id="9" name="4">
            <a:extLst>
              <a:ext uri="{FF2B5EF4-FFF2-40B4-BE49-F238E27FC236}">
                <a16:creationId xmlns:a16="http://schemas.microsoft.com/office/drawing/2014/main" id="{B748D6A7-95C1-7CC2-C4BA-D944DB1C4C08}"/>
              </a:ext>
            </a:extLst>
          </p:cNvPr>
          <p:cNvSpPr/>
          <p:nvPr/>
        </p:nvSpPr>
        <p:spPr>
          <a:xfrm>
            <a:off x="8796867" y="1689199"/>
            <a:ext cx="2545635" cy="4461597"/>
          </a:xfrm>
          <a:prstGeom prst="roundRect">
            <a:avLst>
              <a:gd name="adj" fmla="val 6227"/>
            </a:avLst>
          </a:prstGeom>
          <a:solidFill>
            <a:srgbClr val="9B2242"/>
          </a:solidFill>
          <a:ln>
            <a:noFill/>
          </a:ln>
        </p:spPr>
        <p:style>
          <a:lnRef idx="2">
            <a:schemeClr val="accent1">
              <a:shade val="15000"/>
            </a:schemeClr>
          </a:lnRef>
          <a:fillRef idx="1">
            <a:schemeClr val="accent1"/>
          </a:fillRef>
          <a:effectRef idx="0">
            <a:schemeClr val="accent1"/>
          </a:effectRef>
          <a:fontRef idx="minor">
            <a:schemeClr val="lt1"/>
          </a:fontRef>
        </p:style>
        <p:txBody>
          <a:bodyPr lIns="252000" rIns="252000" rtlCol="0" anchor="ctr"/>
          <a:lstStyle/>
          <a:p>
            <a:pPr marL="285750" indent="-285750" fontAlgn="base">
              <a:spcAft>
                <a:spcPts val="1800"/>
              </a:spcAft>
              <a:buFont typeface="Arial" panose="020B0604020202020204" pitchFamily="34" charset="0"/>
              <a:buChar char="•"/>
            </a:pPr>
            <a:r>
              <a:rPr lang="en-AU" sz="1600" dirty="0">
                <a:solidFill>
                  <a:schemeClr val="bg1"/>
                </a:solidFill>
                <a:latin typeface="Montserrat" pitchFamily="2" charset="77"/>
              </a:rPr>
              <a:t>Vitamins are made by plants and animals. </a:t>
            </a:r>
          </a:p>
          <a:p>
            <a:pPr marL="285750" indent="-285750" fontAlgn="base">
              <a:spcAft>
                <a:spcPts val="1800"/>
              </a:spcAft>
              <a:buFont typeface="Arial" panose="020B0604020202020204" pitchFamily="34" charset="0"/>
              <a:buChar char="•"/>
            </a:pPr>
            <a:r>
              <a:rPr lang="en-AU" sz="1600" dirty="0">
                <a:solidFill>
                  <a:schemeClr val="bg1"/>
                </a:solidFill>
                <a:latin typeface="Montserrat" pitchFamily="2" charset="77"/>
              </a:rPr>
              <a:t>Minerals come from the soil and water they are absorbed by plants which are then eaten by animals.</a:t>
            </a:r>
          </a:p>
          <a:p>
            <a:pPr marL="285750" indent="-285750" fontAlgn="base">
              <a:spcAft>
                <a:spcPts val="1800"/>
              </a:spcAft>
              <a:buFont typeface="Arial" panose="020B0604020202020204" pitchFamily="34" charset="0"/>
              <a:buChar char="•"/>
            </a:pPr>
            <a:r>
              <a:rPr lang="en-AU" sz="1600" dirty="0">
                <a:solidFill>
                  <a:schemeClr val="bg1"/>
                </a:solidFill>
                <a:latin typeface="Montserrat" pitchFamily="2" charset="77"/>
              </a:rPr>
              <a:t>Vitamins and minerals are found in the food we eat.</a:t>
            </a:r>
          </a:p>
        </p:txBody>
      </p:sp>
    </p:spTree>
    <p:extLst>
      <p:ext uri="{BB962C8B-B14F-4D97-AF65-F5344CB8AC3E}">
        <p14:creationId xmlns:p14="http://schemas.microsoft.com/office/powerpoint/2010/main" val="531638011"/>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4">
            <a:extLst>
              <a:ext uri="{FF2B5EF4-FFF2-40B4-BE49-F238E27FC236}">
                <a16:creationId xmlns:a16="http://schemas.microsoft.com/office/drawing/2014/main" id="{C67198BC-712E-DF29-0FA5-5DE9DF9C0ADD}"/>
              </a:ext>
            </a:extLst>
          </p:cNvPr>
          <p:cNvSpPr/>
          <p:nvPr/>
        </p:nvSpPr>
        <p:spPr>
          <a:xfrm>
            <a:off x="8391350" y="2011009"/>
            <a:ext cx="2751669" cy="4174703"/>
          </a:xfrm>
          <a:prstGeom prst="roundRect">
            <a:avLst>
              <a:gd name="adj" fmla="val 5283"/>
            </a:avLst>
          </a:prstGeom>
          <a:solidFill>
            <a:srgbClr val="9B224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252000" rIns="252000" rtlCol="0" anchor="t"/>
          <a:lstStyle/>
          <a:p>
            <a:pPr fontAlgn="base">
              <a:spcBef>
                <a:spcPts val="600"/>
              </a:spcBef>
            </a:pPr>
            <a:endParaRPr lang="en-AU" sz="1400" dirty="0">
              <a:solidFill>
                <a:schemeClr val="bg1"/>
              </a:solidFill>
              <a:latin typeface="Montserrat" pitchFamily="2" charset="77"/>
            </a:endParaRPr>
          </a:p>
        </p:txBody>
      </p:sp>
      <p:sp>
        <p:nvSpPr>
          <p:cNvPr id="7" name="4">
            <a:extLst>
              <a:ext uri="{FF2B5EF4-FFF2-40B4-BE49-F238E27FC236}">
                <a16:creationId xmlns:a16="http://schemas.microsoft.com/office/drawing/2014/main" id="{0BF9DDCA-35F6-086C-C250-43812A834C73}"/>
              </a:ext>
            </a:extLst>
          </p:cNvPr>
          <p:cNvSpPr/>
          <p:nvPr/>
        </p:nvSpPr>
        <p:spPr>
          <a:xfrm>
            <a:off x="480328" y="2011009"/>
            <a:ext cx="7579940" cy="4174703"/>
          </a:xfrm>
          <a:prstGeom prst="roundRect">
            <a:avLst>
              <a:gd name="adj" fmla="val 5283"/>
            </a:avLst>
          </a:prstGeom>
          <a:solidFill>
            <a:srgbClr val="9B224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252000" rIns="252000" rtlCol="0" anchor="t"/>
          <a:lstStyle/>
          <a:p>
            <a:pPr fontAlgn="base">
              <a:spcBef>
                <a:spcPts val="600"/>
              </a:spcBef>
            </a:pPr>
            <a:endParaRPr lang="en-AU" sz="1400" dirty="0">
              <a:solidFill>
                <a:schemeClr val="bg1"/>
              </a:solidFill>
              <a:latin typeface="Montserrat" pitchFamily="2" charset="77"/>
            </a:endParaRPr>
          </a:p>
        </p:txBody>
      </p:sp>
      <p:sp>
        <p:nvSpPr>
          <p:cNvPr id="2" name="Title 1">
            <a:extLst>
              <a:ext uri="{FF2B5EF4-FFF2-40B4-BE49-F238E27FC236}">
                <a16:creationId xmlns:a16="http://schemas.microsoft.com/office/drawing/2014/main" id="{24238730-59C1-B67A-26CF-1A25319F48BA}"/>
              </a:ext>
            </a:extLst>
          </p:cNvPr>
          <p:cNvSpPr txBox="1">
            <a:spLocks/>
          </p:cNvSpPr>
          <p:nvPr/>
        </p:nvSpPr>
        <p:spPr>
          <a:xfrm>
            <a:off x="118533" y="352331"/>
            <a:ext cx="10150180" cy="52957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chemeClr val="bg1"/>
                </a:solidFill>
                <a:latin typeface="Sztosfixed" pitchFamily="2" charset="77"/>
                <a:ea typeface="Sztosfixed" pitchFamily="2" charset="77"/>
                <a:cs typeface="Sztosfixed" pitchFamily="2" charset="77"/>
              </a:rPr>
              <a:t>13 Essential Vitamins and Minerals </a:t>
            </a:r>
          </a:p>
        </p:txBody>
      </p:sp>
      <p:sp>
        <p:nvSpPr>
          <p:cNvPr id="3" name="TextBox 2">
            <a:extLst>
              <a:ext uri="{FF2B5EF4-FFF2-40B4-BE49-F238E27FC236}">
                <a16:creationId xmlns:a16="http://schemas.microsoft.com/office/drawing/2014/main" id="{86CDF7A4-EB47-868D-BB63-775C10A71363}"/>
              </a:ext>
            </a:extLst>
          </p:cNvPr>
          <p:cNvSpPr txBox="1"/>
          <p:nvPr/>
        </p:nvSpPr>
        <p:spPr>
          <a:xfrm>
            <a:off x="364066" y="1069971"/>
            <a:ext cx="10261600" cy="646331"/>
          </a:xfrm>
          <a:prstGeom prst="rect">
            <a:avLst/>
          </a:prstGeom>
          <a:noFill/>
        </p:spPr>
        <p:txBody>
          <a:bodyPr wrap="square">
            <a:spAutoFit/>
          </a:bodyPr>
          <a:lstStyle/>
          <a:p>
            <a:pPr rtl="0" fontAlgn="base">
              <a:spcAft>
                <a:spcPts val="1200"/>
              </a:spcAft>
            </a:pPr>
            <a:r>
              <a:rPr lang="en-AU" sz="1800" b="0" i="0" u="none" strike="noStrike" dirty="0">
                <a:solidFill>
                  <a:schemeClr val="bg1"/>
                </a:solidFill>
                <a:effectLst/>
                <a:latin typeface="Montserrat" pitchFamily="2" charset="77"/>
              </a:rPr>
              <a:t>Our bodies need many vitamins and minerals, but these 13 are the most important ones. They help us grow, move, heal, and stay healthy every day!</a:t>
            </a:r>
          </a:p>
        </p:txBody>
      </p:sp>
      <p:sp>
        <p:nvSpPr>
          <p:cNvPr id="5" name="TextBox 4">
            <a:extLst>
              <a:ext uri="{FF2B5EF4-FFF2-40B4-BE49-F238E27FC236}">
                <a16:creationId xmlns:a16="http://schemas.microsoft.com/office/drawing/2014/main" id="{7B5EDF60-F73B-F4A1-AAEA-D1C872D356B7}"/>
              </a:ext>
            </a:extLst>
          </p:cNvPr>
          <p:cNvSpPr txBox="1"/>
          <p:nvPr/>
        </p:nvSpPr>
        <p:spPr>
          <a:xfrm>
            <a:off x="618064" y="2186136"/>
            <a:ext cx="7340603" cy="4201150"/>
          </a:xfrm>
          <a:prstGeom prst="rect">
            <a:avLst/>
          </a:prstGeom>
          <a:noFill/>
        </p:spPr>
        <p:txBody>
          <a:bodyPr wrap="square">
            <a:spAutoFit/>
          </a:bodyPr>
          <a:lstStyle/>
          <a:p>
            <a:pPr rtl="0">
              <a:spcAft>
                <a:spcPts val="600"/>
              </a:spcAft>
              <a:buNone/>
            </a:pPr>
            <a:r>
              <a:rPr lang="en-AU" sz="1600" b="1" i="0" u="none" strike="noStrike" dirty="0">
                <a:solidFill>
                  <a:schemeClr val="bg1"/>
                </a:solidFill>
                <a:effectLst/>
                <a:latin typeface="Montserrat" pitchFamily="2" charset="77"/>
              </a:rPr>
              <a:t>Vitamins</a:t>
            </a:r>
            <a:endParaRPr lang="en-AU" sz="1600" b="0" dirty="0">
              <a:solidFill>
                <a:schemeClr val="bg1"/>
              </a:solidFill>
              <a:effectLst/>
              <a:latin typeface="Montserrat" pitchFamily="2" charset="77"/>
            </a:endParaRPr>
          </a:p>
          <a:p>
            <a:pPr rtl="0">
              <a:spcAft>
                <a:spcPts val="600"/>
              </a:spcAft>
              <a:buNone/>
            </a:pPr>
            <a:r>
              <a:rPr lang="en-AU" sz="1400" b="1" i="0" u="none" strike="noStrike" dirty="0">
                <a:solidFill>
                  <a:schemeClr val="bg1"/>
                </a:solidFill>
                <a:effectLst/>
                <a:latin typeface="Montserrat" pitchFamily="2" charset="77"/>
              </a:rPr>
              <a:t>Vitamin A </a:t>
            </a:r>
            <a:r>
              <a:rPr lang="en-AU" sz="1400" b="0" i="0" u="none" strike="noStrike" dirty="0">
                <a:solidFill>
                  <a:schemeClr val="bg1"/>
                </a:solidFill>
                <a:effectLst/>
                <a:latin typeface="Montserrat" pitchFamily="2" charset="77"/>
              </a:rPr>
              <a:t>– Helps you see in the dark and keeps your skin and eyes healthy.</a:t>
            </a:r>
            <a:endParaRPr lang="en-AU" sz="1400" b="0" dirty="0">
              <a:solidFill>
                <a:schemeClr val="bg1"/>
              </a:solidFill>
              <a:effectLst/>
              <a:latin typeface="Montserrat" pitchFamily="2" charset="77"/>
            </a:endParaRPr>
          </a:p>
          <a:p>
            <a:pPr rtl="0">
              <a:spcAft>
                <a:spcPts val="600"/>
              </a:spcAft>
              <a:buNone/>
            </a:pPr>
            <a:r>
              <a:rPr lang="en-AU" sz="1400" b="1" i="0" u="none" strike="noStrike" dirty="0">
                <a:solidFill>
                  <a:schemeClr val="bg1"/>
                </a:solidFill>
                <a:effectLst/>
                <a:latin typeface="Montserrat" pitchFamily="2" charset="77"/>
              </a:rPr>
              <a:t>Vitamin B1 </a:t>
            </a:r>
            <a:r>
              <a:rPr lang="en-AU" sz="1400" b="0" i="0" u="none" strike="noStrike" dirty="0">
                <a:solidFill>
                  <a:schemeClr val="bg1"/>
                </a:solidFill>
                <a:effectLst/>
                <a:latin typeface="Montserrat" pitchFamily="2" charset="77"/>
              </a:rPr>
              <a:t>(Thiamine) – Helps your body turn food into energy.</a:t>
            </a:r>
            <a:endParaRPr lang="en-AU" sz="1400" b="0" dirty="0">
              <a:solidFill>
                <a:schemeClr val="bg1"/>
              </a:solidFill>
              <a:effectLst/>
              <a:latin typeface="Montserrat" pitchFamily="2" charset="77"/>
            </a:endParaRPr>
          </a:p>
          <a:p>
            <a:pPr rtl="0">
              <a:spcAft>
                <a:spcPts val="600"/>
              </a:spcAft>
              <a:buNone/>
            </a:pPr>
            <a:r>
              <a:rPr lang="en-AU" sz="1400" b="1" i="0" u="none" strike="noStrike" dirty="0">
                <a:solidFill>
                  <a:schemeClr val="bg1"/>
                </a:solidFill>
                <a:effectLst/>
                <a:latin typeface="Montserrat" pitchFamily="2" charset="77"/>
              </a:rPr>
              <a:t>Vitamin B2 </a:t>
            </a:r>
            <a:r>
              <a:rPr lang="en-AU" sz="1400" b="0" i="0" u="none" strike="noStrike" dirty="0">
                <a:solidFill>
                  <a:schemeClr val="bg1"/>
                </a:solidFill>
                <a:effectLst/>
                <a:latin typeface="Montserrat" pitchFamily="2" charset="77"/>
              </a:rPr>
              <a:t>(Riboflavin) – Keeps your skin, eyes, and nerves healthy.</a:t>
            </a:r>
            <a:endParaRPr lang="en-AU" sz="1400" b="0" dirty="0">
              <a:solidFill>
                <a:schemeClr val="bg1"/>
              </a:solidFill>
              <a:effectLst/>
              <a:latin typeface="Montserrat" pitchFamily="2" charset="77"/>
            </a:endParaRPr>
          </a:p>
          <a:p>
            <a:pPr rtl="0">
              <a:spcAft>
                <a:spcPts val="600"/>
              </a:spcAft>
              <a:buNone/>
            </a:pPr>
            <a:r>
              <a:rPr lang="en-AU" sz="1400" b="1" i="0" u="none" strike="noStrike" dirty="0">
                <a:solidFill>
                  <a:schemeClr val="bg1"/>
                </a:solidFill>
                <a:effectLst/>
                <a:latin typeface="Montserrat" pitchFamily="2" charset="77"/>
              </a:rPr>
              <a:t>Vitamin B3 </a:t>
            </a:r>
            <a:r>
              <a:rPr lang="en-AU" sz="1400" b="0" i="0" u="none" strike="noStrike" dirty="0">
                <a:solidFill>
                  <a:schemeClr val="bg1"/>
                </a:solidFill>
                <a:effectLst/>
                <a:latin typeface="Montserrat" pitchFamily="2" charset="77"/>
              </a:rPr>
              <a:t>(Niacin) – Gives you energy and helps keep your skin healthy.</a:t>
            </a:r>
            <a:endParaRPr lang="en-AU" sz="1400" b="0" dirty="0">
              <a:solidFill>
                <a:schemeClr val="bg1"/>
              </a:solidFill>
              <a:effectLst/>
              <a:latin typeface="Montserrat" pitchFamily="2" charset="77"/>
            </a:endParaRPr>
          </a:p>
          <a:p>
            <a:pPr rtl="0">
              <a:spcAft>
                <a:spcPts val="600"/>
              </a:spcAft>
              <a:buNone/>
            </a:pPr>
            <a:r>
              <a:rPr lang="en-AU" sz="1400" b="1" i="0" u="none" strike="noStrike" dirty="0">
                <a:solidFill>
                  <a:schemeClr val="bg1"/>
                </a:solidFill>
                <a:effectLst/>
                <a:latin typeface="Montserrat" pitchFamily="2" charset="77"/>
              </a:rPr>
              <a:t>Vitamin B6 </a:t>
            </a:r>
            <a:r>
              <a:rPr lang="en-AU" sz="1400" b="0" i="0" u="none" strike="noStrike" dirty="0">
                <a:solidFill>
                  <a:schemeClr val="bg1"/>
                </a:solidFill>
                <a:effectLst/>
                <a:latin typeface="Montserrat" pitchFamily="2" charset="77"/>
              </a:rPr>
              <a:t>– Helps your body use protein and keeps your brain working well.</a:t>
            </a:r>
            <a:endParaRPr lang="en-AU" sz="1400" b="0" dirty="0">
              <a:solidFill>
                <a:schemeClr val="bg1"/>
              </a:solidFill>
              <a:effectLst/>
              <a:latin typeface="Montserrat" pitchFamily="2" charset="77"/>
            </a:endParaRPr>
          </a:p>
          <a:p>
            <a:pPr rtl="0">
              <a:spcAft>
                <a:spcPts val="600"/>
              </a:spcAft>
              <a:buNone/>
            </a:pPr>
            <a:r>
              <a:rPr lang="en-AU" sz="1400" b="1" i="0" u="none" strike="noStrike" dirty="0">
                <a:solidFill>
                  <a:schemeClr val="bg1"/>
                </a:solidFill>
                <a:effectLst/>
                <a:latin typeface="Montserrat" pitchFamily="2" charset="77"/>
              </a:rPr>
              <a:t>Vitamin B12 </a:t>
            </a:r>
            <a:r>
              <a:rPr lang="en-AU" sz="1400" b="0" i="0" u="none" strike="noStrike" dirty="0">
                <a:solidFill>
                  <a:schemeClr val="bg1"/>
                </a:solidFill>
                <a:effectLst/>
                <a:latin typeface="Montserrat" pitchFamily="2" charset="77"/>
              </a:rPr>
              <a:t>– Helps keep the body’s nerve and blood cells healthy.</a:t>
            </a:r>
            <a:endParaRPr lang="en-AU" sz="1400" b="0" dirty="0">
              <a:solidFill>
                <a:schemeClr val="bg1"/>
              </a:solidFill>
              <a:effectLst/>
              <a:latin typeface="Montserrat" pitchFamily="2" charset="77"/>
            </a:endParaRPr>
          </a:p>
          <a:p>
            <a:pPr rtl="0">
              <a:spcAft>
                <a:spcPts val="600"/>
              </a:spcAft>
              <a:buNone/>
            </a:pPr>
            <a:r>
              <a:rPr lang="en-AU" sz="1400" b="1" i="0" u="none" strike="noStrike" dirty="0">
                <a:solidFill>
                  <a:schemeClr val="bg1"/>
                </a:solidFill>
                <a:effectLst/>
                <a:latin typeface="Montserrat" pitchFamily="2" charset="77"/>
              </a:rPr>
              <a:t>Vitamin C </a:t>
            </a:r>
            <a:r>
              <a:rPr lang="en-AU" sz="1400" b="0" i="0" u="none" strike="noStrike" dirty="0">
                <a:solidFill>
                  <a:schemeClr val="bg1"/>
                </a:solidFill>
                <a:effectLst/>
                <a:latin typeface="Montserrat" pitchFamily="2" charset="77"/>
              </a:rPr>
              <a:t>– Keeps your immune system strong and helps your body heal cuts and wounds.</a:t>
            </a:r>
            <a:endParaRPr lang="en-AU" sz="1400" b="0" dirty="0">
              <a:solidFill>
                <a:schemeClr val="bg1"/>
              </a:solidFill>
              <a:effectLst/>
              <a:latin typeface="Montserrat" pitchFamily="2" charset="77"/>
            </a:endParaRPr>
          </a:p>
          <a:p>
            <a:pPr rtl="0">
              <a:spcAft>
                <a:spcPts val="600"/>
              </a:spcAft>
              <a:buNone/>
            </a:pPr>
            <a:r>
              <a:rPr lang="en-AU" sz="1400" b="1" i="0" u="none" strike="noStrike" dirty="0">
                <a:solidFill>
                  <a:schemeClr val="bg1"/>
                </a:solidFill>
                <a:effectLst/>
                <a:latin typeface="Montserrat" pitchFamily="2" charset="77"/>
              </a:rPr>
              <a:t>Vitamin D </a:t>
            </a:r>
            <a:r>
              <a:rPr lang="en-AU" sz="1400" b="0" i="0" u="none" strike="noStrike" dirty="0">
                <a:solidFill>
                  <a:schemeClr val="bg1"/>
                </a:solidFill>
                <a:effectLst/>
                <a:latin typeface="Montserrat" pitchFamily="2" charset="77"/>
              </a:rPr>
              <a:t>– Helps build and maintain strong bones by helping the body absorb calcium.</a:t>
            </a:r>
            <a:endParaRPr lang="en-AU" sz="1400" b="0" dirty="0">
              <a:solidFill>
                <a:schemeClr val="bg1"/>
              </a:solidFill>
              <a:effectLst/>
              <a:latin typeface="Montserrat" pitchFamily="2" charset="77"/>
            </a:endParaRPr>
          </a:p>
          <a:p>
            <a:pPr rtl="0">
              <a:spcAft>
                <a:spcPts val="600"/>
              </a:spcAft>
              <a:buNone/>
            </a:pPr>
            <a:r>
              <a:rPr lang="en-AU" sz="1400" b="1" i="0" u="none" strike="noStrike" dirty="0">
                <a:solidFill>
                  <a:schemeClr val="bg1"/>
                </a:solidFill>
                <a:effectLst/>
                <a:latin typeface="Montserrat" pitchFamily="2" charset="77"/>
              </a:rPr>
              <a:t>Vitamin E </a:t>
            </a:r>
            <a:r>
              <a:rPr lang="en-AU" sz="1400" b="0" i="0" u="none" strike="noStrike" dirty="0">
                <a:solidFill>
                  <a:schemeClr val="bg1"/>
                </a:solidFill>
                <a:effectLst/>
                <a:latin typeface="Montserrat" pitchFamily="2" charset="77"/>
              </a:rPr>
              <a:t>– Protects your body’s cells and keeps your skin healthy.</a:t>
            </a:r>
            <a:endParaRPr lang="en-AU" sz="1400" b="0" dirty="0">
              <a:solidFill>
                <a:schemeClr val="bg1"/>
              </a:solidFill>
              <a:effectLst/>
              <a:latin typeface="Montserrat" pitchFamily="2" charset="77"/>
            </a:endParaRPr>
          </a:p>
          <a:p>
            <a:pPr rtl="0">
              <a:spcAft>
                <a:spcPts val="600"/>
              </a:spcAft>
              <a:buNone/>
            </a:pPr>
            <a:r>
              <a:rPr lang="en-AU" sz="1400" b="1" i="0" u="none" strike="noStrike" dirty="0">
                <a:solidFill>
                  <a:schemeClr val="bg1"/>
                </a:solidFill>
                <a:effectLst/>
                <a:latin typeface="Montserrat" pitchFamily="2" charset="77"/>
              </a:rPr>
              <a:t>Vitamin K </a:t>
            </a:r>
            <a:r>
              <a:rPr lang="en-AU" sz="1400" b="0" i="0" u="none" strike="noStrike" dirty="0">
                <a:solidFill>
                  <a:schemeClr val="bg1"/>
                </a:solidFill>
                <a:effectLst/>
                <a:latin typeface="Montserrat" pitchFamily="2" charset="77"/>
              </a:rPr>
              <a:t>– Helps your blood to clot when you get a cut so it can heal properly.</a:t>
            </a:r>
            <a:endParaRPr lang="en-AU" sz="1400" b="0" dirty="0">
              <a:solidFill>
                <a:schemeClr val="bg1"/>
              </a:solidFill>
              <a:effectLst/>
              <a:latin typeface="Montserrat" pitchFamily="2" charset="77"/>
            </a:endParaRPr>
          </a:p>
          <a:p>
            <a:pPr>
              <a:spcAft>
                <a:spcPts val="600"/>
              </a:spcAft>
              <a:buNone/>
            </a:pPr>
            <a:br>
              <a:rPr lang="en-AU" sz="1400" dirty="0">
                <a:solidFill>
                  <a:schemeClr val="bg1"/>
                </a:solidFill>
                <a:latin typeface="Montserrat" pitchFamily="2" charset="77"/>
              </a:rPr>
            </a:br>
            <a:endParaRPr lang="en-US" sz="1400" dirty="0">
              <a:solidFill>
                <a:schemeClr val="bg1"/>
              </a:solidFill>
              <a:latin typeface="Montserrat" pitchFamily="2" charset="77"/>
            </a:endParaRPr>
          </a:p>
        </p:txBody>
      </p:sp>
      <p:sp>
        <p:nvSpPr>
          <p:cNvPr id="6" name="TextBox 5">
            <a:extLst>
              <a:ext uri="{FF2B5EF4-FFF2-40B4-BE49-F238E27FC236}">
                <a16:creationId xmlns:a16="http://schemas.microsoft.com/office/drawing/2014/main" id="{E0236E66-EF4B-380F-8B7E-4FC501DD9D3F}"/>
              </a:ext>
            </a:extLst>
          </p:cNvPr>
          <p:cNvSpPr txBox="1"/>
          <p:nvPr/>
        </p:nvSpPr>
        <p:spPr>
          <a:xfrm>
            <a:off x="8542871" y="2169090"/>
            <a:ext cx="2506136" cy="2292935"/>
          </a:xfrm>
          <a:prstGeom prst="rect">
            <a:avLst/>
          </a:prstGeom>
          <a:noFill/>
        </p:spPr>
        <p:txBody>
          <a:bodyPr wrap="square">
            <a:spAutoFit/>
          </a:bodyPr>
          <a:lstStyle/>
          <a:p>
            <a:pPr rtl="0">
              <a:spcAft>
                <a:spcPts val="600"/>
              </a:spcAft>
              <a:buNone/>
            </a:pPr>
            <a:r>
              <a:rPr lang="en-AU" sz="1600" b="1" i="0" u="none" strike="noStrike" dirty="0">
                <a:solidFill>
                  <a:schemeClr val="bg1"/>
                </a:solidFill>
                <a:effectLst/>
                <a:latin typeface="Montserrat" pitchFamily="2" charset="77"/>
              </a:rPr>
              <a:t>Minerals</a:t>
            </a:r>
            <a:endParaRPr lang="en-AU" sz="1600" b="0" dirty="0">
              <a:solidFill>
                <a:schemeClr val="bg1"/>
              </a:solidFill>
              <a:effectLst/>
              <a:latin typeface="Montserrat" pitchFamily="2" charset="77"/>
            </a:endParaRPr>
          </a:p>
          <a:p>
            <a:pPr rtl="0">
              <a:spcAft>
                <a:spcPts val="600"/>
              </a:spcAft>
              <a:buNone/>
            </a:pPr>
            <a:r>
              <a:rPr lang="en-AU" sz="1400" b="1" i="0" u="none" strike="noStrike" dirty="0">
                <a:solidFill>
                  <a:schemeClr val="bg1"/>
                </a:solidFill>
                <a:effectLst/>
                <a:latin typeface="Montserrat" pitchFamily="2" charset="77"/>
              </a:rPr>
              <a:t>Calcium</a:t>
            </a:r>
            <a:r>
              <a:rPr lang="en-AU" sz="1400" b="0" i="0" u="none" strike="noStrike" dirty="0">
                <a:solidFill>
                  <a:schemeClr val="bg1"/>
                </a:solidFill>
                <a:effectLst/>
                <a:latin typeface="Montserrat" pitchFamily="2" charset="77"/>
              </a:rPr>
              <a:t> – for strong bones and teeth.</a:t>
            </a:r>
          </a:p>
          <a:p>
            <a:pPr rtl="0">
              <a:spcAft>
                <a:spcPts val="600"/>
              </a:spcAft>
              <a:buNone/>
            </a:pPr>
            <a:r>
              <a:rPr lang="en-AU" sz="1400" b="1" i="0" u="none" strike="noStrike" dirty="0">
                <a:solidFill>
                  <a:schemeClr val="bg1"/>
                </a:solidFill>
                <a:effectLst/>
                <a:latin typeface="Montserrat" pitchFamily="2" charset="77"/>
              </a:rPr>
              <a:t>Selenium</a:t>
            </a:r>
            <a:r>
              <a:rPr lang="en-AU" sz="1400" b="0" i="0" u="none" strike="noStrike" dirty="0">
                <a:solidFill>
                  <a:schemeClr val="bg1"/>
                </a:solidFill>
                <a:effectLst/>
                <a:latin typeface="Montserrat" pitchFamily="2" charset="77"/>
              </a:rPr>
              <a:t> – helps your body make antioxidants to prevent cell damage.</a:t>
            </a:r>
          </a:p>
          <a:p>
            <a:pPr rtl="0">
              <a:spcAft>
                <a:spcPts val="600"/>
              </a:spcAft>
              <a:buNone/>
            </a:pPr>
            <a:r>
              <a:rPr lang="en-AU" sz="1400" b="1" i="0" u="none" strike="noStrike" dirty="0">
                <a:solidFill>
                  <a:schemeClr val="bg1"/>
                </a:solidFill>
                <a:effectLst/>
                <a:latin typeface="Montserrat" pitchFamily="2" charset="77"/>
              </a:rPr>
              <a:t>Zinc</a:t>
            </a:r>
            <a:r>
              <a:rPr lang="en-AU" sz="1400" b="0" i="0" u="none" strike="noStrike" dirty="0">
                <a:solidFill>
                  <a:schemeClr val="bg1"/>
                </a:solidFill>
                <a:effectLst/>
                <a:latin typeface="Montserrat" pitchFamily="2" charset="77"/>
              </a:rPr>
              <a:t> – helps the immune system fight off bacteria and viruses.</a:t>
            </a:r>
          </a:p>
        </p:txBody>
      </p:sp>
      <p:pic>
        <p:nvPicPr>
          <p:cNvPr id="9" name="Picture 8" descr="A cartoon character of a mushroom with a wand&#10;&#10;AI-generated content may be incorrect.">
            <a:extLst>
              <a:ext uri="{FF2B5EF4-FFF2-40B4-BE49-F238E27FC236}">
                <a16:creationId xmlns:a16="http://schemas.microsoft.com/office/drawing/2014/main" id="{9DB07C3D-8575-1898-6EED-5711108E4FCC}"/>
              </a:ext>
            </a:extLst>
          </p:cNvPr>
          <p:cNvPicPr>
            <a:picLocks noChangeAspect="1"/>
          </p:cNvPicPr>
          <p:nvPr/>
        </p:nvPicPr>
        <p:blipFill>
          <a:blip r:embed="rId2"/>
          <a:srcRect l="9789" t="8597" r="17440" b="22208"/>
          <a:stretch>
            <a:fillRect/>
          </a:stretch>
        </p:blipFill>
        <p:spPr>
          <a:xfrm>
            <a:off x="8648724" y="4360383"/>
            <a:ext cx="2918586" cy="2497617"/>
          </a:xfrm>
          <a:prstGeom prst="rect">
            <a:avLst/>
          </a:prstGeom>
        </p:spPr>
      </p:pic>
      <p:grpSp>
        <p:nvGrpSpPr>
          <p:cNvPr id="10" name="menu">
            <a:extLst>
              <a:ext uri="{FF2B5EF4-FFF2-40B4-BE49-F238E27FC236}">
                <a16:creationId xmlns:a16="http://schemas.microsoft.com/office/drawing/2014/main" id="{65A3EAA6-0F02-1412-3248-6DCE6449DD3E}"/>
              </a:ext>
            </a:extLst>
          </p:cNvPr>
          <p:cNvGrpSpPr/>
          <p:nvPr/>
        </p:nvGrpSpPr>
        <p:grpSpPr>
          <a:xfrm>
            <a:off x="11474101" y="2871719"/>
            <a:ext cx="460535" cy="1114561"/>
            <a:chOff x="151927" y="2325786"/>
            <a:chExt cx="260682" cy="630889"/>
          </a:xfrm>
        </p:grpSpPr>
        <p:sp>
          <p:nvSpPr>
            <p:cNvPr id="11" name="Rectangle: Rounded Corners 63">
              <a:extLst>
                <a:ext uri="{FF2B5EF4-FFF2-40B4-BE49-F238E27FC236}">
                  <a16:creationId xmlns:a16="http://schemas.microsoft.com/office/drawing/2014/main" id="{674EB3C7-CD7E-EB35-2162-BC1E11874AF5}"/>
                </a:ext>
              </a:extLst>
            </p:cNvPr>
            <p:cNvSpPr/>
            <p:nvPr/>
          </p:nvSpPr>
          <p:spPr>
            <a:xfrm rot="10800000">
              <a:off x="151927" y="2325786"/>
              <a:ext cx="260682" cy="630889"/>
            </a:xfrm>
            <a:prstGeom prst="roundRect">
              <a:avLst>
                <a:gd name="adj" fmla="val 50000"/>
              </a:avLst>
            </a:prstGeom>
            <a:solidFill>
              <a:srgbClr val="FBF7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highlight>
                  <a:srgbClr val="FFFF00"/>
                </a:highlight>
              </a:endParaRPr>
            </a:p>
          </p:txBody>
        </p:sp>
        <p:pic>
          <p:nvPicPr>
            <p:cNvPr id="12" name="a4">
              <a:hlinkClick r:id="" action="ppaction://hlinkshowjump?jump=nextslide"/>
              <a:extLst>
                <a:ext uri="{FF2B5EF4-FFF2-40B4-BE49-F238E27FC236}">
                  <a16:creationId xmlns:a16="http://schemas.microsoft.com/office/drawing/2014/main" id="{7276C94B-7AE8-CDE8-CD85-9F87A7790248}"/>
                </a:ext>
              </a:extLst>
            </p:cNvPr>
            <p:cNvPicPr>
              <a:picLocks noChangeAspect="1"/>
            </p:cNvPicPr>
            <p:nvPr/>
          </p:nvPicPr>
          <p:blipFill>
            <a:blip r:embed="rId3"/>
            <a:srcRect/>
            <a:stretch/>
          </p:blipFill>
          <p:spPr>
            <a:xfrm>
              <a:off x="204687" y="2740767"/>
              <a:ext cx="154441" cy="106747"/>
            </a:xfrm>
            <a:prstGeom prst="rect">
              <a:avLst/>
            </a:prstGeom>
          </p:spPr>
        </p:pic>
        <p:pic>
          <p:nvPicPr>
            <p:cNvPr id="13" name="a4">
              <a:hlinkClick r:id="" action="ppaction://hlinkshowjump?jump=previousslide"/>
              <a:extLst>
                <a:ext uri="{FF2B5EF4-FFF2-40B4-BE49-F238E27FC236}">
                  <a16:creationId xmlns:a16="http://schemas.microsoft.com/office/drawing/2014/main" id="{7CE29FFB-FEA5-D0E9-2945-821A9D8167DB}"/>
                </a:ext>
              </a:extLst>
            </p:cNvPr>
            <p:cNvPicPr>
              <a:picLocks noChangeAspect="1"/>
            </p:cNvPicPr>
            <p:nvPr/>
          </p:nvPicPr>
          <p:blipFill>
            <a:blip r:embed="rId3"/>
            <a:srcRect/>
            <a:stretch/>
          </p:blipFill>
          <p:spPr>
            <a:xfrm rot="10800000">
              <a:off x="204687" y="2434554"/>
              <a:ext cx="154441" cy="106747"/>
            </a:xfrm>
            <a:prstGeom prst="rect">
              <a:avLst/>
            </a:prstGeom>
          </p:spPr>
        </p:pic>
      </p:grpSp>
      <p:sp>
        <p:nvSpPr>
          <p:cNvPr id="14" name="Google Shape;151;p10">
            <a:extLst>
              <a:ext uri="{FF2B5EF4-FFF2-40B4-BE49-F238E27FC236}">
                <a16:creationId xmlns:a16="http://schemas.microsoft.com/office/drawing/2014/main" id="{072CA84A-9251-FA17-D4FB-E49671862B56}"/>
              </a:ext>
            </a:extLst>
          </p:cNvPr>
          <p:cNvSpPr txBox="1">
            <a:spLocks/>
          </p:cNvSpPr>
          <p:nvPr/>
        </p:nvSpPr>
        <p:spPr>
          <a:xfrm>
            <a:off x="11053482" y="6318135"/>
            <a:ext cx="787949" cy="393600"/>
          </a:xfrm>
          <a:prstGeom prst="rect">
            <a:avLst/>
          </a:prstGeom>
          <a:no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buSzPts val="1400"/>
            </a:pPr>
            <a:fld id="{00000000-1234-1234-1234-123412341234}" type="slidenum">
              <a:rPr lang="en" sz="2000" b="1" smtClean="0">
                <a:solidFill>
                  <a:srgbClr val="B83529"/>
                </a:solidFill>
                <a:latin typeface="Sztosfixed" pitchFamily="2" charset="77"/>
                <a:ea typeface="Sztosfixed" pitchFamily="2" charset="77"/>
                <a:cs typeface="Sztosfixed" pitchFamily="2" charset="77"/>
              </a:rPr>
              <a:pPr algn="r">
                <a:buSzPts val="1400"/>
              </a:pPr>
              <a:t>32</a:t>
            </a:fld>
            <a:endParaRPr lang="en" sz="2000" b="1" dirty="0">
              <a:solidFill>
                <a:srgbClr val="B83529"/>
              </a:solidFill>
              <a:latin typeface="Sztosfixed" pitchFamily="2" charset="77"/>
              <a:ea typeface="Sztosfixed" pitchFamily="2" charset="77"/>
              <a:cs typeface="Sztosfixed" pitchFamily="2" charset="77"/>
            </a:endParaRPr>
          </a:p>
        </p:txBody>
      </p:sp>
    </p:spTree>
    <p:extLst>
      <p:ext uri="{BB962C8B-B14F-4D97-AF65-F5344CB8AC3E}">
        <p14:creationId xmlns:p14="http://schemas.microsoft.com/office/powerpoint/2010/main" val="911030536"/>
      </p:ext>
    </p:extLst>
  </p:cSld>
  <p:clrMapOvr>
    <a:masterClrMapping/>
  </p:clrMapOvr>
  <p:transition spd="slow" advClick="0">
    <p:push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CF73F0-3376-E3DC-0632-1813CA8890B7}"/>
            </a:ext>
          </a:extLst>
        </p:cNvPr>
        <p:cNvGrpSpPr/>
        <p:nvPr/>
      </p:nvGrpSpPr>
      <p:grpSpPr>
        <a:xfrm>
          <a:off x="0" y="0"/>
          <a:ext cx="0" cy="0"/>
          <a:chOff x="0" y="0"/>
          <a:chExt cx="0" cy="0"/>
        </a:xfrm>
      </p:grpSpPr>
      <p:pic>
        <p:nvPicPr>
          <p:cNvPr id="44" name="Picture 43" descr="Cartoon mushroom with a doctor coat and an apple&#10;&#10;AI-generated content may be incorrect.">
            <a:extLst>
              <a:ext uri="{FF2B5EF4-FFF2-40B4-BE49-F238E27FC236}">
                <a16:creationId xmlns:a16="http://schemas.microsoft.com/office/drawing/2014/main" id="{A4ABF00B-E931-CC52-AE93-190638B57B5D}"/>
              </a:ext>
            </a:extLst>
          </p:cNvPr>
          <p:cNvPicPr>
            <a:picLocks noChangeAspect="1"/>
          </p:cNvPicPr>
          <p:nvPr/>
        </p:nvPicPr>
        <p:blipFill>
          <a:blip r:embed="rId3"/>
          <a:srcRect l="3863" t="6958" r="25513" b="22319"/>
          <a:stretch>
            <a:fillRect/>
          </a:stretch>
        </p:blipFill>
        <p:spPr>
          <a:xfrm flipH="1">
            <a:off x="-1" y="2819878"/>
            <a:ext cx="4480511" cy="4038122"/>
          </a:xfrm>
          <a:prstGeom prst="rect">
            <a:avLst/>
          </a:prstGeom>
        </p:spPr>
      </p:pic>
      <p:grpSp>
        <p:nvGrpSpPr>
          <p:cNvPr id="15" name="menu">
            <a:extLst>
              <a:ext uri="{FF2B5EF4-FFF2-40B4-BE49-F238E27FC236}">
                <a16:creationId xmlns:a16="http://schemas.microsoft.com/office/drawing/2014/main" id="{99790775-A944-852A-A3C9-8D9F7B583797}"/>
              </a:ext>
            </a:extLst>
          </p:cNvPr>
          <p:cNvGrpSpPr/>
          <p:nvPr/>
        </p:nvGrpSpPr>
        <p:grpSpPr>
          <a:xfrm>
            <a:off x="11474101" y="2871719"/>
            <a:ext cx="460535" cy="1114561"/>
            <a:chOff x="151927" y="2325786"/>
            <a:chExt cx="260682" cy="630889"/>
          </a:xfrm>
        </p:grpSpPr>
        <p:sp>
          <p:nvSpPr>
            <p:cNvPr id="16" name="Rectangle: Rounded Corners 63">
              <a:extLst>
                <a:ext uri="{FF2B5EF4-FFF2-40B4-BE49-F238E27FC236}">
                  <a16:creationId xmlns:a16="http://schemas.microsoft.com/office/drawing/2014/main" id="{266D73C9-42FC-127C-366F-C859A6BA1F5C}"/>
                </a:ext>
              </a:extLst>
            </p:cNvPr>
            <p:cNvSpPr/>
            <p:nvPr/>
          </p:nvSpPr>
          <p:spPr>
            <a:xfrm rot="10800000">
              <a:off x="151927" y="2325786"/>
              <a:ext cx="260682" cy="630889"/>
            </a:xfrm>
            <a:prstGeom prst="roundRect">
              <a:avLst>
                <a:gd name="adj" fmla="val 50000"/>
              </a:avLst>
            </a:prstGeom>
            <a:solidFill>
              <a:srgbClr val="FBF7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highlight>
                  <a:srgbClr val="FFFF00"/>
                </a:highlight>
              </a:endParaRPr>
            </a:p>
          </p:txBody>
        </p:sp>
        <p:pic>
          <p:nvPicPr>
            <p:cNvPr id="17" name="a4">
              <a:hlinkClick r:id="" action="ppaction://hlinkshowjump?jump=nextslide"/>
              <a:extLst>
                <a:ext uri="{FF2B5EF4-FFF2-40B4-BE49-F238E27FC236}">
                  <a16:creationId xmlns:a16="http://schemas.microsoft.com/office/drawing/2014/main" id="{64CCDB07-3104-E810-63A7-6BB9383CAAD6}"/>
                </a:ext>
              </a:extLst>
            </p:cNvPr>
            <p:cNvPicPr>
              <a:picLocks noChangeAspect="1"/>
            </p:cNvPicPr>
            <p:nvPr/>
          </p:nvPicPr>
          <p:blipFill>
            <a:blip r:embed="rId4"/>
            <a:srcRect/>
            <a:stretch/>
          </p:blipFill>
          <p:spPr>
            <a:xfrm>
              <a:off x="204687" y="2740767"/>
              <a:ext cx="154441" cy="106747"/>
            </a:xfrm>
            <a:prstGeom prst="rect">
              <a:avLst/>
            </a:prstGeom>
          </p:spPr>
        </p:pic>
        <p:pic>
          <p:nvPicPr>
            <p:cNvPr id="18" name="a4">
              <a:hlinkClick r:id="" action="ppaction://hlinkshowjump?jump=previousslide"/>
              <a:extLst>
                <a:ext uri="{FF2B5EF4-FFF2-40B4-BE49-F238E27FC236}">
                  <a16:creationId xmlns:a16="http://schemas.microsoft.com/office/drawing/2014/main" id="{7068EEDD-0087-682E-A62E-4ED5F8739E33}"/>
                </a:ext>
              </a:extLst>
            </p:cNvPr>
            <p:cNvPicPr>
              <a:picLocks noChangeAspect="1"/>
            </p:cNvPicPr>
            <p:nvPr/>
          </p:nvPicPr>
          <p:blipFill>
            <a:blip r:embed="rId4"/>
            <a:srcRect/>
            <a:stretch/>
          </p:blipFill>
          <p:spPr>
            <a:xfrm rot="10800000">
              <a:off x="204687" y="2434554"/>
              <a:ext cx="154441" cy="106747"/>
            </a:xfrm>
            <a:prstGeom prst="rect">
              <a:avLst/>
            </a:prstGeom>
          </p:spPr>
        </p:pic>
      </p:grpSp>
      <p:sp>
        <p:nvSpPr>
          <p:cNvPr id="23" name="Google Shape;151;p10">
            <a:extLst>
              <a:ext uri="{FF2B5EF4-FFF2-40B4-BE49-F238E27FC236}">
                <a16:creationId xmlns:a16="http://schemas.microsoft.com/office/drawing/2014/main" id="{D00AC76D-FD58-CD0B-9E21-9E0BEA89D70A}"/>
              </a:ext>
            </a:extLst>
          </p:cNvPr>
          <p:cNvSpPr txBox="1">
            <a:spLocks/>
          </p:cNvSpPr>
          <p:nvPr/>
        </p:nvSpPr>
        <p:spPr>
          <a:xfrm>
            <a:off x="11053482" y="6318135"/>
            <a:ext cx="787949" cy="393600"/>
          </a:xfrm>
          <a:prstGeom prst="rect">
            <a:avLst/>
          </a:prstGeom>
          <a:no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buSzPts val="1400"/>
            </a:pPr>
            <a:fld id="{00000000-1234-1234-1234-123412341234}" type="slidenum">
              <a:rPr lang="en" sz="2000" b="1" smtClean="0">
                <a:solidFill>
                  <a:schemeClr val="bg1"/>
                </a:solidFill>
                <a:latin typeface="Sztosfixed" pitchFamily="2" charset="77"/>
                <a:ea typeface="Sztosfixed" pitchFamily="2" charset="77"/>
                <a:cs typeface="Sztosfixed" pitchFamily="2" charset="77"/>
              </a:rPr>
              <a:pPr algn="r">
                <a:buSzPts val="1400"/>
              </a:pPr>
              <a:t>33</a:t>
            </a:fld>
            <a:endParaRPr lang="en" sz="2000" b="1" dirty="0">
              <a:solidFill>
                <a:schemeClr val="bg1"/>
              </a:solidFill>
              <a:latin typeface="Sztosfixed" pitchFamily="2" charset="77"/>
              <a:ea typeface="Sztosfixed" pitchFamily="2" charset="77"/>
              <a:cs typeface="Sztosfixed" pitchFamily="2" charset="77"/>
            </a:endParaRPr>
          </a:p>
        </p:txBody>
      </p:sp>
      <p:sp>
        <p:nvSpPr>
          <p:cNvPr id="3" name="Title 1">
            <a:extLst>
              <a:ext uri="{FF2B5EF4-FFF2-40B4-BE49-F238E27FC236}">
                <a16:creationId xmlns:a16="http://schemas.microsoft.com/office/drawing/2014/main" id="{388FC729-B061-4DF7-FFD2-C03F5B1FFD01}"/>
              </a:ext>
            </a:extLst>
          </p:cNvPr>
          <p:cNvSpPr txBox="1">
            <a:spLocks/>
          </p:cNvSpPr>
          <p:nvPr/>
        </p:nvSpPr>
        <p:spPr>
          <a:xfrm>
            <a:off x="1610020" y="352331"/>
            <a:ext cx="8971960" cy="52957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rgbClr val="9B2242"/>
                </a:solidFill>
                <a:latin typeface="Sztosfixed" pitchFamily="2" charset="77"/>
                <a:ea typeface="Sztosfixed" pitchFamily="2" charset="77"/>
                <a:cs typeface="Sztosfixed" pitchFamily="2" charset="77"/>
              </a:rPr>
              <a:t>Your Immune System</a:t>
            </a:r>
          </a:p>
        </p:txBody>
      </p:sp>
      <p:sp>
        <p:nvSpPr>
          <p:cNvPr id="27" name="TextBox 26">
            <a:extLst>
              <a:ext uri="{FF2B5EF4-FFF2-40B4-BE49-F238E27FC236}">
                <a16:creationId xmlns:a16="http://schemas.microsoft.com/office/drawing/2014/main" id="{C16CCB0A-0EF5-B668-241D-7604E1CD37EA}"/>
              </a:ext>
            </a:extLst>
          </p:cNvPr>
          <p:cNvSpPr txBox="1"/>
          <p:nvPr/>
        </p:nvSpPr>
        <p:spPr>
          <a:xfrm>
            <a:off x="4964433" y="2632986"/>
            <a:ext cx="5818288" cy="430887"/>
          </a:xfrm>
          <a:prstGeom prst="rect">
            <a:avLst/>
          </a:prstGeom>
          <a:noFill/>
        </p:spPr>
        <p:txBody>
          <a:bodyPr wrap="square">
            <a:spAutoFit/>
          </a:bodyPr>
          <a:lstStyle/>
          <a:p>
            <a:pPr algn="ctr" rtl="0" fontAlgn="base">
              <a:spcAft>
                <a:spcPts val="600"/>
              </a:spcAft>
            </a:pPr>
            <a:r>
              <a:rPr lang="en-AU" sz="2200" u="none" strike="noStrike" dirty="0">
                <a:solidFill>
                  <a:srgbClr val="9B2242"/>
                </a:solidFill>
                <a:effectLst/>
                <a:latin typeface="SZTOS MEDIUM" pitchFamily="2" charset="77"/>
                <a:ea typeface="SZTOS MEDIUM" pitchFamily="2" charset="77"/>
                <a:cs typeface="SZTOS MEDIUM" pitchFamily="2" charset="77"/>
              </a:rPr>
              <a:t>Mushrooms help our immune system: </a:t>
            </a:r>
          </a:p>
        </p:txBody>
      </p:sp>
      <p:sp>
        <p:nvSpPr>
          <p:cNvPr id="2" name="TextBox 1">
            <a:extLst>
              <a:ext uri="{FF2B5EF4-FFF2-40B4-BE49-F238E27FC236}">
                <a16:creationId xmlns:a16="http://schemas.microsoft.com/office/drawing/2014/main" id="{7E954D2A-4797-48DF-C3F4-FFB0585ACE00}"/>
              </a:ext>
            </a:extLst>
          </p:cNvPr>
          <p:cNvSpPr txBox="1"/>
          <p:nvPr/>
        </p:nvSpPr>
        <p:spPr>
          <a:xfrm>
            <a:off x="965200" y="1137704"/>
            <a:ext cx="10261600" cy="1077218"/>
          </a:xfrm>
          <a:prstGeom prst="rect">
            <a:avLst/>
          </a:prstGeom>
          <a:noFill/>
        </p:spPr>
        <p:txBody>
          <a:bodyPr wrap="square">
            <a:spAutoFit/>
          </a:bodyPr>
          <a:lstStyle/>
          <a:p>
            <a:pPr algn="ctr" rtl="0" fontAlgn="base">
              <a:spcAft>
                <a:spcPts val="1200"/>
              </a:spcAft>
            </a:pPr>
            <a:r>
              <a:rPr lang="en-AU" sz="1800" b="0" i="0" u="none" strike="noStrike" dirty="0">
                <a:solidFill>
                  <a:srgbClr val="414141"/>
                </a:solidFill>
                <a:effectLst/>
                <a:latin typeface="Montserrat" pitchFamily="2" charset="77"/>
              </a:rPr>
              <a:t>The immune system is like your body's defence system, working to keep you healthy and prevent illness.</a:t>
            </a:r>
          </a:p>
          <a:p>
            <a:pPr algn="ctr" rtl="0" fontAlgn="base">
              <a:spcAft>
                <a:spcPts val="1200"/>
              </a:spcAft>
            </a:pPr>
            <a:r>
              <a:rPr lang="en-AU" sz="1800" b="0" i="0" u="none" strike="noStrike" dirty="0">
                <a:solidFill>
                  <a:srgbClr val="414141"/>
                </a:solidFill>
                <a:effectLst/>
                <a:latin typeface="Montserrat" pitchFamily="2" charset="77"/>
              </a:rPr>
              <a:t>Mushrooms are a unique superfood that offers many health benefits.</a:t>
            </a:r>
          </a:p>
        </p:txBody>
      </p:sp>
      <p:sp>
        <p:nvSpPr>
          <p:cNvPr id="4" name="Triangle 45">
            <a:extLst>
              <a:ext uri="{FF2B5EF4-FFF2-40B4-BE49-F238E27FC236}">
                <a16:creationId xmlns:a16="http://schemas.microsoft.com/office/drawing/2014/main" id="{DCEBAA24-75C7-306E-F21F-CA3790F311E9}"/>
              </a:ext>
            </a:extLst>
          </p:cNvPr>
          <p:cNvSpPr/>
          <p:nvPr/>
        </p:nvSpPr>
        <p:spPr>
          <a:xfrm rot="16200000">
            <a:off x="4480611" y="4310343"/>
            <a:ext cx="688205" cy="593280"/>
          </a:xfrm>
          <a:prstGeom prst="triangle">
            <a:avLst/>
          </a:prstGeom>
          <a:solidFill>
            <a:srgbClr val="9B22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1">
            <a:extLst>
              <a:ext uri="{FF2B5EF4-FFF2-40B4-BE49-F238E27FC236}">
                <a16:creationId xmlns:a16="http://schemas.microsoft.com/office/drawing/2014/main" id="{B3D59C64-1560-8099-E52C-F10A8FB55904}"/>
              </a:ext>
            </a:extLst>
          </p:cNvPr>
          <p:cNvSpPr/>
          <p:nvPr/>
        </p:nvSpPr>
        <p:spPr>
          <a:xfrm>
            <a:off x="4968418" y="3231680"/>
            <a:ext cx="5818288" cy="2811636"/>
          </a:xfrm>
          <a:prstGeom prst="roundRect">
            <a:avLst>
              <a:gd name="adj" fmla="val 10857"/>
            </a:avLst>
          </a:prstGeom>
          <a:solidFill>
            <a:srgbClr val="9B224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0" tIns="720000" rIns="720000" bIns="720000" rtlCol="0" anchor="ctr"/>
          <a:lstStyle/>
          <a:p>
            <a:pPr algn="ctr" fontAlgn="base">
              <a:lnSpc>
                <a:spcPts val="2400"/>
              </a:lnSpc>
              <a:spcAft>
                <a:spcPts val="600"/>
              </a:spcAft>
            </a:pPr>
            <a:r>
              <a:rPr lang="en-US" b="1" dirty="0">
                <a:solidFill>
                  <a:schemeClr val="bg1"/>
                </a:solidFill>
                <a:latin typeface="Montserrat" pitchFamily="2" charset="77"/>
              </a:rPr>
              <a:t>Antioxidants: </a:t>
            </a:r>
            <a:r>
              <a:rPr lang="en-US" dirty="0">
                <a:solidFill>
                  <a:schemeClr val="bg1"/>
                </a:solidFill>
                <a:latin typeface="Montserrat" pitchFamily="2" charset="77"/>
              </a:rPr>
              <a:t>Mushrooms have antioxidants that protect your body's cells from getting hurt, helping you stay healthy and strong.</a:t>
            </a:r>
            <a:endParaRPr lang="en-AU" dirty="0">
              <a:solidFill>
                <a:schemeClr val="bg1"/>
              </a:solidFill>
              <a:latin typeface="Montserrat" pitchFamily="2" charset="77"/>
            </a:endParaRPr>
          </a:p>
        </p:txBody>
      </p:sp>
      <p:sp>
        <p:nvSpPr>
          <p:cNvPr id="10" name="2">
            <a:extLst>
              <a:ext uri="{FF2B5EF4-FFF2-40B4-BE49-F238E27FC236}">
                <a16:creationId xmlns:a16="http://schemas.microsoft.com/office/drawing/2014/main" id="{44B4FEC8-F75B-438A-CB29-91AC645FFD52}"/>
              </a:ext>
            </a:extLst>
          </p:cNvPr>
          <p:cNvSpPr/>
          <p:nvPr/>
        </p:nvSpPr>
        <p:spPr>
          <a:xfrm>
            <a:off x="4968418" y="3231680"/>
            <a:ext cx="5818288" cy="2811636"/>
          </a:xfrm>
          <a:prstGeom prst="roundRect">
            <a:avLst>
              <a:gd name="adj" fmla="val 10857"/>
            </a:avLst>
          </a:prstGeom>
          <a:solidFill>
            <a:srgbClr val="9B224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0" tIns="720000" rIns="720000" bIns="720000" rtlCol="0" anchor="ctr"/>
          <a:lstStyle/>
          <a:p>
            <a:pPr algn="ctr" fontAlgn="base">
              <a:lnSpc>
                <a:spcPts val="2400"/>
              </a:lnSpc>
              <a:spcAft>
                <a:spcPts val="600"/>
              </a:spcAft>
            </a:pPr>
            <a:r>
              <a:rPr lang="en-US" b="1" dirty="0">
                <a:solidFill>
                  <a:schemeClr val="bg1"/>
                </a:solidFill>
                <a:latin typeface="Montserrat" pitchFamily="2" charset="77"/>
              </a:rPr>
              <a:t>Vitamin D: </a:t>
            </a:r>
            <a:r>
              <a:rPr lang="en-US" dirty="0">
                <a:solidFill>
                  <a:schemeClr val="bg1"/>
                </a:solidFill>
                <a:latin typeface="Montserrat" pitchFamily="2" charset="77"/>
              </a:rPr>
              <a:t>Mushrooms are amazing because they are the only food from plants that gives us Vitamin D! This vitamin helps your body grow and makes your immune system work even better.</a:t>
            </a:r>
            <a:endParaRPr lang="en-AU" dirty="0">
              <a:solidFill>
                <a:schemeClr val="bg1"/>
              </a:solidFill>
              <a:latin typeface="Montserrat" pitchFamily="2" charset="77"/>
            </a:endParaRPr>
          </a:p>
        </p:txBody>
      </p:sp>
      <p:sp>
        <p:nvSpPr>
          <p:cNvPr id="11" name="3">
            <a:extLst>
              <a:ext uri="{FF2B5EF4-FFF2-40B4-BE49-F238E27FC236}">
                <a16:creationId xmlns:a16="http://schemas.microsoft.com/office/drawing/2014/main" id="{CB6EF4BD-277D-91EB-3254-A77F7A2D6FF8}"/>
              </a:ext>
            </a:extLst>
          </p:cNvPr>
          <p:cNvSpPr/>
          <p:nvPr/>
        </p:nvSpPr>
        <p:spPr>
          <a:xfrm>
            <a:off x="4968418" y="3231680"/>
            <a:ext cx="5818288" cy="2811636"/>
          </a:xfrm>
          <a:prstGeom prst="roundRect">
            <a:avLst>
              <a:gd name="adj" fmla="val 10857"/>
            </a:avLst>
          </a:prstGeom>
          <a:solidFill>
            <a:srgbClr val="9B224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0" tIns="720000" rIns="720000" bIns="720000" rtlCol="0" anchor="ctr"/>
          <a:lstStyle/>
          <a:p>
            <a:pPr algn="ctr" fontAlgn="base">
              <a:lnSpc>
                <a:spcPts val="2400"/>
              </a:lnSpc>
              <a:spcAft>
                <a:spcPts val="600"/>
              </a:spcAft>
            </a:pPr>
            <a:r>
              <a:rPr lang="en-US" b="1" dirty="0" err="1">
                <a:solidFill>
                  <a:schemeClr val="bg1"/>
                </a:solidFill>
                <a:latin typeface="Montserrat" pitchFamily="2" charset="77"/>
              </a:rPr>
              <a:t>Fibre</a:t>
            </a:r>
            <a:r>
              <a:rPr lang="en-US" b="1" dirty="0">
                <a:solidFill>
                  <a:schemeClr val="bg1"/>
                </a:solidFill>
                <a:latin typeface="Montserrat" pitchFamily="2" charset="77"/>
              </a:rPr>
              <a:t>: </a:t>
            </a:r>
            <a:r>
              <a:rPr lang="en-US" dirty="0">
                <a:solidFill>
                  <a:schemeClr val="bg1"/>
                </a:solidFill>
                <a:latin typeface="Montserrat" pitchFamily="2" charset="77"/>
              </a:rPr>
              <a:t>The </a:t>
            </a:r>
            <a:r>
              <a:rPr lang="en-US" dirty="0" err="1">
                <a:solidFill>
                  <a:schemeClr val="bg1"/>
                </a:solidFill>
                <a:latin typeface="Montserrat" pitchFamily="2" charset="77"/>
              </a:rPr>
              <a:t>fibre</a:t>
            </a:r>
            <a:r>
              <a:rPr lang="en-US" dirty="0">
                <a:solidFill>
                  <a:schemeClr val="bg1"/>
                </a:solidFill>
                <a:latin typeface="Montserrat" pitchFamily="2" charset="77"/>
              </a:rPr>
              <a:t> in mushrooms is like food for the good bugs in your tummy. When these good bugs are happy, your immune system works well.</a:t>
            </a:r>
            <a:endParaRPr lang="en-AU" dirty="0">
              <a:solidFill>
                <a:schemeClr val="bg1"/>
              </a:solidFill>
              <a:latin typeface="Montserrat" pitchFamily="2" charset="77"/>
            </a:endParaRPr>
          </a:p>
        </p:txBody>
      </p:sp>
      <p:sp>
        <p:nvSpPr>
          <p:cNvPr id="12" name="4">
            <a:extLst>
              <a:ext uri="{FF2B5EF4-FFF2-40B4-BE49-F238E27FC236}">
                <a16:creationId xmlns:a16="http://schemas.microsoft.com/office/drawing/2014/main" id="{D2AB2901-FCF5-A01F-18CB-09083F941F0B}"/>
              </a:ext>
            </a:extLst>
          </p:cNvPr>
          <p:cNvSpPr/>
          <p:nvPr/>
        </p:nvSpPr>
        <p:spPr>
          <a:xfrm>
            <a:off x="4968418" y="3231680"/>
            <a:ext cx="5818288" cy="2811636"/>
          </a:xfrm>
          <a:prstGeom prst="roundRect">
            <a:avLst>
              <a:gd name="adj" fmla="val 10857"/>
            </a:avLst>
          </a:prstGeom>
          <a:solidFill>
            <a:srgbClr val="9B224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0" tIns="720000" rIns="720000" bIns="720000" rtlCol="0" anchor="ctr"/>
          <a:lstStyle/>
          <a:p>
            <a:pPr algn="ctr" fontAlgn="base">
              <a:lnSpc>
                <a:spcPts val="2400"/>
              </a:lnSpc>
              <a:spcAft>
                <a:spcPts val="600"/>
              </a:spcAft>
            </a:pPr>
            <a:r>
              <a:rPr lang="en-US" b="1" dirty="0">
                <a:solidFill>
                  <a:schemeClr val="bg1"/>
                </a:solidFill>
                <a:latin typeface="Montserrat" pitchFamily="2" charset="77"/>
              </a:rPr>
              <a:t>Selenium: </a:t>
            </a:r>
            <a:r>
              <a:rPr lang="en-US" dirty="0">
                <a:solidFill>
                  <a:schemeClr val="bg1"/>
                </a:solidFill>
                <a:latin typeface="Montserrat" pitchFamily="2" charset="77"/>
              </a:rPr>
              <a:t>Mushrooms have a mineral called selenium. It helps your body make antioxidants to protect your cells.</a:t>
            </a:r>
            <a:endParaRPr lang="en-AU" dirty="0">
              <a:solidFill>
                <a:schemeClr val="bg1"/>
              </a:solidFill>
              <a:latin typeface="Montserrat" pitchFamily="2" charset="77"/>
            </a:endParaRPr>
          </a:p>
        </p:txBody>
      </p:sp>
      <p:sp>
        <p:nvSpPr>
          <p:cNvPr id="13" name="5">
            <a:extLst>
              <a:ext uri="{FF2B5EF4-FFF2-40B4-BE49-F238E27FC236}">
                <a16:creationId xmlns:a16="http://schemas.microsoft.com/office/drawing/2014/main" id="{C152712B-B8CC-FE8D-864C-F0073A888205}"/>
              </a:ext>
            </a:extLst>
          </p:cNvPr>
          <p:cNvSpPr/>
          <p:nvPr/>
        </p:nvSpPr>
        <p:spPr>
          <a:xfrm>
            <a:off x="4968418" y="3231680"/>
            <a:ext cx="5818288" cy="2811636"/>
          </a:xfrm>
          <a:prstGeom prst="roundRect">
            <a:avLst>
              <a:gd name="adj" fmla="val 10857"/>
            </a:avLst>
          </a:prstGeom>
          <a:solidFill>
            <a:srgbClr val="9B224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0" tIns="720000" rIns="720000" bIns="720000" rtlCol="0" anchor="ctr"/>
          <a:lstStyle/>
          <a:p>
            <a:pPr algn="ctr" fontAlgn="base">
              <a:lnSpc>
                <a:spcPts val="2400"/>
              </a:lnSpc>
              <a:spcAft>
                <a:spcPts val="600"/>
              </a:spcAft>
            </a:pPr>
            <a:r>
              <a:rPr lang="en-US" b="1" dirty="0">
                <a:solidFill>
                  <a:schemeClr val="bg1"/>
                </a:solidFill>
                <a:latin typeface="Montserrat" pitchFamily="2" charset="77"/>
              </a:rPr>
              <a:t>Vitamin B6: </a:t>
            </a:r>
            <a:r>
              <a:rPr lang="en-US" dirty="0">
                <a:solidFill>
                  <a:schemeClr val="bg1"/>
                </a:solidFill>
                <a:latin typeface="Montserrat" pitchFamily="2" charset="77"/>
              </a:rPr>
              <a:t>Mushrooms also have Vitamin B6, which is important for making healthy blood and other things that help your body fight off sickness.</a:t>
            </a:r>
            <a:endParaRPr lang="en-AU" dirty="0">
              <a:solidFill>
                <a:schemeClr val="bg1"/>
              </a:solidFill>
              <a:latin typeface="Montserrat" pitchFamily="2" charset="77"/>
            </a:endParaRPr>
          </a:p>
        </p:txBody>
      </p:sp>
      <p:pic>
        <p:nvPicPr>
          <p:cNvPr id="20" name="bt1" descr="A red arrow in a white circle&#10;&#10;AI-generated content may be incorrect.">
            <a:extLst>
              <a:ext uri="{FF2B5EF4-FFF2-40B4-BE49-F238E27FC236}">
                <a16:creationId xmlns:a16="http://schemas.microsoft.com/office/drawing/2014/main" id="{A24A7D7A-04D6-6A63-2049-CFE4C8A0AEC1}"/>
              </a:ext>
            </a:extLst>
          </p:cNvPr>
          <p:cNvPicPr>
            <a:picLocks noChangeAspect="1"/>
          </p:cNvPicPr>
          <p:nvPr/>
        </p:nvPicPr>
        <p:blipFill>
          <a:blip r:embed="rId5"/>
          <a:stretch>
            <a:fillRect/>
          </a:stretch>
        </p:blipFill>
        <p:spPr>
          <a:xfrm>
            <a:off x="7619257" y="5828184"/>
            <a:ext cx="516610" cy="516610"/>
          </a:xfrm>
          <a:prstGeom prst="rect">
            <a:avLst/>
          </a:prstGeom>
        </p:spPr>
      </p:pic>
      <p:pic>
        <p:nvPicPr>
          <p:cNvPr id="21" name="bt2" descr="A red arrow in a white circle&#10;&#10;AI-generated content may be incorrect.">
            <a:extLst>
              <a:ext uri="{FF2B5EF4-FFF2-40B4-BE49-F238E27FC236}">
                <a16:creationId xmlns:a16="http://schemas.microsoft.com/office/drawing/2014/main" id="{67670044-DCB7-1CCE-259A-D68D763E2FC2}"/>
              </a:ext>
            </a:extLst>
          </p:cNvPr>
          <p:cNvPicPr>
            <a:picLocks noChangeAspect="1"/>
          </p:cNvPicPr>
          <p:nvPr/>
        </p:nvPicPr>
        <p:blipFill>
          <a:blip r:embed="rId5"/>
          <a:stretch>
            <a:fillRect/>
          </a:stretch>
        </p:blipFill>
        <p:spPr>
          <a:xfrm>
            <a:off x="7619257" y="5828184"/>
            <a:ext cx="516610" cy="516610"/>
          </a:xfrm>
          <a:prstGeom prst="rect">
            <a:avLst/>
          </a:prstGeom>
        </p:spPr>
      </p:pic>
      <p:pic>
        <p:nvPicPr>
          <p:cNvPr id="22" name="bt3" descr="A red arrow in a white circle&#10;&#10;AI-generated content may be incorrect.">
            <a:extLst>
              <a:ext uri="{FF2B5EF4-FFF2-40B4-BE49-F238E27FC236}">
                <a16:creationId xmlns:a16="http://schemas.microsoft.com/office/drawing/2014/main" id="{7A8ACBDC-D5B3-6F07-0A10-4B476B437AB2}"/>
              </a:ext>
            </a:extLst>
          </p:cNvPr>
          <p:cNvPicPr>
            <a:picLocks noChangeAspect="1"/>
          </p:cNvPicPr>
          <p:nvPr/>
        </p:nvPicPr>
        <p:blipFill>
          <a:blip r:embed="rId5"/>
          <a:stretch>
            <a:fillRect/>
          </a:stretch>
        </p:blipFill>
        <p:spPr>
          <a:xfrm>
            <a:off x="7619257" y="5828184"/>
            <a:ext cx="516610" cy="516610"/>
          </a:xfrm>
          <a:prstGeom prst="rect">
            <a:avLst/>
          </a:prstGeom>
        </p:spPr>
      </p:pic>
      <p:pic>
        <p:nvPicPr>
          <p:cNvPr id="24" name="bt4" descr="A red arrow in a white circle&#10;&#10;AI-generated content may be incorrect.">
            <a:extLst>
              <a:ext uri="{FF2B5EF4-FFF2-40B4-BE49-F238E27FC236}">
                <a16:creationId xmlns:a16="http://schemas.microsoft.com/office/drawing/2014/main" id="{CA8E3ACC-C171-B946-1140-1DF3B12DA715}"/>
              </a:ext>
            </a:extLst>
          </p:cNvPr>
          <p:cNvPicPr>
            <a:picLocks noChangeAspect="1"/>
          </p:cNvPicPr>
          <p:nvPr/>
        </p:nvPicPr>
        <p:blipFill>
          <a:blip r:embed="rId5"/>
          <a:stretch>
            <a:fillRect/>
          </a:stretch>
        </p:blipFill>
        <p:spPr>
          <a:xfrm>
            <a:off x="7619257" y="5828184"/>
            <a:ext cx="516610" cy="516610"/>
          </a:xfrm>
          <a:prstGeom prst="rect">
            <a:avLst/>
          </a:prstGeom>
        </p:spPr>
      </p:pic>
      <p:pic>
        <p:nvPicPr>
          <p:cNvPr id="25" name="bt5" descr="A red arrow in a white circle&#10;&#10;AI-generated content may be incorrect.">
            <a:extLst>
              <a:ext uri="{FF2B5EF4-FFF2-40B4-BE49-F238E27FC236}">
                <a16:creationId xmlns:a16="http://schemas.microsoft.com/office/drawing/2014/main" id="{13C0E857-4322-2FAC-0CB3-01D9916AE183}"/>
              </a:ext>
            </a:extLst>
          </p:cNvPr>
          <p:cNvPicPr>
            <a:picLocks noChangeAspect="1"/>
          </p:cNvPicPr>
          <p:nvPr/>
        </p:nvPicPr>
        <p:blipFill>
          <a:blip r:embed="rId5"/>
          <a:stretch>
            <a:fillRect/>
          </a:stretch>
        </p:blipFill>
        <p:spPr>
          <a:xfrm>
            <a:off x="7619257" y="5828184"/>
            <a:ext cx="516610" cy="516610"/>
          </a:xfrm>
          <a:prstGeom prst="rect">
            <a:avLst/>
          </a:prstGeom>
        </p:spPr>
      </p:pic>
    </p:spTree>
    <p:extLst>
      <p:ext uri="{BB962C8B-B14F-4D97-AF65-F5344CB8AC3E}">
        <p14:creationId xmlns:p14="http://schemas.microsoft.com/office/powerpoint/2010/main" val="369053433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par>
              <p:cTn id="2"/>
            </p:par>
            <p:seq concurrent="1" nextAc="seek">
              <p:cTn id="3" restart="whenNotActive" fill="hold" evtFilter="cancelBubble" nodeType="interactiveSeq">
                <p:stCondLst>
                  <p:cond evt="onClick" delay="0">
                    <p:tgtEl>
                      <p:spTgt spid="20"/>
                    </p:tgtEl>
                  </p:cond>
                </p:stCondLst>
                <p:endSync evt="end" delay="0">
                  <p:rtn val="all"/>
                </p:endSync>
                <p:childTnLst>
                  <p:par>
                    <p:cTn id="4" fill="hold">
                      <p:stCondLst>
                        <p:cond delay="0"/>
                      </p:stCondLst>
                      <p:childTnLst>
                        <p:par>
                          <p:cTn id="5" fill="hold">
                            <p:stCondLst>
                              <p:cond delay="0"/>
                            </p:stCondLst>
                            <p:childTnLst>
                              <p:par>
                                <p:cTn id="6" presetID="1" presetClass="entr" presetSubtype="0" fill="hold" grpId="0" nodeType="clickEffect">
                                  <p:stCondLst>
                                    <p:cond delay="0"/>
                                  </p:stCondLst>
                                  <p:childTnLst>
                                    <p:set>
                                      <p:cBhvr>
                                        <p:cTn id="7" dur="1" fill="hold">
                                          <p:stCondLst>
                                            <p:cond delay="0"/>
                                          </p:stCondLst>
                                        </p:cTn>
                                        <p:tgtEl>
                                          <p:spTgt spid="10">
                                            <p:bg/>
                                          </p:spTgt>
                                        </p:tgtEl>
                                        <p:attrNameLst>
                                          <p:attrName>style.visibility</p:attrName>
                                        </p:attrNameLst>
                                      </p:cBhvr>
                                      <p:to>
                                        <p:strVal val="visible"/>
                                      </p:to>
                                    </p:set>
                                  </p:childTnLst>
                                </p:cTn>
                              </p:par>
                              <p:par>
                                <p:cTn id="8" presetID="1" presetClass="entr" presetSubtype="0" fill="hold" grpId="0" nodeType="withEffect">
                                  <p:stCondLst>
                                    <p:cond delay="0"/>
                                  </p:stCondLst>
                                  <p:childTnLst>
                                    <p:set>
                                      <p:cBhvr>
                                        <p:cTn id="9" dur="1" fill="hold">
                                          <p:stCondLst>
                                            <p:cond delay="0"/>
                                          </p:stCondLst>
                                        </p:cTn>
                                        <p:tgtEl>
                                          <p:spTgt spid="10">
                                            <p:txEl>
                                              <p:pRg st="0" end="0"/>
                                            </p:txEl>
                                          </p:spTgt>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childTnLst>
                                </p:cTn>
                              </p:par>
                            </p:childTnLst>
                          </p:cTn>
                        </p:par>
                      </p:childTnLst>
                    </p:cTn>
                  </p:par>
                </p:childTnLst>
              </p:cTn>
              <p:nextCondLst>
                <p:cond evt="onClick" delay="0">
                  <p:tgtEl>
                    <p:spTgt spid="20"/>
                  </p:tgtEl>
                </p:cond>
              </p:nextCondLst>
            </p:seq>
            <p:seq concurrent="1" nextAc="seek">
              <p:cTn id="12" restart="whenNotActive" fill="hold" evtFilter="cancelBubble" nodeType="interactiveSeq">
                <p:stCondLst>
                  <p:cond evt="onClick" delay="0">
                    <p:tgtEl>
                      <p:spTgt spid="21"/>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bg/>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childTnLst>
              </p:cTn>
              <p:nextCondLst>
                <p:cond evt="onClick" delay="0">
                  <p:tgtEl>
                    <p:spTgt spid="21"/>
                  </p:tgtEl>
                </p:cond>
              </p:nextCondLst>
            </p:seq>
            <p:seq concurrent="1" nextAc="seek">
              <p:cTn id="21" restart="whenNotActive" fill="hold" evtFilter="cancelBubble" nodeType="interactiveSeq">
                <p:stCondLst>
                  <p:cond evt="onClick" delay="0">
                    <p:tgtEl>
                      <p:spTgt spid="22"/>
                    </p:tgtEl>
                  </p:cond>
                </p:stCondLst>
                <p:endSync evt="end" delay="0">
                  <p:rtn val="all"/>
                </p:endSync>
                <p:childTnLst>
                  <p:par>
                    <p:cTn id="22" fill="hold">
                      <p:stCondLst>
                        <p:cond delay="0"/>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2">
                                            <p:bg/>
                                          </p:spTgt>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12">
                                            <p:txEl>
                                              <p:pRg st="0" end="0"/>
                                            </p:txEl>
                                          </p:spTgt>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24"/>
                                        </p:tgtEl>
                                        <p:attrNameLst>
                                          <p:attrName>style.visibility</p:attrName>
                                        </p:attrNameLst>
                                      </p:cBhvr>
                                      <p:to>
                                        <p:strVal val="visible"/>
                                      </p:to>
                                    </p:set>
                                  </p:childTnLst>
                                </p:cTn>
                              </p:par>
                            </p:childTnLst>
                          </p:cTn>
                        </p:par>
                      </p:childTnLst>
                    </p:cTn>
                  </p:par>
                </p:childTnLst>
              </p:cTn>
              <p:nextCondLst>
                <p:cond evt="onClick" delay="0">
                  <p:tgtEl>
                    <p:spTgt spid="22"/>
                  </p:tgtEl>
                </p:cond>
              </p:nextCondLst>
            </p:seq>
            <p:seq concurrent="1" nextAc="seek">
              <p:cTn id="30" restart="whenNotActive" fill="hold" evtFilter="cancelBubble" nodeType="interactiveSeq">
                <p:stCondLst>
                  <p:cond evt="onClick" delay="0">
                    <p:tgtEl>
                      <p:spTgt spid="24"/>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bg/>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3">
                                            <p:txEl>
                                              <p:pRg st="0" end="0"/>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24"/>
                  </p:tgtEl>
                </p:cond>
              </p:nextCondLst>
            </p:seq>
            <p:seq concurrent="1" nextAc="seek">
              <p:cTn id="39" restart="whenNotActive" fill="hold" evtFilter="cancelBubble" nodeType="interactiveSeq">
                <p:stCondLst>
                  <p:cond evt="onClick" delay="0">
                    <p:tgtEl>
                      <p:spTgt spid="25"/>
                    </p:tgtEl>
                  </p:cond>
                </p:stCondLst>
                <p:endSync evt="end" delay="0">
                  <p:rtn val="all"/>
                </p:endSync>
                <p:childTnLst>
                  <p:par>
                    <p:cTn id="40" fill="hold">
                      <p:stCondLst>
                        <p:cond delay="0"/>
                      </p:stCondLst>
                      <p:childTnLst>
                        <p:par>
                          <p:cTn id="41" fill="hold">
                            <p:stCondLst>
                              <p:cond delay="0"/>
                            </p:stCondLst>
                            <p:childTnLst>
                              <p:par>
                                <p:cTn id="42" presetID="1" presetClass="exit" presetSubtype="0" fill="hold" grpId="1" nodeType="withEffect">
                                  <p:stCondLst>
                                    <p:cond delay="0"/>
                                  </p:stCondLst>
                                  <p:childTnLst>
                                    <p:set>
                                      <p:cBhvr>
                                        <p:cTn id="43" dur="1" fill="hold">
                                          <p:stCondLst>
                                            <p:cond delay="0"/>
                                          </p:stCondLst>
                                        </p:cTn>
                                        <p:tgtEl>
                                          <p:spTgt spid="10">
                                            <p:txEl>
                                              <p:pRg st="0" end="0"/>
                                            </p:txEl>
                                          </p:spTgt>
                                        </p:tgtEl>
                                        <p:attrNameLst>
                                          <p:attrName>style.visibility</p:attrName>
                                        </p:attrNameLst>
                                      </p:cBhvr>
                                      <p:to>
                                        <p:strVal val="hidden"/>
                                      </p:to>
                                    </p:set>
                                  </p:childTnLst>
                                </p:cTn>
                              </p:par>
                              <p:par>
                                <p:cTn id="44" presetID="1" presetClass="exit" presetSubtype="0" fill="hold" grpId="1" nodeType="withEffect">
                                  <p:stCondLst>
                                    <p:cond delay="0"/>
                                  </p:stCondLst>
                                  <p:childTnLst>
                                    <p:set>
                                      <p:cBhvr>
                                        <p:cTn id="45" dur="1" fill="hold">
                                          <p:stCondLst>
                                            <p:cond delay="0"/>
                                          </p:stCondLst>
                                        </p:cTn>
                                        <p:tgtEl>
                                          <p:spTgt spid="10">
                                            <p:bg/>
                                          </p:spTgt>
                                        </p:tgtEl>
                                        <p:attrNameLst>
                                          <p:attrName>style.visibility</p:attrName>
                                        </p:attrNameLst>
                                      </p:cBhvr>
                                      <p:to>
                                        <p:strVal val="hidden"/>
                                      </p:to>
                                    </p:set>
                                  </p:childTnLst>
                                </p:cTn>
                              </p:par>
                              <p:par>
                                <p:cTn id="46" presetID="1" presetClass="exit" presetSubtype="0" fill="hold" nodeType="withEffect">
                                  <p:stCondLst>
                                    <p:cond delay="0"/>
                                  </p:stCondLst>
                                  <p:childTnLst>
                                    <p:set>
                                      <p:cBhvr>
                                        <p:cTn id="47" dur="1" fill="hold">
                                          <p:stCondLst>
                                            <p:cond delay="0"/>
                                          </p:stCondLst>
                                        </p:cTn>
                                        <p:tgtEl>
                                          <p:spTgt spid="21"/>
                                        </p:tgtEl>
                                        <p:attrNameLst>
                                          <p:attrName>style.visibility</p:attrName>
                                        </p:attrNameLst>
                                      </p:cBhvr>
                                      <p:to>
                                        <p:strVal val="hidden"/>
                                      </p:to>
                                    </p:set>
                                  </p:childTnLst>
                                </p:cTn>
                              </p:par>
                              <p:par>
                                <p:cTn id="48" presetID="1" presetClass="exit" presetSubtype="0" fill="hold" grpId="1" nodeType="withEffect">
                                  <p:stCondLst>
                                    <p:cond delay="0"/>
                                  </p:stCondLst>
                                  <p:childTnLst>
                                    <p:set>
                                      <p:cBhvr>
                                        <p:cTn id="49" dur="1" fill="hold">
                                          <p:stCondLst>
                                            <p:cond delay="0"/>
                                          </p:stCondLst>
                                        </p:cTn>
                                        <p:tgtEl>
                                          <p:spTgt spid="11">
                                            <p:txEl>
                                              <p:pRg st="0" end="0"/>
                                            </p:txEl>
                                          </p:spTgt>
                                        </p:tgtEl>
                                        <p:attrNameLst>
                                          <p:attrName>style.visibility</p:attrName>
                                        </p:attrNameLst>
                                      </p:cBhvr>
                                      <p:to>
                                        <p:strVal val="hidden"/>
                                      </p:to>
                                    </p:set>
                                  </p:childTnLst>
                                </p:cTn>
                              </p:par>
                              <p:par>
                                <p:cTn id="50" presetID="1" presetClass="exit" presetSubtype="0" fill="hold" grpId="1" nodeType="withEffect">
                                  <p:stCondLst>
                                    <p:cond delay="0"/>
                                  </p:stCondLst>
                                  <p:childTnLst>
                                    <p:set>
                                      <p:cBhvr>
                                        <p:cTn id="51" dur="1" fill="hold">
                                          <p:stCondLst>
                                            <p:cond delay="0"/>
                                          </p:stCondLst>
                                        </p:cTn>
                                        <p:tgtEl>
                                          <p:spTgt spid="11">
                                            <p:bg/>
                                          </p:spTgt>
                                        </p:tgtEl>
                                        <p:attrNameLst>
                                          <p:attrName>style.visibility</p:attrName>
                                        </p:attrNameLst>
                                      </p:cBhvr>
                                      <p:to>
                                        <p:strVal val="hidden"/>
                                      </p:to>
                                    </p:set>
                                  </p:childTnLst>
                                </p:cTn>
                              </p:par>
                              <p:par>
                                <p:cTn id="52" presetID="1" presetClass="exit" presetSubtype="0" fill="hold" nodeType="withEffect">
                                  <p:stCondLst>
                                    <p:cond delay="0"/>
                                  </p:stCondLst>
                                  <p:childTnLst>
                                    <p:set>
                                      <p:cBhvr>
                                        <p:cTn id="53" dur="1" fill="hold">
                                          <p:stCondLst>
                                            <p:cond delay="0"/>
                                          </p:stCondLst>
                                        </p:cTn>
                                        <p:tgtEl>
                                          <p:spTgt spid="22"/>
                                        </p:tgtEl>
                                        <p:attrNameLst>
                                          <p:attrName>style.visibility</p:attrName>
                                        </p:attrNameLst>
                                      </p:cBhvr>
                                      <p:to>
                                        <p:strVal val="hidden"/>
                                      </p:to>
                                    </p:set>
                                  </p:childTnLst>
                                </p:cTn>
                              </p:par>
                              <p:par>
                                <p:cTn id="54" presetID="1" presetClass="exit" presetSubtype="0" fill="hold" grpId="1" nodeType="withEffect">
                                  <p:stCondLst>
                                    <p:cond delay="0"/>
                                  </p:stCondLst>
                                  <p:childTnLst>
                                    <p:set>
                                      <p:cBhvr>
                                        <p:cTn id="55" dur="1" fill="hold">
                                          <p:stCondLst>
                                            <p:cond delay="0"/>
                                          </p:stCondLst>
                                        </p:cTn>
                                        <p:tgtEl>
                                          <p:spTgt spid="12">
                                            <p:txEl>
                                              <p:pRg st="0" end="0"/>
                                            </p:txEl>
                                          </p:spTgt>
                                        </p:tgtEl>
                                        <p:attrNameLst>
                                          <p:attrName>style.visibility</p:attrName>
                                        </p:attrNameLst>
                                      </p:cBhvr>
                                      <p:to>
                                        <p:strVal val="hidden"/>
                                      </p:to>
                                    </p:set>
                                  </p:childTnLst>
                                </p:cTn>
                              </p:par>
                              <p:par>
                                <p:cTn id="56" presetID="1" presetClass="exit" presetSubtype="0" fill="hold" grpId="1" nodeType="withEffect">
                                  <p:stCondLst>
                                    <p:cond delay="0"/>
                                  </p:stCondLst>
                                  <p:childTnLst>
                                    <p:set>
                                      <p:cBhvr>
                                        <p:cTn id="57" dur="1" fill="hold">
                                          <p:stCondLst>
                                            <p:cond delay="0"/>
                                          </p:stCondLst>
                                        </p:cTn>
                                        <p:tgtEl>
                                          <p:spTgt spid="12">
                                            <p:bg/>
                                          </p:spTgt>
                                        </p:tgtEl>
                                        <p:attrNameLst>
                                          <p:attrName>style.visibility</p:attrName>
                                        </p:attrNameLst>
                                      </p:cBhvr>
                                      <p:to>
                                        <p:strVal val="hidden"/>
                                      </p:to>
                                    </p:set>
                                  </p:childTnLst>
                                </p:cTn>
                              </p:par>
                              <p:par>
                                <p:cTn id="58" presetID="1" presetClass="exit" presetSubtype="0" fill="hold" nodeType="withEffect">
                                  <p:stCondLst>
                                    <p:cond delay="0"/>
                                  </p:stCondLst>
                                  <p:childTnLst>
                                    <p:set>
                                      <p:cBhvr>
                                        <p:cTn id="59" dur="1" fill="hold">
                                          <p:stCondLst>
                                            <p:cond delay="0"/>
                                          </p:stCondLst>
                                        </p:cTn>
                                        <p:tgtEl>
                                          <p:spTgt spid="24"/>
                                        </p:tgtEl>
                                        <p:attrNameLst>
                                          <p:attrName>style.visibility</p:attrName>
                                        </p:attrNameLst>
                                      </p:cBhvr>
                                      <p:to>
                                        <p:strVal val="hidden"/>
                                      </p:to>
                                    </p:set>
                                  </p:childTnLst>
                                </p:cTn>
                              </p:par>
                              <p:par>
                                <p:cTn id="60" presetID="1" presetClass="exit" presetSubtype="0" fill="hold" grpId="1" nodeType="withEffect">
                                  <p:stCondLst>
                                    <p:cond delay="0"/>
                                  </p:stCondLst>
                                  <p:childTnLst>
                                    <p:set>
                                      <p:cBhvr>
                                        <p:cTn id="61" dur="1" fill="hold">
                                          <p:stCondLst>
                                            <p:cond delay="0"/>
                                          </p:stCondLst>
                                        </p:cTn>
                                        <p:tgtEl>
                                          <p:spTgt spid="13">
                                            <p:txEl>
                                              <p:pRg st="0" end="0"/>
                                            </p:txEl>
                                          </p:spTgt>
                                        </p:tgtEl>
                                        <p:attrNameLst>
                                          <p:attrName>style.visibility</p:attrName>
                                        </p:attrNameLst>
                                      </p:cBhvr>
                                      <p:to>
                                        <p:strVal val="hidden"/>
                                      </p:to>
                                    </p:set>
                                  </p:childTnLst>
                                </p:cTn>
                              </p:par>
                              <p:par>
                                <p:cTn id="62" presetID="1" presetClass="exit" presetSubtype="0" fill="hold" grpId="1" nodeType="withEffect">
                                  <p:stCondLst>
                                    <p:cond delay="0"/>
                                  </p:stCondLst>
                                  <p:childTnLst>
                                    <p:set>
                                      <p:cBhvr>
                                        <p:cTn id="63" dur="1" fill="hold">
                                          <p:stCondLst>
                                            <p:cond delay="0"/>
                                          </p:stCondLst>
                                        </p:cTn>
                                        <p:tgtEl>
                                          <p:spTgt spid="13">
                                            <p:bg/>
                                          </p:spTgt>
                                        </p:tgtEl>
                                        <p:attrNameLst>
                                          <p:attrName>style.visibility</p:attrName>
                                        </p:attrNameLst>
                                      </p:cBhvr>
                                      <p:to>
                                        <p:strVal val="hidden"/>
                                      </p:to>
                                    </p:set>
                                  </p:childTnLst>
                                </p:cTn>
                              </p:par>
                              <p:par>
                                <p:cTn id="64" presetID="1" presetClass="exit" presetSubtype="0" fill="hold" nodeType="withEffect">
                                  <p:stCondLst>
                                    <p:cond delay="0"/>
                                  </p:stCondLst>
                                  <p:childTnLst>
                                    <p:set>
                                      <p:cBhvr>
                                        <p:cTn id="65" dur="1" fill="hold">
                                          <p:stCondLst>
                                            <p:cond delay="0"/>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bldLst>
      <p:bldP spid="10" grpId="0" build="p" animBg="1"/>
      <p:bldP spid="10" grpId="1" build="allAtOnce" animBg="1"/>
      <p:bldP spid="11" grpId="0" build="p" animBg="1"/>
      <p:bldP spid="11" grpId="1" build="allAtOnce" animBg="1"/>
      <p:bldP spid="12" grpId="0" build="p" animBg="1"/>
      <p:bldP spid="12" grpId="1" build="allAtOnce" animBg="1"/>
      <p:bldP spid="13" grpId="0" build="p" animBg="1"/>
      <p:bldP spid="13" grpId="1" build="allAtOnce"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44A5C6-5378-7C48-FEDC-5C7C274AE162}"/>
              </a:ext>
            </a:extLst>
          </p:cNvPr>
          <p:cNvSpPr txBox="1">
            <a:spLocks/>
          </p:cNvSpPr>
          <p:nvPr/>
        </p:nvSpPr>
        <p:spPr>
          <a:xfrm>
            <a:off x="1610020" y="352331"/>
            <a:ext cx="8971960" cy="52957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rgbClr val="9B2242"/>
                </a:solidFill>
                <a:latin typeface="Sztosfixed" pitchFamily="2" charset="77"/>
                <a:ea typeface="Sztosfixed" pitchFamily="2" charset="77"/>
                <a:cs typeface="Sztosfixed" pitchFamily="2" charset="77"/>
              </a:rPr>
              <a:t>Vitamin D</a:t>
            </a:r>
          </a:p>
        </p:txBody>
      </p:sp>
      <p:grpSp>
        <p:nvGrpSpPr>
          <p:cNvPr id="23" name="menu">
            <a:extLst>
              <a:ext uri="{FF2B5EF4-FFF2-40B4-BE49-F238E27FC236}">
                <a16:creationId xmlns:a16="http://schemas.microsoft.com/office/drawing/2014/main" id="{976FB627-AEF0-5B24-43C5-BA621ADA095C}"/>
              </a:ext>
            </a:extLst>
          </p:cNvPr>
          <p:cNvGrpSpPr/>
          <p:nvPr/>
        </p:nvGrpSpPr>
        <p:grpSpPr>
          <a:xfrm>
            <a:off x="11474101" y="2871719"/>
            <a:ext cx="460535" cy="1114561"/>
            <a:chOff x="151927" y="2325786"/>
            <a:chExt cx="260682" cy="630889"/>
          </a:xfrm>
        </p:grpSpPr>
        <p:sp>
          <p:nvSpPr>
            <p:cNvPr id="24" name="Rectangle: Rounded Corners 63">
              <a:extLst>
                <a:ext uri="{FF2B5EF4-FFF2-40B4-BE49-F238E27FC236}">
                  <a16:creationId xmlns:a16="http://schemas.microsoft.com/office/drawing/2014/main" id="{48A247B4-8858-9D75-5392-2DD640C38E68}"/>
                </a:ext>
              </a:extLst>
            </p:cNvPr>
            <p:cNvSpPr/>
            <p:nvPr/>
          </p:nvSpPr>
          <p:spPr>
            <a:xfrm rot="10800000">
              <a:off x="151927" y="2325786"/>
              <a:ext cx="260682" cy="630889"/>
            </a:xfrm>
            <a:prstGeom prst="roundRect">
              <a:avLst>
                <a:gd name="adj" fmla="val 50000"/>
              </a:avLst>
            </a:prstGeom>
            <a:solidFill>
              <a:srgbClr val="FBF7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highlight>
                  <a:srgbClr val="FFFF00"/>
                </a:highlight>
              </a:endParaRPr>
            </a:p>
          </p:txBody>
        </p:sp>
        <p:pic>
          <p:nvPicPr>
            <p:cNvPr id="25" name="a4">
              <a:hlinkClick r:id="" action="ppaction://hlinkshowjump?jump=nextslide"/>
              <a:extLst>
                <a:ext uri="{FF2B5EF4-FFF2-40B4-BE49-F238E27FC236}">
                  <a16:creationId xmlns:a16="http://schemas.microsoft.com/office/drawing/2014/main" id="{A80D4D43-A36B-63E4-F1DF-533EF0268D97}"/>
                </a:ext>
              </a:extLst>
            </p:cNvPr>
            <p:cNvPicPr>
              <a:picLocks noChangeAspect="1"/>
            </p:cNvPicPr>
            <p:nvPr/>
          </p:nvPicPr>
          <p:blipFill>
            <a:blip r:embed="rId2"/>
            <a:srcRect/>
            <a:stretch/>
          </p:blipFill>
          <p:spPr>
            <a:xfrm>
              <a:off x="204687" y="2740767"/>
              <a:ext cx="154441" cy="106747"/>
            </a:xfrm>
            <a:prstGeom prst="rect">
              <a:avLst/>
            </a:prstGeom>
          </p:spPr>
        </p:pic>
        <p:pic>
          <p:nvPicPr>
            <p:cNvPr id="26" name="a4">
              <a:hlinkClick r:id="" action="ppaction://hlinkshowjump?jump=previousslide"/>
              <a:extLst>
                <a:ext uri="{FF2B5EF4-FFF2-40B4-BE49-F238E27FC236}">
                  <a16:creationId xmlns:a16="http://schemas.microsoft.com/office/drawing/2014/main" id="{8642B6F9-3855-AAF9-A34E-8A0DE4D75A16}"/>
                </a:ext>
              </a:extLst>
            </p:cNvPr>
            <p:cNvPicPr>
              <a:picLocks noChangeAspect="1"/>
            </p:cNvPicPr>
            <p:nvPr/>
          </p:nvPicPr>
          <p:blipFill>
            <a:blip r:embed="rId2"/>
            <a:srcRect/>
            <a:stretch/>
          </p:blipFill>
          <p:spPr>
            <a:xfrm rot="10800000">
              <a:off x="204687" y="2434554"/>
              <a:ext cx="154441" cy="106747"/>
            </a:xfrm>
            <a:prstGeom prst="rect">
              <a:avLst/>
            </a:prstGeom>
          </p:spPr>
        </p:pic>
      </p:grpSp>
      <p:sp>
        <p:nvSpPr>
          <p:cNvPr id="29" name="Rounded Rectangle 28">
            <a:extLst>
              <a:ext uri="{FF2B5EF4-FFF2-40B4-BE49-F238E27FC236}">
                <a16:creationId xmlns:a16="http://schemas.microsoft.com/office/drawing/2014/main" id="{E9A88760-1144-C1EA-DD95-F0CEC3C65C98}"/>
              </a:ext>
            </a:extLst>
          </p:cNvPr>
          <p:cNvSpPr/>
          <p:nvPr/>
        </p:nvSpPr>
        <p:spPr>
          <a:xfrm>
            <a:off x="8185670" y="1358533"/>
            <a:ext cx="2997200" cy="4822133"/>
          </a:xfrm>
          <a:prstGeom prst="roundRect">
            <a:avLst>
              <a:gd name="adj" fmla="val 4704"/>
            </a:avLst>
          </a:prstGeom>
          <a:solidFill>
            <a:schemeClr val="bg1">
              <a:alpha val="84257"/>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76095702-A9C6-D051-DCA1-B59355EFE02D}"/>
              </a:ext>
            </a:extLst>
          </p:cNvPr>
          <p:cNvSpPr txBox="1"/>
          <p:nvPr/>
        </p:nvSpPr>
        <p:spPr>
          <a:xfrm>
            <a:off x="8327138" y="1549405"/>
            <a:ext cx="2760133" cy="4483984"/>
          </a:xfrm>
          <a:prstGeom prst="rect">
            <a:avLst/>
          </a:prstGeom>
          <a:noFill/>
        </p:spPr>
        <p:txBody>
          <a:bodyPr wrap="square">
            <a:spAutoFit/>
          </a:bodyPr>
          <a:lstStyle/>
          <a:p>
            <a:pPr>
              <a:lnSpc>
                <a:spcPts val="2200"/>
              </a:lnSpc>
              <a:spcAft>
                <a:spcPts val="1200"/>
              </a:spcAft>
            </a:pPr>
            <a:r>
              <a:rPr lang="en-US" sz="2000" dirty="0">
                <a:solidFill>
                  <a:srgbClr val="9B2242"/>
                </a:solidFill>
                <a:latin typeface="SZTOS MEDIUM" pitchFamily="2" charset="77"/>
                <a:ea typeface="SZTOS MEDIUM" pitchFamily="2" charset="77"/>
                <a:cs typeface="SZTOS MEDIUM" pitchFamily="2" charset="77"/>
              </a:rPr>
              <a:t>Interesting facts:</a:t>
            </a:r>
          </a:p>
          <a:p>
            <a:pPr marL="342900" indent="-342900">
              <a:lnSpc>
                <a:spcPts val="2200"/>
              </a:lnSpc>
              <a:spcAft>
                <a:spcPts val="1200"/>
              </a:spcAft>
              <a:buFont typeface="Arial" panose="020B0604020202020204" pitchFamily="34" charset="0"/>
              <a:buChar char="•"/>
            </a:pPr>
            <a:r>
              <a:rPr lang="en-US" sz="1600" dirty="0">
                <a:solidFill>
                  <a:srgbClr val="414141"/>
                </a:solidFill>
                <a:latin typeface="Montserrat" pitchFamily="2" charset="77"/>
              </a:rPr>
              <a:t>Without enough vitamin D, bones can become weak. </a:t>
            </a:r>
          </a:p>
          <a:p>
            <a:pPr marL="342900" indent="-342900">
              <a:lnSpc>
                <a:spcPts val="2200"/>
              </a:lnSpc>
              <a:spcAft>
                <a:spcPts val="1200"/>
              </a:spcAft>
              <a:buFont typeface="Arial" panose="020B0604020202020204" pitchFamily="34" charset="0"/>
              <a:buChar char="•"/>
            </a:pPr>
            <a:r>
              <a:rPr lang="en-US" sz="1600" dirty="0">
                <a:solidFill>
                  <a:srgbClr val="414141"/>
                </a:solidFill>
                <a:latin typeface="Montserrat" pitchFamily="2" charset="77"/>
              </a:rPr>
              <a:t>Spending 10-15 minutes in the sun each day can help your body make enough vitamin D.</a:t>
            </a:r>
          </a:p>
          <a:p>
            <a:pPr marL="342900" indent="-342900">
              <a:lnSpc>
                <a:spcPts val="2200"/>
              </a:lnSpc>
              <a:spcAft>
                <a:spcPts val="1200"/>
              </a:spcAft>
              <a:buFont typeface="Arial" panose="020B0604020202020204" pitchFamily="34" charset="0"/>
              <a:buChar char="•"/>
            </a:pPr>
            <a:r>
              <a:rPr lang="en-US" sz="1600" dirty="0">
                <a:solidFill>
                  <a:srgbClr val="414141"/>
                </a:solidFill>
                <a:latin typeface="Montserrat" pitchFamily="2" charset="77"/>
              </a:rPr>
              <a:t>Vitamin D works like a helper - it carries calcium to your bones so they grow strong.</a:t>
            </a:r>
          </a:p>
        </p:txBody>
      </p:sp>
      <p:sp>
        <p:nvSpPr>
          <p:cNvPr id="32" name="Rounded Rectangle 31">
            <a:extLst>
              <a:ext uri="{FF2B5EF4-FFF2-40B4-BE49-F238E27FC236}">
                <a16:creationId xmlns:a16="http://schemas.microsoft.com/office/drawing/2014/main" id="{C76BC632-520B-41F7-081E-7DC8A9B6FDF0}"/>
              </a:ext>
            </a:extLst>
          </p:cNvPr>
          <p:cNvSpPr/>
          <p:nvPr/>
        </p:nvSpPr>
        <p:spPr>
          <a:xfrm>
            <a:off x="4964375" y="1358533"/>
            <a:ext cx="2997200" cy="4822133"/>
          </a:xfrm>
          <a:prstGeom prst="roundRect">
            <a:avLst>
              <a:gd name="adj" fmla="val 4704"/>
            </a:avLst>
          </a:prstGeom>
          <a:solidFill>
            <a:schemeClr val="bg1">
              <a:alpha val="84257"/>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37D8F5CF-4A8C-BB27-52FA-DAA8F86851E1}"/>
              </a:ext>
            </a:extLst>
          </p:cNvPr>
          <p:cNvSpPr txBox="1"/>
          <p:nvPr/>
        </p:nvSpPr>
        <p:spPr>
          <a:xfrm>
            <a:off x="5105843" y="1549405"/>
            <a:ext cx="2760133" cy="4483984"/>
          </a:xfrm>
          <a:prstGeom prst="rect">
            <a:avLst/>
          </a:prstGeom>
          <a:noFill/>
        </p:spPr>
        <p:txBody>
          <a:bodyPr wrap="square">
            <a:spAutoFit/>
          </a:bodyPr>
          <a:lstStyle/>
          <a:p>
            <a:pPr>
              <a:lnSpc>
                <a:spcPts val="2200"/>
              </a:lnSpc>
              <a:spcAft>
                <a:spcPts val="1200"/>
              </a:spcAft>
            </a:pPr>
            <a:r>
              <a:rPr lang="en-US" sz="2000" dirty="0">
                <a:solidFill>
                  <a:srgbClr val="9B2242"/>
                </a:solidFill>
                <a:latin typeface="SZTOS MEDIUM" pitchFamily="2" charset="77"/>
                <a:ea typeface="SZTOS MEDIUM" pitchFamily="2" charset="77"/>
                <a:cs typeface="SZTOS MEDIUM" pitchFamily="2" charset="77"/>
              </a:rPr>
              <a:t>Why is Vitamin D important?</a:t>
            </a:r>
          </a:p>
          <a:p>
            <a:pPr marL="285750" indent="-285750">
              <a:lnSpc>
                <a:spcPts val="2200"/>
              </a:lnSpc>
              <a:spcAft>
                <a:spcPts val="1200"/>
              </a:spcAft>
              <a:buFont typeface="Arial" panose="020B0604020202020204" pitchFamily="34" charset="0"/>
              <a:buChar char="•"/>
            </a:pPr>
            <a:r>
              <a:rPr lang="en-US" sz="1600" dirty="0">
                <a:solidFill>
                  <a:srgbClr val="414141"/>
                </a:solidFill>
                <a:latin typeface="Montserrat" pitchFamily="2" charset="77"/>
              </a:rPr>
              <a:t>Builds strong bones and teeth - Vitamin D helps your body use calcium from food.</a:t>
            </a:r>
          </a:p>
          <a:p>
            <a:pPr marL="342900" indent="-342900">
              <a:lnSpc>
                <a:spcPts val="2200"/>
              </a:lnSpc>
              <a:spcAft>
                <a:spcPts val="1200"/>
              </a:spcAft>
              <a:buFont typeface="Arial" panose="020B0604020202020204" pitchFamily="34" charset="0"/>
              <a:buChar char="•"/>
            </a:pPr>
            <a:r>
              <a:rPr lang="en-US" sz="1600" dirty="0">
                <a:solidFill>
                  <a:srgbClr val="414141"/>
                </a:solidFill>
                <a:latin typeface="Montserrat" pitchFamily="2" charset="77"/>
              </a:rPr>
              <a:t>Keeps muscles healthy - It helps you move, run and play without problems.</a:t>
            </a:r>
          </a:p>
          <a:p>
            <a:pPr marL="342900" indent="-342900">
              <a:lnSpc>
                <a:spcPts val="2200"/>
              </a:lnSpc>
              <a:spcAft>
                <a:spcPts val="1200"/>
              </a:spcAft>
              <a:buFont typeface="Arial" panose="020B0604020202020204" pitchFamily="34" charset="0"/>
              <a:buChar char="•"/>
            </a:pPr>
            <a:r>
              <a:rPr lang="en-US" sz="1600" dirty="0">
                <a:solidFill>
                  <a:srgbClr val="414141"/>
                </a:solidFill>
                <a:latin typeface="Montserrat" pitchFamily="2" charset="77"/>
              </a:rPr>
              <a:t>Supports your immune system - Helps your body fight off sickness.</a:t>
            </a:r>
          </a:p>
        </p:txBody>
      </p:sp>
      <p:sp>
        <p:nvSpPr>
          <p:cNvPr id="34" name="Rounded Rectangle 33">
            <a:extLst>
              <a:ext uri="{FF2B5EF4-FFF2-40B4-BE49-F238E27FC236}">
                <a16:creationId xmlns:a16="http://schemas.microsoft.com/office/drawing/2014/main" id="{C3E56F9F-7934-9E5D-583C-5E05203E2B2D}"/>
              </a:ext>
            </a:extLst>
          </p:cNvPr>
          <p:cNvSpPr/>
          <p:nvPr/>
        </p:nvSpPr>
        <p:spPr>
          <a:xfrm>
            <a:off x="411343" y="1358533"/>
            <a:ext cx="4305806" cy="4822133"/>
          </a:xfrm>
          <a:prstGeom prst="roundRect">
            <a:avLst>
              <a:gd name="adj" fmla="val 4704"/>
            </a:avLst>
          </a:prstGeom>
          <a:solidFill>
            <a:schemeClr val="bg1">
              <a:alpha val="84257"/>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E8219E58-F696-B8B2-75C8-18A817E5EAF2}"/>
              </a:ext>
            </a:extLst>
          </p:cNvPr>
          <p:cNvSpPr txBox="1"/>
          <p:nvPr/>
        </p:nvSpPr>
        <p:spPr>
          <a:xfrm>
            <a:off x="609830" y="1549405"/>
            <a:ext cx="4011721" cy="4355744"/>
          </a:xfrm>
          <a:prstGeom prst="rect">
            <a:avLst/>
          </a:prstGeom>
          <a:noFill/>
        </p:spPr>
        <p:txBody>
          <a:bodyPr wrap="square">
            <a:spAutoFit/>
          </a:bodyPr>
          <a:lstStyle/>
          <a:p>
            <a:pPr>
              <a:lnSpc>
                <a:spcPts val="2200"/>
              </a:lnSpc>
              <a:spcAft>
                <a:spcPts val="1200"/>
              </a:spcAft>
            </a:pPr>
            <a:r>
              <a:rPr lang="en-US" sz="2000" dirty="0">
                <a:solidFill>
                  <a:srgbClr val="9B2242"/>
                </a:solidFill>
                <a:latin typeface="SZTOS MEDIUM" pitchFamily="2" charset="77"/>
                <a:ea typeface="SZTOS MEDIUM" pitchFamily="2" charset="77"/>
                <a:cs typeface="SZTOS MEDIUM" pitchFamily="2" charset="77"/>
              </a:rPr>
              <a:t>What is vitamin D? </a:t>
            </a:r>
          </a:p>
          <a:p>
            <a:pPr marL="285750" indent="-285750">
              <a:lnSpc>
                <a:spcPts val="2200"/>
              </a:lnSpc>
              <a:spcAft>
                <a:spcPts val="1200"/>
              </a:spcAft>
              <a:buFont typeface="Arial" panose="020B0604020202020204" pitchFamily="34" charset="0"/>
              <a:buChar char="•"/>
            </a:pPr>
            <a:r>
              <a:rPr lang="en-US" sz="1600" dirty="0">
                <a:solidFill>
                  <a:srgbClr val="414141"/>
                </a:solidFill>
                <a:latin typeface="Montserrat" pitchFamily="2" charset="77"/>
              </a:rPr>
              <a:t>Vitamin D is a nutrient your body needs to stay healthy.</a:t>
            </a:r>
          </a:p>
          <a:p>
            <a:pPr marL="285750" indent="-285750">
              <a:lnSpc>
                <a:spcPts val="2200"/>
              </a:lnSpc>
              <a:spcAft>
                <a:spcPts val="1200"/>
              </a:spcAft>
              <a:buFont typeface="Arial" panose="020B0604020202020204" pitchFamily="34" charset="0"/>
              <a:buChar char="•"/>
            </a:pPr>
            <a:r>
              <a:rPr lang="en-US" sz="1600" dirty="0">
                <a:solidFill>
                  <a:srgbClr val="414141"/>
                </a:solidFill>
                <a:latin typeface="Montserrat" pitchFamily="2" charset="77"/>
              </a:rPr>
              <a:t>It is sometimes called the ‘sunshine vitamin’ because your skin makes it when sunlight hits it.</a:t>
            </a:r>
          </a:p>
          <a:p>
            <a:pPr marL="285750" indent="-285750">
              <a:lnSpc>
                <a:spcPts val="2200"/>
              </a:lnSpc>
              <a:spcAft>
                <a:spcPts val="1200"/>
              </a:spcAft>
              <a:buFont typeface="Arial" panose="020B0604020202020204" pitchFamily="34" charset="0"/>
              <a:buChar char="•"/>
            </a:pPr>
            <a:r>
              <a:rPr lang="en-US" sz="1600" dirty="0">
                <a:solidFill>
                  <a:srgbClr val="414141"/>
                </a:solidFill>
                <a:latin typeface="Montserrat" pitchFamily="2" charset="77"/>
              </a:rPr>
              <a:t>The sun is the most common producer of vitamin D as the ultraviolet (UV) rays from sunlight strike the skin and trigger vitamin D synthesis.</a:t>
            </a:r>
          </a:p>
          <a:p>
            <a:pPr marL="285750" indent="-285750">
              <a:lnSpc>
                <a:spcPts val="2200"/>
              </a:lnSpc>
              <a:spcAft>
                <a:spcPts val="1200"/>
              </a:spcAft>
              <a:buFont typeface="Arial" panose="020B0604020202020204" pitchFamily="34" charset="0"/>
              <a:buChar char="•"/>
            </a:pPr>
            <a:r>
              <a:rPr lang="en-US" sz="1600" dirty="0">
                <a:solidFill>
                  <a:srgbClr val="414141"/>
                </a:solidFill>
                <a:latin typeface="Montserrat" pitchFamily="2" charset="77"/>
              </a:rPr>
              <a:t>You can also get vitamin D from foods like fish, eggs and milk.</a:t>
            </a:r>
          </a:p>
        </p:txBody>
      </p:sp>
      <p:sp>
        <p:nvSpPr>
          <p:cNvPr id="36" name="Google Shape;151;p10">
            <a:extLst>
              <a:ext uri="{FF2B5EF4-FFF2-40B4-BE49-F238E27FC236}">
                <a16:creationId xmlns:a16="http://schemas.microsoft.com/office/drawing/2014/main" id="{EAE5501C-C83D-9AEC-E4EE-828980C8D7D1}"/>
              </a:ext>
            </a:extLst>
          </p:cNvPr>
          <p:cNvSpPr txBox="1">
            <a:spLocks/>
          </p:cNvSpPr>
          <p:nvPr/>
        </p:nvSpPr>
        <p:spPr>
          <a:xfrm>
            <a:off x="10871200" y="6318135"/>
            <a:ext cx="970231" cy="393600"/>
          </a:xfrm>
          <a:prstGeom prst="rect">
            <a:avLst/>
          </a:prstGeom>
          <a:no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buSzPts val="1400"/>
            </a:pPr>
            <a:fld id="{00000000-1234-1234-1234-123412341234}" type="slidenum">
              <a:rPr lang="en" sz="2000" b="1" smtClean="0">
                <a:solidFill>
                  <a:schemeClr val="bg1"/>
                </a:solidFill>
                <a:latin typeface="Sztosfixed" pitchFamily="2" charset="77"/>
                <a:ea typeface="Sztosfixed" pitchFamily="2" charset="77"/>
                <a:cs typeface="Sztosfixed" pitchFamily="2" charset="77"/>
              </a:rPr>
              <a:pPr algn="r">
                <a:buSzPts val="1400"/>
              </a:pPr>
              <a:t>34</a:t>
            </a:fld>
            <a:endParaRPr lang="en" sz="2000" b="1" dirty="0">
              <a:solidFill>
                <a:schemeClr val="bg1"/>
              </a:solidFill>
              <a:latin typeface="Sztosfixed" pitchFamily="2" charset="77"/>
              <a:ea typeface="Sztosfixed" pitchFamily="2" charset="77"/>
              <a:cs typeface="Sztosfixed" pitchFamily="2" charset="77"/>
            </a:endParaRPr>
          </a:p>
        </p:txBody>
      </p:sp>
    </p:spTree>
    <p:extLst>
      <p:ext uri="{BB962C8B-B14F-4D97-AF65-F5344CB8AC3E}">
        <p14:creationId xmlns:p14="http://schemas.microsoft.com/office/powerpoint/2010/main" val="5242083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10">
            <a:extLst>
              <a:ext uri="{FF2B5EF4-FFF2-40B4-BE49-F238E27FC236}">
                <a16:creationId xmlns:a16="http://schemas.microsoft.com/office/drawing/2014/main" id="{F7A7A37C-B307-28EF-C938-E84CBB280871}"/>
              </a:ext>
            </a:extLst>
          </p:cNvPr>
          <p:cNvSpPr/>
          <p:nvPr/>
        </p:nvSpPr>
        <p:spPr>
          <a:xfrm>
            <a:off x="9821333" y="6019801"/>
            <a:ext cx="1825430" cy="332202"/>
          </a:xfrm>
          <a:prstGeom prst="ellipse">
            <a:avLst/>
          </a:prstGeom>
          <a:solidFill>
            <a:srgbClr val="2F7A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8" name="Picture 7" descr="A cartoon character holding weights&#10;&#10;AI-generated content may be incorrect.">
            <a:extLst>
              <a:ext uri="{FF2B5EF4-FFF2-40B4-BE49-F238E27FC236}">
                <a16:creationId xmlns:a16="http://schemas.microsoft.com/office/drawing/2014/main" id="{DFB74994-859C-6552-6C8C-61BDB7BDEF13}"/>
              </a:ext>
            </a:extLst>
          </p:cNvPr>
          <p:cNvPicPr>
            <a:picLocks noChangeAspect="1"/>
          </p:cNvPicPr>
          <p:nvPr/>
        </p:nvPicPr>
        <p:blipFill>
          <a:blip r:embed="rId3"/>
          <a:srcRect r="19786"/>
          <a:stretch>
            <a:fillRect/>
          </a:stretch>
        </p:blipFill>
        <p:spPr>
          <a:xfrm>
            <a:off x="8313327" y="2153804"/>
            <a:ext cx="3878674" cy="4351866"/>
          </a:xfrm>
          <a:prstGeom prst="rect">
            <a:avLst/>
          </a:prstGeom>
        </p:spPr>
      </p:pic>
      <p:grpSp>
        <p:nvGrpSpPr>
          <p:cNvPr id="16" name="menu">
            <a:extLst>
              <a:ext uri="{FF2B5EF4-FFF2-40B4-BE49-F238E27FC236}">
                <a16:creationId xmlns:a16="http://schemas.microsoft.com/office/drawing/2014/main" id="{09B82CA2-A5C7-E42C-0FFF-B46D64DFCCA0}"/>
              </a:ext>
            </a:extLst>
          </p:cNvPr>
          <p:cNvGrpSpPr/>
          <p:nvPr/>
        </p:nvGrpSpPr>
        <p:grpSpPr>
          <a:xfrm>
            <a:off x="11474101" y="2871719"/>
            <a:ext cx="460535" cy="1114561"/>
            <a:chOff x="151927" y="2325786"/>
            <a:chExt cx="260682" cy="630889"/>
          </a:xfrm>
        </p:grpSpPr>
        <p:sp>
          <p:nvSpPr>
            <p:cNvPr id="17" name="Rectangle: Rounded Corners 63">
              <a:extLst>
                <a:ext uri="{FF2B5EF4-FFF2-40B4-BE49-F238E27FC236}">
                  <a16:creationId xmlns:a16="http://schemas.microsoft.com/office/drawing/2014/main" id="{57F72CE2-36C3-3E3D-3615-E78770E3B70A}"/>
                </a:ext>
              </a:extLst>
            </p:cNvPr>
            <p:cNvSpPr/>
            <p:nvPr/>
          </p:nvSpPr>
          <p:spPr>
            <a:xfrm rot="10800000">
              <a:off x="151927" y="2325786"/>
              <a:ext cx="260682" cy="630889"/>
            </a:xfrm>
            <a:prstGeom prst="roundRect">
              <a:avLst>
                <a:gd name="adj" fmla="val 50000"/>
              </a:avLst>
            </a:prstGeom>
            <a:solidFill>
              <a:srgbClr val="FBF7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highlight>
                  <a:srgbClr val="FFFF00"/>
                </a:highlight>
              </a:endParaRPr>
            </a:p>
          </p:txBody>
        </p:sp>
        <p:pic>
          <p:nvPicPr>
            <p:cNvPr id="18" name="a4">
              <a:hlinkClick r:id="" action="ppaction://hlinkshowjump?jump=nextslide"/>
              <a:extLst>
                <a:ext uri="{FF2B5EF4-FFF2-40B4-BE49-F238E27FC236}">
                  <a16:creationId xmlns:a16="http://schemas.microsoft.com/office/drawing/2014/main" id="{320DAB5B-EE4A-7048-E61E-095E3E1B92F8}"/>
                </a:ext>
              </a:extLst>
            </p:cNvPr>
            <p:cNvPicPr>
              <a:picLocks noChangeAspect="1"/>
            </p:cNvPicPr>
            <p:nvPr/>
          </p:nvPicPr>
          <p:blipFill>
            <a:blip r:embed="rId4"/>
            <a:srcRect/>
            <a:stretch/>
          </p:blipFill>
          <p:spPr>
            <a:xfrm>
              <a:off x="204687" y="2740767"/>
              <a:ext cx="154441" cy="106747"/>
            </a:xfrm>
            <a:prstGeom prst="rect">
              <a:avLst/>
            </a:prstGeom>
          </p:spPr>
        </p:pic>
        <p:pic>
          <p:nvPicPr>
            <p:cNvPr id="19" name="a4">
              <a:hlinkClick r:id="" action="ppaction://hlinkshowjump?jump=previousslide"/>
              <a:extLst>
                <a:ext uri="{FF2B5EF4-FFF2-40B4-BE49-F238E27FC236}">
                  <a16:creationId xmlns:a16="http://schemas.microsoft.com/office/drawing/2014/main" id="{CB954A7A-B036-083E-F970-11F12839937E}"/>
                </a:ext>
              </a:extLst>
            </p:cNvPr>
            <p:cNvPicPr>
              <a:picLocks noChangeAspect="1"/>
            </p:cNvPicPr>
            <p:nvPr/>
          </p:nvPicPr>
          <p:blipFill>
            <a:blip r:embed="rId4"/>
            <a:srcRect/>
            <a:stretch/>
          </p:blipFill>
          <p:spPr>
            <a:xfrm rot="10800000">
              <a:off x="204687" y="2434554"/>
              <a:ext cx="154441" cy="106747"/>
            </a:xfrm>
            <a:prstGeom prst="rect">
              <a:avLst/>
            </a:prstGeom>
          </p:spPr>
        </p:pic>
      </p:grpSp>
      <p:sp>
        <p:nvSpPr>
          <p:cNvPr id="4" name="Title 1">
            <a:extLst>
              <a:ext uri="{FF2B5EF4-FFF2-40B4-BE49-F238E27FC236}">
                <a16:creationId xmlns:a16="http://schemas.microsoft.com/office/drawing/2014/main" id="{B8D73921-337D-A5B8-E941-9887D5791DF6}"/>
              </a:ext>
            </a:extLst>
          </p:cNvPr>
          <p:cNvSpPr txBox="1">
            <a:spLocks/>
          </p:cNvSpPr>
          <p:nvPr/>
        </p:nvSpPr>
        <p:spPr>
          <a:xfrm>
            <a:off x="2292583" y="352330"/>
            <a:ext cx="7606834" cy="95287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rgbClr val="9B2242"/>
                </a:solidFill>
                <a:latin typeface="Sztosfixed" pitchFamily="2" charset="77"/>
                <a:ea typeface="Sztosfixed" pitchFamily="2" charset="77"/>
                <a:cs typeface="Sztosfixed" pitchFamily="2" charset="77"/>
              </a:rPr>
              <a:t>Mushrooms and Vitamin D</a:t>
            </a:r>
          </a:p>
        </p:txBody>
      </p:sp>
      <p:pic>
        <p:nvPicPr>
          <p:cNvPr id="9" name="Online Media 8" descr="Your Ultimate 2-Minute Guide to Tanning your Mushrooms">
            <a:hlinkClick r:id="" action="ppaction://media"/>
            <a:extLst>
              <a:ext uri="{FF2B5EF4-FFF2-40B4-BE49-F238E27FC236}">
                <a16:creationId xmlns:a16="http://schemas.microsoft.com/office/drawing/2014/main" id="{63603A9D-60FD-81EF-2334-9048E8896524}"/>
              </a:ext>
            </a:extLst>
          </p:cNvPr>
          <p:cNvPicPr>
            <a:picLocks noRot="1" noChangeAspect="1"/>
          </p:cNvPicPr>
          <p:nvPr>
            <a:videoFile r:link="rId1"/>
          </p:nvPr>
        </p:nvPicPr>
        <p:blipFill>
          <a:blip r:embed="rId5"/>
          <a:stretch>
            <a:fillRect/>
          </a:stretch>
        </p:blipFill>
        <p:spPr>
          <a:xfrm>
            <a:off x="609600" y="1305201"/>
            <a:ext cx="8479290" cy="4790799"/>
          </a:xfrm>
          <a:prstGeom prst="rect">
            <a:avLst/>
          </a:prstGeom>
        </p:spPr>
      </p:pic>
      <p:sp>
        <p:nvSpPr>
          <p:cNvPr id="10" name="Google Shape;151;p10">
            <a:extLst>
              <a:ext uri="{FF2B5EF4-FFF2-40B4-BE49-F238E27FC236}">
                <a16:creationId xmlns:a16="http://schemas.microsoft.com/office/drawing/2014/main" id="{12A9AFD8-104D-2B7D-B3CA-83F7E751E30C}"/>
              </a:ext>
            </a:extLst>
          </p:cNvPr>
          <p:cNvSpPr txBox="1">
            <a:spLocks/>
          </p:cNvSpPr>
          <p:nvPr/>
        </p:nvSpPr>
        <p:spPr>
          <a:xfrm>
            <a:off x="10871200" y="6318135"/>
            <a:ext cx="970231" cy="393600"/>
          </a:xfrm>
          <a:prstGeom prst="rect">
            <a:avLst/>
          </a:prstGeom>
          <a:no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buSzPts val="1400"/>
            </a:pPr>
            <a:fld id="{00000000-1234-1234-1234-123412341234}" type="slidenum">
              <a:rPr lang="en" sz="2000" b="1" smtClean="0">
                <a:solidFill>
                  <a:schemeClr val="bg1"/>
                </a:solidFill>
                <a:latin typeface="Sztosfixed" pitchFamily="2" charset="77"/>
                <a:ea typeface="Sztosfixed" pitchFamily="2" charset="77"/>
                <a:cs typeface="Sztosfixed" pitchFamily="2" charset="77"/>
              </a:rPr>
              <a:pPr algn="r">
                <a:buSzPts val="1400"/>
              </a:pPr>
              <a:t>35</a:t>
            </a:fld>
            <a:endParaRPr lang="en" sz="2000" b="1" dirty="0">
              <a:solidFill>
                <a:schemeClr val="bg1"/>
              </a:solidFill>
              <a:latin typeface="Sztosfixed" pitchFamily="2" charset="77"/>
              <a:ea typeface="Sztosfixed" pitchFamily="2" charset="77"/>
              <a:cs typeface="Sztosfixed" pitchFamily="2" charset="77"/>
            </a:endParaRPr>
          </a:p>
        </p:txBody>
      </p:sp>
    </p:spTree>
    <p:extLst>
      <p:ext uri="{BB962C8B-B14F-4D97-AF65-F5344CB8AC3E}">
        <p14:creationId xmlns:p14="http://schemas.microsoft.com/office/powerpoint/2010/main" val="1610319647"/>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C79972-46A8-71ED-F8CE-4F8066CA8F4C}"/>
            </a:ext>
          </a:extLst>
        </p:cNvPr>
        <p:cNvGrpSpPr/>
        <p:nvPr/>
      </p:nvGrpSpPr>
      <p:grpSpPr>
        <a:xfrm>
          <a:off x="0" y="0"/>
          <a:ext cx="0" cy="0"/>
          <a:chOff x="0" y="0"/>
          <a:chExt cx="0" cy="0"/>
        </a:xfrm>
      </p:grpSpPr>
      <p:sp>
        <p:nvSpPr>
          <p:cNvPr id="19" name="Google Shape;151;p10">
            <a:extLst>
              <a:ext uri="{FF2B5EF4-FFF2-40B4-BE49-F238E27FC236}">
                <a16:creationId xmlns:a16="http://schemas.microsoft.com/office/drawing/2014/main" id="{F946338B-79E6-02BB-3F39-FBDDA7A49BDB}"/>
              </a:ext>
            </a:extLst>
          </p:cNvPr>
          <p:cNvSpPr txBox="1">
            <a:spLocks/>
          </p:cNvSpPr>
          <p:nvPr/>
        </p:nvSpPr>
        <p:spPr>
          <a:xfrm>
            <a:off x="10871200" y="6318135"/>
            <a:ext cx="970231" cy="393600"/>
          </a:xfrm>
          <a:prstGeom prst="rect">
            <a:avLst/>
          </a:prstGeom>
          <a:no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buSzPts val="1400"/>
            </a:pPr>
            <a:fld id="{00000000-1234-1234-1234-123412341234}" type="slidenum">
              <a:rPr lang="en" sz="2000" b="1" smtClean="0">
                <a:solidFill>
                  <a:schemeClr val="bg1"/>
                </a:solidFill>
                <a:latin typeface="Sztosfixed" pitchFamily="2" charset="77"/>
                <a:ea typeface="Sztosfixed" pitchFamily="2" charset="77"/>
                <a:cs typeface="Sztosfixed" pitchFamily="2" charset="77"/>
              </a:rPr>
              <a:pPr algn="r">
                <a:buSzPts val="1400"/>
              </a:pPr>
              <a:t>36</a:t>
            </a:fld>
            <a:endParaRPr lang="en" sz="2000" b="1" dirty="0">
              <a:solidFill>
                <a:schemeClr val="bg1"/>
              </a:solidFill>
              <a:latin typeface="Sztosfixed" pitchFamily="2" charset="77"/>
              <a:ea typeface="Sztosfixed" pitchFamily="2" charset="77"/>
              <a:cs typeface="Sztosfixed" pitchFamily="2" charset="77"/>
            </a:endParaRPr>
          </a:p>
        </p:txBody>
      </p:sp>
      <p:grpSp>
        <p:nvGrpSpPr>
          <p:cNvPr id="4" name="1. Buy">
            <a:extLst>
              <a:ext uri="{FF2B5EF4-FFF2-40B4-BE49-F238E27FC236}">
                <a16:creationId xmlns:a16="http://schemas.microsoft.com/office/drawing/2014/main" id="{B8E3FE20-01CD-8E18-2CAF-3F18307720BE}"/>
              </a:ext>
            </a:extLst>
          </p:cNvPr>
          <p:cNvGrpSpPr/>
          <p:nvPr/>
        </p:nvGrpSpPr>
        <p:grpSpPr>
          <a:xfrm>
            <a:off x="4941870" y="1967640"/>
            <a:ext cx="6107130" cy="3514212"/>
            <a:chOff x="2396059" y="1775848"/>
            <a:chExt cx="7772402" cy="4472454"/>
          </a:xfrm>
        </p:grpSpPr>
        <p:pic>
          <p:nvPicPr>
            <p:cNvPr id="5" name="Picture 4">
              <a:extLst>
                <a:ext uri="{FF2B5EF4-FFF2-40B4-BE49-F238E27FC236}">
                  <a16:creationId xmlns:a16="http://schemas.microsoft.com/office/drawing/2014/main" id="{FBF92A47-0347-AF3F-DA0B-6F5C18078F01}"/>
                </a:ext>
              </a:extLst>
            </p:cNvPr>
            <p:cNvPicPr>
              <a:picLocks noChangeAspect="1"/>
            </p:cNvPicPr>
            <p:nvPr/>
          </p:nvPicPr>
          <p:blipFill>
            <a:blip r:embed="rId2"/>
            <a:srcRect/>
            <a:stretch/>
          </p:blipFill>
          <p:spPr>
            <a:xfrm>
              <a:off x="2396059" y="1775848"/>
              <a:ext cx="7772402" cy="4472454"/>
            </a:xfrm>
            <a:prstGeom prst="rect">
              <a:avLst/>
            </a:prstGeom>
          </p:spPr>
        </p:pic>
        <p:sp>
          <p:nvSpPr>
            <p:cNvPr id="6" name="TextBox 5">
              <a:extLst>
                <a:ext uri="{FF2B5EF4-FFF2-40B4-BE49-F238E27FC236}">
                  <a16:creationId xmlns:a16="http://schemas.microsoft.com/office/drawing/2014/main" id="{74542130-1CDA-CC17-BF44-74474182DBAD}"/>
                </a:ext>
              </a:extLst>
            </p:cNvPr>
            <p:cNvSpPr txBox="1"/>
            <p:nvPr/>
          </p:nvSpPr>
          <p:spPr>
            <a:xfrm>
              <a:off x="6282261" y="3271509"/>
              <a:ext cx="3146612" cy="1278301"/>
            </a:xfrm>
            <a:prstGeom prst="rect">
              <a:avLst/>
            </a:prstGeom>
            <a:noFill/>
          </p:spPr>
          <p:txBody>
            <a:bodyPr wrap="square" anchor="ctr">
              <a:spAutoFit/>
            </a:bodyPr>
            <a:lstStyle/>
            <a:p>
              <a:pPr rtl="0">
                <a:spcAft>
                  <a:spcPts val="600"/>
                </a:spcAft>
                <a:buNone/>
              </a:pPr>
              <a:r>
                <a:rPr lang="en-AU" sz="2400" u="none" strike="noStrike" dirty="0">
                  <a:solidFill>
                    <a:srgbClr val="2F7A34"/>
                  </a:solidFill>
                  <a:effectLst/>
                  <a:latin typeface="SZTOS MEDIUM" pitchFamily="2" charset="77"/>
                  <a:ea typeface="SZTOS MEDIUM" pitchFamily="2" charset="77"/>
                  <a:cs typeface="SZTOS MEDIUM" pitchFamily="2" charset="77"/>
                </a:rPr>
                <a:t>Buy</a:t>
              </a:r>
            </a:p>
            <a:p>
              <a:pPr rtl="0">
                <a:lnSpc>
                  <a:spcPts val="2400"/>
                </a:lnSpc>
                <a:spcAft>
                  <a:spcPts val="600"/>
                </a:spcAft>
                <a:buNone/>
              </a:pPr>
              <a:r>
                <a:rPr lang="en-AU" sz="2000" b="0" i="0" u="none" strike="noStrike" dirty="0">
                  <a:solidFill>
                    <a:srgbClr val="414141"/>
                  </a:solidFill>
                  <a:effectLst/>
                  <a:latin typeface="Montserrat" pitchFamily="2" charset="77"/>
                </a:rPr>
                <a:t>from your local shop or market.</a:t>
              </a:r>
              <a:endParaRPr lang="en-US" sz="2000" dirty="0">
                <a:solidFill>
                  <a:srgbClr val="414141"/>
                </a:solidFill>
              </a:endParaRPr>
            </a:p>
          </p:txBody>
        </p:sp>
        <p:pic>
          <p:nvPicPr>
            <p:cNvPr id="7" name="Picture 6">
              <a:extLst>
                <a:ext uri="{FF2B5EF4-FFF2-40B4-BE49-F238E27FC236}">
                  <a16:creationId xmlns:a16="http://schemas.microsoft.com/office/drawing/2014/main" id="{951F296A-D03A-EF45-0245-EDDF124347C2}"/>
                </a:ext>
              </a:extLst>
            </p:cNvPr>
            <p:cNvPicPr>
              <a:picLocks noChangeAspect="1"/>
            </p:cNvPicPr>
            <p:nvPr/>
          </p:nvPicPr>
          <p:blipFill>
            <a:blip r:embed="rId3"/>
            <a:srcRect/>
            <a:stretch/>
          </p:blipFill>
          <p:spPr>
            <a:xfrm>
              <a:off x="3287566" y="2581049"/>
              <a:ext cx="2700811" cy="2858722"/>
            </a:xfrm>
            <a:prstGeom prst="rect">
              <a:avLst/>
            </a:prstGeom>
          </p:spPr>
        </p:pic>
      </p:grpSp>
      <p:grpSp>
        <p:nvGrpSpPr>
          <p:cNvPr id="36" name="2. Sun">
            <a:extLst>
              <a:ext uri="{FF2B5EF4-FFF2-40B4-BE49-F238E27FC236}">
                <a16:creationId xmlns:a16="http://schemas.microsoft.com/office/drawing/2014/main" id="{585A0D12-017E-DFB1-96CA-12FD3659A0D4}"/>
              </a:ext>
            </a:extLst>
          </p:cNvPr>
          <p:cNvGrpSpPr/>
          <p:nvPr/>
        </p:nvGrpSpPr>
        <p:grpSpPr>
          <a:xfrm>
            <a:off x="4941871" y="1967641"/>
            <a:ext cx="6107128" cy="3514210"/>
            <a:chOff x="2396060" y="1775848"/>
            <a:chExt cx="7772400" cy="4472454"/>
          </a:xfrm>
        </p:grpSpPr>
        <p:pic>
          <p:nvPicPr>
            <p:cNvPr id="21" name="Picture 20">
              <a:extLst>
                <a:ext uri="{FF2B5EF4-FFF2-40B4-BE49-F238E27FC236}">
                  <a16:creationId xmlns:a16="http://schemas.microsoft.com/office/drawing/2014/main" id="{E6F17CA5-A802-D6BA-5F1E-378AEA4FD612}"/>
                </a:ext>
              </a:extLst>
            </p:cNvPr>
            <p:cNvPicPr>
              <a:picLocks noChangeAspect="1"/>
            </p:cNvPicPr>
            <p:nvPr/>
          </p:nvPicPr>
          <p:blipFill>
            <a:blip r:embed="rId2"/>
            <a:srcRect/>
            <a:stretch/>
          </p:blipFill>
          <p:spPr>
            <a:xfrm>
              <a:off x="2396060" y="1775848"/>
              <a:ext cx="7772400" cy="4472454"/>
            </a:xfrm>
            <a:prstGeom prst="rect">
              <a:avLst/>
            </a:prstGeom>
          </p:spPr>
        </p:pic>
        <p:sp>
          <p:nvSpPr>
            <p:cNvPr id="25" name="TextBox 24">
              <a:extLst>
                <a:ext uri="{FF2B5EF4-FFF2-40B4-BE49-F238E27FC236}">
                  <a16:creationId xmlns:a16="http://schemas.microsoft.com/office/drawing/2014/main" id="{E3134E0D-7C8C-83AD-D5F3-E70FC227C348}"/>
                </a:ext>
              </a:extLst>
            </p:cNvPr>
            <p:cNvSpPr txBox="1"/>
            <p:nvPr/>
          </p:nvSpPr>
          <p:spPr>
            <a:xfrm>
              <a:off x="6200821" y="2116274"/>
              <a:ext cx="3309492" cy="3819076"/>
            </a:xfrm>
            <a:prstGeom prst="rect">
              <a:avLst/>
            </a:prstGeom>
            <a:noFill/>
          </p:spPr>
          <p:txBody>
            <a:bodyPr wrap="square" anchor="ctr">
              <a:spAutoFit/>
            </a:bodyPr>
            <a:lstStyle/>
            <a:p>
              <a:pPr rtl="0">
                <a:spcAft>
                  <a:spcPts val="600"/>
                </a:spcAft>
                <a:buNone/>
              </a:pPr>
              <a:r>
                <a:rPr lang="en-AU" sz="2400" u="none" strike="noStrike" dirty="0">
                  <a:solidFill>
                    <a:srgbClr val="2F7A34"/>
                  </a:solidFill>
                  <a:effectLst/>
                  <a:latin typeface="SZTOS MEDIUM" pitchFamily="2" charset="77"/>
                  <a:ea typeface="SZTOS MEDIUM" pitchFamily="2" charset="77"/>
                  <a:cs typeface="SZTOS MEDIUM" pitchFamily="2" charset="77"/>
                </a:rPr>
                <a:t>Sun</a:t>
              </a:r>
            </a:p>
            <a:p>
              <a:pPr rtl="0">
                <a:spcAft>
                  <a:spcPts val="600"/>
                </a:spcAft>
                <a:buNone/>
              </a:pPr>
              <a:r>
                <a:rPr lang="en-AU" sz="1600" b="0" i="0" u="none" strike="noStrike" dirty="0">
                  <a:solidFill>
                    <a:srgbClr val="414141"/>
                  </a:solidFill>
                  <a:effectLst/>
                  <a:latin typeface="Montserrat" pitchFamily="2" charset="77"/>
                </a:rPr>
                <a:t>Put mushrooms in direct sunlight – whole stem side up, or </a:t>
              </a:r>
              <a:r>
                <a:rPr lang="en-AU" sz="1600" b="0" i="0" u="none" strike="noStrike" dirty="0" err="1">
                  <a:solidFill>
                    <a:srgbClr val="414141"/>
                  </a:solidFill>
                  <a:effectLst/>
                  <a:latin typeface="Montserrat" pitchFamily="2" charset="77"/>
                </a:rPr>
                <a:t>slided</a:t>
              </a:r>
              <a:r>
                <a:rPr lang="en-AU" sz="1600" b="0" i="0" u="none" strike="noStrike" dirty="0">
                  <a:solidFill>
                    <a:srgbClr val="414141"/>
                  </a:solidFill>
                  <a:effectLst/>
                  <a:latin typeface="Montserrat" pitchFamily="2" charset="77"/>
                </a:rPr>
                <a:t>. 15 mins in bright peak sunlight (longer, e.g. one hour, in lower light.)</a:t>
              </a:r>
              <a:r>
                <a:rPr lang="en-US" sz="1600" b="0" i="0" u="none" strike="noStrike" dirty="0">
                  <a:solidFill>
                    <a:srgbClr val="414141"/>
                  </a:solidFill>
                  <a:effectLst/>
                  <a:latin typeface="Montserrat" pitchFamily="2" charset="77"/>
                </a:rPr>
                <a:t> Exposure to sunlight helps mushrooms make vitamin D.</a:t>
              </a:r>
              <a:endParaRPr lang="en-US" sz="1600" dirty="0">
                <a:solidFill>
                  <a:srgbClr val="414141"/>
                </a:solidFill>
              </a:endParaRPr>
            </a:p>
          </p:txBody>
        </p:sp>
        <p:pic>
          <p:nvPicPr>
            <p:cNvPr id="29" name="Picture 28">
              <a:extLst>
                <a:ext uri="{FF2B5EF4-FFF2-40B4-BE49-F238E27FC236}">
                  <a16:creationId xmlns:a16="http://schemas.microsoft.com/office/drawing/2014/main" id="{636C7C74-65FD-21BC-E0ED-2E7C1D39005E}"/>
                </a:ext>
              </a:extLst>
            </p:cNvPr>
            <p:cNvPicPr>
              <a:picLocks noChangeAspect="1"/>
            </p:cNvPicPr>
            <p:nvPr/>
          </p:nvPicPr>
          <p:blipFill>
            <a:blip r:embed="rId4"/>
            <a:srcRect/>
            <a:stretch/>
          </p:blipFill>
          <p:spPr>
            <a:xfrm>
              <a:off x="3287566" y="2556545"/>
              <a:ext cx="2700812" cy="2907729"/>
            </a:xfrm>
            <a:prstGeom prst="rect">
              <a:avLst/>
            </a:prstGeom>
          </p:spPr>
        </p:pic>
      </p:grpSp>
      <p:grpSp>
        <p:nvGrpSpPr>
          <p:cNvPr id="45" name="3. Store">
            <a:extLst>
              <a:ext uri="{FF2B5EF4-FFF2-40B4-BE49-F238E27FC236}">
                <a16:creationId xmlns:a16="http://schemas.microsoft.com/office/drawing/2014/main" id="{6617C8A8-2E6B-FFCF-4996-F6AD3F1CEE7D}"/>
              </a:ext>
            </a:extLst>
          </p:cNvPr>
          <p:cNvGrpSpPr/>
          <p:nvPr/>
        </p:nvGrpSpPr>
        <p:grpSpPr>
          <a:xfrm>
            <a:off x="4941871" y="1967641"/>
            <a:ext cx="6107128" cy="3514210"/>
            <a:chOff x="2396059" y="1775848"/>
            <a:chExt cx="7772400" cy="4472454"/>
          </a:xfrm>
        </p:grpSpPr>
        <p:pic>
          <p:nvPicPr>
            <p:cNvPr id="46" name="Picture 45">
              <a:extLst>
                <a:ext uri="{FF2B5EF4-FFF2-40B4-BE49-F238E27FC236}">
                  <a16:creationId xmlns:a16="http://schemas.microsoft.com/office/drawing/2014/main" id="{7BFEC92C-D5C9-CDFF-AAD8-FFD2101F5A05}"/>
                </a:ext>
              </a:extLst>
            </p:cNvPr>
            <p:cNvPicPr>
              <a:picLocks noChangeAspect="1"/>
            </p:cNvPicPr>
            <p:nvPr/>
          </p:nvPicPr>
          <p:blipFill>
            <a:blip r:embed="rId2"/>
            <a:srcRect/>
            <a:stretch/>
          </p:blipFill>
          <p:spPr>
            <a:xfrm>
              <a:off x="2396059" y="1775848"/>
              <a:ext cx="7772400" cy="4472454"/>
            </a:xfrm>
            <a:prstGeom prst="rect">
              <a:avLst/>
            </a:prstGeom>
          </p:spPr>
        </p:pic>
        <p:sp>
          <p:nvSpPr>
            <p:cNvPr id="47" name="TextBox 46">
              <a:extLst>
                <a:ext uri="{FF2B5EF4-FFF2-40B4-BE49-F238E27FC236}">
                  <a16:creationId xmlns:a16="http://schemas.microsoft.com/office/drawing/2014/main" id="{FC157E12-D61E-B282-2836-6BF7D8D61E9E}"/>
                </a:ext>
              </a:extLst>
            </p:cNvPr>
            <p:cNvSpPr txBox="1"/>
            <p:nvPr/>
          </p:nvSpPr>
          <p:spPr>
            <a:xfrm>
              <a:off x="6282261" y="2410589"/>
              <a:ext cx="3263517" cy="3192356"/>
            </a:xfrm>
            <a:prstGeom prst="rect">
              <a:avLst/>
            </a:prstGeom>
            <a:noFill/>
          </p:spPr>
          <p:txBody>
            <a:bodyPr wrap="square" anchor="ctr">
              <a:spAutoFit/>
            </a:bodyPr>
            <a:lstStyle/>
            <a:p>
              <a:pPr rtl="0">
                <a:spcAft>
                  <a:spcPts val="600"/>
                </a:spcAft>
                <a:buNone/>
              </a:pPr>
              <a:r>
                <a:rPr lang="en-AU" sz="2400" u="none" strike="noStrike" dirty="0">
                  <a:solidFill>
                    <a:srgbClr val="2F7A34"/>
                  </a:solidFill>
                  <a:effectLst/>
                  <a:latin typeface="SZTOS MEDIUM" pitchFamily="2" charset="77"/>
                  <a:ea typeface="SZTOS MEDIUM" pitchFamily="2" charset="77"/>
                  <a:cs typeface="SZTOS MEDIUM" pitchFamily="2" charset="77"/>
                </a:rPr>
                <a:t>Store</a:t>
              </a:r>
            </a:p>
            <a:p>
              <a:pPr rtl="0">
                <a:spcAft>
                  <a:spcPts val="600"/>
                </a:spcAft>
                <a:buNone/>
              </a:pPr>
              <a:r>
                <a:rPr lang="en-US" sz="1600" b="0" i="0" u="none" strike="noStrike" dirty="0">
                  <a:solidFill>
                    <a:srgbClr val="414141"/>
                  </a:solidFill>
                  <a:effectLst/>
                  <a:latin typeface="Montserrat" pitchFamily="2" charset="77"/>
                </a:rPr>
                <a:t>You can put the mushrooms in the fridge after they've been in the sun. The vitamin D they make will stay for about a week. You can also use them right away.</a:t>
              </a:r>
              <a:endParaRPr lang="en-AU" sz="1600" b="0" i="0" u="none" strike="noStrike" dirty="0">
                <a:solidFill>
                  <a:srgbClr val="414141"/>
                </a:solidFill>
                <a:effectLst/>
                <a:latin typeface="Montserrat" pitchFamily="2" charset="77"/>
              </a:endParaRPr>
            </a:p>
          </p:txBody>
        </p:sp>
        <p:pic>
          <p:nvPicPr>
            <p:cNvPr id="48" name="Picture 47">
              <a:extLst>
                <a:ext uri="{FF2B5EF4-FFF2-40B4-BE49-F238E27FC236}">
                  <a16:creationId xmlns:a16="http://schemas.microsoft.com/office/drawing/2014/main" id="{2338AC24-2C40-1E56-AFB4-9B1E62F34EC0}"/>
                </a:ext>
              </a:extLst>
            </p:cNvPr>
            <p:cNvPicPr>
              <a:picLocks noChangeAspect="1"/>
            </p:cNvPicPr>
            <p:nvPr/>
          </p:nvPicPr>
          <p:blipFill>
            <a:blip r:embed="rId5"/>
            <a:srcRect/>
            <a:stretch/>
          </p:blipFill>
          <p:spPr>
            <a:xfrm>
              <a:off x="3290148" y="2589217"/>
              <a:ext cx="2695647" cy="2842386"/>
            </a:xfrm>
            <a:prstGeom prst="rect">
              <a:avLst/>
            </a:prstGeom>
          </p:spPr>
        </p:pic>
      </p:grpSp>
      <p:grpSp>
        <p:nvGrpSpPr>
          <p:cNvPr id="49" name="4. Use">
            <a:extLst>
              <a:ext uri="{FF2B5EF4-FFF2-40B4-BE49-F238E27FC236}">
                <a16:creationId xmlns:a16="http://schemas.microsoft.com/office/drawing/2014/main" id="{7E1353C3-1377-E0D2-C2C3-4CDA38206998}"/>
              </a:ext>
            </a:extLst>
          </p:cNvPr>
          <p:cNvGrpSpPr/>
          <p:nvPr/>
        </p:nvGrpSpPr>
        <p:grpSpPr>
          <a:xfrm>
            <a:off x="4941870" y="1967640"/>
            <a:ext cx="6107130" cy="3514212"/>
            <a:chOff x="2396059" y="1775848"/>
            <a:chExt cx="7772402" cy="4472454"/>
          </a:xfrm>
        </p:grpSpPr>
        <p:pic>
          <p:nvPicPr>
            <p:cNvPr id="50" name="Picture 49">
              <a:extLst>
                <a:ext uri="{FF2B5EF4-FFF2-40B4-BE49-F238E27FC236}">
                  <a16:creationId xmlns:a16="http://schemas.microsoft.com/office/drawing/2014/main" id="{A9B0C403-F95B-E0B3-B074-25AF06BA6607}"/>
                </a:ext>
              </a:extLst>
            </p:cNvPr>
            <p:cNvPicPr>
              <a:picLocks noChangeAspect="1"/>
            </p:cNvPicPr>
            <p:nvPr/>
          </p:nvPicPr>
          <p:blipFill>
            <a:blip r:embed="rId2"/>
            <a:srcRect/>
            <a:stretch/>
          </p:blipFill>
          <p:spPr>
            <a:xfrm>
              <a:off x="2396059" y="1775848"/>
              <a:ext cx="7772402" cy="4472454"/>
            </a:xfrm>
            <a:prstGeom prst="rect">
              <a:avLst/>
            </a:prstGeom>
          </p:spPr>
        </p:pic>
        <p:sp>
          <p:nvSpPr>
            <p:cNvPr id="51" name="TextBox 50">
              <a:extLst>
                <a:ext uri="{FF2B5EF4-FFF2-40B4-BE49-F238E27FC236}">
                  <a16:creationId xmlns:a16="http://schemas.microsoft.com/office/drawing/2014/main" id="{7BE988B4-E154-FFB9-372A-B70D44C208FA}"/>
                </a:ext>
              </a:extLst>
            </p:cNvPr>
            <p:cNvSpPr txBox="1"/>
            <p:nvPr/>
          </p:nvSpPr>
          <p:spPr>
            <a:xfrm>
              <a:off x="6282261" y="2784524"/>
              <a:ext cx="3146612" cy="2252274"/>
            </a:xfrm>
            <a:prstGeom prst="rect">
              <a:avLst/>
            </a:prstGeom>
            <a:noFill/>
          </p:spPr>
          <p:txBody>
            <a:bodyPr wrap="square" anchor="ctr">
              <a:spAutoFit/>
            </a:bodyPr>
            <a:lstStyle/>
            <a:p>
              <a:pPr rtl="0">
                <a:spcAft>
                  <a:spcPts val="600"/>
                </a:spcAft>
                <a:buNone/>
              </a:pPr>
              <a:r>
                <a:rPr lang="en-AU" sz="2400" dirty="0">
                  <a:solidFill>
                    <a:srgbClr val="2F7A34"/>
                  </a:solidFill>
                  <a:latin typeface="SZTOS MEDIUM" pitchFamily="2" charset="77"/>
                  <a:ea typeface="SZTOS MEDIUM" pitchFamily="2" charset="77"/>
                  <a:cs typeface="SZTOS MEDIUM" pitchFamily="2" charset="77"/>
                </a:rPr>
                <a:t>Use</a:t>
              </a:r>
              <a:endParaRPr lang="en-AU" sz="2400" u="none" strike="noStrike" dirty="0">
                <a:solidFill>
                  <a:srgbClr val="2F7A34"/>
                </a:solidFill>
                <a:effectLst/>
                <a:latin typeface="SZTOS MEDIUM" pitchFamily="2" charset="77"/>
                <a:ea typeface="SZTOS MEDIUM" pitchFamily="2" charset="77"/>
                <a:cs typeface="SZTOS MEDIUM" pitchFamily="2" charset="77"/>
              </a:endParaRPr>
            </a:p>
            <a:p>
              <a:pPr rtl="0">
                <a:spcAft>
                  <a:spcPts val="600"/>
                </a:spcAft>
                <a:buNone/>
              </a:pPr>
              <a:r>
                <a:rPr lang="en-AU" sz="2000" b="0" i="0" u="none" strike="noStrike" dirty="0">
                  <a:solidFill>
                    <a:srgbClr val="414141"/>
                  </a:solidFill>
                  <a:effectLst/>
                  <a:latin typeface="Montserrat" pitchFamily="2" charset="77"/>
                </a:rPr>
                <a:t>Eat however you enjoy mushrooms – raw or cooked.</a:t>
              </a:r>
            </a:p>
          </p:txBody>
        </p:sp>
        <p:pic>
          <p:nvPicPr>
            <p:cNvPr id="52" name="Picture 51">
              <a:extLst>
                <a:ext uri="{FF2B5EF4-FFF2-40B4-BE49-F238E27FC236}">
                  <a16:creationId xmlns:a16="http://schemas.microsoft.com/office/drawing/2014/main" id="{84659220-BA0A-46A1-5B10-09E337E6CC7D}"/>
                </a:ext>
              </a:extLst>
            </p:cNvPr>
            <p:cNvPicPr>
              <a:picLocks noChangeAspect="1"/>
            </p:cNvPicPr>
            <p:nvPr/>
          </p:nvPicPr>
          <p:blipFill>
            <a:blip r:embed="rId6"/>
            <a:srcRect/>
            <a:stretch/>
          </p:blipFill>
          <p:spPr>
            <a:xfrm>
              <a:off x="3287566" y="2589217"/>
              <a:ext cx="2700811" cy="2842386"/>
            </a:xfrm>
            <a:prstGeom prst="rect">
              <a:avLst/>
            </a:prstGeom>
          </p:spPr>
        </p:pic>
        <p:pic>
          <p:nvPicPr>
            <p:cNvPr id="8" name="Picture 7">
              <a:extLst>
                <a:ext uri="{FF2B5EF4-FFF2-40B4-BE49-F238E27FC236}">
                  <a16:creationId xmlns:a16="http://schemas.microsoft.com/office/drawing/2014/main" id="{2ECCEDAB-ED5A-1F56-B128-78ED71339EEE}"/>
                </a:ext>
              </a:extLst>
            </p:cNvPr>
            <p:cNvPicPr>
              <a:picLocks noChangeAspect="1"/>
            </p:cNvPicPr>
            <p:nvPr/>
          </p:nvPicPr>
          <p:blipFill>
            <a:blip r:embed="rId7"/>
            <a:srcRect/>
            <a:stretch/>
          </p:blipFill>
          <p:spPr>
            <a:xfrm>
              <a:off x="3287566" y="2604619"/>
              <a:ext cx="2695647" cy="2842386"/>
            </a:xfrm>
            <a:prstGeom prst="rect">
              <a:avLst/>
            </a:prstGeom>
          </p:spPr>
        </p:pic>
      </p:grpSp>
      <p:grpSp>
        <p:nvGrpSpPr>
          <p:cNvPr id="57" name="menu">
            <a:extLst>
              <a:ext uri="{FF2B5EF4-FFF2-40B4-BE49-F238E27FC236}">
                <a16:creationId xmlns:a16="http://schemas.microsoft.com/office/drawing/2014/main" id="{A3560CCE-F5A1-308D-681C-3318AD1E8CCD}"/>
              </a:ext>
            </a:extLst>
          </p:cNvPr>
          <p:cNvGrpSpPr/>
          <p:nvPr/>
        </p:nvGrpSpPr>
        <p:grpSpPr>
          <a:xfrm>
            <a:off x="11474101" y="2871719"/>
            <a:ext cx="460535" cy="1114561"/>
            <a:chOff x="151927" y="2325786"/>
            <a:chExt cx="260682" cy="630889"/>
          </a:xfrm>
        </p:grpSpPr>
        <p:sp>
          <p:nvSpPr>
            <p:cNvPr id="58" name="Rectangle: Rounded Corners 63">
              <a:extLst>
                <a:ext uri="{FF2B5EF4-FFF2-40B4-BE49-F238E27FC236}">
                  <a16:creationId xmlns:a16="http://schemas.microsoft.com/office/drawing/2014/main" id="{3F3E3E16-A3F1-C9F4-DBAE-74C593C456D4}"/>
                </a:ext>
              </a:extLst>
            </p:cNvPr>
            <p:cNvSpPr/>
            <p:nvPr/>
          </p:nvSpPr>
          <p:spPr>
            <a:xfrm rot="10800000">
              <a:off x="151927" y="2325786"/>
              <a:ext cx="260682" cy="630889"/>
            </a:xfrm>
            <a:prstGeom prst="roundRect">
              <a:avLst>
                <a:gd name="adj" fmla="val 50000"/>
              </a:avLst>
            </a:prstGeom>
            <a:solidFill>
              <a:srgbClr val="FBF7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highlight>
                  <a:srgbClr val="FFFF00"/>
                </a:highlight>
              </a:endParaRPr>
            </a:p>
          </p:txBody>
        </p:sp>
        <p:pic>
          <p:nvPicPr>
            <p:cNvPr id="59" name="a4">
              <a:hlinkClick r:id="" action="ppaction://hlinkshowjump?jump=nextslide"/>
              <a:extLst>
                <a:ext uri="{FF2B5EF4-FFF2-40B4-BE49-F238E27FC236}">
                  <a16:creationId xmlns:a16="http://schemas.microsoft.com/office/drawing/2014/main" id="{EFD8BB32-6E61-9E80-8A74-6FA5BF8A76E3}"/>
                </a:ext>
              </a:extLst>
            </p:cNvPr>
            <p:cNvPicPr>
              <a:picLocks noChangeAspect="1"/>
            </p:cNvPicPr>
            <p:nvPr/>
          </p:nvPicPr>
          <p:blipFill>
            <a:blip r:embed="rId8"/>
            <a:srcRect/>
            <a:stretch/>
          </p:blipFill>
          <p:spPr>
            <a:xfrm>
              <a:off x="204687" y="2740767"/>
              <a:ext cx="154441" cy="106747"/>
            </a:xfrm>
            <a:prstGeom prst="rect">
              <a:avLst/>
            </a:prstGeom>
          </p:spPr>
        </p:pic>
        <p:pic>
          <p:nvPicPr>
            <p:cNvPr id="60" name="a4">
              <a:hlinkClick r:id="" action="ppaction://hlinkshowjump?jump=previousslide"/>
              <a:extLst>
                <a:ext uri="{FF2B5EF4-FFF2-40B4-BE49-F238E27FC236}">
                  <a16:creationId xmlns:a16="http://schemas.microsoft.com/office/drawing/2014/main" id="{151C5144-5696-70FE-8A69-FEFF8B679A9F}"/>
                </a:ext>
              </a:extLst>
            </p:cNvPr>
            <p:cNvPicPr>
              <a:picLocks noChangeAspect="1"/>
            </p:cNvPicPr>
            <p:nvPr/>
          </p:nvPicPr>
          <p:blipFill>
            <a:blip r:embed="rId8"/>
            <a:srcRect/>
            <a:stretch/>
          </p:blipFill>
          <p:spPr>
            <a:xfrm rot="10800000">
              <a:off x="204687" y="2434554"/>
              <a:ext cx="154441" cy="106747"/>
            </a:xfrm>
            <a:prstGeom prst="rect">
              <a:avLst/>
            </a:prstGeom>
          </p:spPr>
        </p:pic>
      </p:grpSp>
      <p:sp>
        <p:nvSpPr>
          <p:cNvPr id="9" name="Title 1">
            <a:extLst>
              <a:ext uri="{FF2B5EF4-FFF2-40B4-BE49-F238E27FC236}">
                <a16:creationId xmlns:a16="http://schemas.microsoft.com/office/drawing/2014/main" id="{07A3162B-C0E9-8F81-12DE-4770A77D6CB1}"/>
              </a:ext>
            </a:extLst>
          </p:cNvPr>
          <p:cNvSpPr txBox="1">
            <a:spLocks/>
          </p:cNvSpPr>
          <p:nvPr/>
        </p:nvSpPr>
        <p:spPr>
          <a:xfrm>
            <a:off x="2292583" y="352330"/>
            <a:ext cx="7606834" cy="95287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rgbClr val="9B2242"/>
                </a:solidFill>
                <a:latin typeface="Sztosfixed" pitchFamily="2" charset="77"/>
                <a:ea typeface="Sztosfixed" pitchFamily="2" charset="77"/>
                <a:cs typeface="Sztosfixed" pitchFamily="2" charset="77"/>
              </a:rPr>
              <a:t>Mushrooms and Vitamin D</a:t>
            </a:r>
          </a:p>
        </p:txBody>
      </p:sp>
      <p:pic>
        <p:nvPicPr>
          <p:cNvPr id="2" name="bt1" descr="A red arrow in a white circle&#10;&#10;AI-generated content may be incorrect.">
            <a:extLst>
              <a:ext uri="{FF2B5EF4-FFF2-40B4-BE49-F238E27FC236}">
                <a16:creationId xmlns:a16="http://schemas.microsoft.com/office/drawing/2014/main" id="{73E43592-7B70-3BA5-4516-F9B0AECE1973}"/>
              </a:ext>
            </a:extLst>
          </p:cNvPr>
          <p:cNvPicPr>
            <a:picLocks noChangeAspect="1"/>
          </p:cNvPicPr>
          <p:nvPr/>
        </p:nvPicPr>
        <p:blipFill>
          <a:blip r:embed="rId9"/>
          <a:stretch>
            <a:fillRect/>
          </a:stretch>
        </p:blipFill>
        <p:spPr>
          <a:xfrm rot="16200000">
            <a:off x="8097035" y="5745998"/>
            <a:ext cx="516610" cy="516610"/>
          </a:xfrm>
          <a:prstGeom prst="rect">
            <a:avLst/>
          </a:prstGeom>
        </p:spPr>
      </p:pic>
      <p:pic>
        <p:nvPicPr>
          <p:cNvPr id="3" name="bt2" descr="A red arrow in a white circle&#10;&#10;AI-generated content may be incorrect.">
            <a:extLst>
              <a:ext uri="{FF2B5EF4-FFF2-40B4-BE49-F238E27FC236}">
                <a16:creationId xmlns:a16="http://schemas.microsoft.com/office/drawing/2014/main" id="{39220E4E-D77B-F0A7-70FA-BE139AAC740E}"/>
              </a:ext>
            </a:extLst>
          </p:cNvPr>
          <p:cNvPicPr>
            <a:picLocks noChangeAspect="1"/>
          </p:cNvPicPr>
          <p:nvPr/>
        </p:nvPicPr>
        <p:blipFill>
          <a:blip r:embed="rId9"/>
          <a:stretch>
            <a:fillRect/>
          </a:stretch>
        </p:blipFill>
        <p:spPr>
          <a:xfrm rot="16200000">
            <a:off x="8097035" y="5745998"/>
            <a:ext cx="516610" cy="516610"/>
          </a:xfrm>
          <a:prstGeom prst="rect">
            <a:avLst/>
          </a:prstGeom>
        </p:spPr>
      </p:pic>
      <p:pic>
        <p:nvPicPr>
          <p:cNvPr id="10" name="bt3" descr="A red arrow in a white circle&#10;&#10;AI-generated content may be incorrect.">
            <a:extLst>
              <a:ext uri="{FF2B5EF4-FFF2-40B4-BE49-F238E27FC236}">
                <a16:creationId xmlns:a16="http://schemas.microsoft.com/office/drawing/2014/main" id="{8FA4C8EB-E42F-728C-521B-7BB9B2ECC1FF}"/>
              </a:ext>
            </a:extLst>
          </p:cNvPr>
          <p:cNvPicPr>
            <a:picLocks noChangeAspect="1"/>
          </p:cNvPicPr>
          <p:nvPr/>
        </p:nvPicPr>
        <p:blipFill>
          <a:blip r:embed="rId9"/>
          <a:stretch>
            <a:fillRect/>
          </a:stretch>
        </p:blipFill>
        <p:spPr>
          <a:xfrm rot="16200000">
            <a:off x="8097035" y="5745998"/>
            <a:ext cx="516610" cy="516610"/>
          </a:xfrm>
          <a:prstGeom prst="rect">
            <a:avLst/>
          </a:prstGeom>
        </p:spPr>
      </p:pic>
      <p:pic>
        <p:nvPicPr>
          <p:cNvPr id="11" name="bt4" descr="A red arrow in a white circle&#10;&#10;AI-generated content may be incorrect.">
            <a:extLst>
              <a:ext uri="{FF2B5EF4-FFF2-40B4-BE49-F238E27FC236}">
                <a16:creationId xmlns:a16="http://schemas.microsoft.com/office/drawing/2014/main" id="{F67689E5-361B-DAEC-7D0B-357D409DA6C3}"/>
              </a:ext>
            </a:extLst>
          </p:cNvPr>
          <p:cNvPicPr>
            <a:picLocks noChangeAspect="1"/>
          </p:cNvPicPr>
          <p:nvPr/>
        </p:nvPicPr>
        <p:blipFill>
          <a:blip r:embed="rId9"/>
          <a:stretch>
            <a:fillRect/>
          </a:stretch>
        </p:blipFill>
        <p:spPr>
          <a:xfrm rot="5400000">
            <a:off x="7427620" y="5745998"/>
            <a:ext cx="516610" cy="516610"/>
          </a:xfrm>
          <a:prstGeom prst="rect">
            <a:avLst/>
          </a:prstGeom>
        </p:spPr>
      </p:pic>
      <p:sp>
        <p:nvSpPr>
          <p:cNvPr id="12" name="Rounded Rectangle 11">
            <a:extLst>
              <a:ext uri="{FF2B5EF4-FFF2-40B4-BE49-F238E27FC236}">
                <a16:creationId xmlns:a16="http://schemas.microsoft.com/office/drawing/2014/main" id="{F2F79D4F-A0D0-FB6A-275D-4D424AC6FCF0}"/>
              </a:ext>
            </a:extLst>
          </p:cNvPr>
          <p:cNvSpPr/>
          <p:nvPr/>
        </p:nvSpPr>
        <p:spPr>
          <a:xfrm>
            <a:off x="444954" y="1736279"/>
            <a:ext cx="4071815" cy="4042065"/>
          </a:xfrm>
          <a:prstGeom prst="roundRect">
            <a:avLst>
              <a:gd name="adj" fmla="val 8295"/>
            </a:avLst>
          </a:prstGeom>
          <a:solidFill>
            <a:srgbClr val="9B22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4D362E39-1DB6-9BC4-35CF-F41D98B5D0DC}"/>
              </a:ext>
            </a:extLst>
          </p:cNvPr>
          <p:cNvSpPr txBox="1"/>
          <p:nvPr/>
        </p:nvSpPr>
        <p:spPr>
          <a:xfrm>
            <a:off x="655410" y="1967640"/>
            <a:ext cx="3759758" cy="3600986"/>
          </a:xfrm>
          <a:prstGeom prst="rect">
            <a:avLst/>
          </a:prstGeom>
          <a:noFill/>
        </p:spPr>
        <p:txBody>
          <a:bodyPr wrap="square">
            <a:spAutoFit/>
          </a:bodyPr>
          <a:lstStyle/>
          <a:p>
            <a:pPr marL="285750" indent="-285750" rtl="0" fontAlgn="base">
              <a:spcAft>
                <a:spcPts val="1200"/>
              </a:spcAft>
              <a:buFont typeface="Arial" panose="020B0604020202020204" pitchFamily="34" charset="0"/>
              <a:buChar char="•"/>
            </a:pPr>
            <a:r>
              <a:rPr lang="en-AU" sz="1600" b="0" u="none" strike="noStrike" dirty="0">
                <a:solidFill>
                  <a:schemeClr val="bg1"/>
                </a:solidFill>
                <a:effectLst/>
                <a:latin typeface="Montserrat" pitchFamily="2" charset="77"/>
              </a:rPr>
              <a:t>Mushrooms can make vitamin D just like us, because they are biologically closer to humans and animals, than they are to plants.</a:t>
            </a:r>
          </a:p>
          <a:p>
            <a:pPr marL="285750" indent="-285750" rtl="0" fontAlgn="base">
              <a:spcAft>
                <a:spcPts val="1200"/>
              </a:spcAft>
              <a:buFont typeface="Arial" panose="020B0604020202020204" pitchFamily="34" charset="0"/>
              <a:buChar char="•"/>
            </a:pPr>
            <a:r>
              <a:rPr lang="en-AU" sz="1600" b="0" u="none" strike="noStrike" dirty="0">
                <a:solidFill>
                  <a:schemeClr val="bg1"/>
                </a:solidFill>
                <a:effectLst/>
                <a:latin typeface="Montserrat" pitchFamily="2" charset="77"/>
              </a:rPr>
              <a:t>Mushrooms are fungi and have a special place in food groups.</a:t>
            </a:r>
          </a:p>
          <a:p>
            <a:pPr marL="285750" indent="-285750" rtl="0" fontAlgn="base">
              <a:spcAft>
                <a:spcPts val="1200"/>
              </a:spcAft>
              <a:buFont typeface="Arial" panose="020B0604020202020204" pitchFamily="34" charset="0"/>
              <a:buChar char="•"/>
            </a:pPr>
            <a:r>
              <a:rPr lang="en-AU" sz="1600" b="0" u="none" strike="noStrike" dirty="0">
                <a:solidFill>
                  <a:schemeClr val="bg1"/>
                </a:solidFill>
                <a:effectLst/>
                <a:latin typeface="Montserrat" pitchFamily="2" charset="77"/>
              </a:rPr>
              <a:t>Mushrooms can provide our body with a unique combination of nutrients that other foods can’t - therefore they are sometimes referred to as a superfood! </a:t>
            </a:r>
          </a:p>
        </p:txBody>
      </p:sp>
      <p:sp>
        <p:nvSpPr>
          <p:cNvPr id="17" name="TextBox 16">
            <a:extLst>
              <a:ext uri="{FF2B5EF4-FFF2-40B4-BE49-F238E27FC236}">
                <a16:creationId xmlns:a16="http://schemas.microsoft.com/office/drawing/2014/main" id="{751CC67B-B687-9C8E-F76B-4B2A931E2CBB}"/>
              </a:ext>
            </a:extLst>
          </p:cNvPr>
          <p:cNvSpPr txBox="1"/>
          <p:nvPr/>
        </p:nvSpPr>
        <p:spPr>
          <a:xfrm>
            <a:off x="5221480" y="1384680"/>
            <a:ext cx="5547909" cy="369332"/>
          </a:xfrm>
          <a:prstGeom prst="rect">
            <a:avLst/>
          </a:prstGeom>
          <a:noFill/>
        </p:spPr>
        <p:txBody>
          <a:bodyPr wrap="square">
            <a:spAutoFit/>
          </a:bodyPr>
          <a:lstStyle/>
          <a:p>
            <a:pPr rtl="0" fontAlgn="base">
              <a:spcAft>
                <a:spcPts val="1200"/>
              </a:spcAft>
            </a:pPr>
            <a:r>
              <a:rPr lang="en-AU" sz="1800" b="0" i="0" u="none" strike="noStrike" dirty="0">
                <a:solidFill>
                  <a:srgbClr val="414141"/>
                </a:solidFill>
                <a:effectLst/>
                <a:latin typeface="SZTOS MEDIUM" pitchFamily="2" charset="77"/>
                <a:ea typeface="SZTOS MEDIUM" pitchFamily="2" charset="77"/>
                <a:cs typeface="SZTOS MEDIUM" pitchFamily="2" charset="77"/>
              </a:rPr>
              <a:t>Make any mushroom a vitamin D Mushroom</a:t>
            </a:r>
          </a:p>
        </p:txBody>
      </p:sp>
    </p:spTree>
    <p:extLst>
      <p:ext uri="{BB962C8B-B14F-4D97-AF65-F5344CB8AC3E}">
        <p14:creationId xmlns:p14="http://schemas.microsoft.com/office/powerpoint/2010/main" val="2381531656"/>
      </p:ext>
    </p:extLst>
  </p:cSld>
  <p:clrMapOvr>
    <a:masterClrMapping/>
  </p:clrMapOvr>
  <p:transition spd="slow" advClick="0">
    <p:push dir="u"/>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nextCondLst>
                <p:cond evt="onClick" delay="0">
                  <p:tgtEl>
                    <p:spTgt spid="2"/>
                  </p:tgtEl>
                </p:cond>
              </p:nextCondLst>
            </p:seq>
            <p:seq concurrent="1" nextAc="seek">
              <p:cTn id="9" restart="whenNotActive" fill="hold" evtFilter="cancelBubble" nodeType="interactiveSeq">
                <p:stCondLst>
                  <p:cond evt="onClick" delay="0">
                    <p:tgtEl>
                      <p:spTgt spid="3"/>
                    </p:tgtEl>
                  </p:cond>
                </p:stCondLst>
                <p:endSync evt="end" delay="0">
                  <p:rtn val="all"/>
                </p:endSync>
                <p:childTnLst>
                  <p:par>
                    <p:cTn id="10" fill="hold">
                      <p:stCondLst>
                        <p:cond delay="0"/>
                      </p:stCondLst>
                      <p:childTnLst>
                        <p:par>
                          <p:cTn id="11" fill="hold">
                            <p:stCondLst>
                              <p:cond delay="0"/>
                            </p:stCondLst>
                            <p:childTnLst>
                              <p:par>
                                <p:cTn id="12" presetID="1" presetClass="entr" presetSubtype="0" fill="hold" nodeType="withEffect">
                                  <p:stCondLst>
                                    <p:cond delay="0"/>
                                  </p:stCondLst>
                                  <p:childTnLst>
                                    <p:set>
                                      <p:cBhvr>
                                        <p:cTn id="13" dur="1" fill="hold">
                                          <p:stCondLst>
                                            <p:cond delay="0"/>
                                          </p:stCondLst>
                                        </p:cTn>
                                        <p:tgtEl>
                                          <p:spTgt spid="45"/>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childTnLst>
                                </p:cTn>
                              </p:par>
                            </p:childTnLst>
                          </p:cTn>
                        </p:par>
                      </p:childTnLst>
                    </p:cTn>
                  </p:par>
                </p:childTnLst>
              </p:cTn>
              <p:nextCondLst>
                <p:cond evt="onClick" delay="0">
                  <p:tgtEl>
                    <p:spTgt spid="3"/>
                  </p:tgtEl>
                </p:cond>
              </p:nextCondLst>
            </p:seq>
            <p:seq concurrent="1" nextAc="seek">
              <p:cTn id="16" restart="whenNotActive" fill="hold" evtFilter="cancelBubble" nodeType="interactiveSeq">
                <p:stCondLst>
                  <p:cond evt="onClick" delay="0">
                    <p:tgtEl>
                      <p:spTgt spid="10"/>
                    </p:tgtEl>
                  </p:cond>
                </p:stCondLst>
                <p:endSync evt="end" delay="0">
                  <p:rtn val="all"/>
                </p:endSync>
                <p:childTnLst>
                  <p:par>
                    <p:cTn id="17" fill="hold">
                      <p:stCondLst>
                        <p:cond delay="0"/>
                      </p:stCondLst>
                      <p:childTnLst>
                        <p:par>
                          <p:cTn id="18" fill="hold">
                            <p:stCondLst>
                              <p:cond delay="0"/>
                            </p:stCondLst>
                            <p:childTnLst>
                              <p:par>
                                <p:cTn id="19" presetID="1" presetClass="entr" presetSubtype="0" fill="hold" nodeType="withEffect">
                                  <p:stCondLst>
                                    <p:cond delay="0"/>
                                  </p:stCondLst>
                                  <p:childTnLst>
                                    <p:set>
                                      <p:cBhvr>
                                        <p:cTn id="20" dur="1" fill="hold">
                                          <p:stCondLst>
                                            <p:cond delay="0"/>
                                          </p:stCondLst>
                                        </p:cTn>
                                        <p:tgtEl>
                                          <p:spTgt spid="4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xit" presetSubtype="0" fill="hold" nodeType="withEffect">
                                  <p:stCondLst>
                                    <p:cond delay="0"/>
                                  </p:stCondLst>
                                  <p:childTnLst>
                                    <p:set>
                                      <p:cBhvr>
                                        <p:cTn id="24" dur="1" fill="hold">
                                          <p:stCondLst>
                                            <p:cond delay="0"/>
                                          </p:stCondLst>
                                        </p:cTn>
                                        <p:tgtEl>
                                          <p:spTgt spid="3"/>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10"/>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9" restart="whenNotActive" fill="hold" evtFilter="cancelBubble" nodeType="interactiveSeq">
                <p:stCondLst>
                  <p:cond evt="onClick" delay="0">
                    <p:tgtEl>
                      <p:spTgt spid="11"/>
                    </p:tgtEl>
                  </p:cond>
                </p:stCondLst>
                <p:endSync evt="end" delay="0">
                  <p:rtn val="all"/>
                </p:endSync>
                <p:childTnLst>
                  <p:par>
                    <p:cTn id="30" fill="hold">
                      <p:stCondLst>
                        <p:cond delay="0"/>
                      </p:stCondLst>
                      <p:childTnLst>
                        <p:par>
                          <p:cTn id="31" fill="hold">
                            <p:stCondLst>
                              <p:cond delay="0"/>
                            </p:stCondLst>
                            <p:childTnLst>
                              <p:par>
                                <p:cTn id="32" presetID="1" presetClass="exit" presetSubtype="0" fill="hold" nodeType="withEffect">
                                  <p:stCondLst>
                                    <p:cond delay="0"/>
                                  </p:stCondLst>
                                  <p:childTnLst>
                                    <p:set>
                                      <p:cBhvr>
                                        <p:cTn id="33" dur="1" fill="hold">
                                          <p:stCondLst>
                                            <p:cond delay="0"/>
                                          </p:stCondLst>
                                        </p:cTn>
                                        <p:tgtEl>
                                          <p:spTgt spid="11"/>
                                        </p:tgtEl>
                                        <p:attrNameLst>
                                          <p:attrName>style.visibility</p:attrName>
                                        </p:attrNameLst>
                                      </p:cBhvr>
                                      <p:to>
                                        <p:strVal val="hidden"/>
                                      </p:to>
                                    </p:set>
                                  </p:childTnLst>
                                </p:cTn>
                              </p:par>
                              <p:par>
                                <p:cTn id="34" presetID="1" presetClass="entr" presetSubtype="0" fill="hold" nodeType="withEffect">
                                  <p:stCondLst>
                                    <p:cond delay="0"/>
                                  </p:stCondLst>
                                  <p:childTnLst>
                                    <p:set>
                                      <p:cBhvr>
                                        <p:cTn id="35" dur="1" fill="hold">
                                          <p:stCondLst>
                                            <p:cond delay="0"/>
                                          </p:stCondLst>
                                        </p:cTn>
                                        <p:tgtEl>
                                          <p:spTgt spid="2"/>
                                        </p:tgtEl>
                                        <p:attrNameLst>
                                          <p:attrName>style.visibility</p:attrName>
                                        </p:attrNameLst>
                                      </p:cBhvr>
                                      <p:to>
                                        <p:strVal val="visible"/>
                                      </p:to>
                                    </p:set>
                                  </p:childTnLst>
                                </p:cTn>
                              </p:par>
                              <p:par>
                                <p:cTn id="36" presetID="1" presetClass="exit" presetSubtype="0" fill="hold" nodeType="withEffect">
                                  <p:stCondLst>
                                    <p:cond delay="0"/>
                                  </p:stCondLst>
                                  <p:childTnLst>
                                    <p:set>
                                      <p:cBhvr>
                                        <p:cTn id="37" dur="1" fill="hold">
                                          <p:stCondLst>
                                            <p:cond delay="0"/>
                                          </p:stCondLst>
                                        </p:cTn>
                                        <p:tgtEl>
                                          <p:spTgt spid="36"/>
                                        </p:tgtEl>
                                        <p:attrNameLst>
                                          <p:attrName>style.visibility</p:attrName>
                                        </p:attrNameLst>
                                      </p:cBhvr>
                                      <p:to>
                                        <p:strVal val="hidden"/>
                                      </p:to>
                                    </p:set>
                                  </p:childTnLst>
                                </p:cTn>
                              </p:par>
                              <p:par>
                                <p:cTn id="38" presetID="1" presetClass="exit" presetSubtype="0" fill="hold" nodeType="withEffect">
                                  <p:stCondLst>
                                    <p:cond delay="0"/>
                                  </p:stCondLst>
                                  <p:childTnLst>
                                    <p:set>
                                      <p:cBhvr>
                                        <p:cTn id="39" dur="1" fill="hold">
                                          <p:stCondLst>
                                            <p:cond delay="0"/>
                                          </p:stCondLst>
                                        </p:cTn>
                                        <p:tgtEl>
                                          <p:spTgt spid="45"/>
                                        </p:tgtEl>
                                        <p:attrNameLst>
                                          <p:attrName>style.visibility</p:attrName>
                                        </p:attrNameLst>
                                      </p:cBhvr>
                                      <p:to>
                                        <p:strVal val="hidden"/>
                                      </p:to>
                                    </p:set>
                                  </p:childTnLst>
                                </p:cTn>
                              </p:par>
                              <p:par>
                                <p:cTn id="40" presetID="1" presetClass="exit" presetSubtype="0" fill="hold" nodeType="withEffect">
                                  <p:stCondLst>
                                    <p:cond delay="0"/>
                                  </p:stCondLst>
                                  <p:childTnLst>
                                    <p:set>
                                      <p:cBhvr>
                                        <p:cTn id="41" dur="1" fill="hold">
                                          <p:stCondLst>
                                            <p:cond delay="0"/>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0C899F-BE44-5307-468A-C521CB4CEDA6}"/>
            </a:ext>
          </a:extLst>
        </p:cNvPr>
        <p:cNvGrpSpPr/>
        <p:nvPr/>
      </p:nvGrpSpPr>
      <p:grpSpPr>
        <a:xfrm>
          <a:off x="0" y="0"/>
          <a:ext cx="0" cy="0"/>
          <a:chOff x="0" y="0"/>
          <a:chExt cx="0" cy="0"/>
        </a:xfrm>
      </p:grpSpPr>
      <p:sp>
        <p:nvSpPr>
          <p:cNvPr id="52" name="Title 1">
            <a:extLst>
              <a:ext uri="{FF2B5EF4-FFF2-40B4-BE49-F238E27FC236}">
                <a16:creationId xmlns:a16="http://schemas.microsoft.com/office/drawing/2014/main" id="{D0534C50-8977-499E-A879-72FC84A389F1}"/>
              </a:ext>
            </a:extLst>
          </p:cNvPr>
          <p:cNvSpPr txBox="1">
            <a:spLocks/>
          </p:cNvSpPr>
          <p:nvPr/>
        </p:nvSpPr>
        <p:spPr>
          <a:xfrm>
            <a:off x="2329140" y="352330"/>
            <a:ext cx="7533720" cy="516959"/>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rgbClr val="9B2242"/>
                </a:solidFill>
                <a:latin typeface="Sztosfixed" pitchFamily="2" charset="77"/>
                <a:ea typeface="Sztosfixed" pitchFamily="2" charset="77"/>
                <a:cs typeface="Sztosfixed" pitchFamily="2" charset="77"/>
              </a:rPr>
              <a:t>The ABCDE Health Benefits of Mushrooms</a:t>
            </a:r>
          </a:p>
        </p:txBody>
      </p:sp>
      <p:pic>
        <p:nvPicPr>
          <p:cNvPr id="4" name="Picture 3" descr="A white brain in a green circle&#10;&#10;AI-generated content may be incorrect.">
            <a:extLst>
              <a:ext uri="{FF2B5EF4-FFF2-40B4-BE49-F238E27FC236}">
                <a16:creationId xmlns:a16="http://schemas.microsoft.com/office/drawing/2014/main" id="{28C5FD5A-07D4-8912-26BE-39B1941E35A6}"/>
              </a:ext>
            </a:extLst>
          </p:cNvPr>
          <p:cNvPicPr>
            <a:picLocks noChangeAspect="1"/>
          </p:cNvPicPr>
          <p:nvPr/>
        </p:nvPicPr>
        <p:blipFill>
          <a:blip r:embed="rId2"/>
          <a:stretch>
            <a:fillRect/>
          </a:stretch>
        </p:blipFill>
        <p:spPr>
          <a:xfrm>
            <a:off x="660358" y="1642646"/>
            <a:ext cx="883003" cy="883003"/>
          </a:xfrm>
          <a:prstGeom prst="rect">
            <a:avLst/>
          </a:prstGeom>
        </p:spPr>
      </p:pic>
      <p:pic>
        <p:nvPicPr>
          <p:cNvPr id="6" name="Picture 5" descr="A blue circle with a black and white fire and arrows&#10;&#10;AI-generated content may be incorrect.">
            <a:extLst>
              <a:ext uri="{FF2B5EF4-FFF2-40B4-BE49-F238E27FC236}">
                <a16:creationId xmlns:a16="http://schemas.microsoft.com/office/drawing/2014/main" id="{F0692090-B8C8-B2FF-8CAF-D522436CC3A6}"/>
              </a:ext>
            </a:extLst>
          </p:cNvPr>
          <p:cNvPicPr>
            <a:picLocks noChangeAspect="1"/>
          </p:cNvPicPr>
          <p:nvPr/>
        </p:nvPicPr>
        <p:blipFill>
          <a:blip r:embed="rId3"/>
          <a:stretch>
            <a:fillRect/>
          </a:stretch>
        </p:blipFill>
        <p:spPr>
          <a:xfrm>
            <a:off x="1848468" y="1642646"/>
            <a:ext cx="883003" cy="883003"/>
          </a:xfrm>
          <a:prstGeom prst="rect">
            <a:avLst/>
          </a:prstGeom>
        </p:spPr>
      </p:pic>
      <p:pic>
        <p:nvPicPr>
          <p:cNvPr id="8" name="Picture 7" descr="A logo of a human intestine&#10;&#10;AI-generated content may be incorrect.">
            <a:extLst>
              <a:ext uri="{FF2B5EF4-FFF2-40B4-BE49-F238E27FC236}">
                <a16:creationId xmlns:a16="http://schemas.microsoft.com/office/drawing/2014/main" id="{1BB3FAEF-1DE9-DB2B-5F90-A64B05D6A569}"/>
              </a:ext>
            </a:extLst>
          </p:cNvPr>
          <p:cNvPicPr>
            <a:picLocks noChangeAspect="1"/>
          </p:cNvPicPr>
          <p:nvPr/>
        </p:nvPicPr>
        <p:blipFill>
          <a:blip r:embed="rId4"/>
          <a:stretch>
            <a:fillRect/>
          </a:stretch>
        </p:blipFill>
        <p:spPr>
          <a:xfrm>
            <a:off x="3033207" y="1642646"/>
            <a:ext cx="883003" cy="883003"/>
          </a:xfrm>
          <a:prstGeom prst="rect">
            <a:avLst/>
          </a:prstGeom>
        </p:spPr>
      </p:pic>
      <p:pic>
        <p:nvPicPr>
          <p:cNvPr id="10" name="Picture 9" descr="A heart with a pulse line&#10;&#10;AI-generated content may be incorrect.">
            <a:extLst>
              <a:ext uri="{FF2B5EF4-FFF2-40B4-BE49-F238E27FC236}">
                <a16:creationId xmlns:a16="http://schemas.microsoft.com/office/drawing/2014/main" id="{82805821-9AAC-70B3-53DB-FF0B4757CA8F}"/>
              </a:ext>
            </a:extLst>
          </p:cNvPr>
          <p:cNvPicPr>
            <a:picLocks noChangeAspect="1"/>
          </p:cNvPicPr>
          <p:nvPr/>
        </p:nvPicPr>
        <p:blipFill>
          <a:blip r:embed="rId5"/>
          <a:stretch>
            <a:fillRect/>
          </a:stretch>
        </p:blipFill>
        <p:spPr>
          <a:xfrm>
            <a:off x="4213076" y="1642646"/>
            <a:ext cx="883003" cy="883003"/>
          </a:xfrm>
          <a:prstGeom prst="rect">
            <a:avLst/>
          </a:prstGeom>
        </p:spPr>
      </p:pic>
      <p:pic>
        <p:nvPicPr>
          <p:cNvPr id="12" name="Picture 11" descr="A shield with a cross and a virus&#10;&#10;AI-generated content may be incorrect.">
            <a:extLst>
              <a:ext uri="{FF2B5EF4-FFF2-40B4-BE49-F238E27FC236}">
                <a16:creationId xmlns:a16="http://schemas.microsoft.com/office/drawing/2014/main" id="{0A20B887-8148-86E2-1D25-EE728E5B81F5}"/>
              </a:ext>
            </a:extLst>
          </p:cNvPr>
          <p:cNvPicPr>
            <a:picLocks noChangeAspect="1"/>
          </p:cNvPicPr>
          <p:nvPr/>
        </p:nvPicPr>
        <p:blipFill>
          <a:blip r:embed="rId6"/>
          <a:stretch>
            <a:fillRect/>
          </a:stretch>
        </p:blipFill>
        <p:spPr>
          <a:xfrm>
            <a:off x="5392945" y="1642646"/>
            <a:ext cx="883003" cy="883003"/>
          </a:xfrm>
          <a:prstGeom prst="rect">
            <a:avLst/>
          </a:prstGeom>
        </p:spPr>
      </p:pic>
      <p:pic>
        <p:nvPicPr>
          <p:cNvPr id="14" name="Picture 13" descr="A logo of a shield with a cross and a bone in it&#10;&#10;AI-generated content may be incorrect.">
            <a:extLst>
              <a:ext uri="{FF2B5EF4-FFF2-40B4-BE49-F238E27FC236}">
                <a16:creationId xmlns:a16="http://schemas.microsoft.com/office/drawing/2014/main" id="{EB786702-764E-BD1D-1A79-E16A33BF7ACD}"/>
              </a:ext>
            </a:extLst>
          </p:cNvPr>
          <p:cNvPicPr>
            <a:picLocks noChangeAspect="1"/>
          </p:cNvPicPr>
          <p:nvPr/>
        </p:nvPicPr>
        <p:blipFill>
          <a:blip r:embed="rId7"/>
          <a:stretch>
            <a:fillRect/>
          </a:stretch>
        </p:blipFill>
        <p:spPr>
          <a:xfrm>
            <a:off x="6568660" y="1642646"/>
            <a:ext cx="883003" cy="883003"/>
          </a:xfrm>
          <a:prstGeom prst="rect">
            <a:avLst/>
          </a:prstGeom>
        </p:spPr>
      </p:pic>
      <p:pic>
        <p:nvPicPr>
          <p:cNvPr id="16" name="Picture 15" descr="A black and white drawing of a person with his hands up&#10;&#10;AI-generated content may be incorrect.">
            <a:extLst>
              <a:ext uri="{FF2B5EF4-FFF2-40B4-BE49-F238E27FC236}">
                <a16:creationId xmlns:a16="http://schemas.microsoft.com/office/drawing/2014/main" id="{956A63AA-8CE3-532E-88E3-2424669B9912}"/>
              </a:ext>
            </a:extLst>
          </p:cNvPr>
          <p:cNvPicPr>
            <a:picLocks noChangeAspect="1"/>
          </p:cNvPicPr>
          <p:nvPr/>
        </p:nvPicPr>
        <p:blipFill>
          <a:blip r:embed="rId8"/>
          <a:stretch>
            <a:fillRect/>
          </a:stretch>
        </p:blipFill>
        <p:spPr>
          <a:xfrm>
            <a:off x="7744375" y="1642646"/>
            <a:ext cx="883003" cy="883003"/>
          </a:xfrm>
          <a:prstGeom prst="rect">
            <a:avLst/>
          </a:prstGeom>
        </p:spPr>
      </p:pic>
      <p:pic>
        <p:nvPicPr>
          <p:cNvPr id="18" name="Picture 17" descr="A person washing her face&#10;&#10;AI-generated content may be incorrect.">
            <a:extLst>
              <a:ext uri="{FF2B5EF4-FFF2-40B4-BE49-F238E27FC236}">
                <a16:creationId xmlns:a16="http://schemas.microsoft.com/office/drawing/2014/main" id="{D4EADE33-AB60-7EE4-A72A-ACD2422F6659}"/>
              </a:ext>
            </a:extLst>
          </p:cNvPr>
          <p:cNvPicPr>
            <a:picLocks noChangeAspect="1"/>
          </p:cNvPicPr>
          <p:nvPr/>
        </p:nvPicPr>
        <p:blipFill>
          <a:blip r:embed="rId9"/>
          <a:stretch>
            <a:fillRect/>
          </a:stretch>
        </p:blipFill>
        <p:spPr>
          <a:xfrm>
            <a:off x="8920090" y="1642646"/>
            <a:ext cx="883003" cy="883003"/>
          </a:xfrm>
          <a:prstGeom prst="rect">
            <a:avLst/>
          </a:prstGeom>
        </p:spPr>
      </p:pic>
      <p:pic>
        <p:nvPicPr>
          <p:cNvPr id="20" name="Picture 19" descr="A green circle with a black background and a white cross and a flexing arm&#10;&#10;AI-generated content may be incorrect.">
            <a:extLst>
              <a:ext uri="{FF2B5EF4-FFF2-40B4-BE49-F238E27FC236}">
                <a16:creationId xmlns:a16="http://schemas.microsoft.com/office/drawing/2014/main" id="{DA0374A0-A6AA-2487-6420-17CE71085F53}"/>
              </a:ext>
            </a:extLst>
          </p:cNvPr>
          <p:cNvPicPr>
            <a:picLocks noChangeAspect="1"/>
          </p:cNvPicPr>
          <p:nvPr/>
        </p:nvPicPr>
        <p:blipFill>
          <a:blip r:embed="rId10"/>
          <a:stretch>
            <a:fillRect/>
          </a:stretch>
        </p:blipFill>
        <p:spPr>
          <a:xfrm>
            <a:off x="10095805" y="1642646"/>
            <a:ext cx="883003" cy="883003"/>
          </a:xfrm>
          <a:prstGeom prst="rect">
            <a:avLst/>
          </a:prstGeom>
        </p:spPr>
      </p:pic>
      <p:sp>
        <p:nvSpPr>
          <p:cNvPr id="21" name="TextBox 20">
            <a:extLst>
              <a:ext uri="{FF2B5EF4-FFF2-40B4-BE49-F238E27FC236}">
                <a16:creationId xmlns:a16="http://schemas.microsoft.com/office/drawing/2014/main" id="{7688466C-B915-8A4D-F82F-52A5A229B979}"/>
              </a:ext>
            </a:extLst>
          </p:cNvPr>
          <p:cNvSpPr txBox="1"/>
          <p:nvPr/>
        </p:nvSpPr>
        <p:spPr>
          <a:xfrm>
            <a:off x="532529" y="2640320"/>
            <a:ext cx="1127440" cy="461665"/>
          </a:xfrm>
          <a:prstGeom prst="rect">
            <a:avLst/>
          </a:prstGeom>
          <a:noFill/>
        </p:spPr>
        <p:txBody>
          <a:bodyPr wrap="square">
            <a:spAutoFit/>
          </a:bodyPr>
          <a:lstStyle/>
          <a:p>
            <a:pPr algn="ctr"/>
            <a:r>
              <a:rPr lang="en-AU" sz="1200" dirty="0">
                <a:solidFill>
                  <a:srgbClr val="3EA345"/>
                </a:solidFill>
                <a:latin typeface="Sztosfixed" pitchFamily="2" charset="77"/>
                <a:ea typeface="Sztosfixed" pitchFamily="2" charset="77"/>
                <a:cs typeface="Sztosfixed" pitchFamily="2" charset="77"/>
              </a:rPr>
              <a:t>Brain &amp; mood</a:t>
            </a:r>
            <a:endParaRPr lang="en-US" sz="1200" dirty="0">
              <a:solidFill>
                <a:srgbClr val="3EA345"/>
              </a:solidFill>
            </a:endParaRPr>
          </a:p>
        </p:txBody>
      </p:sp>
      <p:sp>
        <p:nvSpPr>
          <p:cNvPr id="22" name="TextBox 21">
            <a:extLst>
              <a:ext uri="{FF2B5EF4-FFF2-40B4-BE49-F238E27FC236}">
                <a16:creationId xmlns:a16="http://schemas.microsoft.com/office/drawing/2014/main" id="{40431F3F-F7EA-2090-C32E-5968C55A270D}"/>
              </a:ext>
            </a:extLst>
          </p:cNvPr>
          <p:cNvSpPr txBox="1"/>
          <p:nvPr/>
        </p:nvSpPr>
        <p:spPr>
          <a:xfrm>
            <a:off x="1556408" y="2640320"/>
            <a:ext cx="1436446" cy="461665"/>
          </a:xfrm>
          <a:prstGeom prst="rect">
            <a:avLst/>
          </a:prstGeom>
          <a:noFill/>
        </p:spPr>
        <p:txBody>
          <a:bodyPr wrap="square">
            <a:spAutoFit/>
          </a:bodyPr>
          <a:lstStyle/>
          <a:p>
            <a:pPr algn="ctr"/>
            <a:r>
              <a:rPr lang="en-AU" sz="1200" dirty="0">
                <a:solidFill>
                  <a:srgbClr val="8E7EFF"/>
                </a:solidFill>
                <a:latin typeface="Sztosfixed" pitchFamily="2" charset="77"/>
                <a:ea typeface="Sztosfixed" pitchFamily="2" charset="77"/>
                <a:cs typeface="Sztosfixed" pitchFamily="2" charset="77"/>
              </a:rPr>
              <a:t>Energy &amp; metabolism</a:t>
            </a:r>
            <a:endParaRPr lang="en-US" sz="1200" dirty="0">
              <a:solidFill>
                <a:srgbClr val="8E7EFF"/>
              </a:solidFill>
            </a:endParaRPr>
          </a:p>
        </p:txBody>
      </p:sp>
      <p:sp>
        <p:nvSpPr>
          <p:cNvPr id="23" name="TextBox 22">
            <a:extLst>
              <a:ext uri="{FF2B5EF4-FFF2-40B4-BE49-F238E27FC236}">
                <a16:creationId xmlns:a16="http://schemas.microsoft.com/office/drawing/2014/main" id="{EADE8CE2-02A7-6981-CB37-EA88F6D76592}"/>
              </a:ext>
            </a:extLst>
          </p:cNvPr>
          <p:cNvSpPr txBox="1"/>
          <p:nvPr/>
        </p:nvSpPr>
        <p:spPr>
          <a:xfrm>
            <a:off x="2836504" y="2640320"/>
            <a:ext cx="1247866" cy="461665"/>
          </a:xfrm>
          <a:prstGeom prst="rect">
            <a:avLst/>
          </a:prstGeom>
          <a:noFill/>
        </p:spPr>
        <p:txBody>
          <a:bodyPr wrap="square">
            <a:spAutoFit/>
          </a:bodyPr>
          <a:lstStyle/>
          <a:p>
            <a:pPr algn="ctr"/>
            <a:r>
              <a:rPr lang="en-AU" sz="1200" dirty="0">
                <a:solidFill>
                  <a:srgbClr val="F54636"/>
                </a:solidFill>
                <a:latin typeface="Sztosfixed" pitchFamily="2" charset="77"/>
                <a:ea typeface="Sztosfixed" pitchFamily="2" charset="77"/>
                <a:cs typeface="Sztosfixed" pitchFamily="2" charset="77"/>
              </a:rPr>
              <a:t>Gut &amp; digestion</a:t>
            </a:r>
            <a:endParaRPr lang="en-US" sz="1200" dirty="0">
              <a:solidFill>
                <a:srgbClr val="F54636"/>
              </a:solidFill>
            </a:endParaRPr>
          </a:p>
        </p:txBody>
      </p:sp>
      <p:sp>
        <p:nvSpPr>
          <p:cNvPr id="24" name="TextBox 23">
            <a:extLst>
              <a:ext uri="{FF2B5EF4-FFF2-40B4-BE49-F238E27FC236}">
                <a16:creationId xmlns:a16="http://schemas.microsoft.com/office/drawing/2014/main" id="{9B4619A6-053F-50CB-9DB0-7DBC7462916F}"/>
              </a:ext>
            </a:extLst>
          </p:cNvPr>
          <p:cNvSpPr txBox="1"/>
          <p:nvPr/>
        </p:nvSpPr>
        <p:spPr>
          <a:xfrm>
            <a:off x="3927303" y="2640320"/>
            <a:ext cx="1430112" cy="461665"/>
          </a:xfrm>
          <a:prstGeom prst="rect">
            <a:avLst/>
          </a:prstGeom>
          <a:noFill/>
        </p:spPr>
        <p:txBody>
          <a:bodyPr wrap="square">
            <a:spAutoFit/>
          </a:bodyPr>
          <a:lstStyle/>
          <a:p>
            <a:pPr algn="ctr"/>
            <a:r>
              <a:rPr lang="en-AU" sz="1200" dirty="0">
                <a:solidFill>
                  <a:srgbClr val="317770"/>
                </a:solidFill>
                <a:latin typeface="Sztosfixed" pitchFamily="2" charset="77"/>
                <a:ea typeface="Sztosfixed" pitchFamily="2" charset="77"/>
                <a:cs typeface="Sztosfixed" pitchFamily="2" charset="77"/>
              </a:rPr>
              <a:t>Heart &amp; cardiovascular</a:t>
            </a:r>
            <a:endParaRPr lang="en-US" sz="1200" dirty="0">
              <a:solidFill>
                <a:srgbClr val="317770"/>
              </a:solidFill>
            </a:endParaRPr>
          </a:p>
        </p:txBody>
      </p:sp>
      <p:sp>
        <p:nvSpPr>
          <p:cNvPr id="25" name="TextBox 24">
            <a:extLst>
              <a:ext uri="{FF2B5EF4-FFF2-40B4-BE49-F238E27FC236}">
                <a16:creationId xmlns:a16="http://schemas.microsoft.com/office/drawing/2014/main" id="{DD8F026C-C619-51ED-6C4C-217BFA736AF2}"/>
              </a:ext>
            </a:extLst>
          </p:cNvPr>
          <p:cNvSpPr txBox="1"/>
          <p:nvPr/>
        </p:nvSpPr>
        <p:spPr>
          <a:xfrm>
            <a:off x="5110754" y="2640320"/>
            <a:ext cx="1436446" cy="461665"/>
          </a:xfrm>
          <a:prstGeom prst="rect">
            <a:avLst/>
          </a:prstGeom>
          <a:noFill/>
        </p:spPr>
        <p:txBody>
          <a:bodyPr wrap="square">
            <a:spAutoFit/>
          </a:bodyPr>
          <a:lstStyle/>
          <a:p>
            <a:pPr algn="ctr"/>
            <a:r>
              <a:rPr lang="en-AU" sz="1200" dirty="0">
                <a:solidFill>
                  <a:srgbClr val="3D3432"/>
                </a:solidFill>
                <a:latin typeface="Sztosfixed" pitchFamily="2" charset="77"/>
                <a:ea typeface="Sztosfixed" pitchFamily="2" charset="77"/>
                <a:cs typeface="Sztosfixed" pitchFamily="2" charset="77"/>
              </a:rPr>
              <a:t>Immune system</a:t>
            </a:r>
            <a:endParaRPr lang="en-US" sz="1200" dirty="0">
              <a:solidFill>
                <a:srgbClr val="3D3432"/>
              </a:solidFill>
            </a:endParaRPr>
          </a:p>
        </p:txBody>
      </p:sp>
      <p:sp>
        <p:nvSpPr>
          <p:cNvPr id="26" name="TextBox 25">
            <a:extLst>
              <a:ext uri="{FF2B5EF4-FFF2-40B4-BE49-F238E27FC236}">
                <a16:creationId xmlns:a16="http://schemas.microsoft.com/office/drawing/2014/main" id="{3741E82C-F6D7-7BEC-886B-32232C583F42}"/>
              </a:ext>
            </a:extLst>
          </p:cNvPr>
          <p:cNvSpPr txBox="1"/>
          <p:nvPr/>
        </p:nvSpPr>
        <p:spPr>
          <a:xfrm>
            <a:off x="6383799" y="2640320"/>
            <a:ext cx="1260142" cy="461665"/>
          </a:xfrm>
          <a:prstGeom prst="rect">
            <a:avLst/>
          </a:prstGeom>
          <a:noFill/>
        </p:spPr>
        <p:txBody>
          <a:bodyPr wrap="square">
            <a:spAutoFit/>
          </a:bodyPr>
          <a:lstStyle/>
          <a:p>
            <a:pPr algn="ctr"/>
            <a:r>
              <a:rPr lang="en-AU" sz="1200" dirty="0">
                <a:solidFill>
                  <a:srgbClr val="3EA345"/>
                </a:solidFill>
                <a:latin typeface="Sztosfixed" pitchFamily="2" charset="77"/>
                <a:ea typeface="Sztosfixed" pitchFamily="2" charset="77"/>
                <a:cs typeface="Sztosfixed" pitchFamily="2" charset="77"/>
              </a:rPr>
              <a:t>Teeth &amp; bones</a:t>
            </a:r>
            <a:endParaRPr lang="en-US" sz="1200" dirty="0">
              <a:solidFill>
                <a:srgbClr val="3EA345"/>
              </a:solidFill>
            </a:endParaRPr>
          </a:p>
        </p:txBody>
      </p:sp>
      <p:sp>
        <p:nvSpPr>
          <p:cNvPr id="27" name="TextBox 26">
            <a:extLst>
              <a:ext uri="{FF2B5EF4-FFF2-40B4-BE49-F238E27FC236}">
                <a16:creationId xmlns:a16="http://schemas.microsoft.com/office/drawing/2014/main" id="{F0C0F398-F780-F045-B45A-6BA157213B2C}"/>
              </a:ext>
            </a:extLst>
          </p:cNvPr>
          <p:cNvSpPr txBox="1"/>
          <p:nvPr/>
        </p:nvSpPr>
        <p:spPr>
          <a:xfrm>
            <a:off x="7467653" y="2640320"/>
            <a:ext cx="1436446" cy="461665"/>
          </a:xfrm>
          <a:prstGeom prst="rect">
            <a:avLst/>
          </a:prstGeom>
          <a:noFill/>
        </p:spPr>
        <p:txBody>
          <a:bodyPr wrap="square">
            <a:spAutoFit/>
          </a:bodyPr>
          <a:lstStyle/>
          <a:p>
            <a:pPr algn="ctr"/>
            <a:r>
              <a:rPr lang="en-AU" sz="1200" dirty="0">
                <a:solidFill>
                  <a:srgbClr val="8E7EFF"/>
                </a:solidFill>
                <a:latin typeface="Sztosfixed" pitchFamily="2" charset="77"/>
                <a:ea typeface="Sztosfixed" pitchFamily="2" charset="77"/>
                <a:cs typeface="Sztosfixed" pitchFamily="2" charset="77"/>
              </a:rPr>
              <a:t>Nervous system</a:t>
            </a:r>
            <a:endParaRPr lang="en-US" sz="1200" dirty="0">
              <a:solidFill>
                <a:srgbClr val="8E7EFF"/>
              </a:solidFill>
            </a:endParaRPr>
          </a:p>
        </p:txBody>
      </p:sp>
      <p:sp>
        <p:nvSpPr>
          <p:cNvPr id="28" name="TextBox 27">
            <a:extLst>
              <a:ext uri="{FF2B5EF4-FFF2-40B4-BE49-F238E27FC236}">
                <a16:creationId xmlns:a16="http://schemas.microsoft.com/office/drawing/2014/main" id="{F36B009D-6A4D-893C-8255-25CB1A77B8A6}"/>
              </a:ext>
            </a:extLst>
          </p:cNvPr>
          <p:cNvSpPr txBox="1"/>
          <p:nvPr/>
        </p:nvSpPr>
        <p:spPr>
          <a:xfrm>
            <a:off x="8813365" y="2640320"/>
            <a:ext cx="1139862" cy="461665"/>
          </a:xfrm>
          <a:prstGeom prst="rect">
            <a:avLst/>
          </a:prstGeom>
          <a:noFill/>
        </p:spPr>
        <p:txBody>
          <a:bodyPr wrap="square">
            <a:spAutoFit/>
          </a:bodyPr>
          <a:lstStyle/>
          <a:p>
            <a:pPr algn="ctr"/>
            <a:r>
              <a:rPr lang="en-AU" sz="1200" dirty="0">
                <a:solidFill>
                  <a:srgbClr val="F54636"/>
                </a:solidFill>
                <a:latin typeface="Sztosfixed" pitchFamily="2" charset="77"/>
                <a:ea typeface="Sztosfixed" pitchFamily="2" charset="77"/>
                <a:cs typeface="Sztosfixed" pitchFamily="2" charset="77"/>
              </a:rPr>
              <a:t>Hair, skin &amp; nails</a:t>
            </a:r>
            <a:endParaRPr lang="en-US" sz="1200" dirty="0">
              <a:solidFill>
                <a:srgbClr val="F54636"/>
              </a:solidFill>
            </a:endParaRPr>
          </a:p>
        </p:txBody>
      </p:sp>
      <p:sp>
        <p:nvSpPr>
          <p:cNvPr id="29" name="TextBox 28">
            <a:extLst>
              <a:ext uri="{FF2B5EF4-FFF2-40B4-BE49-F238E27FC236}">
                <a16:creationId xmlns:a16="http://schemas.microsoft.com/office/drawing/2014/main" id="{020CE1EC-6FBF-EE9B-DDF4-F16B223CAA4E}"/>
              </a:ext>
            </a:extLst>
          </p:cNvPr>
          <p:cNvSpPr txBox="1"/>
          <p:nvPr/>
        </p:nvSpPr>
        <p:spPr>
          <a:xfrm>
            <a:off x="9967375" y="2640320"/>
            <a:ext cx="1139862" cy="461665"/>
          </a:xfrm>
          <a:prstGeom prst="rect">
            <a:avLst/>
          </a:prstGeom>
          <a:noFill/>
        </p:spPr>
        <p:txBody>
          <a:bodyPr wrap="square">
            <a:spAutoFit/>
          </a:bodyPr>
          <a:lstStyle/>
          <a:p>
            <a:pPr algn="ctr"/>
            <a:r>
              <a:rPr lang="en-AU" sz="1200" dirty="0">
                <a:solidFill>
                  <a:srgbClr val="317770"/>
                </a:solidFill>
                <a:latin typeface="Sztosfixed" pitchFamily="2" charset="77"/>
                <a:ea typeface="Sztosfixed" pitchFamily="2" charset="77"/>
                <a:cs typeface="Sztosfixed" pitchFamily="2" charset="77"/>
              </a:rPr>
              <a:t>Muscles &amp; activity</a:t>
            </a:r>
            <a:endParaRPr lang="en-US" sz="1200" dirty="0">
              <a:solidFill>
                <a:srgbClr val="317770"/>
              </a:solidFill>
            </a:endParaRPr>
          </a:p>
        </p:txBody>
      </p:sp>
      <p:grpSp>
        <p:nvGrpSpPr>
          <p:cNvPr id="30" name="Group 29">
            <a:extLst>
              <a:ext uri="{FF2B5EF4-FFF2-40B4-BE49-F238E27FC236}">
                <a16:creationId xmlns:a16="http://schemas.microsoft.com/office/drawing/2014/main" id="{BBE6DD44-4BF5-1A49-FBCF-9121C3055322}"/>
              </a:ext>
            </a:extLst>
          </p:cNvPr>
          <p:cNvGrpSpPr/>
          <p:nvPr/>
        </p:nvGrpSpPr>
        <p:grpSpPr>
          <a:xfrm>
            <a:off x="532529" y="3252462"/>
            <a:ext cx="1865685" cy="3178438"/>
            <a:chOff x="7816345" y="3790221"/>
            <a:chExt cx="3531631" cy="3715351"/>
          </a:xfrm>
        </p:grpSpPr>
        <p:sp>
          <p:nvSpPr>
            <p:cNvPr id="31" name="Rounded Rectangle 30">
              <a:extLst>
                <a:ext uri="{FF2B5EF4-FFF2-40B4-BE49-F238E27FC236}">
                  <a16:creationId xmlns:a16="http://schemas.microsoft.com/office/drawing/2014/main" id="{34FF06AF-1B7E-9D28-6B71-D1978E14E162}"/>
                </a:ext>
              </a:extLst>
            </p:cNvPr>
            <p:cNvSpPr/>
            <p:nvPr/>
          </p:nvSpPr>
          <p:spPr>
            <a:xfrm>
              <a:off x="7841438" y="3790221"/>
              <a:ext cx="3506538" cy="3715351"/>
            </a:xfrm>
            <a:prstGeom prst="roundRect">
              <a:avLst>
                <a:gd name="adj" fmla="val 7983"/>
              </a:avLst>
            </a:prstGeom>
            <a:solidFill>
              <a:srgbClr val="3EA3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2" name="Group 31">
              <a:extLst>
                <a:ext uri="{FF2B5EF4-FFF2-40B4-BE49-F238E27FC236}">
                  <a16:creationId xmlns:a16="http://schemas.microsoft.com/office/drawing/2014/main" id="{F5BC050E-6C6B-3A3C-44E8-EE6E5F98EC2B}"/>
                </a:ext>
              </a:extLst>
            </p:cNvPr>
            <p:cNvGrpSpPr/>
            <p:nvPr/>
          </p:nvGrpSpPr>
          <p:grpSpPr>
            <a:xfrm>
              <a:off x="7816345" y="3842935"/>
              <a:ext cx="3499893" cy="2588574"/>
              <a:chOff x="576603" y="1546317"/>
              <a:chExt cx="3499893" cy="2588574"/>
            </a:xfrm>
          </p:grpSpPr>
          <p:sp>
            <p:nvSpPr>
              <p:cNvPr id="33" name="TextBox 32">
                <a:extLst>
                  <a:ext uri="{FF2B5EF4-FFF2-40B4-BE49-F238E27FC236}">
                    <a16:creationId xmlns:a16="http://schemas.microsoft.com/office/drawing/2014/main" id="{A7920953-9DA4-7D23-5D02-D321EEC5BBCD}"/>
                  </a:ext>
                </a:extLst>
              </p:cNvPr>
              <p:cNvSpPr txBox="1"/>
              <p:nvPr/>
            </p:nvSpPr>
            <p:spPr>
              <a:xfrm>
                <a:off x="576603" y="1546317"/>
                <a:ext cx="3499893" cy="971372"/>
              </a:xfrm>
              <a:prstGeom prst="rect">
                <a:avLst/>
              </a:prstGeom>
              <a:noFill/>
            </p:spPr>
            <p:txBody>
              <a:bodyPr wrap="square">
                <a:spAutoFit/>
              </a:bodyPr>
              <a:lstStyle/>
              <a:p>
                <a:pPr algn="ctr"/>
                <a:r>
                  <a:rPr lang="en-US" sz="4800" b="1" dirty="0">
                    <a:solidFill>
                      <a:schemeClr val="bg1"/>
                    </a:solidFill>
                    <a:latin typeface="Sztosfixed" pitchFamily="2" charset="77"/>
                    <a:ea typeface="Sztosfixed" pitchFamily="2" charset="77"/>
                    <a:cs typeface="Sztosfixed" pitchFamily="2" charset="77"/>
                  </a:rPr>
                  <a:t>A</a:t>
                </a:r>
                <a:endParaRPr lang="en-US" sz="4800" dirty="0">
                  <a:solidFill>
                    <a:schemeClr val="bg1"/>
                  </a:solidFill>
                </a:endParaRPr>
              </a:p>
            </p:txBody>
          </p:sp>
          <p:sp>
            <p:nvSpPr>
              <p:cNvPr id="35" name="TextBox 34">
                <a:extLst>
                  <a:ext uri="{FF2B5EF4-FFF2-40B4-BE49-F238E27FC236}">
                    <a16:creationId xmlns:a16="http://schemas.microsoft.com/office/drawing/2014/main" id="{8731532C-ADB4-B489-5FCD-75EFB0ED3DBD}"/>
                  </a:ext>
                </a:extLst>
              </p:cNvPr>
              <p:cNvSpPr txBox="1"/>
              <p:nvPr/>
            </p:nvSpPr>
            <p:spPr>
              <a:xfrm>
                <a:off x="761844" y="2390021"/>
                <a:ext cx="3160647" cy="1744870"/>
              </a:xfrm>
              <a:prstGeom prst="rect">
                <a:avLst/>
              </a:prstGeom>
              <a:noFill/>
            </p:spPr>
            <p:txBody>
              <a:bodyPr wrap="square">
                <a:spAutoFit/>
              </a:bodyPr>
              <a:lstStyle/>
              <a:p>
                <a:pPr algn="ctr"/>
                <a:r>
                  <a:rPr lang="en-AU" sz="1300" dirty="0">
                    <a:solidFill>
                      <a:schemeClr val="bg1"/>
                    </a:solidFill>
                    <a:latin typeface="Montserrat" pitchFamily="2" charset="77"/>
                    <a:ea typeface="Sztosfixed" pitchFamily="2" charset="77"/>
                    <a:cs typeface="Sztosfixed" pitchFamily="2" charset="77"/>
                  </a:rPr>
                  <a:t>Mushrooms contain antioxidants that keep our body and immune system healthy. This helps us not get sick and reduces our risk of disease.</a:t>
                </a:r>
              </a:p>
            </p:txBody>
          </p:sp>
        </p:grpSp>
      </p:grpSp>
      <p:grpSp>
        <p:nvGrpSpPr>
          <p:cNvPr id="60" name="Group 59">
            <a:extLst>
              <a:ext uri="{FF2B5EF4-FFF2-40B4-BE49-F238E27FC236}">
                <a16:creationId xmlns:a16="http://schemas.microsoft.com/office/drawing/2014/main" id="{63F20ACC-734B-79CA-B90E-2FDF261044C5}"/>
              </a:ext>
            </a:extLst>
          </p:cNvPr>
          <p:cNvGrpSpPr/>
          <p:nvPr/>
        </p:nvGrpSpPr>
        <p:grpSpPr>
          <a:xfrm>
            <a:off x="2512688" y="3252461"/>
            <a:ext cx="2524398" cy="3178439"/>
            <a:chOff x="7816345" y="3790220"/>
            <a:chExt cx="3531631" cy="3715351"/>
          </a:xfrm>
        </p:grpSpPr>
        <p:sp>
          <p:nvSpPr>
            <p:cNvPr id="61" name="Rounded Rectangle 60">
              <a:extLst>
                <a:ext uri="{FF2B5EF4-FFF2-40B4-BE49-F238E27FC236}">
                  <a16:creationId xmlns:a16="http://schemas.microsoft.com/office/drawing/2014/main" id="{19986B31-D766-E231-8679-B4247843CFCA}"/>
                </a:ext>
              </a:extLst>
            </p:cNvPr>
            <p:cNvSpPr/>
            <p:nvPr/>
          </p:nvSpPr>
          <p:spPr>
            <a:xfrm>
              <a:off x="7841437" y="3790220"/>
              <a:ext cx="3506539" cy="3715351"/>
            </a:xfrm>
            <a:prstGeom prst="roundRect">
              <a:avLst>
                <a:gd name="adj" fmla="val 8222"/>
              </a:avLst>
            </a:prstGeom>
            <a:solidFill>
              <a:srgbClr val="8E7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2" name="Group 61">
              <a:extLst>
                <a:ext uri="{FF2B5EF4-FFF2-40B4-BE49-F238E27FC236}">
                  <a16:creationId xmlns:a16="http://schemas.microsoft.com/office/drawing/2014/main" id="{53FD7DE8-83FD-F24E-953E-FD13A89FC62E}"/>
                </a:ext>
              </a:extLst>
            </p:cNvPr>
            <p:cNvGrpSpPr/>
            <p:nvPr/>
          </p:nvGrpSpPr>
          <p:grpSpPr>
            <a:xfrm>
              <a:off x="7816345" y="3842935"/>
              <a:ext cx="3499893" cy="3523969"/>
              <a:chOff x="576603" y="1546317"/>
              <a:chExt cx="3499893" cy="3523969"/>
            </a:xfrm>
          </p:grpSpPr>
          <p:sp>
            <p:nvSpPr>
              <p:cNvPr id="63" name="TextBox 62">
                <a:extLst>
                  <a:ext uri="{FF2B5EF4-FFF2-40B4-BE49-F238E27FC236}">
                    <a16:creationId xmlns:a16="http://schemas.microsoft.com/office/drawing/2014/main" id="{EB73D0A3-778B-AE26-C74C-E5651EFAA637}"/>
                  </a:ext>
                </a:extLst>
              </p:cNvPr>
              <p:cNvSpPr txBox="1"/>
              <p:nvPr/>
            </p:nvSpPr>
            <p:spPr>
              <a:xfrm>
                <a:off x="576603" y="1546317"/>
                <a:ext cx="3499893" cy="971372"/>
              </a:xfrm>
              <a:prstGeom prst="rect">
                <a:avLst/>
              </a:prstGeom>
              <a:noFill/>
            </p:spPr>
            <p:txBody>
              <a:bodyPr wrap="square">
                <a:spAutoFit/>
              </a:bodyPr>
              <a:lstStyle/>
              <a:p>
                <a:pPr algn="ctr"/>
                <a:r>
                  <a:rPr lang="en-US" sz="4800" b="1" dirty="0">
                    <a:solidFill>
                      <a:schemeClr val="bg1"/>
                    </a:solidFill>
                    <a:latin typeface="Sztosfixed" pitchFamily="2" charset="77"/>
                    <a:ea typeface="Sztosfixed" pitchFamily="2" charset="77"/>
                    <a:cs typeface="Sztosfixed" pitchFamily="2" charset="77"/>
                  </a:rPr>
                  <a:t>B</a:t>
                </a:r>
                <a:endParaRPr lang="en-US" sz="4800" dirty="0">
                  <a:solidFill>
                    <a:schemeClr val="bg1"/>
                  </a:solidFill>
                </a:endParaRPr>
              </a:p>
            </p:txBody>
          </p:sp>
          <p:sp>
            <p:nvSpPr>
              <p:cNvPr id="70" name="TextBox 69">
                <a:extLst>
                  <a:ext uri="{FF2B5EF4-FFF2-40B4-BE49-F238E27FC236}">
                    <a16:creationId xmlns:a16="http://schemas.microsoft.com/office/drawing/2014/main" id="{24B5F7FE-1968-3E62-CDC4-B57C7AD92AC0}"/>
                  </a:ext>
                </a:extLst>
              </p:cNvPr>
              <p:cNvSpPr txBox="1"/>
              <p:nvPr/>
            </p:nvSpPr>
            <p:spPr>
              <a:xfrm>
                <a:off x="761844" y="2390021"/>
                <a:ext cx="3160647" cy="2680265"/>
              </a:xfrm>
              <a:prstGeom prst="rect">
                <a:avLst/>
              </a:prstGeom>
              <a:noFill/>
            </p:spPr>
            <p:txBody>
              <a:bodyPr wrap="square">
                <a:spAutoFit/>
              </a:bodyPr>
              <a:lstStyle/>
              <a:p>
                <a:pPr algn="ctr"/>
                <a:r>
                  <a:rPr lang="en-AU" sz="1300" dirty="0">
                    <a:solidFill>
                      <a:schemeClr val="bg1"/>
                    </a:solidFill>
                    <a:latin typeface="Montserrat" pitchFamily="2" charset="77"/>
                    <a:ea typeface="Sztosfixed" pitchFamily="2" charset="77"/>
                    <a:cs typeface="Sztosfixed" pitchFamily="2" charset="77"/>
                  </a:rPr>
                  <a:t>Mushrooms contain B vitamins that give us energy. They help the release of energy from macronutrients - carbohydrates, protein and fats in the foods we eat. They are important for keeping our blood healthy and our nerves working properly.</a:t>
                </a:r>
                <a:endParaRPr lang="en-US" sz="1300" dirty="0">
                  <a:solidFill>
                    <a:schemeClr val="bg1"/>
                  </a:solidFill>
                  <a:latin typeface="Montserrat" pitchFamily="2" charset="77"/>
                </a:endParaRPr>
              </a:p>
            </p:txBody>
          </p:sp>
        </p:grpSp>
      </p:grpSp>
      <p:grpSp>
        <p:nvGrpSpPr>
          <p:cNvPr id="71" name="Group 70">
            <a:extLst>
              <a:ext uri="{FF2B5EF4-FFF2-40B4-BE49-F238E27FC236}">
                <a16:creationId xmlns:a16="http://schemas.microsoft.com/office/drawing/2014/main" id="{0444BBA4-2BA5-C50B-B8F3-81F316D1DC3C}"/>
              </a:ext>
            </a:extLst>
          </p:cNvPr>
          <p:cNvGrpSpPr/>
          <p:nvPr/>
        </p:nvGrpSpPr>
        <p:grpSpPr>
          <a:xfrm>
            <a:off x="5174086" y="3252462"/>
            <a:ext cx="2524398" cy="3178440"/>
            <a:chOff x="7816345" y="3790221"/>
            <a:chExt cx="3531631" cy="3715353"/>
          </a:xfrm>
        </p:grpSpPr>
        <p:sp>
          <p:nvSpPr>
            <p:cNvPr id="72" name="Rounded Rectangle 71">
              <a:extLst>
                <a:ext uri="{FF2B5EF4-FFF2-40B4-BE49-F238E27FC236}">
                  <a16:creationId xmlns:a16="http://schemas.microsoft.com/office/drawing/2014/main" id="{2B7FC788-AE96-9893-FAA7-D7D9FA1C8750}"/>
                </a:ext>
              </a:extLst>
            </p:cNvPr>
            <p:cNvSpPr/>
            <p:nvPr/>
          </p:nvSpPr>
          <p:spPr>
            <a:xfrm>
              <a:off x="7841437" y="3790221"/>
              <a:ext cx="3506539" cy="3715353"/>
            </a:xfrm>
            <a:prstGeom prst="roundRect">
              <a:avLst>
                <a:gd name="adj" fmla="val 7547"/>
              </a:avLst>
            </a:prstGeom>
            <a:solidFill>
              <a:srgbClr val="F546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3" name="Group 72">
              <a:extLst>
                <a:ext uri="{FF2B5EF4-FFF2-40B4-BE49-F238E27FC236}">
                  <a16:creationId xmlns:a16="http://schemas.microsoft.com/office/drawing/2014/main" id="{3CE7EF89-89D0-ECF3-EE03-611127788B25}"/>
                </a:ext>
              </a:extLst>
            </p:cNvPr>
            <p:cNvGrpSpPr/>
            <p:nvPr/>
          </p:nvGrpSpPr>
          <p:grpSpPr>
            <a:xfrm>
              <a:off x="7816345" y="3852832"/>
              <a:ext cx="3499893" cy="3280225"/>
              <a:chOff x="576603" y="1556214"/>
              <a:chExt cx="3499893" cy="3280225"/>
            </a:xfrm>
          </p:grpSpPr>
          <p:sp>
            <p:nvSpPr>
              <p:cNvPr id="74" name="TextBox 73">
                <a:extLst>
                  <a:ext uri="{FF2B5EF4-FFF2-40B4-BE49-F238E27FC236}">
                    <a16:creationId xmlns:a16="http://schemas.microsoft.com/office/drawing/2014/main" id="{B39E3F1E-7D98-4EB9-A401-8C90C79E170D}"/>
                  </a:ext>
                </a:extLst>
              </p:cNvPr>
              <p:cNvSpPr txBox="1"/>
              <p:nvPr/>
            </p:nvSpPr>
            <p:spPr>
              <a:xfrm>
                <a:off x="576603" y="1556214"/>
                <a:ext cx="3499893" cy="971372"/>
              </a:xfrm>
              <a:prstGeom prst="rect">
                <a:avLst/>
              </a:prstGeom>
              <a:noFill/>
            </p:spPr>
            <p:txBody>
              <a:bodyPr wrap="square">
                <a:spAutoFit/>
              </a:bodyPr>
              <a:lstStyle/>
              <a:p>
                <a:pPr algn="ctr"/>
                <a:r>
                  <a:rPr lang="en-US" sz="4800" b="1" dirty="0">
                    <a:solidFill>
                      <a:schemeClr val="bg1"/>
                    </a:solidFill>
                    <a:latin typeface="Sztosfixed" pitchFamily="2" charset="77"/>
                    <a:ea typeface="Sztosfixed" pitchFamily="2" charset="77"/>
                    <a:cs typeface="Sztosfixed" pitchFamily="2" charset="77"/>
                  </a:rPr>
                  <a:t>C</a:t>
                </a:r>
                <a:endParaRPr lang="en-US" sz="4800" dirty="0">
                  <a:solidFill>
                    <a:schemeClr val="bg1"/>
                  </a:solidFill>
                </a:endParaRPr>
              </a:p>
            </p:txBody>
          </p:sp>
          <p:sp>
            <p:nvSpPr>
              <p:cNvPr id="93" name="TextBox 92">
                <a:extLst>
                  <a:ext uri="{FF2B5EF4-FFF2-40B4-BE49-F238E27FC236}">
                    <a16:creationId xmlns:a16="http://schemas.microsoft.com/office/drawing/2014/main" id="{B5823170-EF18-1FA3-6E23-84CF4AB340EA}"/>
                  </a:ext>
                </a:extLst>
              </p:cNvPr>
              <p:cNvSpPr txBox="1"/>
              <p:nvPr/>
            </p:nvSpPr>
            <p:spPr>
              <a:xfrm>
                <a:off x="761844" y="2390021"/>
                <a:ext cx="3160647" cy="2446418"/>
              </a:xfrm>
              <a:prstGeom prst="rect">
                <a:avLst/>
              </a:prstGeom>
              <a:noFill/>
            </p:spPr>
            <p:txBody>
              <a:bodyPr wrap="square">
                <a:spAutoFit/>
              </a:bodyPr>
              <a:lstStyle/>
              <a:p>
                <a:pPr algn="ctr"/>
                <a:r>
                  <a:rPr lang="en-AU" sz="1300" dirty="0">
                    <a:solidFill>
                      <a:schemeClr val="bg1"/>
                    </a:solidFill>
                    <a:latin typeface="Montserrat" pitchFamily="2" charset="77"/>
                    <a:ea typeface="Sztosfixed" pitchFamily="2" charset="77"/>
                    <a:cs typeface="Sztosfixed" pitchFamily="2" charset="77"/>
                  </a:rPr>
                  <a:t>Mushrooms contain chitin, a prebiotic fibre that helps our gut health and keeps our tummies happy and working properly. They also have beta-glucan fibre, which feeds the good bacteria in our gut and keeps our heart healthy.</a:t>
                </a:r>
                <a:endParaRPr lang="en-US" sz="1300" dirty="0">
                  <a:solidFill>
                    <a:schemeClr val="bg1"/>
                  </a:solidFill>
                  <a:latin typeface="Montserrat" pitchFamily="2" charset="77"/>
                </a:endParaRPr>
              </a:p>
            </p:txBody>
          </p:sp>
        </p:grpSp>
      </p:grpSp>
      <p:grpSp>
        <p:nvGrpSpPr>
          <p:cNvPr id="95" name="Group 94">
            <a:extLst>
              <a:ext uri="{FF2B5EF4-FFF2-40B4-BE49-F238E27FC236}">
                <a16:creationId xmlns:a16="http://schemas.microsoft.com/office/drawing/2014/main" id="{8F662D93-4364-7684-76E0-CBB4CC6E850A}"/>
              </a:ext>
            </a:extLst>
          </p:cNvPr>
          <p:cNvGrpSpPr/>
          <p:nvPr/>
        </p:nvGrpSpPr>
        <p:grpSpPr>
          <a:xfrm>
            <a:off x="7837939" y="3252459"/>
            <a:ext cx="1865685" cy="3178443"/>
            <a:chOff x="7816345" y="3790221"/>
            <a:chExt cx="3531631" cy="3715359"/>
          </a:xfrm>
        </p:grpSpPr>
        <p:sp>
          <p:nvSpPr>
            <p:cNvPr id="96" name="Rounded Rectangle 95">
              <a:extLst>
                <a:ext uri="{FF2B5EF4-FFF2-40B4-BE49-F238E27FC236}">
                  <a16:creationId xmlns:a16="http://schemas.microsoft.com/office/drawing/2014/main" id="{406B85EE-6A73-B491-B25F-506E037369BD}"/>
                </a:ext>
              </a:extLst>
            </p:cNvPr>
            <p:cNvSpPr/>
            <p:nvPr/>
          </p:nvSpPr>
          <p:spPr>
            <a:xfrm>
              <a:off x="7841438" y="3790221"/>
              <a:ext cx="3506538" cy="3715359"/>
            </a:xfrm>
            <a:prstGeom prst="roundRect">
              <a:avLst>
                <a:gd name="adj" fmla="val 9811"/>
              </a:avLst>
            </a:prstGeom>
            <a:solidFill>
              <a:srgbClr val="5EBD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7" name="Group 96">
              <a:extLst>
                <a:ext uri="{FF2B5EF4-FFF2-40B4-BE49-F238E27FC236}">
                  <a16:creationId xmlns:a16="http://schemas.microsoft.com/office/drawing/2014/main" id="{1528A035-6E51-FF28-FB01-868B437656BA}"/>
                </a:ext>
              </a:extLst>
            </p:cNvPr>
            <p:cNvGrpSpPr/>
            <p:nvPr/>
          </p:nvGrpSpPr>
          <p:grpSpPr>
            <a:xfrm>
              <a:off x="7816345" y="3842935"/>
              <a:ext cx="3499893" cy="2765706"/>
              <a:chOff x="576603" y="1546317"/>
              <a:chExt cx="3499893" cy="2765706"/>
            </a:xfrm>
          </p:grpSpPr>
          <p:sp>
            <p:nvSpPr>
              <p:cNvPr id="98" name="TextBox 97">
                <a:extLst>
                  <a:ext uri="{FF2B5EF4-FFF2-40B4-BE49-F238E27FC236}">
                    <a16:creationId xmlns:a16="http://schemas.microsoft.com/office/drawing/2014/main" id="{BAE22730-6321-03FB-724B-D4E32EBB5C89}"/>
                  </a:ext>
                </a:extLst>
              </p:cNvPr>
              <p:cNvSpPr txBox="1"/>
              <p:nvPr/>
            </p:nvSpPr>
            <p:spPr>
              <a:xfrm>
                <a:off x="576603" y="1546317"/>
                <a:ext cx="3499893" cy="971373"/>
              </a:xfrm>
              <a:prstGeom prst="rect">
                <a:avLst/>
              </a:prstGeom>
              <a:noFill/>
            </p:spPr>
            <p:txBody>
              <a:bodyPr wrap="square">
                <a:spAutoFit/>
              </a:bodyPr>
              <a:lstStyle/>
              <a:p>
                <a:pPr algn="ctr"/>
                <a:r>
                  <a:rPr lang="en-US" sz="4800" b="1" dirty="0">
                    <a:solidFill>
                      <a:schemeClr val="bg1"/>
                    </a:solidFill>
                    <a:latin typeface="Sztosfixed" pitchFamily="2" charset="77"/>
                    <a:ea typeface="Sztosfixed" pitchFamily="2" charset="77"/>
                    <a:cs typeface="Sztosfixed" pitchFamily="2" charset="77"/>
                  </a:rPr>
                  <a:t>D</a:t>
                </a:r>
                <a:endParaRPr lang="en-US" sz="4800" dirty="0">
                  <a:solidFill>
                    <a:schemeClr val="bg1"/>
                  </a:solidFill>
                </a:endParaRPr>
              </a:p>
            </p:txBody>
          </p:sp>
          <p:sp>
            <p:nvSpPr>
              <p:cNvPr id="99" name="TextBox 98">
                <a:extLst>
                  <a:ext uri="{FF2B5EF4-FFF2-40B4-BE49-F238E27FC236}">
                    <a16:creationId xmlns:a16="http://schemas.microsoft.com/office/drawing/2014/main" id="{19A48600-FBBA-5DBC-A381-9991B43A8B38}"/>
                  </a:ext>
                </a:extLst>
              </p:cNvPr>
              <p:cNvSpPr txBox="1"/>
              <p:nvPr/>
            </p:nvSpPr>
            <p:spPr>
              <a:xfrm>
                <a:off x="761844" y="2333303"/>
                <a:ext cx="3160650" cy="1978720"/>
              </a:xfrm>
              <a:prstGeom prst="rect">
                <a:avLst/>
              </a:prstGeom>
              <a:noFill/>
            </p:spPr>
            <p:txBody>
              <a:bodyPr wrap="square">
                <a:spAutoFit/>
              </a:bodyPr>
              <a:lstStyle/>
              <a:p>
                <a:pPr algn="ctr"/>
                <a:r>
                  <a:rPr lang="en-AU" sz="1300" dirty="0">
                    <a:solidFill>
                      <a:schemeClr val="bg1"/>
                    </a:solidFill>
                    <a:latin typeface="Montserrat" pitchFamily="2" charset="77"/>
                    <a:ea typeface="Sztosfixed" pitchFamily="2" charset="77"/>
                    <a:cs typeface="Sztosfixed" pitchFamily="2" charset="77"/>
                  </a:rPr>
                  <a:t>Mushrooms are the only non-animal food with vitamin D. Vitamin D helps our body absorb calcium from foods which helps our teeth and bones become strong. </a:t>
                </a:r>
              </a:p>
            </p:txBody>
          </p:sp>
        </p:grpSp>
      </p:grpSp>
      <p:grpSp>
        <p:nvGrpSpPr>
          <p:cNvPr id="2" name="Group 1">
            <a:extLst>
              <a:ext uri="{FF2B5EF4-FFF2-40B4-BE49-F238E27FC236}">
                <a16:creationId xmlns:a16="http://schemas.microsoft.com/office/drawing/2014/main" id="{73C696CD-8645-568B-25DA-ECCAD65CE7A3}"/>
              </a:ext>
            </a:extLst>
          </p:cNvPr>
          <p:cNvGrpSpPr/>
          <p:nvPr/>
        </p:nvGrpSpPr>
        <p:grpSpPr>
          <a:xfrm>
            <a:off x="9852649" y="3252459"/>
            <a:ext cx="1865685" cy="3178443"/>
            <a:chOff x="7816345" y="3790221"/>
            <a:chExt cx="3531631" cy="3715359"/>
          </a:xfrm>
        </p:grpSpPr>
        <p:sp>
          <p:nvSpPr>
            <p:cNvPr id="3" name="Rounded Rectangle 2">
              <a:extLst>
                <a:ext uri="{FF2B5EF4-FFF2-40B4-BE49-F238E27FC236}">
                  <a16:creationId xmlns:a16="http://schemas.microsoft.com/office/drawing/2014/main" id="{FB4D260D-EE33-5860-F289-3D75F06328B8}"/>
                </a:ext>
              </a:extLst>
            </p:cNvPr>
            <p:cNvSpPr/>
            <p:nvPr/>
          </p:nvSpPr>
          <p:spPr>
            <a:xfrm>
              <a:off x="7841438" y="3790221"/>
              <a:ext cx="3506538" cy="3715359"/>
            </a:xfrm>
            <a:prstGeom prst="roundRect">
              <a:avLst>
                <a:gd name="adj" fmla="val 9811"/>
              </a:avLst>
            </a:prstGeom>
            <a:solidFill>
              <a:srgbClr val="F0A53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 name="Group 4">
              <a:extLst>
                <a:ext uri="{FF2B5EF4-FFF2-40B4-BE49-F238E27FC236}">
                  <a16:creationId xmlns:a16="http://schemas.microsoft.com/office/drawing/2014/main" id="{E7114EBF-321A-06F4-1CD8-96F24212F3EB}"/>
                </a:ext>
              </a:extLst>
            </p:cNvPr>
            <p:cNvGrpSpPr/>
            <p:nvPr/>
          </p:nvGrpSpPr>
          <p:grpSpPr>
            <a:xfrm>
              <a:off x="7816345" y="3842935"/>
              <a:ext cx="3499893" cy="3233405"/>
              <a:chOff x="576603" y="1546317"/>
              <a:chExt cx="3499893" cy="3233405"/>
            </a:xfrm>
          </p:grpSpPr>
          <p:sp>
            <p:nvSpPr>
              <p:cNvPr id="7" name="TextBox 6">
                <a:extLst>
                  <a:ext uri="{FF2B5EF4-FFF2-40B4-BE49-F238E27FC236}">
                    <a16:creationId xmlns:a16="http://schemas.microsoft.com/office/drawing/2014/main" id="{F22DFB1D-38AC-F2F4-E6DE-B4300F491A44}"/>
                  </a:ext>
                </a:extLst>
              </p:cNvPr>
              <p:cNvSpPr txBox="1"/>
              <p:nvPr/>
            </p:nvSpPr>
            <p:spPr>
              <a:xfrm>
                <a:off x="576603" y="1546317"/>
                <a:ext cx="3499893" cy="971373"/>
              </a:xfrm>
              <a:prstGeom prst="rect">
                <a:avLst/>
              </a:prstGeom>
              <a:noFill/>
            </p:spPr>
            <p:txBody>
              <a:bodyPr wrap="square">
                <a:spAutoFit/>
              </a:bodyPr>
              <a:lstStyle/>
              <a:p>
                <a:pPr algn="ctr"/>
                <a:r>
                  <a:rPr lang="en-US" sz="4800" b="1" dirty="0">
                    <a:solidFill>
                      <a:schemeClr val="bg1"/>
                    </a:solidFill>
                    <a:latin typeface="Sztosfixed" pitchFamily="2" charset="77"/>
                    <a:ea typeface="Sztosfixed" pitchFamily="2" charset="77"/>
                    <a:cs typeface="Sztosfixed" pitchFamily="2" charset="77"/>
                  </a:rPr>
                  <a:t>E</a:t>
                </a:r>
                <a:endParaRPr lang="en-US" sz="4800" dirty="0">
                  <a:solidFill>
                    <a:schemeClr val="bg1"/>
                  </a:solidFill>
                </a:endParaRPr>
              </a:p>
            </p:txBody>
          </p:sp>
          <p:sp>
            <p:nvSpPr>
              <p:cNvPr id="9" name="TextBox 8">
                <a:extLst>
                  <a:ext uri="{FF2B5EF4-FFF2-40B4-BE49-F238E27FC236}">
                    <a16:creationId xmlns:a16="http://schemas.microsoft.com/office/drawing/2014/main" id="{E96F43BF-434B-BE2E-EDA9-58139C58016E}"/>
                  </a:ext>
                </a:extLst>
              </p:cNvPr>
              <p:cNvSpPr txBox="1"/>
              <p:nvPr/>
            </p:nvSpPr>
            <p:spPr>
              <a:xfrm>
                <a:off x="761844" y="2333303"/>
                <a:ext cx="3160650" cy="2446419"/>
              </a:xfrm>
              <a:prstGeom prst="rect">
                <a:avLst/>
              </a:prstGeom>
              <a:noFill/>
            </p:spPr>
            <p:txBody>
              <a:bodyPr wrap="square">
                <a:spAutoFit/>
              </a:bodyPr>
              <a:lstStyle/>
              <a:p>
                <a:pPr algn="ctr"/>
                <a:r>
                  <a:rPr lang="en-AU" sz="1300" dirty="0">
                    <a:solidFill>
                      <a:schemeClr val="bg1"/>
                    </a:solidFill>
                    <a:latin typeface="Montserrat" pitchFamily="2" charset="77"/>
                    <a:ea typeface="Sztosfixed" pitchFamily="2" charset="77"/>
                    <a:cs typeface="Sztosfixed" pitchFamily="2" charset="77"/>
                  </a:rPr>
                  <a:t>Mushrooms contain a special antioxidant called ergothioneine. This helps protect our cells and may keep our brain healthy, helping us think clearly and stay focused.</a:t>
                </a:r>
              </a:p>
            </p:txBody>
          </p:sp>
        </p:grpSp>
      </p:grpSp>
      <p:grpSp>
        <p:nvGrpSpPr>
          <p:cNvPr id="48" name="menu">
            <a:extLst>
              <a:ext uri="{FF2B5EF4-FFF2-40B4-BE49-F238E27FC236}">
                <a16:creationId xmlns:a16="http://schemas.microsoft.com/office/drawing/2014/main" id="{58F7D9FC-5758-3E41-A41D-D68118CF5997}"/>
              </a:ext>
            </a:extLst>
          </p:cNvPr>
          <p:cNvGrpSpPr/>
          <p:nvPr/>
        </p:nvGrpSpPr>
        <p:grpSpPr>
          <a:xfrm>
            <a:off x="11474101" y="1756591"/>
            <a:ext cx="460535" cy="1114561"/>
            <a:chOff x="151927" y="2325786"/>
            <a:chExt cx="260682" cy="630889"/>
          </a:xfrm>
        </p:grpSpPr>
        <p:sp>
          <p:nvSpPr>
            <p:cNvPr id="49" name="Rectangle: Rounded Corners 63">
              <a:extLst>
                <a:ext uri="{FF2B5EF4-FFF2-40B4-BE49-F238E27FC236}">
                  <a16:creationId xmlns:a16="http://schemas.microsoft.com/office/drawing/2014/main" id="{E6D8D320-81A5-F4AE-CFF8-7B61D9611BB6}"/>
                </a:ext>
              </a:extLst>
            </p:cNvPr>
            <p:cNvSpPr/>
            <p:nvPr/>
          </p:nvSpPr>
          <p:spPr>
            <a:xfrm rot="10800000">
              <a:off x="151927" y="2325786"/>
              <a:ext cx="260682" cy="630889"/>
            </a:xfrm>
            <a:prstGeom prst="roundRect">
              <a:avLst>
                <a:gd name="adj" fmla="val 50000"/>
              </a:avLst>
            </a:prstGeom>
            <a:solidFill>
              <a:srgbClr val="FBF7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highlight>
                  <a:srgbClr val="FFFF00"/>
                </a:highlight>
              </a:endParaRPr>
            </a:p>
          </p:txBody>
        </p:sp>
        <p:pic>
          <p:nvPicPr>
            <p:cNvPr id="50" name="a4">
              <a:hlinkClick r:id="" action="ppaction://hlinkshowjump?jump=nextslide"/>
              <a:extLst>
                <a:ext uri="{FF2B5EF4-FFF2-40B4-BE49-F238E27FC236}">
                  <a16:creationId xmlns:a16="http://schemas.microsoft.com/office/drawing/2014/main" id="{0E3C439E-02E6-BFC3-38B4-8728E58F8E81}"/>
                </a:ext>
              </a:extLst>
            </p:cNvPr>
            <p:cNvPicPr>
              <a:picLocks noChangeAspect="1"/>
            </p:cNvPicPr>
            <p:nvPr/>
          </p:nvPicPr>
          <p:blipFill>
            <a:blip r:embed="rId11"/>
            <a:srcRect/>
            <a:stretch/>
          </p:blipFill>
          <p:spPr>
            <a:xfrm>
              <a:off x="204687" y="2740767"/>
              <a:ext cx="154441" cy="106747"/>
            </a:xfrm>
            <a:prstGeom prst="rect">
              <a:avLst/>
            </a:prstGeom>
          </p:spPr>
        </p:pic>
        <p:pic>
          <p:nvPicPr>
            <p:cNvPr id="51" name="a4">
              <a:hlinkClick r:id="" action="ppaction://hlinkshowjump?jump=previousslide"/>
              <a:extLst>
                <a:ext uri="{FF2B5EF4-FFF2-40B4-BE49-F238E27FC236}">
                  <a16:creationId xmlns:a16="http://schemas.microsoft.com/office/drawing/2014/main" id="{52F99F9F-F623-1298-3AE6-3AA9BE5B4363}"/>
                </a:ext>
              </a:extLst>
            </p:cNvPr>
            <p:cNvPicPr>
              <a:picLocks noChangeAspect="1"/>
            </p:cNvPicPr>
            <p:nvPr/>
          </p:nvPicPr>
          <p:blipFill>
            <a:blip r:embed="rId11"/>
            <a:srcRect/>
            <a:stretch/>
          </p:blipFill>
          <p:spPr>
            <a:xfrm rot="10800000">
              <a:off x="204687" y="2434554"/>
              <a:ext cx="154441" cy="106747"/>
            </a:xfrm>
            <a:prstGeom prst="rect">
              <a:avLst/>
            </a:prstGeom>
          </p:spPr>
        </p:pic>
      </p:grpSp>
    </p:spTree>
    <p:extLst>
      <p:ext uri="{BB962C8B-B14F-4D97-AF65-F5344CB8AC3E}">
        <p14:creationId xmlns:p14="http://schemas.microsoft.com/office/powerpoint/2010/main" val="146399919"/>
      </p:ext>
    </p:extLst>
  </p:cSld>
  <p:clrMapOvr>
    <a:masterClrMapping/>
  </p:clrMapOvr>
  <p:transition spd="slow" advClick="0">
    <p:push dir="u"/>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BA1A19-CF1D-7334-F6E3-3E706C7D987D}"/>
            </a:ext>
          </a:extLst>
        </p:cNvPr>
        <p:cNvGrpSpPr/>
        <p:nvPr/>
      </p:nvGrpSpPr>
      <p:grpSpPr>
        <a:xfrm>
          <a:off x="0" y="0"/>
          <a:ext cx="0" cy="0"/>
          <a:chOff x="0" y="0"/>
          <a:chExt cx="0" cy="0"/>
        </a:xfrm>
      </p:grpSpPr>
      <p:sp>
        <p:nvSpPr>
          <p:cNvPr id="15" name="Rounded Rectangle 46">
            <a:extLst>
              <a:ext uri="{FF2B5EF4-FFF2-40B4-BE49-F238E27FC236}">
                <a16:creationId xmlns:a16="http://schemas.microsoft.com/office/drawing/2014/main" id="{ED311B0E-1DDB-083B-FD93-A8D6AB50715B}"/>
              </a:ext>
            </a:extLst>
          </p:cNvPr>
          <p:cNvSpPr/>
          <p:nvPr/>
        </p:nvSpPr>
        <p:spPr>
          <a:xfrm>
            <a:off x="1498600" y="1166345"/>
            <a:ext cx="9194800" cy="5225988"/>
          </a:xfrm>
          <a:prstGeom prst="roundRect">
            <a:avLst>
              <a:gd name="adj" fmla="val 7148"/>
            </a:avLst>
          </a:prstGeom>
          <a:solidFill>
            <a:schemeClr val="bg1">
              <a:alpha val="9136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acts">
            <a:extLst>
              <a:ext uri="{FF2B5EF4-FFF2-40B4-BE49-F238E27FC236}">
                <a16:creationId xmlns:a16="http://schemas.microsoft.com/office/drawing/2014/main" id="{43A7EEF3-1FC4-C6B8-6C73-39210421F7A0}"/>
              </a:ext>
            </a:extLst>
          </p:cNvPr>
          <p:cNvSpPr txBox="1"/>
          <p:nvPr/>
        </p:nvSpPr>
        <p:spPr>
          <a:xfrm>
            <a:off x="1400629" y="1001846"/>
            <a:ext cx="9390742" cy="4306115"/>
          </a:xfrm>
          <a:prstGeom prst="rect">
            <a:avLst/>
          </a:prstGeom>
          <a:noFill/>
        </p:spPr>
        <p:txBody>
          <a:bodyPr wrap="square">
            <a:spAutoFit/>
          </a:bodyPr>
          <a:lstStyle/>
          <a:p>
            <a:pPr marL="342900" indent="-342900" algn="ctr" fontAlgn="base">
              <a:lnSpc>
                <a:spcPct val="250000"/>
              </a:lnSpc>
              <a:spcAft>
                <a:spcPts val="4800"/>
              </a:spcAft>
              <a:buAutoNum type="arabicPeriod"/>
            </a:pPr>
            <a:r>
              <a:rPr lang="en-AU" sz="1600" dirty="0">
                <a:solidFill>
                  <a:srgbClr val="414141"/>
                </a:solidFill>
                <a:latin typeface="Sztosfixed" pitchFamily="2" charset="0"/>
                <a:ea typeface="Sztosfixed" pitchFamily="2" charset="0"/>
                <a:cs typeface="Sztosfixed" pitchFamily="2" charset="0"/>
              </a:rPr>
              <a:t>Mushrooms contain antioxidants, which help protect your cells from damage.</a:t>
            </a:r>
          </a:p>
          <a:p>
            <a:pPr marL="342900" indent="-342900" algn="ctr" fontAlgn="base">
              <a:lnSpc>
                <a:spcPct val="250000"/>
              </a:lnSpc>
              <a:spcAft>
                <a:spcPts val="4800"/>
              </a:spcAft>
              <a:buAutoNum type="arabicPeriod"/>
            </a:pPr>
            <a:r>
              <a:rPr lang="en-AU" sz="1600" dirty="0">
                <a:solidFill>
                  <a:srgbClr val="414141"/>
                </a:solidFill>
                <a:latin typeface="Sztosfixed" pitchFamily="2" charset="0"/>
                <a:ea typeface="Sztosfixed" pitchFamily="2" charset="0"/>
                <a:cs typeface="Sztosfixed" pitchFamily="2" charset="0"/>
              </a:rPr>
              <a:t>Vitamin D is only found in animal products, so mushrooms don’t have it.</a:t>
            </a:r>
          </a:p>
          <a:p>
            <a:pPr marL="342900" indent="-342900" algn="ctr" fontAlgn="base">
              <a:lnSpc>
                <a:spcPct val="250000"/>
              </a:lnSpc>
              <a:spcAft>
                <a:spcPts val="4800"/>
              </a:spcAft>
              <a:buAutoNum type="arabicPeriod"/>
            </a:pPr>
            <a:r>
              <a:rPr lang="en-AU" sz="1600" dirty="0">
                <a:solidFill>
                  <a:srgbClr val="414141"/>
                </a:solidFill>
                <a:latin typeface="Sztosfixed" pitchFamily="2" charset="0"/>
                <a:ea typeface="Sztosfixed" pitchFamily="2" charset="0"/>
                <a:cs typeface="Sztosfixed" pitchFamily="2" charset="0"/>
              </a:rPr>
              <a:t>The fibre in mushrooms can help support a healthy gut microbiome.</a:t>
            </a:r>
          </a:p>
          <a:p>
            <a:pPr marL="342900" indent="-342900" algn="ctr" fontAlgn="base">
              <a:lnSpc>
                <a:spcPct val="250000"/>
              </a:lnSpc>
              <a:spcAft>
                <a:spcPts val="4800"/>
              </a:spcAft>
              <a:buAutoNum type="arabicPeriod"/>
            </a:pPr>
            <a:r>
              <a:rPr lang="en-AU" sz="1600" dirty="0">
                <a:solidFill>
                  <a:srgbClr val="414141"/>
                </a:solidFill>
                <a:latin typeface="Sztosfixed" pitchFamily="2" charset="0"/>
                <a:ea typeface="Sztosfixed" pitchFamily="2" charset="0"/>
                <a:cs typeface="Sztosfixed" pitchFamily="2" charset="0"/>
              </a:rPr>
              <a:t>Mushrooms are a rich source of calcium, which helps strengthen bones.</a:t>
            </a:r>
          </a:p>
        </p:txBody>
      </p:sp>
      <p:sp>
        <p:nvSpPr>
          <p:cNvPr id="2" name="Title 1">
            <a:extLst>
              <a:ext uri="{FF2B5EF4-FFF2-40B4-BE49-F238E27FC236}">
                <a16:creationId xmlns:a16="http://schemas.microsoft.com/office/drawing/2014/main" id="{269DCAF5-7C02-B1DE-0348-FF2189E4523D}"/>
              </a:ext>
            </a:extLst>
          </p:cNvPr>
          <p:cNvSpPr txBox="1">
            <a:spLocks/>
          </p:cNvSpPr>
          <p:nvPr/>
        </p:nvSpPr>
        <p:spPr>
          <a:xfrm>
            <a:off x="1610020" y="352330"/>
            <a:ext cx="8971960" cy="53545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rgbClr val="9B2242"/>
                </a:solidFill>
                <a:latin typeface="Sztosfixed" pitchFamily="2" charset="77"/>
                <a:ea typeface="Sztosfixed" pitchFamily="2" charset="77"/>
                <a:cs typeface="Sztosfixed" pitchFamily="2" charset="77"/>
              </a:rPr>
              <a:t>Mushroom Quiz</a:t>
            </a:r>
          </a:p>
        </p:txBody>
      </p:sp>
      <p:sp>
        <p:nvSpPr>
          <p:cNvPr id="19" name="1t">
            <a:extLst>
              <a:ext uri="{FF2B5EF4-FFF2-40B4-BE49-F238E27FC236}">
                <a16:creationId xmlns:a16="http://schemas.microsoft.com/office/drawing/2014/main" id="{9815AC00-2112-9C03-4376-9DF9F558C2B0}"/>
              </a:ext>
            </a:extLst>
          </p:cNvPr>
          <p:cNvSpPr/>
          <p:nvPr/>
        </p:nvSpPr>
        <p:spPr>
          <a:xfrm>
            <a:off x="4662502" y="2982414"/>
            <a:ext cx="1335378" cy="446586"/>
          </a:xfrm>
          <a:prstGeom prst="roundRect">
            <a:avLst>
              <a:gd name="adj" fmla="val 37075"/>
            </a:avLst>
          </a:prstGeom>
          <a:solidFill>
            <a:srgbClr val="3EA3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600" dirty="0">
                <a:solidFill>
                  <a:schemeClr val="bg1"/>
                </a:solidFill>
                <a:latin typeface="SZTOS MEDIUM" pitchFamily="2" charset="77"/>
                <a:ea typeface="SZTOS MEDIUM" pitchFamily="2" charset="77"/>
                <a:cs typeface="SZTOS MEDIUM" pitchFamily="2" charset="77"/>
              </a:rPr>
              <a:t>True</a:t>
            </a:r>
            <a:endParaRPr lang="en-US" sz="1600" dirty="0">
              <a:solidFill>
                <a:schemeClr val="bg1"/>
              </a:solidFill>
            </a:endParaRPr>
          </a:p>
        </p:txBody>
      </p:sp>
      <p:sp>
        <p:nvSpPr>
          <p:cNvPr id="20" name="1f">
            <a:extLst>
              <a:ext uri="{FF2B5EF4-FFF2-40B4-BE49-F238E27FC236}">
                <a16:creationId xmlns:a16="http://schemas.microsoft.com/office/drawing/2014/main" id="{0E96DE29-4694-7485-E00F-EEBB57101B38}"/>
              </a:ext>
            </a:extLst>
          </p:cNvPr>
          <p:cNvSpPr/>
          <p:nvPr/>
        </p:nvSpPr>
        <p:spPr>
          <a:xfrm>
            <a:off x="6194121" y="2982414"/>
            <a:ext cx="1335378" cy="446586"/>
          </a:xfrm>
          <a:prstGeom prst="roundRect">
            <a:avLst>
              <a:gd name="adj" fmla="val 37075"/>
            </a:avLst>
          </a:prstGeom>
          <a:solidFill>
            <a:srgbClr val="F546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600" dirty="0">
                <a:solidFill>
                  <a:schemeClr val="bg1"/>
                </a:solidFill>
                <a:latin typeface="SZTOS MEDIUM" pitchFamily="2" charset="77"/>
                <a:ea typeface="SZTOS MEDIUM" pitchFamily="2" charset="77"/>
                <a:cs typeface="SZTOS MEDIUM" pitchFamily="2" charset="77"/>
              </a:rPr>
              <a:t>False</a:t>
            </a:r>
            <a:endParaRPr lang="en-US" sz="1600" dirty="0">
              <a:solidFill>
                <a:schemeClr val="bg1"/>
              </a:solidFill>
            </a:endParaRPr>
          </a:p>
        </p:txBody>
      </p:sp>
      <p:sp>
        <p:nvSpPr>
          <p:cNvPr id="5" name="2t">
            <a:extLst>
              <a:ext uri="{FF2B5EF4-FFF2-40B4-BE49-F238E27FC236}">
                <a16:creationId xmlns:a16="http://schemas.microsoft.com/office/drawing/2014/main" id="{535D0C2C-1667-93F1-1B9B-68AB136AB78A}"/>
              </a:ext>
            </a:extLst>
          </p:cNvPr>
          <p:cNvSpPr/>
          <p:nvPr/>
        </p:nvSpPr>
        <p:spPr>
          <a:xfrm>
            <a:off x="4662502" y="1744488"/>
            <a:ext cx="1335378" cy="446586"/>
          </a:xfrm>
          <a:prstGeom prst="roundRect">
            <a:avLst>
              <a:gd name="adj" fmla="val 37075"/>
            </a:avLst>
          </a:prstGeom>
          <a:solidFill>
            <a:srgbClr val="3EA3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600" dirty="0">
                <a:solidFill>
                  <a:schemeClr val="bg1"/>
                </a:solidFill>
                <a:latin typeface="SZTOS MEDIUM" pitchFamily="2" charset="77"/>
                <a:ea typeface="SZTOS MEDIUM" pitchFamily="2" charset="77"/>
                <a:cs typeface="SZTOS MEDIUM" pitchFamily="2" charset="77"/>
              </a:rPr>
              <a:t>True</a:t>
            </a:r>
            <a:endParaRPr lang="en-US" sz="1600" dirty="0">
              <a:solidFill>
                <a:schemeClr val="bg1"/>
              </a:solidFill>
            </a:endParaRPr>
          </a:p>
        </p:txBody>
      </p:sp>
      <p:sp>
        <p:nvSpPr>
          <p:cNvPr id="6" name="2f">
            <a:extLst>
              <a:ext uri="{FF2B5EF4-FFF2-40B4-BE49-F238E27FC236}">
                <a16:creationId xmlns:a16="http://schemas.microsoft.com/office/drawing/2014/main" id="{EB5F79CC-7F2C-9D48-AE1A-5F6AC5F0466C}"/>
              </a:ext>
            </a:extLst>
          </p:cNvPr>
          <p:cNvSpPr/>
          <p:nvPr/>
        </p:nvSpPr>
        <p:spPr>
          <a:xfrm>
            <a:off x="6194121" y="1744488"/>
            <a:ext cx="1335378" cy="446586"/>
          </a:xfrm>
          <a:prstGeom prst="roundRect">
            <a:avLst>
              <a:gd name="adj" fmla="val 37075"/>
            </a:avLst>
          </a:prstGeom>
          <a:solidFill>
            <a:srgbClr val="F546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600" dirty="0">
                <a:solidFill>
                  <a:schemeClr val="bg1"/>
                </a:solidFill>
                <a:latin typeface="SZTOS MEDIUM" pitchFamily="2" charset="77"/>
                <a:ea typeface="SZTOS MEDIUM" pitchFamily="2" charset="77"/>
                <a:cs typeface="SZTOS MEDIUM" pitchFamily="2" charset="77"/>
              </a:rPr>
              <a:t>False</a:t>
            </a:r>
            <a:endParaRPr lang="en-US" sz="1600" dirty="0">
              <a:solidFill>
                <a:schemeClr val="bg1"/>
              </a:solidFill>
            </a:endParaRPr>
          </a:p>
        </p:txBody>
      </p:sp>
      <p:sp>
        <p:nvSpPr>
          <p:cNvPr id="7" name="3t">
            <a:extLst>
              <a:ext uri="{FF2B5EF4-FFF2-40B4-BE49-F238E27FC236}">
                <a16:creationId xmlns:a16="http://schemas.microsoft.com/office/drawing/2014/main" id="{7391FE4D-5AC7-8737-12BA-34AE1E0A787B}"/>
              </a:ext>
            </a:extLst>
          </p:cNvPr>
          <p:cNvSpPr/>
          <p:nvPr/>
        </p:nvSpPr>
        <p:spPr>
          <a:xfrm>
            <a:off x="4662502" y="4221485"/>
            <a:ext cx="1335378" cy="446586"/>
          </a:xfrm>
          <a:prstGeom prst="roundRect">
            <a:avLst>
              <a:gd name="adj" fmla="val 37075"/>
            </a:avLst>
          </a:prstGeom>
          <a:solidFill>
            <a:srgbClr val="3EA3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600" dirty="0">
                <a:solidFill>
                  <a:schemeClr val="bg1"/>
                </a:solidFill>
                <a:latin typeface="SZTOS MEDIUM" pitchFamily="2" charset="77"/>
                <a:ea typeface="SZTOS MEDIUM" pitchFamily="2" charset="77"/>
                <a:cs typeface="SZTOS MEDIUM" pitchFamily="2" charset="77"/>
              </a:rPr>
              <a:t>True</a:t>
            </a:r>
            <a:endParaRPr lang="en-US" sz="1600" dirty="0">
              <a:solidFill>
                <a:schemeClr val="bg1"/>
              </a:solidFill>
            </a:endParaRPr>
          </a:p>
        </p:txBody>
      </p:sp>
      <p:sp>
        <p:nvSpPr>
          <p:cNvPr id="9" name="3f">
            <a:extLst>
              <a:ext uri="{FF2B5EF4-FFF2-40B4-BE49-F238E27FC236}">
                <a16:creationId xmlns:a16="http://schemas.microsoft.com/office/drawing/2014/main" id="{1E7622AB-8069-6F35-6136-57C3A57286D6}"/>
              </a:ext>
            </a:extLst>
          </p:cNvPr>
          <p:cNvSpPr/>
          <p:nvPr/>
        </p:nvSpPr>
        <p:spPr>
          <a:xfrm>
            <a:off x="6194121" y="4221485"/>
            <a:ext cx="1335378" cy="446586"/>
          </a:xfrm>
          <a:prstGeom prst="roundRect">
            <a:avLst>
              <a:gd name="adj" fmla="val 37075"/>
            </a:avLst>
          </a:prstGeom>
          <a:solidFill>
            <a:srgbClr val="F546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600" dirty="0">
                <a:solidFill>
                  <a:schemeClr val="bg1"/>
                </a:solidFill>
                <a:latin typeface="SZTOS MEDIUM" pitchFamily="2" charset="77"/>
                <a:ea typeface="SZTOS MEDIUM" pitchFamily="2" charset="77"/>
                <a:cs typeface="SZTOS MEDIUM" pitchFamily="2" charset="77"/>
              </a:rPr>
              <a:t>False</a:t>
            </a:r>
            <a:endParaRPr lang="en-US" sz="1600" dirty="0">
              <a:solidFill>
                <a:schemeClr val="bg1"/>
              </a:solidFill>
            </a:endParaRPr>
          </a:p>
        </p:txBody>
      </p:sp>
      <p:sp>
        <p:nvSpPr>
          <p:cNvPr id="14" name="3">
            <a:extLst>
              <a:ext uri="{FF2B5EF4-FFF2-40B4-BE49-F238E27FC236}">
                <a16:creationId xmlns:a16="http://schemas.microsoft.com/office/drawing/2014/main" id="{B7A06C2A-1E8F-BEA1-0597-2314F8BC36EA}"/>
              </a:ext>
            </a:extLst>
          </p:cNvPr>
          <p:cNvSpPr/>
          <p:nvPr/>
        </p:nvSpPr>
        <p:spPr>
          <a:xfrm>
            <a:off x="2514600" y="4221485"/>
            <a:ext cx="7162800" cy="446585"/>
          </a:xfrm>
          <a:prstGeom prst="roundRect">
            <a:avLst>
              <a:gd name="adj" fmla="val 37075"/>
            </a:avLst>
          </a:prstGeom>
          <a:solidFill>
            <a:srgbClr val="3EA3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600" dirty="0">
                <a:solidFill>
                  <a:schemeClr val="bg1"/>
                </a:solidFill>
                <a:latin typeface="SZTOS MEDIUM" pitchFamily="2" charset="77"/>
                <a:ea typeface="SZTOS MEDIUM" pitchFamily="2" charset="77"/>
                <a:cs typeface="SZTOS MEDIUM" pitchFamily="2" charset="77"/>
              </a:rPr>
              <a:t>True - </a:t>
            </a:r>
            <a:r>
              <a:rPr lang="en-AU" sz="1600" dirty="0">
                <a:solidFill>
                  <a:schemeClr val="bg1"/>
                </a:solidFill>
                <a:latin typeface="Montserrat" pitchFamily="2" charset="77"/>
                <a:ea typeface="SZTOS MEDIUM" pitchFamily="2" charset="77"/>
                <a:cs typeface="SZTOS MEDIUM" pitchFamily="2" charset="77"/>
              </a:rPr>
              <a:t> fibre feeds good gut bacteria!</a:t>
            </a:r>
            <a:endParaRPr lang="en-US" sz="1600" dirty="0">
              <a:solidFill>
                <a:schemeClr val="bg1"/>
              </a:solidFill>
              <a:latin typeface="Montserrat" pitchFamily="2" charset="77"/>
            </a:endParaRPr>
          </a:p>
        </p:txBody>
      </p:sp>
      <p:sp>
        <p:nvSpPr>
          <p:cNvPr id="13" name="2">
            <a:extLst>
              <a:ext uri="{FF2B5EF4-FFF2-40B4-BE49-F238E27FC236}">
                <a16:creationId xmlns:a16="http://schemas.microsoft.com/office/drawing/2014/main" id="{802B1FAE-EA17-D9A2-308A-86E914B127BA}"/>
              </a:ext>
            </a:extLst>
          </p:cNvPr>
          <p:cNvSpPr/>
          <p:nvPr/>
        </p:nvSpPr>
        <p:spPr>
          <a:xfrm>
            <a:off x="2514601" y="1744488"/>
            <a:ext cx="7162800" cy="446585"/>
          </a:xfrm>
          <a:prstGeom prst="roundRect">
            <a:avLst>
              <a:gd name="adj" fmla="val 37075"/>
            </a:avLst>
          </a:prstGeom>
          <a:solidFill>
            <a:srgbClr val="3EA3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600" dirty="0">
                <a:solidFill>
                  <a:schemeClr val="bg1"/>
                </a:solidFill>
                <a:latin typeface="SZTOS MEDIUM" pitchFamily="2" charset="77"/>
                <a:ea typeface="SZTOS MEDIUM" pitchFamily="2" charset="77"/>
                <a:cs typeface="SZTOS MEDIUM" pitchFamily="2" charset="77"/>
              </a:rPr>
              <a:t>True - </a:t>
            </a:r>
            <a:r>
              <a:rPr lang="en-AU" sz="1600" dirty="0">
                <a:solidFill>
                  <a:schemeClr val="bg1"/>
                </a:solidFill>
                <a:latin typeface="Montserrat" pitchFamily="2" charset="77"/>
                <a:ea typeface="SZTOS MEDIUM" pitchFamily="2" charset="77"/>
                <a:cs typeface="SZTOS MEDIUM" pitchFamily="2" charset="77"/>
              </a:rPr>
              <a:t>they are rich in antioxidants like ergothioneine!</a:t>
            </a:r>
            <a:endParaRPr lang="en-US" sz="1600" dirty="0">
              <a:solidFill>
                <a:schemeClr val="bg1"/>
              </a:solidFill>
              <a:latin typeface="Montserrat" pitchFamily="2" charset="77"/>
            </a:endParaRPr>
          </a:p>
        </p:txBody>
      </p:sp>
      <p:sp>
        <p:nvSpPr>
          <p:cNvPr id="8" name="1">
            <a:extLst>
              <a:ext uri="{FF2B5EF4-FFF2-40B4-BE49-F238E27FC236}">
                <a16:creationId xmlns:a16="http://schemas.microsoft.com/office/drawing/2014/main" id="{34A47A56-B9AA-F2A8-9A99-C708A3EBAE00}"/>
              </a:ext>
            </a:extLst>
          </p:cNvPr>
          <p:cNvSpPr/>
          <p:nvPr/>
        </p:nvSpPr>
        <p:spPr>
          <a:xfrm>
            <a:off x="2514601" y="2982413"/>
            <a:ext cx="7162800" cy="446587"/>
          </a:xfrm>
          <a:prstGeom prst="roundRect">
            <a:avLst>
              <a:gd name="adj" fmla="val 37075"/>
            </a:avLst>
          </a:prstGeom>
          <a:solidFill>
            <a:srgbClr val="F546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600" dirty="0">
                <a:solidFill>
                  <a:schemeClr val="bg1"/>
                </a:solidFill>
                <a:latin typeface="SZTOS MEDIUM" pitchFamily="2" charset="77"/>
                <a:ea typeface="SZTOS MEDIUM" pitchFamily="2" charset="77"/>
                <a:cs typeface="SZTOS MEDIUM" pitchFamily="2" charset="77"/>
              </a:rPr>
              <a:t>False - </a:t>
            </a:r>
            <a:r>
              <a:rPr lang="en-AU" sz="1600" dirty="0">
                <a:solidFill>
                  <a:schemeClr val="bg1"/>
                </a:solidFill>
                <a:latin typeface="Montserrat" pitchFamily="2" charset="77"/>
                <a:ea typeface="SZTOS MEDIUM" pitchFamily="2" charset="77"/>
                <a:cs typeface="SZTOS MEDIUM" pitchFamily="2" charset="77"/>
              </a:rPr>
              <a:t>mushrooms absorb sunlight to produce vitamin D!</a:t>
            </a:r>
            <a:endParaRPr lang="en-US" sz="1600" dirty="0">
              <a:solidFill>
                <a:schemeClr val="bg1"/>
              </a:solidFill>
              <a:latin typeface="Montserrat" pitchFamily="2" charset="77"/>
            </a:endParaRPr>
          </a:p>
        </p:txBody>
      </p:sp>
      <p:grpSp>
        <p:nvGrpSpPr>
          <p:cNvPr id="4" name="menu">
            <a:extLst>
              <a:ext uri="{FF2B5EF4-FFF2-40B4-BE49-F238E27FC236}">
                <a16:creationId xmlns:a16="http://schemas.microsoft.com/office/drawing/2014/main" id="{C2E486A4-9651-F13E-7F39-C227BD46AD1D}"/>
              </a:ext>
            </a:extLst>
          </p:cNvPr>
          <p:cNvGrpSpPr/>
          <p:nvPr/>
        </p:nvGrpSpPr>
        <p:grpSpPr>
          <a:xfrm>
            <a:off x="11474101" y="2871719"/>
            <a:ext cx="460535" cy="1114561"/>
            <a:chOff x="151927" y="2325786"/>
            <a:chExt cx="260682" cy="630889"/>
          </a:xfrm>
        </p:grpSpPr>
        <p:sp>
          <p:nvSpPr>
            <p:cNvPr id="12" name="Rectangle: Rounded Corners 63">
              <a:extLst>
                <a:ext uri="{FF2B5EF4-FFF2-40B4-BE49-F238E27FC236}">
                  <a16:creationId xmlns:a16="http://schemas.microsoft.com/office/drawing/2014/main" id="{09CA5A53-9722-35AE-320B-2D286CD7A8D4}"/>
                </a:ext>
              </a:extLst>
            </p:cNvPr>
            <p:cNvSpPr/>
            <p:nvPr/>
          </p:nvSpPr>
          <p:spPr>
            <a:xfrm rot="10800000">
              <a:off x="151927" y="2325786"/>
              <a:ext cx="260682" cy="630889"/>
            </a:xfrm>
            <a:prstGeom prst="roundRect">
              <a:avLst>
                <a:gd name="adj" fmla="val 50000"/>
              </a:avLst>
            </a:prstGeom>
            <a:solidFill>
              <a:srgbClr val="FBF7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highlight>
                  <a:srgbClr val="FFFF00"/>
                </a:highlight>
              </a:endParaRPr>
            </a:p>
          </p:txBody>
        </p:sp>
        <p:pic>
          <p:nvPicPr>
            <p:cNvPr id="17" name="a4">
              <a:hlinkClick r:id="" action="ppaction://hlinkshowjump?jump=nextslide"/>
              <a:extLst>
                <a:ext uri="{FF2B5EF4-FFF2-40B4-BE49-F238E27FC236}">
                  <a16:creationId xmlns:a16="http://schemas.microsoft.com/office/drawing/2014/main" id="{D4CC7172-40D0-D851-1BDD-1F4123CB3BB0}"/>
                </a:ext>
              </a:extLst>
            </p:cNvPr>
            <p:cNvPicPr>
              <a:picLocks noChangeAspect="1"/>
            </p:cNvPicPr>
            <p:nvPr/>
          </p:nvPicPr>
          <p:blipFill>
            <a:blip r:embed="rId3"/>
            <a:srcRect/>
            <a:stretch/>
          </p:blipFill>
          <p:spPr>
            <a:xfrm>
              <a:off x="204687" y="2740767"/>
              <a:ext cx="154441" cy="106747"/>
            </a:xfrm>
            <a:prstGeom prst="rect">
              <a:avLst/>
            </a:prstGeom>
          </p:spPr>
        </p:pic>
        <p:pic>
          <p:nvPicPr>
            <p:cNvPr id="18" name="a4">
              <a:hlinkClick r:id="" action="ppaction://hlinkshowjump?jump=previousslide"/>
              <a:extLst>
                <a:ext uri="{FF2B5EF4-FFF2-40B4-BE49-F238E27FC236}">
                  <a16:creationId xmlns:a16="http://schemas.microsoft.com/office/drawing/2014/main" id="{A6DE72CC-5B94-997D-642D-78727B4FA023}"/>
                </a:ext>
              </a:extLst>
            </p:cNvPr>
            <p:cNvPicPr>
              <a:picLocks noChangeAspect="1"/>
            </p:cNvPicPr>
            <p:nvPr/>
          </p:nvPicPr>
          <p:blipFill>
            <a:blip r:embed="rId3"/>
            <a:srcRect/>
            <a:stretch/>
          </p:blipFill>
          <p:spPr>
            <a:xfrm rot="10800000">
              <a:off x="204687" y="2434554"/>
              <a:ext cx="154441" cy="106747"/>
            </a:xfrm>
            <a:prstGeom prst="rect">
              <a:avLst/>
            </a:prstGeom>
          </p:spPr>
        </p:pic>
      </p:grpSp>
      <p:sp>
        <p:nvSpPr>
          <p:cNvPr id="10" name="1t">
            <a:extLst>
              <a:ext uri="{FF2B5EF4-FFF2-40B4-BE49-F238E27FC236}">
                <a16:creationId xmlns:a16="http://schemas.microsoft.com/office/drawing/2014/main" id="{5F1FB1AF-1AE2-DB8E-4369-9BE6645B40E9}"/>
              </a:ext>
            </a:extLst>
          </p:cNvPr>
          <p:cNvSpPr/>
          <p:nvPr/>
        </p:nvSpPr>
        <p:spPr>
          <a:xfrm>
            <a:off x="4662502" y="5420814"/>
            <a:ext cx="1335378" cy="446586"/>
          </a:xfrm>
          <a:prstGeom prst="roundRect">
            <a:avLst>
              <a:gd name="adj" fmla="val 37075"/>
            </a:avLst>
          </a:prstGeom>
          <a:solidFill>
            <a:srgbClr val="3EA3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600" dirty="0">
                <a:solidFill>
                  <a:schemeClr val="bg1"/>
                </a:solidFill>
                <a:latin typeface="SZTOS MEDIUM" pitchFamily="2" charset="77"/>
                <a:ea typeface="SZTOS MEDIUM" pitchFamily="2" charset="77"/>
                <a:cs typeface="SZTOS MEDIUM" pitchFamily="2" charset="77"/>
              </a:rPr>
              <a:t>True</a:t>
            </a:r>
            <a:endParaRPr lang="en-US" sz="1600" dirty="0">
              <a:solidFill>
                <a:schemeClr val="bg1"/>
              </a:solidFill>
            </a:endParaRPr>
          </a:p>
        </p:txBody>
      </p:sp>
      <p:sp>
        <p:nvSpPr>
          <p:cNvPr id="11" name="1f">
            <a:extLst>
              <a:ext uri="{FF2B5EF4-FFF2-40B4-BE49-F238E27FC236}">
                <a16:creationId xmlns:a16="http://schemas.microsoft.com/office/drawing/2014/main" id="{434A868E-E95A-A902-4436-94CA2F8C6127}"/>
              </a:ext>
            </a:extLst>
          </p:cNvPr>
          <p:cNvSpPr/>
          <p:nvPr/>
        </p:nvSpPr>
        <p:spPr>
          <a:xfrm>
            <a:off x="6194121" y="5420814"/>
            <a:ext cx="1335378" cy="446586"/>
          </a:xfrm>
          <a:prstGeom prst="roundRect">
            <a:avLst>
              <a:gd name="adj" fmla="val 37075"/>
            </a:avLst>
          </a:prstGeom>
          <a:solidFill>
            <a:srgbClr val="F546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600" dirty="0">
                <a:solidFill>
                  <a:schemeClr val="bg1"/>
                </a:solidFill>
                <a:latin typeface="SZTOS MEDIUM" pitchFamily="2" charset="77"/>
                <a:ea typeface="SZTOS MEDIUM" pitchFamily="2" charset="77"/>
                <a:cs typeface="SZTOS MEDIUM" pitchFamily="2" charset="77"/>
              </a:rPr>
              <a:t>False</a:t>
            </a:r>
            <a:endParaRPr lang="en-US" sz="1600" dirty="0">
              <a:solidFill>
                <a:schemeClr val="bg1"/>
              </a:solidFill>
            </a:endParaRPr>
          </a:p>
        </p:txBody>
      </p:sp>
      <p:sp>
        <p:nvSpPr>
          <p:cNvPr id="16" name="1">
            <a:extLst>
              <a:ext uri="{FF2B5EF4-FFF2-40B4-BE49-F238E27FC236}">
                <a16:creationId xmlns:a16="http://schemas.microsoft.com/office/drawing/2014/main" id="{D713B255-268A-8ED1-4557-4F582E79710A}"/>
              </a:ext>
            </a:extLst>
          </p:cNvPr>
          <p:cNvSpPr/>
          <p:nvPr/>
        </p:nvSpPr>
        <p:spPr>
          <a:xfrm>
            <a:off x="2514601" y="5420813"/>
            <a:ext cx="7162800" cy="678487"/>
          </a:xfrm>
          <a:prstGeom prst="roundRect">
            <a:avLst>
              <a:gd name="adj" fmla="val 25844"/>
            </a:avLst>
          </a:prstGeom>
          <a:solidFill>
            <a:srgbClr val="F546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600" dirty="0">
                <a:solidFill>
                  <a:schemeClr val="bg1"/>
                </a:solidFill>
                <a:latin typeface="SZTOS MEDIUM" pitchFamily="2" charset="77"/>
                <a:ea typeface="SZTOS MEDIUM" pitchFamily="2" charset="77"/>
                <a:cs typeface="SZTOS MEDIUM" pitchFamily="2" charset="77"/>
              </a:rPr>
              <a:t>False - </a:t>
            </a:r>
            <a:r>
              <a:rPr lang="en-AU" sz="1600" dirty="0">
                <a:solidFill>
                  <a:schemeClr val="bg1"/>
                </a:solidFill>
                <a:latin typeface="Montserrat" pitchFamily="2" charset="77"/>
                <a:ea typeface="SZTOS MEDIUM" pitchFamily="2" charset="77"/>
                <a:cs typeface="SZTOS MEDIUM" pitchFamily="2" charset="77"/>
              </a:rPr>
              <a:t>they don’t contain much calcium, but they do have vitamin D to help absorb calcium!</a:t>
            </a:r>
            <a:endParaRPr lang="en-US" sz="1600" dirty="0">
              <a:solidFill>
                <a:schemeClr val="bg1"/>
              </a:solidFill>
              <a:latin typeface="Montserrat" pitchFamily="2" charset="77"/>
            </a:endParaRPr>
          </a:p>
        </p:txBody>
      </p:sp>
      <p:sp>
        <p:nvSpPr>
          <p:cNvPr id="27" name="Google Shape;151;p10">
            <a:extLst>
              <a:ext uri="{FF2B5EF4-FFF2-40B4-BE49-F238E27FC236}">
                <a16:creationId xmlns:a16="http://schemas.microsoft.com/office/drawing/2014/main" id="{15E90E34-9957-E8CF-92B5-E1004D7FC2D0}"/>
              </a:ext>
            </a:extLst>
          </p:cNvPr>
          <p:cNvSpPr txBox="1">
            <a:spLocks/>
          </p:cNvSpPr>
          <p:nvPr/>
        </p:nvSpPr>
        <p:spPr>
          <a:xfrm>
            <a:off x="10871200" y="6318135"/>
            <a:ext cx="970231" cy="393600"/>
          </a:xfrm>
          <a:prstGeom prst="rect">
            <a:avLst/>
          </a:prstGeom>
          <a:no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buSzPts val="1400"/>
            </a:pPr>
            <a:fld id="{00000000-1234-1234-1234-123412341234}" type="slidenum">
              <a:rPr lang="en" sz="2000" b="1" smtClean="0">
                <a:solidFill>
                  <a:schemeClr val="bg1"/>
                </a:solidFill>
                <a:latin typeface="Sztosfixed" pitchFamily="2" charset="77"/>
                <a:ea typeface="Sztosfixed" pitchFamily="2" charset="77"/>
                <a:cs typeface="Sztosfixed" pitchFamily="2" charset="77"/>
              </a:rPr>
              <a:pPr algn="r">
                <a:buSzPts val="1400"/>
              </a:pPr>
              <a:t>38</a:t>
            </a:fld>
            <a:endParaRPr lang="en" sz="2000" b="1" dirty="0">
              <a:solidFill>
                <a:schemeClr val="bg1"/>
              </a:solidFill>
              <a:latin typeface="Sztosfixed" pitchFamily="2" charset="77"/>
              <a:ea typeface="Sztosfixed" pitchFamily="2" charset="77"/>
              <a:cs typeface="Sztosfixed" pitchFamily="2" charset="77"/>
            </a:endParaRPr>
          </a:p>
        </p:txBody>
      </p:sp>
    </p:spTree>
    <p:extLst>
      <p:ext uri="{BB962C8B-B14F-4D97-AF65-F5344CB8AC3E}">
        <p14:creationId xmlns:p14="http://schemas.microsoft.com/office/powerpoint/2010/main" val="1606788026"/>
      </p:ext>
    </p:extLst>
  </p:cSld>
  <p:clrMapOvr>
    <a:masterClrMapping/>
  </p:clrMapOvr>
  <p:transition spd="slow" advClick="0">
    <p:push dir="u"/>
  </p:transition>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nextCondLst>
                <p:cond evt="onClick" delay="0">
                  <p:tgtEl>
                    <p:spTgt spid="19"/>
                  </p:tgtEl>
                </p:cond>
              </p:nextCondLst>
            </p:seq>
            <p:seq concurrent="1" nextAc="seek">
              <p:cTn id="7" restart="whenNotActive" fill="hold" evtFilter="cancelBubble" nodeType="interactiveSeq">
                <p:stCondLst>
                  <p:cond evt="onClick" delay="0">
                    <p:tgtEl>
                      <p:spTgt spid="20"/>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grpId="2"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childTnLst>
              </p:cTn>
              <p:nextCondLst>
                <p:cond evt="onClick" delay="0">
                  <p:tgtEl>
                    <p:spTgt spid="20"/>
                  </p:tgtEl>
                </p:cond>
              </p:nextCondLst>
            </p:seq>
            <p:seq concurrent="1" nextAc="seek">
              <p:cTn id="12" restart="whenNotActive" fill="hold" evtFilter="cancelBubble" nodeType="interactiveSeq">
                <p:stCondLst>
                  <p:cond evt="onClick" delay="0">
                    <p:tgtEl>
                      <p:spTgt spid="5"/>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childTnLst>
              </p:cTn>
              <p:nextCondLst>
                <p:cond evt="onClick" delay="0">
                  <p:tgtEl>
                    <p:spTgt spid="5"/>
                  </p:tgtEl>
                </p:cond>
              </p:nextCondLst>
            </p:seq>
            <p:seq concurrent="1" nextAc="seek">
              <p:cTn id="17" restart="whenNotActive" fill="hold" evtFilter="cancelBubble" nodeType="interactiveSeq">
                <p:stCondLst>
                  <p:cond evt="onClick" delay="0">
                    <p:tgtEl>
                      <p:spTgt spid="6"/>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grpId="2" nodeType="clickEffect">
                                  <p:stCondLst>
                                    <p:cond delay="0"/>
                                  </p:stCondLst>
                                  <p:childTnLst>
                                    <p:set>
                                      <p:cBhvr>
                                        <p:cTn id="21" dur="1" fill="hold">
                                          <p:stCondLst>
                                            <p:cond delay="0"/>
                                          </p:stCondLst>
                                        </p:cTn>
                                        <p:tgtEl>
                                          <p:spTgt spid="13"/>
                                        </p:tgtEl>
                                        <p:attrNameLst>
                                          <p:attrName>style.visibility</p:attrName>
                                        </p:attrNameLst>
                                      </p:cBhvr>
                                      <p:to>
                                        <p:strVal val="visible"/>
                                      </p:to>
                                    </p:set>
                                  </p:childTnLst>
                                </p:cTn>
                              </p:par>
                            </p:childTnLst>
                          </p:cTn>
                        </p:par>
                      </p:childTnLst>
                    </p:cTn>
                  </p:par>
                </p:childTnLst>
              </p:cTn>
              <p:nextCondLst>
                <p:cond evt="onClick" delay="0">
                  <p:tgtEl>
                    <p:spTgt spid="6"/>
                  </p:tgtEl>
                </p:cond>
              </p:nextCondLst>
            </p:seq>
            <p:seq concurrent="1" nextAc="seek">
              <p:cTn id="22" restart="whenNotActive" fill="hold" evtFilter="cancelBubble" nodeType="interactiveSeq">
                <p:stCondLst>
                  <p:cond evt="onClick" delay="0">
                    <p:tgtEl>
                      <p:spTgt spid="7"/>
                    </p:tgtEl>
                  </p:cond>
                </p:stCondLst>
                <p:endSync evt="end" delay="0">
                  <p:rtn val="all"/>
                </p:endSync>
                <p:childTnLst>
                  <p:par>
                    <p:cTn id="23" fill="hold">
                      <p:stCondLst>
                        <p:cond delay="0"/>
                      </p:stCondLst>
                      <p:childTnLst>
                        <p:par>
                          <p:cTn id="24" fill="hold">
                            <p:stCondLst>
                              <p:cond delay="0"/>
                            </p:stCondLst>
                            <p:childTnLst>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nextCondLst>
                <p:cond evt="onClick" delay="0">
                  <p:tgtEl>
                    <p:spTgt spid="7"/>
                  </p:tgtEl>
                </p:cond>
              </p:nextCondLst>
            </p:seq>
            <p:seq concurrent="1" nextAc="seek">
              <p:cTn id="27" restart="whenNotActive" fill="hold" evtFilter="cancelBubble" nodeType="interactiveSeq">
                <p:stCondLst>
                  <p:cond evt="onClick" delay="0">
                    <p:tgtEl>
                      <p:spTgt spid="9"/>
                    </p:tgtEl>
                  </p:cond>
                </p:stCondLst>
                <p:endSync evt="end" delay="0">
                  <p:rtn val="all"/>
                </p:endSync>
                <p:childTnLst>
                  <p:par>
                    <p:cTn id="28" fill="hold">
                      <p:stCondLst>
                        <p:cond delay="0"/>
                      </p:stCondLst>
                      <p:childTnLst>
                        <p:par>
                          <p:cTn id="29" fill="hold">
                            <p:stCondLst>
                              <p:cond delay="0"/>
                            </p:stCondLst>
                            <p:childTnLst>
                              <p:par>
                                <p:cTn id="30" presetID="1" presetClass="entr" presetSubtype="0" fill="hold" grpId="2" nodeType="clickEffect">
                                  <p:stCondLst>
                                    <p:cond delay="0"/>
                                  </p:stCondLst>
                                  <p:childTnLst>
                                    <p:set>
                                      <p:cBhvr>
                                        <p:cTn id="31" dur="1" fill="hold">
                                          <p:stCondLst>
                                            <p:cond delay="0"/>
                                          </p:stCondLst>
                                        </p:cTn>
                                        <p:tgtEl>
                                          <p:spTgt spid="14"/>
                                        </p:tgtEl>
                                        <p:attrNameLst>
                                          <p:attrName>style.visibility</p:attrName>
                                        </p:attrNameLst>
                                      </p:cBhvr>
                                      <p:to>
                                        <p:strVal val="visible"/>
                                      </p:to>
                                    </p:set>
                                  </p:childTnLst>
                                </p:cTn>
                              </p:par>
                            </p:childTnLst>
                          </p:cTn>
                        </p:par>
                      </p:childTnLst>
                    </p:cTn>
                  </p:par>
                </p:childTnLst>
              </p:cTn>
              <p:nextCondLst>
                <p:cond evt="onClick" delay="0">
                  <p:tgtEl>
                    <p:spTgt spid="9"/>
                  </p:tgtEl>
                </p:cond>
              </p:nextCondLst>
            </p:seq>
            <p:seq concurrent="1" nextAc="seek">
              <p:cTn id="32" restart="whenNotActive" fill="hold" evtFilter="cancelBubble" nodeType="interactiveSeq">
                <p:stCondLst>
                  <p:cond evt="onClick" delay="0">
                    <p:tgtEl>
                      <p:spTgt spid="8"/>
                    </p:tgtEl>
                  </p:cond>
                </p:stCondLst>
                <p:endSync evt="end" delay="0">
                  <p:rtn val="all"/>
                </p:endSync>
                <p:childTnLst>
                  <p:par>
                    <p:cTn id="33" fill="hold">
                      <p:stCondLst>
                        <p:cond delay="0"/>
                      </p:stCondLst>
                      <p:childTnLst>
                        <p:par>
                          <p:cTn id="34" fill="hold">
                            <p:stCondLst>
                              <p:cond delay="0"/>
                            </p:stCondLst>
                            <p:childTnLst>
                              <p:par>
                                <p:cTn id="35" presetID="1" presetClass="exit" presetSubtype="0" fill="hold" grpId="1" nodeType="clickEffect">
                                  <p:stCondLst>
                                    <p:cond delay="0"/>
                                  </p:stCondLst>
                                  <p:childTnLst>
                                    <p:set>
                                      <p:cBhvr>
                                        <p:cTn id="36" dur="1" fill="hold">
                                          <p:stCondLst>
                                            <p:cond delay="0"/>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37" restart="whenNotActive" fill="hold" evtFilter="cancelBubble" nodeType="interactiveSeq">
                <p:stCondLst>
                  <p:cond evt="onClick" delay="0">
                    <p:tgtEl>
                      <p:spTgt spid="13"/>
                    </p:tgtEl>
                  </p:cond>
                </p:stCondLst>
                <p:endSync evt="end" delay="0">
                  <p:rtn val="all"/>
                </p:endSync>
                <p:childTnLst>
                  <p:par>
                    <p:cTn id="38" fill="hold">
                      <p:stCondLst>
                        <p:cond delay="0"/>
                      </p:stCondLst>
                      <p:childTnLst>
                        <p:par>
                          <p:cTn id="39" fill="hold">
                            <p:stCondLst>
                              <p:cond delay="0"/>
                            </p:stCondLst>
                            <p:childTnLst>
                              <p:par>
                                <p:cTn id="40" presetID="1" presetClass="exit" presetSubtype="0" fill="hold" grpId="1" nodeType="clickEffect">
                                  <p:stCondLst>
                                    <p:cond delay="0"/>
                                  </p:stCondLst>
                                  <p:childTnLst>
                                    <p:set>
                                      <p:cBhvr>
                                        <p:cTn id="41" dur="1" fill="hold">
                                          <p:stCondLst>
                                            <p:cond delay="0"/>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42" restart="whenNotActive" fill="hold" evtFilter="cancelBubble" nodeType="interactiveSeq">
                <p:stCondLst>
                  <p:cond evt="onClick" delay="0">
                    <p:tgtEl>
                      <p:spTgt spid="14"/>
                    </p:tgtEl>
                  </p:cond>
                </p:stCondLst>
                <p:endSync evt="end" delay="0">
                  <p:rtn val="all"/>
                </p:endSync>
                <p:childTnLst>
                  <p:par>
                    <p:cTn id="43" fill="hold">
                      <p:stCondLst>
                        <p:cond delay="0"/>
                      </p:stCondLst>
                      <p:childTnLst>
                        <p:par>
                          <p:cTn id="44" fill="hold">
                            <p:stCondLst>
                              <p:cond delay="0"/>
                            </p:stCondLst>
                            <p:childTnLst>
                              <p:par>
                                <p:cTn id="45" presetID="1" presetClass="exit" presetSubtype="0" fill="hold" grpId="1" nodeType="clickEffect">
                                  <p:stCondLst>
                                    <p:cond delay="0"/>
                                  </p:stCondLst>
                                  <p:childTnLst>
                                    <p:set>
                                      <p:cBhvr>
                                        <p:cTn id="46" dur="1" fill="hold">
                                          <p:stCondLst>
                                            <p:cond delay="0"/>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47" restart="whenNotActive" fill="hold" evtFilter="cancelBubble" nodeType="interactiveSeq">
                <p:stCondLst>
                  <p:cond evt="onClick" delay="0">
                    <p:tgtEl>
                      <p:spTgt spid="10"/>
                    </p:tgtEl>
                  </p:cond>
                </p:stCondLst>
                <p:endSync evt="end" delay="0">
                  <p:rtn val="all"/>
                </p:endSync>
                <p:childTnLst>
                  <p:par>
                    <p:cTn id="48" fill="hold">
                      <p:stCondLst>
                        <p:cond delay="0"/>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childTnLst>
                                </p:cTn>
                              </p:par>
                            </p:childTnLst>
                          </p:cTn>
                        </p:par>
                      </p:childTnLst>
                    </p:cTn>
                  </p:par>
                </p:childTnLst>
              </p:cTn>
              <p:nextCondLst>
                <p:cond evt="onClick" delay="0">
                  <p:tgtEl>
                    <p:spTgt spid="10"/>
                  </p:tgtEl>
                </p:cond>
              </p:nextCondLst>
            </p:seq>
            <p:seq concurrent="1" nextAc="seek">
              <p:cTn id="52" restart="whenNotActive" fill="hold" evtFilter="cancelBubble" nodeType="interactiveSeq">
                <p:stCondLst>
                  <p:cond evt="onClick" delay="0">
                    <p:tgtEl>
                      <p:spTgt spid="11"/>
                    </p:tgtEl>
                  </p:cond>
                </p:stCondLst>
                <p:endSync evt="end" delay="0">
                  <p:rtn val="all"/>
                </p:endSync>
                <p:childTnLst>
                  <p:par>
                    <p:cTn id="53" fill="hold">
                      <p:stCondLst>
                        <p:cond delay="0"/>
                      </p:stCondLst>
                      <p:childTnLst>
                        <p:par>
                          <p:cTn id="54" fill="hold">
                            <p:stCondLst>
                              <p:cond delay="0"/>
                            </p:stCondLst>
                            <p:childTnLst>
                              <p:par>
                                <p:cTn id="55" presetID="1" presetClass="entr" presetSubtype="0" fill="hold" grpId="2" nodeType="clickEffect">
                                  <p:stCondLst>
                                    <p:cond delay="0"/>
                                  </p:stCondLst>
                                  <p:childTnLst>
                                    <p:set>
                                      <p:cBhvr>
                                        <p:cTn id="56" dur="1" fill="hold">
                                          <p:stCondLst>
                                            <p:cond delay="0"/>
                                          </p:stCondLst>
                                        </p:cTn>
                                        <p:tgtEl>
                                          <p:spTgt spid="16"/>
                                        </p:tgtEl>
                                        <p:attrNameLst>
                                          <p:attrName>style.visibility</p:attrName>
                                        </p:attrNameLst>
                                      </p:cBhvr>
                                      <p:to>
                                        <p:strVal val="visible"/>
                                      </p:to>
                                    </p:set>
                                  </p:childTnLst>
                                </p:cTn>
                              </p:par>
                            </p:childTnLst>
                          </p:cTn>
                        </p:par>
                      </p:childTnLst>
                    </p:cTn>
                  </p:par>
                </p:childTnLst>
              </p:cTn>
              <p:nextCondLst>
                <p:cond evt="onClick" delay="0">
                  <p:tgtEl>
                    <p:spTgt spid="11"/>
                  </p:tgtEl>
                </p:cond>
              </p:nextCondLst>
            </p:seq>
            <p:seq concurrent="1" nextAc="seek">
              <p:cTn id="57" restart="whenNotActive" fill="hold" evtFilter="cancelBubble" nodeType="interactiveSeq">
                <p:stCondLst>
                  <p:cond evt="onClick" delay="0">
                    <p:tgtEl>
                      <p:spTgt spid="16"/>
                    </p:tgtEl>
                  </p:cond>
                </p:stCondLst>
                <p:endSync evt="end" delay="0">
                  <p:rtn val="all"/>
                </p:endSync>
                <p:childTnLst>
                  <p:par>
                    <p:cTn id="58" fill="hold">
                      <p:stCondLst>
                        <p:cond delay="0"/>
                      </p:stCondLst>
                      <p:childTnLst>
                        <p:par>
                          <p:cTn id="59" fill="hold">
                            <p:stCondLst>
                              <p:cond delay="0"/>
                            </p:stCondLst>
                            <p:childTnLst>
                              <p:par>
                                <p:cTn id="60" presetID="1" presetClass="exit" presetSubtype="0" fill="hold" grpId="1" nodeType="clickEffect">
                                  <p:stCondLst>
                                    <p:cond delay="0"/>
                                  </p:stCondLst>
                                  <p:childTnLst>
                                    <p:set>
                                      <p:cBhvr>
                                        <p:cTn id="61" dur="1" fill="hold">
                                          <p:stCondLst>
                                            <p:cond delay="0"/>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14" grpId="0" animBg="1"/>
      <p:bldP spid="14" grpId="1" animBg="1"/>
      <p:bldP spid="14" grpId="2" animBg="1"/>
      <p:bldP spid="13" grpId="0" animBg="1"/>
      <p:bldP spid="13" grpId="1" animBg="1"/>
      <p:bldP spid="13" grpId="2" animBg="1"/>
      <p:bldP spid="8" grpId="0" animBg="1"/>
      <p:bldP spid="8" grpId="1" animBg="1"/>
      <p:bldP spid="8" grpId="2" animBg="1"/>
      <p:bldP spid="16" grpId="0" animBg="1"/>
      <p:bldP spid="16" grpId="1" animBg="1"/>
      <p:bldP spid="16" grpId="2"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790C16-0B83-919A-37F5-0BEF7632FF6F}"/>
            </a:ext>
          </a:extLst>
        </p:cNvPr>
        <p:cNvGrpSpPr/>
        <p:nvPr/>
      </p:nvGrpSpPr>
      <p:grpSpPr>
        <a:xfrm>
          <a:off x="0" y="0"/>
          <a:ext cx="0" cy="0"/>
          <a:chOff x="0" y="0"/>
          <a:chExt cx="0" cy="0"/>
        </a:xfrm>
      </p:grpSpPr>
      <p:sp>
        <p:nvSpPr>
          <p:cNvPr id="15" name="Rounded Rectangle 46">
            <a:extLst>
              <a:ext uri="{FF2B5EF4-FFF2-40B4-BE49-F238E27FC236}">
                <a16:creationId xmlns:a16="http://schemas.microsoft.com/office/drawing/2014/main" id="{904F771B-BE3A-E51B-AD0E-B78ACB61A914}"/>
              </a:ext>
            </a:extLst>
          </p:cNvPr>
          <p:cNvSpPr/>
          <p:nvPr/>
        </p:nvSpPr>
        <p:spPr>
          <a:xfrm>
            <a:off x="1498600" y="1166345"/>
            <a:ext cx="9194800" cy="5225988"/>
          </a:xfrm>
          <a:prstGeom prst="roundRect">
            <a:avLst>
              <a:gd name="adj" fmla="val 7148"/>
            </a:avLst>
          </a:prstGeom>
          <a:solidFill>
            <a:schemeClr val="bg1">
              <a:alpha val="9136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acts">
            <a:extLst>
              <a:ext uri="{FF2B5EF4-FFF2-40B4-BE49-F238E27FC236}">
                <a16:creationId xmlns:a16="http://schemas.microsoft.com/office/drawing/2014/main" id="{7A742D8D-063A-BE84-C0CF-C1A658803C67}"/>
              </a:ext>
            </a:extLst>
          </p:cNvPr>
          <p:cNvSpPr txBox="1"/>
          <p:nvPr/>
        </p:nvSpPr>
        <p:spPr>
          <a:xfrm>
            <a:off x="1693333" y="1001846"/>
            <a:ext cx="8805334" cy="4413837"/>
          </a:xfrm>
          <a:prstGeom prst="rect">
            <a:avLst/>
          </a:prstGeom>
          <a:noFill/>
        </p:spPr>
        <p:txBody>
          <a:bodyPr wrap="square">
            <a:spAutoFit/>
          </a:bodyPr>
          <a:lstStyle/>
          <a:p>
            <a:pPr algn="ctr" fontAlgn="base">
              <a:lnSpc>
                <a:spcPct val="250000"/>
              </a:lnSpc>
              <a:spcAft>
                <a:spcPts val="6000"/>
              </a:spcAft>
            </a:pPr>
            <a:r>
              <a:rPr lang="en-AU" sz="1600" dirty="0">
                <a:solidFill>
                  <a:srgbClr val="414141"/>
                </a:solidFill>
                <a:latin typeface="Sztosfixed" pitchFamily="2" charset="0"/>
                <a:ea typeface="Sztosfixed" pitchFamily="2" charset="0"/>
                <a:cs typeface="Sztosfixed" pitchFamily="2" charset="0"/>
              </a:rPr>
              <a:t>5.   Mushrooms are a good source of iron, which helps carry oxygen in the blood.</a:t>
            </a:r>
          </a:p>
          <a:p>
            <a:pPr algn="ctr" fontAlgn="base">
              <a:spcAft>
                <a:spcPts val="5400"/>
              </a:spcAft>
            </a:pPr>
            <a:r>
              <a:rPr lang="en-AU" sz="1600" dirty="0">
                <a:solidFill>
                  <a:srgbClr val="414141"/>
                </a:solidFill>
                <a:latin typeface="Sztosfixed" pitchFamily="2" charset="0"/>
                <a:ea typeface="Sztosfixed" pitchFamily="2" charset="0"/>
                <a:cs typeface="Sztosfixed" pitchFamily="2" charset="0"/>
              </a:rPr>
              <a:t>6.   You can replace meat with mushrooms in some meals because they have a similar texture and some protein.</a:t>
            </a:r>
          </a:p>
          <a:p>
            <a:pPr algn="ctr" fontAlgn="base">
              <a:lnSpc>
                <a:spcPct val="250000"/>
              </a:lnSpc>
              <a:spcAft>
                <a:spcPts val="4800"/>
              </a:spcAft>
            </a:pPr>
            <a:r>
              <a:rPr lang="en-AU" sz="1600" dirty="0">
                <a:solidFill>
                  <a:srgbClr val="414141"/>
                </a:solidFill>
                <a:latin typeface="Sztosfixed" pitchFamily="2" charset="0"/>
                <a:ea typeface="Sztosfixed" pitchFamily="2" charset="0"/>
                <a:cs typeface="Sztosfixed" pitchFamily="2" charset="0"/>
              </a:rPr>
              <a:t>7.   All mushrooms sold in supermarkets are safe to eat.</a:t>
            </a:r>
          </a:p>
          <a:p>
            <a:pPr algn="ctr" fontAlgn="base">
              <a:lnSpc>
                <a:spcPct val="250000"/>
              </a:lnSpc>
              <a:spcAft>
                <a:spcPts val="4800"/>
              </a:spcAft>
            </a:pPr>
            <a:r>
              <a:rPr lang="en-AU" sz="1600" dirty="0">
                <a:solidFill>
                  <a:srgbClr val="414141"/>
                </a:solidFill>
                <a:latin typeface="Sztosfixed" pitchFamily="2" charset="0"/>
                <a:ea typeface="Sztosfixed" pitchFamily="2" charset="0"/>
                <a:cs typeface="Sztosfixed" pitchFamily="2" charset="0"/>
              </a:rPr>
              <a:t>8.   Mushrooms can help regulate blood sugar levels. </a:t>
            </a:r>
          </a:p>
        </p:txBody>
      </p:sp>
      <p:sp>
        <p:nvSpPr>
          <p:cNvPr id="2" name="Title 1">
            <a:extLst>
              <a:ext uri="{FF2B5EF4-FFF2-40B4-BE49-F238E27FC236}">
                <a16:creationId xmlns:a16="http://schemas.microsoft.com/office/drawing/2014/main" id="{D557D5E9-D2CF-1EB0-CFD2-9A0A67FB7E73}"/>
              </a:ext>
            </a:extLst>
          </p:cNvPr>
          <p:cNvSpPr txBox="1">
            <a:spLocks/>
          </p:cNvSpPr>
          <p:nvPr/>
        </p:nvSpPr>
        <p:spPr>
          <a:xfrm>
            <a:off x="1610020" y="352330"/>
            <a:ext cx="8971960" cy="53545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rgbClr val="9B2242"/>
                </a:solidFill>
                <a:latin typeface="Sztosfixed" pitchFamily="2" charset="77"/>
                <a:ea typeface="Sztosfixed" pitchFamily="2" charset="77"/>
                <a:cs typeface="Sztosfixed" pitchFamily="2" charset="77"/>
              </a:rPr>
              <a:t>Mushroom Quiz</a:t>
            </a:r>
          </a:p>
        </p:txBody>
      </p:sp>
      <p:sp>
        <p:nvSpPr>
          <p:cNvPr id="5" name="2t">
            <a:extLst>
              <a:ext uri="{FF2B5EF4-FFF2-40B4-BE49-F238E27FC236}">
                <a16:creationId xmlns:a16="http://schemas.microsoft.com/office/drawing/2014/main" id="{C103CACA-DB7F-7049-6C3B-4F083C9B3E2F}"/>
              </a:ext>
            </a:extLst>
          </p:cNvPr>
          <p:cNvSpPr/>
          <p:nvPr/>
        </p:nvSpPr>
        <p:spPr>
          <a:xfrm>
            <a:off x="4662502" y="1744488"/>
            <a:ext cx="1335378" cy="446586"/>
          </a:xfrm>
          <a:prstGeom prst="roundRect">
            <a:avLst>
              <a:gd name="adj" fmla="val 37075"/>
            </a:avLst>
          </a:prstGeom>
          <a:solidFill>
            <a:srgbClr val="3EA3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600" dirty="0">
                <a:solidFill>
                  <a:schemeClr val="bg1"/>
                </a:solidFill>
                <a:latin typeface="SZTOS MEDIUM" pitchFamily="2" charset="77"/>
                <a:ea typeface="SZTOS MEDIUM" pitchFamily="2" charset="77"/>
                <a:cs typeface="SZTOS MEDIUM" pitchFamily="2" charset="77"/>
              </a:rPr>
              <a:t>True</a:t>
            </a:r>
            <a:endParaRPr lang="en-US" sz="1600" dirty="0">
              <a:solidFill>
                <a:schemeClr val="bg1"/>
              </a:solidFill>
            </a:endParaRPr>
          </a:p>
        </p:txBody>
      </p:sp>
      <p:sp>
        <p:nvSpPr>
          <p:cNvPr id="6" name="2f">
            <a:extLst>
              <a:ext uri="{FF2B5EF4-FFF2-40B4-BE49-F238E27FC236}">
                <a16:creationId xmlns:a16="http://schemas.microsoft.com/office/drawing/2014/main" id="{E761550B-D34A-B9F5-D71E-641795525222}"/>
              </a:ext>
            </a:extLst>
          </p:cNvPr>
          <p:cNvSpPr/>
          <p:nvPr/>
        </p:nvSpPr>
        <p:spPr>
          <a:xfrm>
            <a:off x="6194121" y="1744488"/>
            <a:ext cx="1335378" cy="446586"/>
          </a:xfrm>
          <a:prstGeom prst="roundRect">
            <a:avLst>
              <a:gd name="adj" fmla="val 37075"/>
            </a:avLst>
          </a:prstGeom>
          <a:solidFill>
            <a:srgbClr val="F546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600" dirty="0">
                <a:solidFill>
                  <a:schemeClr val="bg1"/>
                </a:solidFill>
                <a:latin typeface="SZTOS MEDIUM" pitchFamily="2" charset="77"/>
                <a:ea typeface="SZTOS MEDIUM" pitchFamily="2" charset="77"/>
                <a:cs typeface="SZTOS MEDIUM" pitchFamily="2" charset="77"/>
              </a:rPr>
              <a:t>False</a:t>
            </a:r>
            <a:endParaRPr lang="en-US" sz="1600" dirty="0">
              <a:solidFill>
                <a:schemeClr val="bg1"/>
              </a:solidFill>
            </a:endParaRPr>
          </a:p>
        </p:txBody>
      </p:sp>
      <p:sp>
        <p:nvSpPr>
          <p:cNvPr id="7" name="3t">
            <a:extLst>
              <a:ext uri="{FF2B5EF4-FFF2-40B4-BE49-F238E27FC236}">
                <a16:creationId xmlns:a16="http://schemas.microsoft.com/office/drawing/2014/main" id="{90BDD6E2-576D-DF60-C315-BF8438739816}"/>
              </a:ext>
            </a:extLst>
          </p:cNvPr>
          <p:cNvSpPr/>
          <p:nvPr/>
        </p:nvSpPr>
        <p:spPr>
          <a:xfrm>
            <a:off x="4662502" y="4323085"/>
            <a:ext cx="1335378" cy="446586"/>
          </a:xfrm>
          <a:prstGeom prst="roundRect">
            <a:avLst>
              <a:gd name="adj" fmla="val 37075"/>
            </a:avLst>
          </a:prstGeom>
          <a:solidFill>
            <a:srgbClr val="3EA3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600" dirty="0">
                <a:solidFill>
                  <a:schemeClr val="bg1"/>
                </a:solidFill>
                <a:latin typeface="SZTOS MEDIUM" pitchFamily="2" charset="77"/>
                <a:ea typeface="SZTOS MEDIUM" pitchFamily="2" charset="77"/>
                <a:cs typeface="SZTOS MEDIUM" pitchFamily="2" charset="77"/>
              </a:rPr>
              <a:t>True</a:t>
            </a:r>
            <a:endParaRPr lang="en-US" sz="1600" dirty="0">
              <a:solidFill>
                <a:schemeClr val="bg1"/>
              </a:solidFill>
            </a:endParaRPr>
          </a:p>
        </p:txBody>
      </p:sp>
      <p:sp>
        <p:nvSpPr>
          <p:cNvPr id="9" name="3f">
            <a:extLst>
              <a:ext uri="{FF2B5EF4-FFF2-40B4-BE49-F238E27FC236}">
                <a16:creationId xmlns:a16="http://schemas.microsoft.com/office/drawing/2014/main" id="{38BBFF3F-DF6A-46DF-8A61-B00FE275576E}"/>
              </a:ext>
            </a:extLst>
          </p:cNvPr>
          <p:cNvSpPr/>
          <p:nvPr/>
        </p:nvSpPr>
        <p:spPr>
          <a:xfrm>
            <a:off x="6194121" y="4323085"/>
            <a:ext cx="1335378" cy="446586"/>
          </a:xfrm>
          <a:prstGeom prst="roundRect">
            <a:avLst>
              <a:gd name="adj" fmla="val 37075"/>
            </a:avLst>
          </a:prstGeom>
          <a:solidFill>
            <a:srgbClr val="F546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600" dirty="0">
                <a:solidFill>
                  <a:schemeClr val="bg1"/>
                </a:solidFill>
                <a:latin typeface="SZTOS MEDIUM" pitchFamily="2" charset="77"/>
                <a:ea typeface="SZTOS MEDIUM" pitchFamily="2" charset="77"/>
                <a:cs typeface="SZTOS MEDIUM" pitchFamily="2" charset="77"/>
              </a:rPr>
              <a:t>False</a:t>
            </a:r>
            <a:endParaRPr lang="en-US" sz="1600" dirty="0">
              <a:solidFill>
                <a:schemeClr val="bg1"/>
              </a:solidFill>
            </a:endParaRPr>
          </a:p>
        </p:txBody>
      </p:sp>
      <p:sp>
        <p:nvSpPr>
          <p:cNvPr id="14" name="3">
            <a:extLst>
              <a:ext uri="{FF2B5EF4-FFF2-40B4-BE49-F238E27FC236}">
                <a16:creationId xmlns:a16="http://schemas.microsoft.com/office/drawing/2014/main" id="{6BBF908D-E347-D57A-E33B-0D6FB6FA4C2D}"/>
              </a:ext>
            </a:extLst>
          </p:cNvPr>
          <p:cNvSpPr/>
          <p:nvPr/>
        </p:nvSpPr>
        <p:spPr>
          <a:xfrm>
            <a:off x="2514600" y="4323085"/>
            <a:ext cx="7162800" cy="446585"/>
          </a:xfrm>
          <a:prstGeom prst="roundRect">
            <a:avLst>
              <a:gd name="adj" fmla="val 37075"/>
            </a:avLst>
          </a:prstGeom>
          <a:solidFill>
            <a:srgbClr val="3EA3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600" dirty="0">
                <a:solidFill>
                  <a:schemeClr val="bg1"/>
                </a:solidFill>
                <a:latin typeface="SZTOS MEDIUM" pitchFamily="2" charset="77"/>
                <a:ea typeface="SZTOS MEDIUM" pitchFamily="2" charset="77"/>
                <a:cs typeface="SZTOS MEDIUM" pitchFamily="2" charset="77"/>
              </a:rPr>
              <a:t>True - </a:t>
            </a:r>
            <a:r>
              <a:rPr lang="en-AU" sz="1600" dirty="0">
                <a:solidFill>
                  <a:schemeClr val="bg1"/>
                </a:solidFill>
                <a:latin typeface="Montserrat" pitchFamily="2" charset="77"/>
                <a:ea typeface="SZTOS MEDIUM" pitchFamily="2" charset="77"/>
                <a:cs typeface="SZTOS MEDIUM" pitchFamily="2" charset="77"/>
              </a:rPr>
              <a:t> but wild mushrooms can be toxic!</a:t>
            </a:r>
            <a:endParaRPr lang="en-US" sz="1600" dirty="0">
              <a:solidFill>
                <a:schemeClr val="bg1"/>
              </a:solidFill>
              <a:latin typeface="Montserrat" pitchFamily="2" charset="77"/>
            </a:endParaRPr>
          </a:p>
        </p:txBody>
      </p:sp>
      <p:sp>
        <p:nvSpPr>
          <p:cNvPr id="13" name="2">
            <a:extLst>
              <a:ext uri="{FF2B5EF4-FFF2-40B4-BE49-F238E27FC236}">
                <a16:creationId xmlns:a16="http://schemas.microsoft.com/office/drawing/2014/main" id="{7706505E-86E2-E5C2-2D11-F5017E4F7152}"/>
              </a:ext>
            </a:extLst>
          </p:cNvPr>
          <p:cNvSpPr/>
          <p:nvPr/>
        </p:nvSpPr>
        <p:spPr>
          <a:xfrm>
            <a:off x="2514601" y="1744488"/>
            <a:ext cx="7162800" cy="446585"/>
          </a:xfrm>
          <a:prstGeom prst="roundRect">
            <a:avLst>
              <a:gd name="adj" fmla="val 37075"/>
            </a:avLst>
          </a:prstGeom>
          <a:solidFill>
            <a:srgbClr val="3EA3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600" dirty="0">
                <a:solidFill>
                  <a:schemeClr val="bg1"/>
                </a:solidFill>
                <a:latin typeface="SZTOS MEDIUM" pitchFamily="2" charset="77"/>
                <a:ea typeface="SZTOS MEDIUM" pitchFamily="2" charset="77"/>
                <a:cs typeface="SZTOS MEDIUM" pitchFamily="2" charset="77"/>
              </a:rPr>
              <a:t>True - </a:t>
            </a:r>
            <a:r>
              <a:rPr lang="en-AU" sz="1600" dirty="0">
                <a:solidFill>
                  <a:schemeClr val="bg1"/>
                </a:solidFill>
                <a:latin typeface="Montserrat" pitchFamily="2" charset="77"/>
                <a:ea typeface="SZTOS MEDIUM" pitchFamily="2" charset="77"/>
                <a:cs typeface="SZTOS MEDIUM" pitchFamily="2" charset="77"/>
              </a:rPr>
              <a:t>they contain a small amount of plant-based iron!</a:t>
            </a:r>
            <a:endParaRPr lang="en-US" sz="1600" dirty="0">
              <a:solidFill>
                <a:schemeClr val="bg1"/>
              </a:solidFill>
              <a:latin typeface="Montserrat" pitchFamily="2" charset="77"/>
            </a:endParaRPr>
          </a:p>
        </p:txBody>
      </p:sp>
      <p:grpSp>
        <p:nvGrpSpPr>
          <p:cNvPr id="4" name="menu">
            <a:extLst>
              <a:ext uri="{FF2B5EF4-FFF2-40B4-BE49-F238E27FC236}">
                <a16:creationId xmlns:a16="http://schemas.microsoft.com/office/drawing/2014/main" id="{9B016425-E12C-D6C8-01F6-6B9BB526342E}"/>
              </a:ext>
            </a:extLst>
          </p:cNvPr>
          <p:cNvGrpSpPr/>
          <p:nvPr/>
        </p:nvGrpSpPr>
        <p:grpSpPr>
          <a:xfrm>
            <a:off x="11474101" y="2871719"/>
            <a:ext cx="460535" cy="1114561"/>
            <a:chOff x="151927" y="2325786"/>
            <a:chExt cx="260682" cy="630889"/>
          </a:xfrm>
        </p:grpSpPr>
        <p:sp>
          <p:nvSpPr>
            <p:cNvPr id="12" name="Rectangle: Rounded Corners 63">
              <a:extLst>
                <a:ext uri="{FF2B5EF4-FFF2-40B4-BE49-F238E27FC236}">
                  <a16:creationId xmlns:a16="http://schemas.microsoft.com/office/drawing/2014/main" id="{2D88D51D-56FA-F3A6-74BE-6131106E937C}"/>
                </a:ext>
              </a:extLst>
            </p:cNvPr>
            <p:cNvSpPr/>
            <p:nvPr/>
          </p:nvSpPr>
          <p:spPr>
            <a:xfrm rot="10800000">
              <a:off x="151927" y="2325786"/>
              <a:ext cx="260682" cy="630889"/>
            </a:xfrm>
            <a:prstGeom prst="roundRect">
              <a:avLst>
                <a:gd name="adj" fmla="val 50000"/>
              </a:avLst>
            </a:prstGeom>
            <a:solidFill>
              <a:srgbClr val="FBF7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highlight>
                  <a:srgbClr val="FFFF00"/>
                </a:highlight>
              </a:endParaRPr>
            </a:p>
          </p:txBody>
        </p:sp>
        <p:pic>
          <p:nvPicPr>
            <p:cNvPr id="17" name="a4">
              <a:hlinkClick r:id="" action="ppaction://hlinkshowjump?jump=nextslide"/>
              <a:extLst>
                <a:ext uri="{FF2B5EF4-FFF2-40B4-BE49-F238E27FC236}">
                  <a16:creationId xmlns:a16="http://schemas.microsoft.com/office/drawing/2014/main" id="{0A407D22-746E-AB48-25E0-17A3010B8D83}"/>
                </a:ext>
              </a:extLst>
            </p:cNvPr>
            <p:cNvPicPr>
              <a:picLocks noChangeAspect="1"/>
            </p:cNvPicPr>
            <p:nvPr/>
          </p:nvPicPr>
          <p:blipFill>
            <a:blip r:embed="rId3"/>
            <a:srcRect/>
            <a:stretch/>
          </p:blipFill>
          <p:spPr>
            <a:xfrm>
              <a:off x="204687" y="2740767"/>
              <a:ext cx="154441" cy="106747"/>
            </a:xfrm>
            <a:prstGeom prst="rect">
              <a:avLst/>
            </a:prstGeom>
          </p:spPr>
        </p:pic>
        <p:pic>
          <p:nvPicPr>
            <p:cNvPr id="18" name="a4">
              <a:hlinkClick r:id="" action="ppaction://hlinkshowjump?jump=previousslide"/>
              <a:extLst>
                <a:ext uri="{FF2B5EF4-FFF2-40B4-BE49-F238E27FC236}">
                  <a16:creationId xmlns:a16="http://schemas.microsoft.com/office/drawing/2014/main" id="{D3E906BF-EFFA-373F-1DB9-3C2CAF02B867}"/>
                </a:ext>
              </a:extLst>
            </p:cNvPr>
            <p:cNvPicPr>
              <a:picLocks noChangeAspect="1"/>
            </p:cNvPicPr>
            <p:nvPr/>
          </p:nvPicPr>
          <p:blipFill>
            <a:blip r:embed="rId3"/>
            <a:srcRect/>
            <a:stretch/>
          </p:blipFill>
          <p:spPr>
            <a:xfrm rot="10800000">
              <a:off x="204687" y="2434554"/>
              <a:ext cx="154441" cy="106747"/>
            </a:xfrm>
            <a:prstGeom prst="rect">
              <a:avLst/>
            </a:prstGeom>
          </p:spPr>
        </p:pic>
      </p:grpSp>
      <p:sp>
        <p:nvSpPr>
          <p:cNvPr id="21" name="2t">
            <a:extLst>
              <a:ext uri="{FF2B5EF4-FFF2-40B4-BE49-F238E27FC236}">
                <a16:creationId xmlns:a16="http://schemas.microsoft.com/office/drawing/2014/main" id="{C64E04BF-91C3-E4B9-1710-20FB01308B21}"/>
              </a:ext>
            </a:extLst>
          </p:cNvPr>
          <p:cNvSpPr/>
          <p:nvPr/>
        </p:nvSpPr>
        <p:spPr>
          <a:xfrm>
            <a:off x="4662502" y="3063873"/>
            <a:ext cx="1335378" cy="446586"/>
          </a:xfrm>
          <a:prstGeom prst="roundRect">
            <a:avLst>
              <a:gd name="adj" fmla="val 37075"/>
            </a:avLst>
          </a:prstGeom>
          <a:solidFill>
            <a:srgbClr val="3EA3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600" dirty="0">
                <a:solidFill>
                  <a:schemeClr val="bg1"/>
                </a:solidFill>
                <a:latin typeface="SZTOS MEDIUM" pitchFamily="2" charset="77"/>
                <a:ea typeface="SZTOS MEDIUM" pitchFamily="2" charset="77"/>
                <a:cs typeface="SZTOS MEDIUM" pitchFamily="2" charset="77"/>
              </a:rPr>
              <a:t>True</a:t>
            </a:r>
            <a:endParaRPr lang="en-US" sz="1600" dirty="0">
              <a:solidFill>
                <a:schemeClr val="bg1"/>
              </a:solidFill>
            </a:endParaRPr>
          </a:p>
        </p:txBody>
      </p:sp>
      <p:sp>
        <p:nvSpPr>
          <p:cNvPr id="22" name="2f">
            <a:extLst>
              <a:ext uri="{FF2B5EF4-FFF2-40B4-BE49-F238E27FC236}">
                <a16:creationId xmlns:a16="http://schemas.microsoft.com/office/drawing/2014/main" id="{1C0DFF03-8193-CD53-8F2E-32CFE012F235}"/>
              </a:ext>
            </a:extLst>
          </p:cNvPr>
          <p:cNvSpPr/>
          <p:nvPr/>
        </p:nvSpPr>
        <p:spPr>
          <a:xfrm>
            <a:off x="6194121" y="3063873"/>
            <a:ext cx="1335378" cy="446586"/>
          </a:xfrm>
          <a:prstGeom prst="roundRect">
            <a:avLst>
              <a:gd name="adj" fmla="val 37075"/>
            </a:avLst>
          </a:prstGeom>
          <a:solidFill>
            <a:srgbClr val="F546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600" dirty="0">
                <a:solidFill>
                  <a:schemeClr val="bg1"/>
                </a:solidFill>
                <a:latin typeface="SZTOS MEDIUM" pitchFamily="2" charset="77"/>
                <a:ea typeface="SZTOS MEDIUM" pitchFamily="2" charset="77"/>
                <a:cs typeface="SZTOS MEDIUM" pitchFamily="2" charset="77"/>
              </a:rPr>
              <a:t>False</a:t>
            </a:r>
            <a:endParaRPr lang="en-US" sz="1600" dirty="0">
              <a:solidFill>
                <a:schemeClr val="bg1"/>
              </a:solidFill>
            </a:endParaRPr>
          </a:p>
        </p:txBody>
      </p:sp>
      <p:sp>
        <p:nvSpPr>
          <p:cNvPr id="23" name="2">
            <a:extLst>
              <a:ext uri="{FF2B5EF4-FFF2-40B4-BE49-F238E27FC236}">
                <a16:creationId xmlns:a16="http://schemas.microsoft.com/office/drawing/2014/main" id="{C0EFA029-FAB2-3629-08DF-7685C2E1020E}"/>
              </a:ext>
            </a:extLst>
          </p:cNvPr>
          <p:cNvSpPr/>
          <p:nvPr/>
        </p:nvSpPr>
        <p:spPr>
          <a:xfrm>
            <a:off x="2514601" y="3063873"/>
            <a:ext cx="7162800" cy="446585"/>
          </a:xfrm>
          <a:prstGeom prst="roundRect">
            <a:avLst>
              <a:gd name="adj" fmla="val 37075"/>
            </a:avLst>
          </a:prstGeom>
          <a:solidFill>
            <a:srgbClr val="3EA3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600" dirty="0">
                <a:solidFill>
                  <a:schemeClr val="bg1"/>
                </a:solidFill>
                <a:latin typeface="SZTOS MEDIUM" pitchFamily="2" charset="77"/>
                <a:ea typeface="SZTOS MEDIUM" pitchFamily="2" charset="77"/>
                <a:cs typeface="SZTOS MEDIUM" pitchFamily="2" charset="77"/>
              </a:rPr>
              <a:t>True - </a:t>
            </a:r>
            <a:r>
              <a:rPr lang="en-AU" sz="1600" dirty="0">
                <a:solidFill>
                  <a:schemeClr val="bg1"/>
                </a:solidFill>
                <a:latin typeface="Montserrat" pitchFamily="2" charset="77"/>
                <a:ea typeface="SZTOS MEDIUM" pitchFamily="2" charset="77"/>
                <a:cs typeface="SZTOS MEDIUM" pitchFamily="2" charset="77"/>
              </a:rPr>
              <a:t>they are often used as a meat alternative!</a:t>
            </a:r>
            <a:endParaRPr lang="en-US" sz="1600" dirty="0">
              <a:solidFill>
                <a:schemeClr val="bg1"/>
              </a:solidFill>
              <a:latin typeface="Montserrat" pitchFamily="2" charset="77"/>
            </a:endParaRPr>
          </a:p>
        </p:txBody>
      </p:sp>
      <p:sp>
        <p:nvSpPr>
          <p:cNvPr id="24" name="2t">
            <a:extLst>
              <a:ext uri="{FF2B5EF4-FFF2-40B4-BE49-F238E27FC236}">
                <a16:creationId xmlns:a16="http://schemas.microsoft.com/office/drawing/2014/main" id="{2C029234-05E5-10A5-4F01-47AB78C67D9D}"/>
              </a:ext>
            </a:extLst>
          </p:cNvPr>
          <p:cNvSpPr/>
          <p:nvPr/>
        </p:nvSpPr>
        <p:spPr>
          <a:xfrm>
            <a:off x="4662502" y="5592754"/>
            <a:ext cx="1335378" cy="446586"/>
          </a:xfrm>
          <a:prstGeom prst="roundRect">
            <a:avLst>
              <a:gd name="adj" fmla="val 37075"/>
            </a:avLst>
          </a:prstGeom>
          <a:solidFill>
            <a:srgbClr val="3EA3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600" dirty="0">
                <a:solidFill>
                  <a:schemeClr val="bg1"/>
                </a:solidFill>
                <a:latin typeface="SZTOS MEDIUM" pitchFamily="2" charset="77"/>
                <a:ea typeface="SZTOS MEDIUM" pitchFamily="2" charset="77"/>
                <a:cs typeface="SZTOS MEDIUM" pitchFamily="2" charset="77"/>
              </a:rPr>
              <a:t>True</a:t>
            </a:r>
            <a:endParaRPr lang="en-US" sz="1600" dirty="0">
              <a:solidFill>
                <a:schemeClr val="bg1"/>
              </a:solidFill>
            </a:endParaRPr>
          </a:p>
        </p:txBody>
      </p:sp>
      <p:sp>
        <p:nvSpPr>
          <p:cNvPr id="25" name="2f">
            <a:extLst>
              <a:ext uri="{FF2B5EF4-FFF2-40B4-BE49-F238E27FC236}">
                <a16:creationId xmlns:a16="http://schemas.microsoft.com/office/drawing/2014/main" id="{DB9F4D4A-0447-5E8E-7CDF-F3F9404A5872}"/>
              </a:ext>
            </a:extLst>
          </p:cNvPr>
          <p:cNvSpPr/>
          <p:nvPr/>
        </p:nvSpPr>
        <p:spPr>
          <a:xfrm>
            <a:off x="6194121" y="5592754"/>
            <a:ext cx="1335378" cy="446586"/>
          </a:xfrm>
          <a:prstGeom prst="roundRect">
            <a:avLst>
              <a:gd name="adj" fmla="val 37075"/>
            </a:avLst>
          </a:prstGeom>
          <a:solidFill>
            <a:srgbClr val="F546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600" dirty="0">
                <a:solidFill>
                  <a:schemeClr val="bg1"/>
                </a:solidFill>
                <a:latin typeface="SZTOS MEDIUM" pitchFamily="2" charset="77"/>
                <a:ea typeface="SZTOS MEDIUM" pitchFamily="2" charset="77"/>
                <a:cs typeface="SZTOS MEDIUM" pitchFamily="2" charset="77"/>
              </a:rPr>
              <a:t>False</a:t>
            </a:r>
            <a:endParaRPr lang="en-US" sz="1600" dirty="0">
              <a:solidFill>
                <a:schemeClr val="bg1"/>
              </a:solidFill>
            </a:endParaRPr>
          </a:p>
        </p:txBody>
      </p:sp>
      <p:sp>
        <p:nvSpPr>
          <p:cNvPr id="26" name="2">
            <a:extLst>
              <a:ext uri="{FF2B5EF4-FFF2-40B4-BE49-F238E27FC236}">
                <a16:creationId xmlns:a16="http://schemas.microsoft.com/office/drawing/2014/main" id="{4E1C4A98-6F57-BF8D-727F-1A01B48D3506}"/>
              </a:ext>
            </a:extLst>
          </p:cNvPr>
          <p:cNvSpPr/>
          <p:nvPr/>
        </p:nvSpPr>
        <p:spPr>
          <a:xfrm>
            <a:off x="2514601" y="5481680"/>
            <a:ext cx="7162800" cy="680632"/>
          </a:xfrm>
          <a:prstGeom prst="roundRect">
            <a:avLst>
              <a:gd name="adj" fmla="val 15928"/>
            </a:avLst>
          </a:prstGeom>
          <a:solidFill>
            <a:srgbClr val="3EA3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600" dirty="0">
                <a:solidFill>
                  <a:schemeClr val="bg1"/>
                </a:solidFill>
                <a:latin typeface="SZTOS MEDIUM" pitchFamily="2" charset="77"/>
                <a:ea typeface="SZTOS MEDIUM" pitchFamily="2" charset="77"/>
                <a:cs typeface="SZTOS MEDIUM" pitchFamily="2" charset="77"/>
              </a:rPr>
              <a:t>True - </a:t>
            </a:r>
            <a:r>
              <a:rPr lang="en-AU" sz="1600" dirty="0">
                <a:solidFill>
                  <a:schemeClr val="bg1"/>
                </a:solidFill>
                <a:latin typeface="Montserrat" pitchFamily="2" charset="77"/>
                <a:ea typeface="SZTOS MEDIUM" pitchFamily="2" charset="77"/>
                <a:cs typeface="SZTOS MEDIUM" pitchFamily="2" charset="77"/>
              </a:rPr>
              <a:t>they have fibre and compounds that may help balance blood sugar!</a:t>
            </a:r>
            <a:endParaRPr lang="en-US" sz="1600" dirty="0">
              <a:solidFill>
                <a:schemeClr val="bg1"/>
              </a:solidFill>
              <a:latin typeface="Montserrat" pitchFamily="2" charset="77"/>
            </a:endParaRPr>
          </a:p>
        </p:txBody>
      </p:sp>
      <p:sp>
        <p:nvSpPr>
          <p:cNvPr id="28" name="Google Shape;151;p10">
            <a:extLst>
              <a:ext uri="{FF2B5EF4-FFF2-40B4-BE49-F238E27FC236}">
                <a16:creationId xmlns:a16="http://schemas.microsoft.com/office/drawing/2014/main" id="{B7A7F8AF-B9DC-0BA6-B30E-78B12104E5F0}"/>
              </a:ext>
            </a:extLst>
          </p:cNvPr>
          <p:cNvSpPr txBox="1">
            <a:spLocks/>
          </p:cNvSpPr>
          <p:nvPr/>
        </p:nvSpPr>
        <p:spPr>
          <a:xfrm>
            <a:off x="10871200" y="6318135"/>
            <a:ext cx="970231" cy="393600"/>
          </a:xfrm>
          <a:prstGeom prst="rect">
            <a:avLst/>
          </a:prstGeom>
          <a:no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buSzPts val="1400"/>
            </a:pPr>
            <a:fld id="{00000000-1234-1234-1234-123412341234}" type="slidenum">
              <a:rPr lang="en" sz="2000" b="1" smtClean="0">
                <a:solidFill>
                  <a:schemeClr val="bg1"/>
                </a:solidFill>
                <a:latin typeface="Sztosfixed" pitchFamily="2" charset="77"/>
                <a:ea typeface="Sztosfixed" pitchFamily="2" charset="77"/>
                <a:cs typeface="Sztosfixed" pitchFamily="2" charset="77"/>
              </a:rPr>
              <a:pPr algn="r">
                <a:buSzPts val="1400"/>
              </a:pPr>
              <a:t>39</a:t>
            </a:fld>
            <a:endParaRPr lang="en" sz="2000" b="1" dirty="0">
              <a:solidFill>
                <a:schemeClr val="bg1"/>
              </a:solidFill>
              <a:latin typeface="Sztosfixed" pitchFamily="2" charset="77"/>
              <a:ea typeface="Sztosfixed" pitchFamily="2" charset="77"/>
              <a:cs typeface="Sztosfixed" pitchFamily="2" charset="77"/>
            </a:endParaRPr>
          </a:p>
        </p:txBody>
      </p:sp>
    </p:spTree>
    <p:extLst>
      <p:ext uri="{BB962C8B-B14F-4D97-AF65-F5344CB8AC3E}">
        <p14:creationId xmlns:p14="http://schemas.microsoft.com/office/powerpoint/2010/main" val="2336801925"/>
      </p:ext>
    </p:extLst>
  </p:cSld>
  <p:clrMapOvr>
    <a:masterClrMapping/>
  </p:clrMapOvr>
  <p:transition spd="slow" advClick="0">
    <p:push dir="u"/>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nextCondLst>
                <p:cond evt="onClick" delay="0">
                  <p:tgtEl>
                    <p:spTgt spid="5"/>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grpId="2" nodeType="clickEffect">
                                  <p:stCondLst>
                                    <p:cond delay="0"/>
                                  </p:stCondLst>
                                  <p:childTnLst>
                                    <p:set>
                                      <p:cBhvr>
                                        <p:cTn id="11" dur="1" fill="hold">
                                          <p:stCondLst>
                                            <p:cond delay="0"/>
                                          </p:stCondLst>
                                        </p:cTn>
                                        <p:tgtEl>
                                          <p:spTgt spid="13"/>
                                        </p:tgtEl>
                                        <p:attrNameLst>
                                          <p:attrName>style.visibility</p:attrName>
                                        </p:attrNameLst>
                                      </p:cBhvr>
                                      <p:to>
                                        <p:strVal val="visible"/>
                                      </p:to>
                                    </p:set>
                                  </p:childTnLst>
                                </p:cTn>
                              </p:par>
                            </p:childTnLst>
                          </p:cTn>
                        </p:par>
                      </p:childTnLst>
                    </p:cTn>
                  </p:par>
                </p:childTnLst>
              </p:cTn>
              <p:nextCondLst>
                <p:cond evt="onClick" delay="0">
                  <p:tgtEl>
                    <p:spTgt spid="6"/>
                  </p:tgtEl>
                </p:cond>
              </p:nextCondLst>
            </p:seq>
            <p:seq concurrent="1" nextAc="seek">
              <p:cTn id="12" restart="whenNotActive" fill="hold" evtFilter="cancelBubble" nodeType="interactiveSeq">
                <p:stCondLst>
                  <p:cond evt="onClick" delay="0">
                    <p:tgtEl>
                      <p:spTgt spid="7"/>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childTnLst>
              </p:cTn>
              <p:nextCondLst>
                <p:cond evt="onClick" delay="0">
                  <p:tgtEl>
                    <p:spTgt spid="7"/>
                  </p:tgtEl>
                </p:cond>
              </p:nextCondLst>
            </p:seq>
            <p:seq concurrent="1" nextAc="seek">
              <p:cTn id="17" restart="whenNotActive" fill="hold" evtFilter="cancelBubble" nodeType="interactiveSeq">
                <p:stCondLst>
                  <p:cond evt="onClick" delay="0">
                    <p:tgtEl>
                      <p:spTgt spid="9"/>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grpId="2" nodeType="clickEffect">
                                  <p:stCondLst>
                                    <p:cond delay="0"/>
                                  </p:stCondLst>
                                  <p:childTnLst>
                                    <p:set>
                                      <p:cBhvr>
                                        <p:cTn id="21" dur="1" fill="hold">
                                          <p:stCondLst>
                                            <p:cond delay="0"/>
                                          </p:stCondLst>
                                        </p:cTn>
                                        <p:tgtEl>
                                          <p:spTgt spid="14"/>
                                        </p:tgtEl>
                                        <p:attrNameLst>
                                          <p:attrName>style.visibility</p:attrName>
                                        </p:attrNameLst>
                                      </p:cBhvr>
                                      <p:to>
                                        <p:strVal val="visible"/>
                                      </p:to>
                                    </p:set>
                                  </p:childTnLst>
                                </p:cTn>
                              </p:par>
                            </p:childTnLst>
                          </p:cTn>
                        </p:par>
                      </p:childTnLst>
                    </p:cTn>
                  </p:par>
                </p:childTnLst>
              </p:cTn>
              <p:nextCondLst>
                <p:cond evt="onClick" delay="0">
                  <p:tgtEl>
                    <p:spTgt spid="9"/>
                  </p:tgtEl>
                </p:cond>
              </p:nextCondLst>
            </p:seq>
            <p:seq concurrent="1" nextAc="seek">
              <p:cTn id="22" restart="whenNotActive" fill="hold" evtFilter="cancelBubble" nodeType="interactiveSeq">
                <p:stCondLst>
                  <p:cond evt="onClick" delay="0">
                    <p:tgtEl>
                      <p:spTgt spid="13"/>
                    </p:tgtEl>
                  </p:cond>
                </p:stCondLst>
                <p:endSync evt="end" delay="0">
                  <p:rtn val="all"/>
                </p:endSync>
                <p:childTnLst>
                  <p:par>
                    <p:cTn id="23" fill="hold">
                      <p:stCondLst>
                        <p:cond delay="0"/>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27" restart="whenNotActive" fill="hold" evtFilter="cancelBubble" nodeType="interactiveSeq">
                <p:stCondLst>
                  <p:cond evt="onClick" delay="0">
                    <p:tgtEl>
                      <p:spTgt spid="14"/>
                    </p:tgtEl>
                  </p:cond>
                </p:stCondLst>
                <p:endSync evt="end" delay="0">
                  <p:rtn val="all"/>
                </p:endSync>
                <p:childTnLst>
                  <p:par>
                    <p:cTn id="28" fill="hold">
                      <p:stCondLst>
                        <p:cond delay="0"/>
                      </p:stCondLst>
                      <p:childTnLst>
                        <p:par>
                          <p:cTn id="29" fill="hold">
                            <p:stCondLst>
                              <p:cond delay="0"/>
                            </p:stCondLst>
                            <p:childTnLst>
                              <p:par>
                                <p:cTn id="30" presetID="1" presetClass="exit" presetSubtype="0" fill="hold" grpId="1" nodeType="clickEffect">
                                  <p:stCondLst>
                                    <p:cond delay="0"/>
                                  </p:stCondLst>
                                  <p:childTnLst>
                                    <p:set>
                                      <p:cBhvr>
                                        <p:cTn id="31" dur="1" fill="hold">
                                          <p:stCondLst>
                                            <p:cond delay="0"/>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32" restart="whenNotActive" fill="hold" evtFilter="cancelBubble" nodeType="interactiveSeq">
                <p:stCondLst>
                  <p:cond evt="onClick" delay="0">
                    <p:tgtEl>
                      <p:spTgt spid="21"/>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grpId="0" nodeType="with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childTnLst>
                          </p:cTn>
                        </p:par>
                      </p:childTnLst>
                    </p:cTn>
                  </p:par>
                </p:childTnLst>
              </p:cTn>
              <p:nextCondLst>
                <p:cond evt="onClick" delay="0">
                  <p:tgtEl>
                    <p:spTgt spid="21"/>
                  </p:tgtEl>
                </p:cond>
              </p:nextCondLst>
            </p:seq>
            <p:seq concurrent="1" nextAc="seek">
              <p:cTn id="37" restart="whenNotActive" fill="hold" evtFilter="cancelBubble" nodeType="interactiveSeq">
                <p:stCondLst>
                  <p:cond evt="onClick" delay="0">
                    <p:tgtEl>
                      <p:spTgt spid="22"/>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grpId="2" nodeType="clickEffect">
                                  <p:stCondLst>
                                    <p:cond delay="0"/>
                                  </p:stCondLst>
                                  <p:childTnLst>
                                    <p:set>
                                      <p:cBhvr>
                                        <p:cTn id="41" dur="1" fill="hold">
                                          <p:stCondLst>
                                            <p:cond delay="0"/>
                                          </p:stCondLst>
                                        </p:cTn>
                                        <p:tgtEl>
                                          <p:spTgt spid="23"/>
                                        </p:tgtEl>
                                        <p:attrNameLst>
                                          <p:attrName>style.visibility</p:attrName>
                                        </p:attrNameLst>
                                      </p:cBhvr>
                                      <p:to>
                                        <p:strVal val="visible"/>
                                      </p:to>
                                    </p:set>
                                  </p:childTnLst>
                                </p:cTn>
                              </p:par>
                            </p:childTnLst>
                          </p:cTn>
                        </p:par>
                      </p:childTnLst>
                    </p:cTn>
                  </p:par>
                </p:childTnLst>
              </p:cTn>
              <p:nextCondLst>
                <p:cond evt="onClick" delay="0">
                  <p:tgtEl>
                    <p:spTgt spid="22"/>
                  </p:tgtEl>
                </p:cond>
              </p:nextCondLst>
            </p:seq>
            <p:seq concurrent="1" nextAc="seek">
              <p:cTn id="42" restart="whenNotActive" fill="hold" evtFilter="cancelBubble" nodeType="interactiveSeq">
                <p:stCondLst>
                  <p:cond evt="onClick" delay="0">
                    <p:tgtEl>
                      <p:spTgt spid="23"/>
                    </p:tgtEl>
                  </p:cond>
                </p:stCondLst>
                <p:endSync evt="end" delay="0">
                  <p:rtn val="all"/>
                </p:endSync>
                <p:childTnLst>
                  <p:par>
                    <p:cTn id="43" fill="hold">
                      <p:stCondLst>
                        <p:cond delay="0"/>
                      </p:stCondLst>
                      <p:childTnLst>
                        <p:par>
                          <p:cTn id="44" fill="hold">
                            <p:stCondLst>
                              <p:cond delay="0"/>
                            </p:stCondLst>
                            <p:childTnLst>
                              <p:par>
                                <p:cTn id="45" presetID="1" presetClass="exit" presetSubtype="0" fill="hold" grpId="1" nodeType="clickEffect">
                                  <p:stCondLst>
                                    <p:cond delay="0"/>
                                  </p:stCondLst>
                                  <p:childTnLst>
                                    <p:set>
                                      <p:cBhvr>
                                        <p:cTn id="46" dur="1" fill="hold">
                                          <p:stCondLst>
                                            <p:cond delay="0"/>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47" restart="whenNotActive" fill="hold" evtFilter="cancelBubble" nodeType="interactiveSeq">
                <p:stCondLst>
                  <p:cond evt="onClick" delay="0">
                    <p:tgtEl>
                      <p:spTgt spid="24"/>
                    </p:tgtEl>
                  </p:cond>
                </p:stCondLst>
                <p:endSync evt="end" delay="0">
                  <p:rtn val="all"/>
                </p:endSync>
                <p:childTnLst>
                  <p:par>
                    <p:cTn id="48" fill="hold">
                      <p:stCondLst>
                        <p:cond delay="0"/>
                      </p:stCondLst>
                      <p:childTnLst>
                        <p:par>
                          <p:cTn id="49" fill="hold">
                            <p:stCondLst>
                              <p:cond delay="0"/>
                            </p:stCondLst>
                            <p:childTnLst>
                              <p:par>
                                <p:cTn id="50" presetID="1" presetClass="entr" presetSubtype="0" fill="hold" grpId="0" nodeType="withEffect">
                                  <p:stCondLst>
                                    <p:cond delay="0"/>
                                  </p:stCondLst>
                                  <p:childTnLst>
                                    <p:set>
                                      <p:cBhvr>
                                        <p:cTn id="51" dur="1" fill="hold">
                                          <p:stCondLst>
                                            <p:cond delay="0"/>
                                          </p:stCondLst>
                                        </p:cTn>
                                        <p:tgtEl>
                                          <p:spTgt spid="26"/>
                                        </p:tgtEl>
                                        <p:attrNameLst>
                                          <p:attrName>style.visibility</p:attrName>
                                        </p:attrNameLst>
                                      </p:cBhvr>
                                      <p:to>
                                        <p:strVal val="visible"/>
                                      </p:to>
                                    </p:set>
                                  </p:childTnLst>
                                </p:cTn>
                              </p:par>
                            </p:childTnLst>
                          </p:cTn>
                        </p:par>
                      </p:childTnLst>
                    </p:cTn>
                  </p:par>
                </p:childTnLst>
              </p:cTn>
              <p:nextCondLst>
                <p:cond evt="onClick" delay="0">
                  <p:tgtEl>
                    <p:spTgt spid="24"/>
                  </p:tgtEl>
                </p:cond>
              </p:nextCondLst>
            </p:seq>
            <p:seq concurrent="1" nextAc="seek">
              <p:cTn id="52" restart="whenNotActive" fill="hold" evtFilter="cancelBubble" nodeType="interactiveSeq">
                <p:stCondLst>
                  <p:cond evt="onClick" delay="0">
                    <p:tgtEl>
                      <p:spTgt spid="25"/>
                    </p:tgtEl>
                  </p:cond>
                </p:stCondLst>
                <p:endSync evt="end" delay="0">
                  <p:rtn val="all"/>
                </p:endSync>
                <p:childTnLst>
                  <p:par>
                    <p:cTn id="53" fill="hold">
                      <p:stCondLst>
                        <p:cond delay="0"/>
                      </p:stCondLst>
                      <p:childTnLst>
                        <p:par>
                          <p:cTn id="54" fill="hold">
                            <p:stCondLst>
                              <p:cond delay="0"/>
                            </p:stCondLst>
                            <p:childTnLst>
                              <p:par>
                                <p:cTn id="55" presetID="1" presetClass="entr" presetSubtype="0" fill="hold" grpId="2" nodeType="clickEffect">
                                  <p:stCondLst>
                                    <p:cond delay="0"/>
                                  </p:stCondLst>
                                  <p:childTnLst>
                                    <p:set>
                                      <p:cBhvr>
                                        <p:cTn id="56" dur="1" fill="hold">
                                          <p:stCondLst>
                                            <p:cond delay="0"/>
                                          </p:stCondLst>
                                        </p:cTn>
                                        <p:tgtEl>
                                          <p:spTgt spid="26"/>
                                        </p:tgtEl>
                                        <p:attrNameLst>
                                          <p:attrName>style.visibility</p:attrName>
                                        </p:attrNameLst>
                                      </p:cBhvr>
                                      <p:to>
                                        <p:strVal val="visible"/>
                                      </p:to>
                                    </p:set>
                                  </p:childTnLst>
                                </p:cTn>
                              </p:par>
                            </p:childTnLst>
                          </p:cTn>
                        </p:par>
                      </p:childTnLst>
                    </p:cTn>
                  </p:par>
                </p:childTnLst>
              </p:cTn>
              <p:nextCondLst>
                <p:cond evt="onClick" delay="0">
                  <p:tgtEl>
                    <p:spTgt spid="25"/>
                  </p:tgtEl>
                </p:cond>
              </p:nextCondLst>
            </p:seq>
            <p:seq concurrent="1" nextAc="seek">
              <p:cTn id="57" restart="whenNotActive" fill="hold" evtFilter="cancelBubble" nodeType="interactiveSeq">
                <p:stCondLst>
                  <p:cond evt="onClick" delay="0">
                    <p:tgtEl>
                      <p:spTgt spid="26"/>
                    </p:tgtEl>
                  </p:cond>
                </p:stCondLst>
                <p:endSync evt="end" delay="0">
                  <p:rtn val="all"/>
                </p:endSync>
                <p:childTnLst>
                  <p:par>
                    <p:cTn id="58" fill="hold">
                      <p:stCondLst>
                        <p:cond delay="0"/>
                      </p:stCondLst>
                      <p:childTnLst>
                        <p:par>
                          <p:cTn id="59" fill="hold">
                            <p:stCondLst>
                              <p:cond delay="0"/>
                            </p:stCondLst>
                            <p:childTnLst>
                              <p:par>
                                <p:cTn id="60" presetID="1" presetClass="exit" presetSubtype="0" fill="hold" grpId="1" nodeType="clickEffect">
                                  <p:stCondLst>
                                    <p:cond delay="0"/>
                                  </p:stCondLst>
                                  <p:childTnLst>
                                    <p:set>
                                      <p:cBhvr>
                                        <p:cTn id="61" dur="1" fill="hold">
                                          <p:stCondLst>
                                            <p:cond delay="0"/>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childTnLst>
        </p:cTn>
      </p:par>
    </p:tnLst>
    <p:bldLst>
      <p:bldP spid="14" grpId="0" animBg="1"/>
      <p:bldP spid="14" grpId="1" animBg="1"/>
      <p:bldP spid="14" grpId="2" animBg="1"/>
      <p:bldP spid="13" grpId="0" animBg="1"/>
      <p:bldP spid="13" grpId="1" animBg="1"/>
      <p:bldP spid="13" grpId="2" animBg="1"/>
      <p:bldP spid="23" grpId="0" animBg="1"/>
      <p:bldP spid="23" grpId="1" animBg="1"/>
      <p:bldP spid="23" grpId="2" animBg="1"/>
      <p:bldP spid="26" grpId="0" animBg="1"/>
      <p:bldP spid="26" grpId="1" animBg="1"/>
      <p:bldP spid="26" grpId="2"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BD123F-4B32-A369-9B70-F9E4584C339D}"/>
            </a:ext>
          </a:extLst>
        </p:cNvPr>
        <p:cNvGrpSpPr/>
        <p:nvPr/>
      </p:nvGrpSpPr>
      <p:grpSpPr>
        <a:xfrm>
          <a:off x="0" y="0"/>
          <a:ext cx="0" cy="0"/>
          <a:chOff x="0" y="0"/>
          <a:chExt cx="0" cy="0"/>
        </a:xfrm>
      </p:grpSpPr>
      <p:sp>
        <p:nvSpPr>
          <p:cNvPr id="22" name="mushroom_b">
            <a:extLst>
              <a:ext uri="{FF2B5EF4-FFF2-40B4-BE49-F238E27FC236}">
                <a16:creationId xmlns:a16="http://schemas.microsoft.com/office/drawing/2014/main" id="{3C06C52F-EA79-9229-FCCA-97A1A410F4E7}"/>
              </a:ext>
            </a:extLst>
          </p:cNvPr>
          <p:cNvSpPr/>
          <p:nvPr/>
        </p:nvSpPr>
        <p:spPr>
          <a:xfrm>
            <a:off x="7976810" y="4868527"/>
            <a:ext cx="3224826" cy="1551121"/>
          </a:xfrm>
          <a:prstGeom prst="roundRect">
            <a:avLst>
              <a:gd name="adj" fmla="val 11197"/>
            </a:avLst>
          </a:prstGeom>
          <a:solidFill>
            <a:srgbClr val="FDE1E0"/>
          </a:solidFill>
          <a:ln>
            <a:solidFill>
              <a:srgbClr val="FDE1E0"/>
            </a:solidFill>
          </a:ln>
        </p:spPr>
        <p:style>
          <a:lnRef idx="2">
            <a:schemeClr val="accent1">
              <a:shade val="15000"/>
            </a:schemeClr>
          </a:lnRef>
          <a:fillRef idx="1">
            <a:schemeClr val="accent1"/>
          </a:fillRef>
          <a:effectRef idx="0">
            <a:schemeClr val="accent1"/>
          </a:effectRef>
          <a:fontRef idx="minor">
            <a:schemeClr val="lt1"/>
          </a:fontRef>
        </p:style>
        <p:txBody>
          <a:bodyPr lIns="180000" rIns="180000" rtlCol="0" anchor="ctr"/>
          <a:lstStyle/>
          <a:p>
            <a:pPr algn="ctr"/>
            <a:r>
              <a:rPr lang="en-US" sz="1400" dirty="0">
                <a:solidFill>
                  <a:srgbClr val="414141"/>
                </a:solidFill>
                <a:latin typeface="Montserrat" pitchFamily="2" charset="77"/>
                <a:ea typeface="Sztosfixed" pitchFamily="2" charset="77"/>
                <a:cs typeface="Sztosfixed" pitchFamily="2" charset="77"/>
              </a:rPr>
              <a:t>Is a layer of tissue that protects the mushroom as it grows out of the ground.</a:t>
            </a:r>
          </a:p>
        </p:txBody>
      </p:sp>
      <p:sp>
        <p:nvSpPr>
          <p:cNvPr id="25" name="Mushroom">
            <a:extLst>
              <a:ext uri="{FF2B5EF4-FFF2-40B4-BE49-F238E27FC236}">
                <a16:creationId xmlns:a16="http://schemas.microsoft.com/office/drawing/2014/main" id="{BD58C19F-7336-3AAC-41A7-7EF943757D0B}"/>
              </a:ext>
            </a:extLst>
          </p:cNvPr>
          <p:cNvSpPr/>
          <p:nvPr/>
        </p:nvSpPr>
        <p:spPr>
          <a:xfrm>
            <a:off x="7977391" y="4868527"/>
            <a:ext cx="3224826" cy="1551121"/>
          </a:xfrm>
          <a:prstGeom prst="roundRect">
            <a:avLst>
              <a:gd name="adj" fmla="val 11197"/>
            </a:avLst>
          </a:prstGeom>
          <a:solidFill>
            <a:srgbClr val="F54636"/>
          </a:solidFill>
          <a:ln>
            <a:solidFill>
              <a:srgbClr val="F5463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Sztosfixed" pitchFamily="2" charset="77"/>
                <a:ea typeface="Sztosfixed" pitchFamily="2" charset="77"/>
                <a:cs typeface="Sztosfixed" pitchFamily="2" charset="77"/>
              </a:rPr>
              <a:t>Volva</a:t>
            </a:r>
          </a:p>
        </p:txBody>
      </p:sp>
      <p:sp>
        <p:nvSpPr>
          <p:cNvPr id="6" name="gills_b">
            <a:extLst>
              <a:ext uri="{FF2B5EF4-FFF2-40B4-BE49-F238E27FC236}">
                <a16:creationId xmlns:a16="http://schemas.microsoft.com/office/drawing/2014/main" id="{B79511B7-D779-1474-BFF0-42C0E825BAD5}"/>
              </a:ext>
            </a:extLst>
          </p:cNvPr>
          <p:cNvSpPr/>
          <p:nvPr/>
        </p:nvSpPr>
        <p:spPr>
          <a:xfrm>
            <a:off x="4483006" y="3086864"/>
            <a:ext cx="3224826" cy="1551121"/>
          </a:xfrm>
          <a:prstGeom prst="roundRect">
            <a:avLst>
              <a:gd name="adj" fmla="val 11197"/>
            </a:avLst>
          </a:prstGeom>
          <a:solidFill>
            <a:srgbClr val="FDE1E0"/>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rIns="180000" rtlCol="0" anchor="ctr"/>
          <a:lstStyle/>
          <a:p>
            <a:pPr algn="ctr">
              <a:lnSpc>
                <a:spcPts val="1900"/>
              </a:lnSpc>
            </a:pPr>
            <a:r>
              <a:rPr lang="en-US" sz="1400" dirty="0">
                <a:solidFill>
                  <a:srgbClr val="414141"/>
                </a:solidFill>
                <a:latin typeface="Montserrat" pitchFamily="2" charset="77"/>
                <a:ea typeface="Sztosfixed" pitchFamily="2" charset="77"/>
                <a:cs typeface="Sztosfixed" pitchFamily="2" charset="77"/>
              </a:rPr>
              <a:t>Very tiny, dust-like particles that mushrooms use to make new mushrooms. Think of these like tiny seeds of a plant. </a:t>
            </a:r>
          </a:p>
        </p:txBody>
      </p:sp>
      <p:sp>
        <p:nvSpPr>
          <p:cNvPr id="7" name="forage_b">
            <a:extLst>
              <a:ext uri="{FF2B5EF4-FFF2-40B4-BE49-F238E27FC236}">
                <a16:creationId xmlns:a16="http://schemas.microsoft.com/office/drawing/2014/main" id="{C8076B51-BF10-5342-BB41-6E1AA48BFC0E}"/>
              </a:ext>
            </a:extLst>
          </p:cNvPr>
          <p:cNvSpPr/>
          <p:nvPr/>
        </p:nvSpPr>
        <p:spPr>
          <a:xfrm>
            <a:off x="4483006" y="1305201"/>
            <a:ext cx="3224826" cy="1551121"/>
          </a:xfrm>
          <a:prstGeom prst="roundRect">
            <a:avLst>
              <a:gd name="adj" fmla="val 11197"/>
            </a:avLst>
          </a:prstGeom>
          <a:solidFill>
            <a:srgbClr val="FDE1E0"/>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rIns="180000" rtlCol="0" anchor="ctr"/>
          <a:lstStyle/>
          <a:p>
            <a:pPr algn="ctr"/>
            <a:r>
              <a:rPr lang="en-US" sz="1400" dirty="0">
                <a:solidFill>
                  <a:srgbClr val="414141"/>
                </a:solidFill>
                <a:latin typeface="Montserrat" pitchFamily="2" charset="77"/>
                <a:ea typeface="Sztosfixed" pitchFamily="2" charset="77"/>
                <a:cs typeface="Sztosfixed" pitchFamily="2" charset="77"/>
              </a:rPr>
              <a:t>The tiny, thread-like parts of a mushroom that grow underground or inside something else, like roots. Mycelium is the living organism, which forms into a mushroom.</a:t>
            </a:r>
          </a:p>
        </p:txBody>
      </p:sp>
      <p:sp>
        <p:nvSpPr>
          <p:cNvPr id="16" name="Gills">
            <a:extLst>
              <a:ext uri="{FF2B5EF4-FFF2-40B4-BE49-F238E27FC236}">
                <a16:creationId xmlns:a16="http://schemas.microsoft.com/office/drawing/2014/main" id="{E28E506F-BB73-75D5-473F-49BE7E633DCB}"/>
              </a:ext>
            </a:extLst>
          </p:cNvPr>
          <p:cNvSpPr/>
          <p:nvPr/>
        </p:nvSpPr>
        <p:spPr>
          <a:xfrm>
            <a:off x="4483587" y="3086864"/>
            <a:ext cx="3224826" cy="1551121"/>
          </a:xfrm>
          <a:prstGeom prst="roundRect">
            <a:avLst>
              <a:gd name="adj" fmla="val 11197"/>
            </a:avLst>
          </a:prstGeom>
          <a:solidFill>
            <a:srgbClr val="F54636"/>
          </a:solidFill>
          <a:ln>
            <a:solidFill>
              <a:srgbClr val="F5463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Sztosfixed" pitchFamily="2" charset="77"/>
                <a:ea typeface="Sztosfixed" pitchFamily="2" charset="77"/>
                <a:cs typeface="Sztosfixed" pitchFamily="2" charset="77"/>
              </a:rPr>
              <a:t>Spore</a:t>
            </a:r>
          </a:p>
        </p:txBody>
      </p:sp>
      <p:sp>
        <p:nvSpPr>
          <p:cNvPr id="17" name="Forage">
            <a:extLst>
              <a:ext uri="{FF2B5EF4-FFF2-40B4-BE49-F238E27FC236}">
                <a16:creationId xmlns:a16="http://schemas.microsoft.com/office/drawing/2014/main" id="{5B8D5E6B-06C5-41E4-AD13-1F088213EBD1}"/>
              </a:ext>
            </a:extLst>
          </p:cNvPr>
          <p:cNvSpPr/>
          <p:nvPr/>
        </p:nvSpPr>
        <p:spPr>
          <a:xfrm>
            <a:off x="4483587" y="1305201"/>
            <a:ext cx="3224826" cy="1551121"/>
          </a:xfrm>
          <a:prstGeom prst="roundRect">
            <a:avLst>
              <a:gd name="adj" fmla="val 11197"/>
            </a:avLst>
          </a:prstGeom>
          <a:solidFill>
            <a:srgbClr val="F54636"/>
          </a:solidFill>
          <a:ln>
            <a:solidFill>
              <a:srgbClr val="F5463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Sztosfixed" pitchFamily="2" charset="77"/>
                <a:ea typeface="Sztosfixed" pitchFamily="2" charset="77"/>
                <a:cs typeface="Sztosfixed" pitchFamily="2" charset="77"/>
              </a:rPr>
              <a:t>Mycelium</a:t>
            </a:r>
          </a:p>
        </p:txBody>
      </p:sp>
      <p:sp>
        <p:nvSpPr>
          <p:cNvPr id="8" name="Mycelium_b">
            <a:extLst>
              <a:ext uri="{FF2B5EF4-FFF2-40B4-BE49-F238E27FC236}">
                <a16:creationId xmlns:a16="http://schemas.microsoft.com/office/drawing/2014/main" id="{AD626CFE-2EB7-945A-B4BF-350BF9B1B4C4}"/>
              </a:ext>
            </a:extLst>
          </p:cNvPr>
          <p:cNvSpPr/>
          <p:nvPr/>
        </p:nvSpPr>
        <p:spPr>
          <a:xfrm>
            <a:off x="7977391" y="3086864"/>
            <a:ext cx="3224826" cy="1551121"/>
          </a:xfrm>
          <a:prstGeom prst="roundRect">
            <a:avLst>
              <a:gd name="adj" fmla="val 11197"/>
            </a:avLst>
          </a:prstGeom>
          <a:solidFill>
            <a:srgbClr val="FDE1E0"/>
          </a:solidFill>
          <a:ln>
            <a:solidFill>
              <a:srgbClr val="FDE1E0"/>
            </a:solidFill>
          </a:ln>
        </p:spPr>
        <p:style>
          <a:lnRef idx="2">
            <a:schemeClr val="accent1">
              <a:shade val="15000"/>
            </a:schemeClr>
          </a:lnRef>
          <a:fillRef idx="1">
            <a:schemeClr val="accent1"/>
          </a:fillRef>
          <a:effectRef idx="0">
            <a:schemeClr val="accent1"/>
          </a:effectRef>
          <a:fontRef idx="minor">
            <a:schemeClr val="lt1"/>
          </a:fontRef>
        </p:style>
        <p:txBody>
          <a:bodyPr lIns="108000" rIns="108000" rtlCol="0" anchor="ctr"/>
          <a:lstStyle/>
          <a:p>
            <a:pPr algn="ctr">
              <a:lnSpc>
                <a:spcPts val="1900"/>
              </a:lnSpc>
            </a:pPr>
            <a:r>
              <a:rPr lang="en-US" sz="1400" dirty="0">
                <a:solidFill>
                  <a:srgbClr val="414141"/>
                </a:solidFill>
                <a:latin typeface="Montserrat" pitchFamily="2" charset="77"/>
                <a:ea typeface="Sztosfixed" pitchFamily="2" charset="77"/>
                <a:cs typeface="Sztosfixed" pitchFamily="2" charset="77"/>
              </a:rPr>
              <a:t>The stalk part of the mushroom, that joins the mycelium to the cap. Like a tree trunk joins roots and branches. Mushroom growers call the stem a ‘stipe’.</a:t>
            </a:r>
          </a:p>
        </p:txBody>
      </p:sp>
      <p:sp>
        <p:nvSpPr>
          <p:cNvPr id="2" name="mushroom_b">
            <a:extLst>
              <a:ext uri="{FF2B5EF4-FFF2-40B4-BE49-F238E27FC236}">
                <a16:creationId xmlns:a16="http://schemas.microsoft.com/office/drawing/2014/main" id="{1FCE6B99-B2D5-2AB0-7CB1-EBCCCD3F4CFF}"/>
              </a:ext>
            </a:extLst>
          </p:cNvPr>
          <p:cNvSpPr/>
          <p:nvPr/>
        </p:nvSpPr>
        <p:spPr>
          <a:xfrm>
            <a:off x="986877" y="4868527"/>
            <a:ext cx="3224826" cy="1551121"/>
          </a:xfrm>
          <a:prstGeom prst="roundRect">
            <a:avLst>
              <a:gd name="adj" fmla="val 11197"/>
            </a:avLst>
          </a:prstGeom>
          <a:solidFill>
            <a:srgbClr val="FDE1E0"/>
          </a:solidFill>
          <a:ln>
            <a:solidFill>
              <a:srgbClr val="FDE1E0"/>
            </a:solidFill>
          </a:ln>
        </p:spPr>
        <p:style>
          <a:lnRef idx="2">
            <a:schemeClr val="accent1">
              <a:shade val="15000"/>
            </a:schemeClr>
          </a:lnRef>
          <a:fillRef idx="1">
            <a:schemeClr val="accent1"/>
          </a:fillRef>
          <a:effectRef idx="0">
            <a:schemeClr val="accent1"/>
          </a:effectRef>
          <a:fontRef idx="minor">
            <a:schemeClr val="lt1"/>
          </a:fontRef>
        </p:style>
        <p:txBody>
          <a:bodyPr lIns="180000" rIns="180000" rtlCol="0" anchor="ctr"/>
          <a:lstStyle/>
          <a:p>
            <a:pPr algn="ctr">
              <a:lnSpc>
                <a:spcPts val="1900"/>
              </a:lnSpc>
            </a:pPr>
            <a:r>
              <a:rPr lang="en-US" sz="1400" dirty="0">
                <a:solidFill>
                  <a:srgbClr val="414141"/>
                </a:solidFill>
                <a:latin typeface="Montserrat" pitchFamily="2" charset="77"/>
                <a:ea typeface="Sztosfixed" pitchFamily="2" charset="77"/>
                <a:cs typeface="Sztosfixed" pitchFamily="2" charset="77"/>
              </a:rPr>
              <a:t>The special material or food that mushrooms grow on, like wood or compost.</a:t>
            </a:r>
          </a:p>
        </p:txBody>
      </p:sp>
      <p:sp>
        <p:nvSpPr>
          <p:cNvPr id="3" name="Foraying_b">
            <a:extLst>
              <a:ext uri="{FF2B5EF4-FFF2-40B4-BE49-F238E27FC236}">
                <a16:creationId xmlns:a16="http://schemas.microsoft.com/office/drawing/2014/main" id="{650CF099-EC78-15B4-49D9-0907672A55E8}"/>
              </a:ext>
            </a:extLst>
          </p:cNvPr>
          <p:cNvSpPr/>
          <p:nvPr/>
        </p:nvSpPr>
        <p:spPr>
          <a:xfrm>
            <a:off x="7977972" y="1305201"/>
            <a:ext cx="3224826" cy="1551121"/>
          </a:xfrm>
          <a:prstGeom prst="roundRect">
            <a:avLst>
              <a:gd name="adj" fmla="val 11197"/>
            </a:avLst>
          </a:prstGeom>
          <a:solidFill>
            <a:srgbClr val="FDE1E0"/>
          </a:solidFill>
          <a:ln>
            <a:solidFill>
              <a:srgbClr val="FDE1E0"/>
            </a:solidFill>
          </a:ln>
        </p:spPr>
        <p:style>
          <a:lnRef idx="2">
            <a:schemeClr val="accent1">
              <a:shade val="15000"/>
            </a:schemeClr>
          </a:lnRef>
          <a:fillRef idx="1">
            <a:schemeClr val="accent1"/>
          </a:fillRef>
          <a:effectRef idx="0">
            <a:schemeClr val="accent1"/>
          </a:effectRef>
          <a:fontRef idx="minor">
            <a:schemeClr val="lt1"/>
          </a:fontRef>
        </p:style>
        <p:txBody>
          <a:bodyPr lIns="180000" rIns="180000" rtlCol="0" anchor="ctr"/>
          <a:lstStyle/>
          <a:p>
            <a:pPr algn="ctr">
              <a:lnSpc>
                <a:spcPts val="1900"/>
              </a:lnSpc>
            </a:pPr>
            <a:r>
              <a:rPr lang="en-US" sz="1400" dirty="0">
                <a:solidFill>
                  <a:srgbClr val="414141"/>
                </a:solidFill>
                <a:latin typeface="Montserrat" pitchFamily="2" charset="77"/>
                <a:ea typeface="Sztosfixed" pitchFamily="2" charset="77"/>
                <a:cs typeface="Sztosfixed" pitchFamily="2" charset="77"/>
              </a:rPr>
              <a:t>When very tiny mushrooms, called ‘pins’, first start to grow and look like little bumps.</a:t>
            </a:r>
          </a:p>
        </p:txBody>
      </p:sp>
      <p:sp>
        <p:nvSpPr>
          <p:cNvPr id="4" name="fungi_b">
            <a:extLst>
              <a:ext uri="{FF2B5EF4-FFF2-40B4-BE49-F238E27FC236}">
                <a16:creationId xmlns:a16="http://schemas.microsoft.com/office/drawing/2014/main" id="{20D93BCE-CFB0-5DEE-B75F-772CA7D4AD05}"/>
              </a:ext>
            </a:extLst>
          </p:cNvPr>
          <p:cNvSpPr/>
          <p:nvPr/>
        </p:nvSpPr>
        <p:spPr>
          <a:xfrm>
            <a:off x="987458" y="3086864"/>
            <a:ext cx="3224826" cy="1551121"/>
          </a:xfrm>
          <a:prstGeom prst="roundRect">
            <a:avLst>
              <a:gd name="adj" fmla="val 11197"/>
            </a:avLst>
          </a:prstGeom>
          <a:solidFill>
            <a:srgbClr val="FDE1E0"/>
          </a:solidFill>
          <a:ln>
            <a:solidFill>
              <a:srgbClr val="FDE1E0"/>
            </a:solidFill>
          </a:ln>
        </p:spPr>
        <p:style>
          <a:lnRef idx="2">
            <a:schemeClr val="accent1">
              <a:shade val="15000"/>
            </a:schemeClr>
          </a:lnRef>
          <a:fillRef idx="1">
            <a:schemeClr val="accent1"/>
          </a:fillRef>
          <a:effectRef idx="0">
            <a:schemeClr val="accent1"/>
          </a:effectRef>
          <a:fontRef idx="minor">
            <a:schemeClr val="lt1"/>
          </a:fontRef>
        </p:style>
        <p:txBody>
          <a:bodyPr lIns="180000" rIns="180000" rtlCol="0" anchor="ctr"/>
          <a:lstStyle/>
          <a:p>
            <a:pPr algn="ctr">
              <a:lnSpc>
                <a:spcPts val="1900"/>
              </a:lnSpc>
            </a:pPr>
            <a:r>
              <a:rPr lang="en-US" sz="1400" dirty="0">
                <a:solidFill>
                  <a:srgbClr val="414141"/>
                </a:solidFill>
                <a:latin typeface="Montserrat" pitchFamily="2" charset="77"/>
                <a:ea typeface="Sztosfixed" pitchFamily="2" charset="77"/>
                <a:cs typeface="Sztosfixed" pitchFamily="2" charset="77"/>
              </a:rPr>
              <a:t>A cereal grain which is coated with mycelium, to allow the mycelium to grow through the substrate.</a:t>
            </a:r>
          </a:p>
        </p:txBody>
      </p:sp>
      <p:sp>
        <p:nvSpPr>
          <p:cNvPr id="5" name="cap_b">
            <a:extLst>
              <a:ext uri="{FF2B5EF4-FFF2-40B4-BE49-F238E27FC236}">
                <a16:creationId xmlns:a16="http://schemas.microsoft.com/office/drawing/2014/main" id="{BEC955EE-53C2-D13E-12C3-226762F66110}"/>
              </a:ext>
            </a:extLst>
          </p:cNvPr>
          <p:cNvSpPr/>
          <p:nvPr/>
        </p:nvSpPr>
        <p:spPr>
          <a:xfrm>
            <a:off x="987458" y="1305201"/>
            <a:ext cx="3224826" cy="1551121"/>
          </a:xfrm>
          <a:prstGeom prst="roundRect">
            <a:avLst>
              <a:gd name="adj" fmla="val 11197"/>
            </a:avLst>
          </a:prstGeom>
          <a:solidFill>
            <a:srgbClr val="FDE1E0"/>
          </a:solidFill>
          <a:ln>
            <a:solidFill>
              <a:srgbClr val="FDE1E0"/>
            </a:solidFill>
          </a:ln>
        </p:spPr>
        <p:style>
          <a:lnRef idx="2">
            <a:schemeClr val="accent1">
              <a:shade val="15000"/>
            </a:schemeClr>
          </a:lnRef>
          <a:fillRef idx="1">
            <a:schemeClr val="accent1"/>
          </a:fillRef>
          <a:effectRef idx="0">
            <a:schemeClr val="accent1"/>
          </a:effectRef>
          <a:fontRef idx="minor">
            <a:schemeClr val="lt1"/>
          </a:fontRef>
        </p:style>
        <p:txBody>
          <a:bodyPr lIns="180000" rIns="180000" rtlCol="0" anchor="ctr"/>
          <a:lstStyle/>
          <a:p>
            <a:pPr algn="ctr">
              <a:lnSpc>
                <a:spcPts val="1900"/>
              </a:lnSpc>
            </a:pPr>
            <a:r>
              <a:rPr lang="en-US" sz="1400" dirty="0">
                <a:solidFill>
                  <a:srgbClr val="414141"/>
                </a:solidFill>
                <a:latin typeface="Montserrat" pitchFamily="2" charset="77"/>
                <a:ea typeface="Sztosfixed" pitchFamily="2" charset="77"/>
                <a:cs typeface="Sztosfixed" pitchFamily="2" charset="77"/>
              </a:rPr>
              <a:t>The part of a fungus that we can see above the ground, usually with a stem and a cap.</a:t>
            </a:r>
          </a:p>
        </p:txBody>
      </p:sp>
      <p:sp>
        <p:nvSpPr>
          <p:cNvPr id="15" name="mushroom_b">
            <a:extLst>
              <a:ext uri="{FF2B5EF4-FFF2-40B4-BE49-F238E27FC236}">
                <a16:creationId xmlns:a16="http://schemas.microsoft.com/office/drawing/2014/main" id="{96A6046A-68EA-B99A-E0B8-93BEE69C3C1B}"/>
              </a:ext>
            </a:extLst>
          </p:cNvPr>
          <p:cNvSpPr/>
          <p:nvPr/>
        </p:nvSpPr>
        <p:spPr>
          <a:xfrm>
            <a:off x="4482425" y="4868527"/>
            <a:ext cx="3224826" cy="1551121"/>
          </a:xfrm>
          <a:prstGeom prst="roundRect">
            <a:avLst>
              <a:gd name="adj" fmla="val 11197"/>
            </a:avLst>
          </a:prstGeom>
          <a:solidFill>
            <a:srgbClr val="FDE1E0"/>
          </a:solidFill>
          <a:ln>
            <a:solidFill>
              <a:srgbClr val="FDE1E0"/>
            </a:solidFill>
          </a:ln>
        </p:spPr>
        <p:style>
          <a:lnRef idx="2">
            <a:schemeClr val="accent1">
              <a:shade val="15000"/>
            </a:schemeClr>
          </a:lnRef>
          <a:fillRef idx="1">
            <a:schemeClr val="accent1"/>
          </a:fillRef>
          <a:effectRef idx="0">
            <a:schemeClr val="accent1"/>
          </a:effectRef>
          <a:fontRef idx="minor">
            <a:schemeClr val="lt1"/>
          </a:fontRef>
        </p:style>
        <p:txBody>
          <a:bodyPr lIns="180000" rIns="180000" rtlCol="0" anchor="ctr"/>
          <a:lstStyle/>
          <a:p>
            <a:pPr algn="ctr"/>
            <a:r>
              <a:rPr lang="en-US" sz="1400" dirty="0">
                <a:solidFill>
                  <a:srgbClr val="414141"/>
                </a:solidFill>
                <a:latin typeface="Montserrat" pitchFamily="2" charset="77"/>
                <a:ea typeface="Sztosfixed" pitchFamily="2" charset="77"/>
                <a:cs typeface="Sztosfixed" pitchFamily="2" charset="77"/>
              </a:rPr>
              <a:t>A ring of tissue that joins the cap to the stem of the mushroom.</a:t>
            </a:r>
          </a:p>
        </p:txBody>
      </p:sp>
      <p:sp>
        <p:nvSpPr>
          <p:cNvPr id="18" name="Mycelium">
            <a:extLst>
              <a:ext uri="{FF2B5EF4-FFF2-40B4-BE49-F238E27FC236}">
                <a16:creationId xmlns:a16="http://schemas.microsoft.com/office/drawing/2014/main" id="{05A1C03F-12BF-6E03-03C3-89B393332602}"/>
              </a:ext>
            </a:extLst>
          </p:cNvPr>
          <p:cNvSpPr/>
          <p:nvPr/>
        </p:nvSpPr>
        <p:spPr>
          <a:xfrm>
            <a:off x="7977972" y="3086864"/>
            <a:ext cx="3224826" cy="1551121"/>
          </a:xfrm>
          <a:prstGeom prst="roundRect">
            <a:avLst>
              <a:gd name="adj" fmla="val 11197"/>
            </a:avLst>
          </a:prstGeom>
          <a:solidFill>
            <a:srgbClr val="F54636"/>
          </a:solidFill>
          <a:ln>
            <a:solidFill>
              <a:srgbClr val="F5463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Sztosfixed" pitchFamily="2" charset="77"/>
                <a:ea typeface="Sztosfixed" pitchFamily="2" charset="77"/>
                <a:cs typeface="Sztosfixed" pitchFamily="2" charset="77"/>
              </a:rPr>
              <a:t>Stem</a:t>
            </a:r>
          </a:p>
        </p:txBody>
      </p:sp>
      <p:sp>
        <p:nvSpPr>
          <p:cNvPr id="9" name="Mushroom">
            <a:extLst>
              <a:ext uri="{FF2B5EF4-FFF2-40B4-BE49-F238E27FC236}">
                <a16:creationId xmlns:a16="http://schemas.microsoft.com/office/drawing/2014/main" id="{10C5B729-8FAC-0AB1-E7C3-79C92BC609D4}"/>
              </a:ext>
            </a:extLst>
          </p:cNvPr>
          <p:cNvSpPr/>
          <p:nvPr/>
        </p:nvSpPr>
        <p:spPr>
          <a:xfrm>
            <a:off x="987458" y="4868527"/>
            <a:ext cx="3224826" cy="1551121"/>
          </a:xfrm>
          <a:prstGeom prst="roundRect">
            <a:avLst>
              <a:gd name="adj" fmla="val 11197"/>
            </a:avLst>
          </a:prstGeom>
          <a:solidFill>
            <a:srgbClr val="F54636"/>
          </a:solidFill>
          <a:ln>
            <a:solidFill>
              <a:srgbClr val="F5463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Sztosfixed" pitchFamily="2" charset="77"/>
                <a:ea typeface="Sztosfixed" pitchFamily="2" charset="77"/>
                <a:cs typeface="Sztosfixed" pitchFamily="2" charset="77"/>
              </a:rPr>
              <a:t>Substrate</a:t>
            </a:r>
          </a:p>
        </p:txBody>
      </p:sp>
      <p:sp>
        <p:nvSpPr>
          <p:cNvPr id="11" name="Fungi">
            <a:extLst>
              <a:ext uri="{FF2B5EF4-FFF2-40B4-BE49-F238E27FC236}">
                <a16:creationId xmlns:a16="http://schemas.microsoft.com/office/drawing/2014/main" id="{D25EAA94-9EB1-6A88-33E2-8E340AFF3ECE}"/>
              </a:ext>
            </a:extLst>
          </p:cNvPr>
          <p:cNvSpPr/>
          <p:nvPr/>
        </p:nvSpPr>
        <p:spPr>
          <a:xfrm>
            <a:off x="987458" y="3086864"/>
            <a:ext cx="3224826" cy="1551121"/>
          </a:xfrm>
          <a:prstGeom prst="roundRect">
            <a:avLst>
              <a:gd name="adj" fmla="val 11197"/>
            </a:avLst>
          </a:prstGeom>
          <a:solidFill>
            <a:srgbClr val="F54636"/>
          </a:solidFill>
          <a:ln>
            <a:solidFill>
              <a:srgbClr val="F5463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Sztosfixed" pitchFamily="2" charset="77"/>
                <a:ea typeface="Sztosfixed" pitchFamily="2" charset="77"/>
                <a:cs typeface="Sztosfixed" pitchFamily="2" charset="77"/>
              </a:rPr>
              <a:t>Spawn</a:t>
            </a:r>
          </a:p>
        </p:txBody>
      </p:sp>
      <p:sp>
        <p:nvSpPr>
          <p:cNvPr id="10" name="Foraying">
            <a:extLst>
              <a:ext uri="{FF2B5EF4-FFF2-40B4-BE49-F238E27FC236}">
                <a16:creationId xmlns:a16="http://schemas.microsoft.com/office/drawing/2014/main" id="{EBF5527A-9C1B-F976-BB18-79FF42279CB9}"/>
              </a:ext>
            </a:extLst>
          </p:cNvPr>
          <p:cNvSpPr/>
          <p:nvPr/>
        </p:nvSpPr>
        <p:spPr>
          <a:xfrm>
            <a:off x="7978553" y="1305201"/>
            <a:ext cx="3224826" cy="1551121"/>
          </a:xfrm>
          <a:prstGeom prst="roundRect">
            <a:avLst>
              <a:gd name="adj" fmla="val 11197"/>
            </a:avLst>
          </a:prstGeom>
          <a:solidFill>
            <a:srgbClr val="F54636"/>
          </a:solidFill>
          <a:ln>
            <a:solidFill>
              <a:srgbClr val="F5463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Sztosfixed" pitchFamily="2" charset="77"/>
                <a:ea typeface="Sztosfixed" pitchFamily="2" charset="77"/>
                <a:cs typeface="Sztosfixed" pitchFamily="2" charset="77"/>
              </a:rPr>
              <a:t>Pinning</a:t>
            </a:r>
          </a:p>
        </p:txBody>
      </p:sp>
      <p:sp>
        <p:nvSpPr>
          <p:cNvPr id="14" name="cap">
            <a:extLst>
              <a:ext uri="{FF2B5EF4-FFF2-40B4-BE49-F238E27FC236}">
                <a16:creationId xmlns:a16="http://schemas.microsoft.com/office/drawing/2014/main" id="{3DF7808F-7F8E-67C5-A44F-E64968A77F18}"/>
              </a:ext>
            </a:extLst>
          </p:cNvPr>
          <p:cNvSpPr/>
          <p:nvPr/>
        </p:nvSpPr>
        <p:spPr>
          <a:xfrm>
            <a:off x="987458" y="1305201"/>
            <a:ext cx="3224826" cy="1551121"/>
          </a:xfrm>
          <a:prstGeom prst="roundRect">
            <a:avLst>
              <a:gd name="adj" fmla="val 11197"/>
            </a:avLst>
          </a:prstGeom>
          <a:solidFill>
            <a:srgbClr val="F54636"/>
          </a:solidFill>
          <a:ln>
            <a:solidFill>
              <a:srgbClr val="F5463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Sztosfixed" pitchFamily="2" charset="77"/>
                <a:ea typeface="Sztosfixed" pitchFamily="2" charset="77"/>
                <a:cs typeface="Sztosfixed" pitchFamily="2" charset="77"/>
              </a:rPr>
              <a:t>Mushroom</a:t>
            </a:r>
          </a:p>
        </p:txBody>
      </p:sp>
      <p:sp>
        <p:nvSpPr>
          <p:cNvPr id="13" name="Mushroom">
            <a:extLst>
              <a:ext uri="{FF2B5EF4-FFF2-40B4-BE49-F238E27FC236}">
                <a16:creationId xmlns:a16="http://schemas.microsoft.com/office/drawing/2014/main" id="{46B53EEE-FD93-8495-CD1F-068298F90195}"/>
              </a:ext>
            </a:extLst>
          </p:cNvPr>
          <p:cNvSpPr/>
          <p:nvPr/>
        </p:nvSpPr>
        <p:spPr>
          <a:xfrm>
            <a:off x="4483006" y="4868527"/>
            <a:ext cx="3224826" cy="1551121"/>
          </a:xfrm>
          <a:prstGeom prst="roundRect">
            <a:avLst>
              <a:gd name="adj" fmla="val 11197"/>
            </a:avLst>
          </a:prstGeom>
          <a:solidFill>
            <a:srgbClr val="F54636"/>
          </a:solidFill>
          <a:ln>
            <a:solidFill>
              <a:srgbClr val="F5463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Sztosfixed" pitchFamily="2" charset="77"/>
                <a:ea typeface="Sztosfixed" pitchFamily="2" charset="77"/>
                <a:cs typeface="Sztosfixed" pitchFamily="2" charset="77"/>
              </a:rPr>
              <a:t>Veil</a:t>
            </a:r>
          </a:p>
        </p:txBody>
      </p:sp>
      <p:grpSp>
        <p:nvGrpSpPr>
          <p:cNvPr id="20" name="menu">
            <a:extLst>
              <a:ext uri="{FF2B5EF4-FFF2-40B4-BE49-F238E27FC236}">
                <a16:creationId xmlns:a16="http://schemas.microsoft.com/office/drawing/2014/main" id="{83F26BD5-C305-951E-31F8-96C30226FC7A}"/>
              </a:ext>
            </a:extLst>
          </p:cNvPr>
          <p:cNvGrpSpPr/>
          <p:nvPr/>
        </p:nvGrpSpPr>
        <p:grpSpPr>
          <a:xfrm>
            <a:off x="11474101" y="2871719"/>
            <a:ext cx="460535" cy="1114561"/>
            <a:chOff x="151927" y="2325786"/>
            <a:chExt cx="260682" cy="630889"/>
          </a:xfrm>
        </p:grpSpPr>
        <p:sp>
          <p:nvSpPr>
            <p:cNvPr id="21" name="Rectangle: Rounded Corners 63">
              <a:extLst>
                <a:ext uri="{FF2B5EF4-FFF2-40B4-BE49-F238E27FC236}">
                  <a16:creationId xmlns:a16="http://schemas.microsoft.com/office/drawing/2014/main" id="{A9EAE96B-7E18-9E2F-6A7D-63D764F10345}"/>
                </a:ext>
              </a:extLst>
            </p:cNvPr>
            <p:cNvSpPr/>
            <p:nvPr/>
          </p:nvSpPr>
          <p:spPr>
            <a:xfrm rot="10800000">
              <a:off x="151927" y="2325786"/>
              <a:ext cx="260682" cy="630889"/>
            </a:xfrm>
            <a:prstGeom prst="roundRect">
              <a:avLst>
                <a:gd name="adj" fmla="val 50000"/>
              </a:avLst>
            </a:prstGeom>
            <a:solidFill>
              <a:srgbClr val="FFFFF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highlight>
                  <a:srgbClr val="FFFF00"/>
                </a:highlight>
              </a:endParaRPr>
            </a:p>
          </p:txBody>
        </p:sp>
        <p:pic>
          <p:nvPicPr>
            <p:cNvPr id="24" name="a4">
              <a:hlinkClick r:id="" action="ppaction://hlinkshowjump?jump=nextslide"/>
              <a:extLst>
                <a:ext uri="{FF2B5EF4-FFF2-40B4-BE49-F238E27FC236}">
                  <a16:creationId xmlns:a16="http://schemas.microsoft.com/office/drawing/2014/main" id="{993A5244-8186-6274-CD50-4207A4795FE8}"/>
                </a:ext>
              </a:extLst>
            </p:cNvPr>
            <p:cNvPicPr>
              <a:picLocks noChangeAspect="1"/>
            </p:cNvPicPr>
            <p:nvPr/>
          </p:nvPicPr>
          <p:blipFill>
            <a:blip r:embed="rId3"/>
            <a:srcRect/>
            <a:stretch/>
          </p:blipFill>
          <p:spPr>
            <a:xfrm>
              <a:off x="204687" y="2740767"/>
              <a:ext cx="154441" cy="106747"/>
            </a:xfrm>
            <a:prstGeom prst="rect">
              <a:avLst/>
            </a:prstGeom>
          </p:spPr>
        </p:pic>
        <p:pic>
          <p:nvPicPr>
            <p:cNvPr id="23" name="a4">
              <a:hlinkClick r:id="" action="ppaction://hlinkshowjump?jump=previousslide"/>
              <a:extLst>
                <a:ext uri="{FF2B5EF4-FFF2-40B4-BE49-F238E27FC236}">
                  <a16:creationId xmlns:a16="http://schemas.microsoft.com/office/drawing/2014/main" id="{94F7AA52-DACC-5003-7A13-4A5236CAEF3E}"/>
                </a:ext>
              </a:extLst>
            </p:cNvPr>
            <p:cNvPicPr>
              <a:picLocks noChangeAspect="1"/>
            </p:cNvPicPr>
            <p:nvPr/>
          </p:nvPicPr>
          <p:blipFill>
            <a:blip r:embed="rId3"/>
            <a:srcRect/>
            <a:stretch/>
          </p:blipFill>
          <p:spPr>
            <a:xfrm rot="10800000">
              <a:off x="204687" y="2434554"/>
              <a:ext cx="154441" cy="106747"/>
            </a:xfrm>
            <a:prstGeom prst="rect">
              <a:avLst/>
            </a:prstGeom>
          </p:spPr>
        </p:pic>
      </p:grpSp>
      <p:sp>
        <p:nvSpPr>
          <p:cNvPr id="12" name="Title 1">
            <a:extLst>
              <a:ext uri="{FF2B5EF4-FFF2-40B4-BE49-F238E27FC236}">
                <a16:creationId xmlns:a16="http://schemas.microsoft.com/office/drawing/2014/main" id="{22DB9AA3-8595-B65A-7D91-4812F16C4CA4}"/>
              </a:ext>
            </a:extLst>
          </p:cNvPr>
          <p:cNvSpPr txBox="1">
            <a:spLocks/>
          </p:cNvSpPr>
          <p:nvPr/>
        </p:nvSpPr>
        <p:spPr>
          <a:xfrm>
            <a:off x="4326321" y="352331"/>
            <a:ext cx="3539358" cy="49857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chemeClr val="bg1"/>
                </a:solidFill>
                <a:latin typeface="Sztosfixed" pitchFamily="2" charset="77"/>
                <a:ea typeface="Sztosfixed" pitchFamily="2" charset="77"/>
                <a:cs typeface="Sztosfixed" pitchFamily="2" charset="77"/>
              </a:rPr>
              <a:t>Vocabulary</a:t>
            </a:r>
          </a:p>
        </p:txBody>
      </p:sp>
      <p:sp>
        <p:nvSpPr>
          <p:cNvPr id="19" name="number">
            <a:extLst>
              <a:ext uri="{FF2B5EF4-FFF2-40B4-BE49-F238E27FC236}">
                <a16:creationId xmlns:a16="http://schemas.microsoft.com/office/drawing/2014/main" id="{5B3AF051-6B7E-18CD-A871-FDCFD87BDC08}"/>
              </a:ext>
            </a:extLst>
          </p:cNvPr>
          <p:cNvSpPr txBox="1">
            <a:spLocks/>
          </p:cNvSpPr>
          <p:nvPr/>
        </p:nvSpPr>
        <p:spPr>
          <a:xfrm>
            <a:off x="11316807" y="6318135"/>
            <a:ext cx="500548" cy="393600"/>
          </a:xfrm>
          <a:prstGeom prst="rect">
            <a:avLst/>
          </a:prstGeom>
          <a:no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buSzPts val="1400"/>
            </a:pPr>
            <a:fld id="{00000000-1234-1234-1234-123412341234}" type="slidenum">
              <a:rPr lang="en" sz="2000" b="1" smtClean="0">
                <a:solidFill>
                  <a:srgbClr val="B83529"/>
                </a:solidFill>
                <a:latin typeface="Sztosfixed" pitchFamily="2" charset="77"/>
                <a:ea typeface="Sztosfixed" pitchFamily="2" charset="77"/>
                <a:cs typeface="Sztosfixed" pitchFamily="2" charset="77"/>
              </a:rPr>
              <a:pPr algn="r">
                <a:buSzPts val="1400"/>
              </a:pPr>
              <a:t>4</a:t>
            </a:fld>
            <a:endParaRPr lang="en" sz="2000" b="1" dirty="0">
              <a:solidFill>
                <a:srgbClr val="B83529"/>
              </a:solidFill>
              <a:latin typeface="Sztosfixed" pitchFamily="2" charset="77"/>
              <a:ea typeface="Sztosfixed" pitchFamily="2" charset="77"/>
              <a:cs typeface="Sztosfixed" pitchFamily="2" charset="77"/>
            </a:endParaRPr>
          </a:p>
        </p:txBody>
      </p:sp>
      <p:grpSp>
        <p:nvGrpSpPr>
          <p:cNvPr id="29" name="hint">
            <a:extLst>
              <a:ext uri="{FF2B5EF4-FFF2-40B4-BE49-F238E27FC236}">
                <a16:creationId xmlns:a16="http://schemas.microsoft.com/office/drawing/2014/main" id="{A2BAE89B-F607-0E19-12C3-CF6D72E80727}"/>
              </a:ext>
            </a:extLst>
          </p:cNvPr>
          <p:cNvGrpSpPr/>
          <p:nvPr/>
        </p:nvGrpSpPr>
        <p:grpSpPr>
          <a:xfrm>
            <a:off x="879326" y="352331"/>
            <a:ext cx="2497643" cy="577699"/>
            <a:chOff x="8094157" y="5845762"/>
            <a:chExt cx="2497643" cy="577699"/>
          </a:xfrm>
        </p:grpSpPr>
        <p:sp>
          <p:nvSpPr>
            <p:cNvPr id="28" name="Rectangle: Rounded Corners 27">
              <a:extLst>
                <a:ext uri="{FF2B5EF4-FFF2-40B4-BE49-F238E27FC236}">
                  <a16:creationId xmlns:a16="http://schemas.microsoft.com/office/drawing/2014/main" id="{948B3293-3251-FCA0-54A5-75422DB760B5}"/>
                </a:ext>
              </a:extLst>
            </p:cNvPr>
            <p:cNvSpPr/>
            <p:nvPr/>
          </p:nvSpPr>
          <p:spPr>
            <a:xfrm>
              <a:off x="8137921" y="5849575"/>
              <a:ext cx="2453879" cy="570073"/>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504000" rtlCol="0" anchor="ctr"/>
            <a:lstStyle/>
            <a:p>
              <a:pPr algn="ctr"/>
              <a:r>
                <a:rPr lang="en-US" sz="1200" dirty="0">
                  <a:solidFill>
                    <a:srgbClr val="9B2242"/>
                  </a:solidFill>
                  <a:latin typeface="Sztosfixed" pitchFamily="2" charset="77"/>
                  <a:ea typeface="Sztosfixed" pitchFamily="2" charset="77"/>
                  <a:cs typeface="Sztosfixed" pitchFamily="2" charset="77"/>
                </a:rPr>
                <a:t>Click on the words to reveal the definition</a:t>
              </a:r>
              <a:endParaRPr lang="en-AU" sz="1200" dirty="0">
                <a:solidFill>
                  <a:srgbClr val="9B2242"/>
                </a:solidFill>
              </a:endParaRPr>
            </a:p>
          </p:txBody>
        </p:sp>
        <p:pic>
          <p:nvPicPr>
            <p:cNvPr id="27" name="button button">
              <a:extLst>
                <a:ext uri="{FF2B5EF4-FFF2-40B4-BE49-F238E27FC236}">
                  <a16:creationId xmlns:a16="http://schemas.microsoft.com/office/drawing/2014/main" id="{991DE165-7AFA-ADF2-2E33-366D7D386341}"/>
                </a:ext>
              </a:extLst>
            </p:cNvPr>
            <p:cNvPicPr>
              <a:picLocks noChangeAspect="1"/>
            </p:cNvPicPr>
            <p:nvPr/>
          </p:nvPicPr>
          <p:blipFill>
            <a:blip r:embed="rId4"/>
            <a:srcRect/>
            <a:stretch/>
          </p:blipFill>
          <p:spPr>
            <a:xfrm>
              <a:off x="8094157" y="5845762"/>
              <a:ext cx="572350" cy="577699"/>
            </a:xfrm>
            <a:prstGeom prst="rect">
              <a:avLst/>
            </a:prstGeom>
          </p:spPr>
        </p:pic>
      </p:grpSp>
    </p:spTree>
    <p:extLst>
      <p:ext uri="{BB962C8B-B14F-4D97-AF65-F5344CB8AC3E}">
        <p14:creationId xmlns:p14="http://schemas.microsoft.com/office/powerpoint/2010/main" val="3482149063"/>
      </p:ext>
    </p:extLst>
  </p:cSld>
  <p:clrMapOvr>
    <a:masterClrMapping/>
  </p:clrMapOvr>
  <p:transition spd="slow" advClick="0">
    <p:push dir="u"/>
  </p:transition>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10"/>
                                        </p:tgtEl>
                                      </p:cBhvr>
                                    </p:animEffect>
                                    <p:set>
                                      <p:cBhvr>
                                        <p:cTn id="13"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11"/>
                                        </p:tgtEl>
                                      </p:cBhvr>
                                    </p:animEffect>
                                    <p:set>
                                      <p:cBhvr>
                                        <p:cTn id="19"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16"/>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16"/>
                                        </p:tgtEl>
                                      </p:cBhvr>
                                    </p:animEffect>
                                    <p:set>
                                      <p:cBhvr>
                                        <p:cTn id="25"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26" restart="whenNotActive" fill="hold" evtFilter="cancelBubble" nodeType="interactiveSeq">
                <p:stCondLst>
                  <p:cond evt="onClick" delay="0">
                    <p:tgtEl>
                      <p:spTgt spid="9"/>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9"/>
                                        </p:tgtEl>
                                      </p:cBhvr>
                                    </p:animEffect>
                                    <p:set>
                                      <p:cBhvr>
                                        <p:cTn id="31"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32" restart="whenNotActive" fill="hold" evtFilter="cancelBubble" nodeType="interactiveSeq">
                <p:stCondLst>
                  <p:cond evt="onClick" delay="0">
                    <p:tgtEl>
                      <p:spTgt spid="18"/>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18"/>
                                        </p:tgtEl>
                                      </p:cBhvr>
                                    </p:animEffect>
                                    <p:set>
                                      <p:cBhvr>
                                        <p:cTn id="37"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38" restart="whenNotActive" fill="hold" evtFilter="cancelBubble" nodeType="interactiveSeq">
                <p:stCondLst>
                  <p:cond evt="onClick" delay="0">
                    <p:tgtEl>
                      <p:spTgt spid="17"/>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17"/>
                                        </p:tgtEl>
                                      </p:cBhvr>
                                    </p:animEffect>
                                    <p:set>
                                      <p:cBhvr>
                                        <p:cTn id="43"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44" restart="whenNotActive" fill="hold" evtFilter="cancelBubble" nodeType="interactiveSeq">
                <p:stCondLst>
                  <p:cond evt="onClick" delay="0">
                    <p:tgtEl>
                      <p:spTgt spid="5"/>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grpId="1" nodeType="click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fade">
                                      <p:cBhvr>
                                        <p:cTn id="49" dur="500"/>
                                        <p:tgtEl>
                                          <p:spTgt spid="14"/>
                                        </p:tgtEl>
                                      </p:cBhvr>
                                    </p:animEffect>
                                  </p:childTnLst>
                                </p:cTn>
                              </p:par>
                            </p:childTnLst>
                          </p:cTn>
                        </p:par>
                      </p:childTnLst>
                    </p:cTn>
                  </p:par>
                </p:childTnLst>
              </p:cTn>
              <p:nextCondLst>
                <p:cond evt="onClick" delay="0">
                  <p:tgtEl>
                    <p:spTgt spid="5"/>
                  </p:tgtEl>
                </p:cond>
              </p:nextCondLst>
            </p:seq>
            <p:seq concurrent="1" nextAc="seek">
              <p:cTn id="50" restart="whenNotActive" fill="hold" evtFilter="cancelBubble" nodeType="interactiveSeq">
                <p:stCondLst>
                  <p:cond evt="onClick" delay="0">
                    <p:tgtEl>
                      <p:spTgt spid="3"/>
                    </p:tgtEl>
                  </p:cond>
                </p:stCondLst>
                <p:endSync evt="end" delay="0">
                  <p:rtn val="all"/>
                </p:endSync>
                <p:childTnLst>
                  <p:par>
                    <p:cTn id="51" fill="hold">
                      <p:stCondLst>
                        <p:cond delay="0"/>
                      </p:stCondLst>
                      <p:childTnLst>
                        <p:par>
                          <p:cTn id="52" fill="hold">
                            <p:stCondLst>
                              <p:cond delay="0"/>
                            </p:stCondLst>
                            <p:childTnLst>
                              <p:par>
                                <p:cTn id="53" presetID="10" presetClass="entr" presetSubtype="0" fill="hold" grpId="1" nodeType="click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fade">
                                      <p:cBhvr>
                                        <p:cTn id="55" dur="500"/>
                                        <p:tgtEl>
                                          <p:spTgt spid="10"/>
                                        </p:tgtEl>
                                      </p:cBhvr>
                                    </p:animEffect>
                                  </p:childTnLst>
                                </p:cTn>
                              </p:par>
                            </p:childTnLst>
                          </p:cTn>
                        </p:par>
                      </p:childTnLst>
                    </p:cTn>
                  </p:par>
                </p:childTnLst>
              </p:cTn>
              <p:nextCondLst>
                <p:cond evt="onClick" delay="0">
                  <p:tgtEl>
                    <p:spTgt spid="3"/>
                  </p:tgtEl>
                </p:cond>
              </p:nextCondLst>
            </p:seq>
            <p:seq concurrent="1" nextAc="seek">
              <p:cTn id="56" restart="whenNotActive" fill="hold" evtFilter="cancelBubble" nodeType="interactiveSeq">
                <p:stCondLst>
                  <p:cond evt="onClick" delay="0">
                    <p:tgtEl>
                      <p:spTgt spid="4"/>
                    </p:tgtEl>
                  </p:cond>
                </p:stCondLst>
                <p:endSync evt="end" delay="0">
                  <p:rtn val="all"/>
                </p:endSync>
                <p:childTnLst>
                  <p:par>
                    <p:cTn id="57" fill="hold">
                      <p:stCondLst>
                        <p:cond delay="0"/>
                      </p:stCondLst>
                      <p:childTnLst>
                        <p:par>
                          <p:cTn id="58" fill="hold">
                            <p:stCondLst>
                              <p:cond delay="0"/>
                            </p:stCondLst>
                            <p:childTnLst>
                              <p:par>
                                <p:cTn id="59" presetID="10" presetClass="entr" presetSubtype="0" fill="hold" grpId="1" nodeType="click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fade">
                                      <p:cBhvr>
                                        <p:cTn id="61" dur="500"/>
                                        <p:tgtEl>
                                          <p:spTgt spid="11"/>
                                        </p:tgtEl>
                                      </p:cBhvr>
                                    </p:animEffect>
                                  </p:childTnLst>
                                </p:cTn>
                              </p:par>
                            </p:childTnLst>
                          </p:cTn>
                        </p:par>
                      </p:childTnLst>
                    </p:cTn>
                  </p:par>
                </p:childTnLst>
              </p:cTn>
              <p:nextCondLst>
                <p:cond evt="onClick" delay="0">
                  <p:tgtEl>
                    <p:spTgt spid="4"/>
                  </p:tgtEl>
                </p:cond>
              </p:nextCondLst>
            </p:seq>
            <p:seq concurrent="1" nextAc="seek">
              <p:cTn id="62" restart="whenNotActive" fill="hold" evtFilter="cancelBubble" nodeType="interactiveSeq">
                <p:stCondLst>
                  <p:cond evt="onClick" delay="0">
                    <p:tgtEl>
                      <p:spTgt spid="6"/>
                    </p:tgtEl>
                  </p:cond>
                </p:stCondLst>
                <p:endSync evt="end" delay="0">
                  <p:rtn val="all"/>
                </p:endSync>
                <p:childTnLst>
                  <p:par>
                    <p:cTn id="63" fill="hold">
                      <p:stCondLst>
                        <p:cond delay="0"/>
                      </p:stCondLst>
                      <p:childTnLst>
                        <p:par>
                          <p:cTn id="64" fill="hold">
                            <p:stCondLst>
                              <p:cond delay="0"/>
                            </p:stCondLst>
                            <p:childTnLst>
                              <p:par>
                                <p:cTn id="65" presetID="10" presetClass="entr" presetSubtype="0" fill="hold" grpId="1" nodeType="clickEffect">
                                  <p:stCondLst>
                                    <p:cond delay="0"/>
                                  </p:stCondLst>
                                  <p:childTnLst>
                                    <p:set>
                                      <p:cBhvr>
                                        <p:cTn id="66" dur="1" fill="hold">
                                          <p:stCondLst>
                                            <p:cond delay="0"/>
                                          </p:stCondLst>
                                        </p:cTn>
                                        <p:tgtEl>
                                          <p:spTgt spid="16"/>
                                        </p:tgtEl>
                                        <p:attrNameLst>
                                          <p:attrName>style.visibility</p:attrName>
                                        </p:attrNameLst>
                                      </p:cBhvr>
                                      <p:to>
                                        <p:strVal val="visible"/>
                                      </p:to>
                                    </p:set>
                                    <p:animEffect transition="in" filter="fade">
                                      <p:cBhvr>
                                        <p:cTn id="67" dur="500"/>
                                        <p:tgtEl>
                                          <p:spTgt spid="16"/>
                                        </p:tgtEl>
                                      </p:cBhvr>
                                    </p:animEffect>
                                  </p:childTnLst>
                                </p:cTn>
                              </p:par>
                            </p:childTnLst>
                          </p:cTn>
                        </p:par>
                      </p:childTnLst>
                    </p:cTn>
                  </p:par>
                </p:childTnLst>
              </p:cTn>
              <p:nextCondLst>
                <p:cond evt="onClick" delay="0">
                  <p:tgtEl>
                    <p:spTgt spid="6"/>
                  </p:tgtEl>
                </p:cond>
              </p:nextCondLst>
            </p:seq>
            <p:seq concurrent="1" nextAc="seek">
              <p:cTn id="68" restart="whenNotActive" fill="hold" evtFilter="cancelBubble" nodeType="interactiveSeq">
                <p:stCondLst>
                  <p:cond evt="onClick" delay="0">
                    <p:tgtEl>
                      <p:spTgt spid="8"/>
                    </p:tgtEl>
                  </p:cond>
                </p:stCondLst>
                <p:endSync evt="end" delay="0">
                  <p:rtn val="all"/>
                </p:endSync>
                <p:childTnLst>
                  <p:par>
                    <p:cTn id="69" fill="hold">
                      <p:stCondLst>
                        <p:cond delay="0"/>
                      </p:stCondLst>
                      <p:childTnLst>
                        <p:par>
                          <p:cTn id="70" fill="hold">
                            <p:stCondLst>
                              <p:cond delay="0"/>
                            </p:stCondLst>
                            <p:childTnLst>
                              <p:par>
                                <p:cTn id="71" presetID="10" presetClass="entr" presetSubtype="0" fill="hold" grpId="1" nodeType="clickEffect">
                                  <p:stCondLst>
                                    <p:cond delay="0"/>
                                  </p:stCondLst>
                                  <p:childTnLst>
                                    <p:set>
                                      <p:cBhvr>
                                        <p:cTn id="72" dur="1" fill="hold">
                                          <p:stCondLst>
                                            <p:cond delay="0"/>
                                          </p:stCondLst>
                                        </p:cTn>
                                        <p:tgtEl>
                                          <p:spTgt spid="18"/>
                                        </p:tgtEl>
                                        <p:attrNameLst>
                                          <p:attrName>style.visibility</p:attrName>
                                        </p:attrNameLst>
                                      </p:cBhvr>
                                      <p:to>
                                        <p:strVal val="visible"/>
                                      </p:to>
                                    </p:set>
                                    <p:animEffect transition="in" filter="fade">
                                      <p:cBhvr>
                                        <p:cTn id="73" dur="500"/>
                                        <p:tgtEl>
                                          <p:spTgt spid="18"/>
                                        </p:tgtEl>
                                      </p:cBhvr>
                                    </p:animEffect>
                                  </p:childTnLst>
                                </p:cTn>
                              </p:par>
                            </p:childTnLst>
                          </p:cTn>
                        </p:par>
                      </p:childTnLst>
                    </p:cTn>
                  </p:par>
                </p:childTnLst>
              </p:cTn>
              <p:nextCondLst>
                <p:cond evt="onClick" delay="0">
                  <p:tgtEl>
                    <p:spTgt spid="8"/>
                  </p:tgtEl>
                </p:cond>
              </p:nextCondLst>
            </p:seq>
            <p:seq concurrent="1" nextAc="seek">
              <p:cTn id="74" restart="whenNotActive" fill="hold" evtFilter="cancelBubble" nodeType="interactiveSeq">
                <p:stCondLst>
                  <p:cond evt="onClick" delay="0">
                    <p:tgtEl>
                      <p:spTgt spid="7"/>
                    </p:tgtEl>
                  </p:cond>
                </p:stCondLst>
                <p:endSync evt="end" delay="0">
                  <p:rtn val="all"/>
                </p:endSync>
                <p:childTnLst>
                  <p:par>
                    <p:cTn id="75" fill="hold">
                      <p:stCondLst>
                        <p:cond delay="0"/>
                      </p:stCondLst>
                      <p:childTnLst>
                        <p:par>
                          <p:cTn id="76" fill="hold">
                            <p:stCondLst>
                              <p:cond delay="0"/>
                            </p:stCondLst>
                            <p:childTnLst>
                              <p:par>
                                <p:cTn id="77" presetID="10" presetClass="entr" presetSubtype="0" fill="hold" grpId="1" nodeType="clickEffect">
                                  <p:stCondLst>
                                    <p:cond delay="0"/>
                                  </p:stCondLst>
                                  <p:childTnLst>
                                    <p:set>
                                      <p:cBhvr>
                                        <p:cTn id="78" dur="1" fill="hold">
                                          <p:stCondLst>
                                            <p:cond delay="0"/>
                                          </p:stCondLst>
                                        </p:cTn>
                                        <p:tgtEl>
                                          <p:spTgt spid="17"/>
                                        </p:tgtEl>
                                        <p:attrNameLst>
                                          <p:attrName>style.visibility</p:attrName>
                                        </p:attrNameLst>
                                      </p:cBhvr>
                                      <p:to>
                                        <p:strVal val="visible"/>
                                      </p:to>
                                    </p:set>
                                    <p:animEffect transition="in" filter="fade">
                                      <p:cBhvr>
                                        <p:cTn id="79" dur="500"/>
                                        <p:tgtEl>
                                          <p:spTgt spid="17"/>
                                        </p:tgtEl>
                                      </p:cBhvr>
                                    </p:animEffect>
                                  </p:childTnLst>
                                </p:cTn>
                              </p:par>
                            </p:childTnLst>
                          </p:cTn>
                        </p:par>
                      </p:childTnLst>
                    </p:cTn>
                  </p:par>
                </p:childTnLst>
              </p:cTn>
              <p:nextCondLst>
                <p:cond evt="onClick" delay="0">
                  <p:tgtEl>
                    <p:spTgt spid="7"/>
                  </p:tgtEl>
                </p:cond>
              </p:nextCondLst>
            </p:seq>
            <p:seq concurrent="1" nextAc="seek">
              <p:cTn id="80" restart="whenNotActive" fill="hold" evtFilter="cancelBubble" nodeType="interactiveSeq">
                <p:stCondLst>
                  <p:cond evt="onClick" delay="0">
                    <p:tgtEl>
                      <p:spTgt spid="2"/>
                    </p:tgtEl>
                  </p:cond>
                </p:stCondLst>
                <p:endSync evt="end" delay="0">
                  <p:rtn val="all"/>
                </p:endSync>
                <p:childTnLst>
                  <p:par>
                    <p:cTn id="81" fill="hold">
                      <p:stCondLst>
                        <p:cond delay="0"/>
                      </p:stCondLst>
                      <p:childTnLst>
                        <p:par>
                          <p:cTn id="82" fill="hold">
                            <p:stCondLst>
                              <p:cond delay="0"/>
                            </p:stCondLst>
                            <p:childTnLst>
                              <p:par>
                                <p:cTn id="83" presetID="10" presetClass="entr" presetSubtype="0" fill="hold" grpId="1" nodeType="clickEffect">
                                  <p:stCondLst>
                                    <p:cond delay="0"/>
                                  </p:stCondLst>
                                  <p:childTnLst>
                                    <p:set>
                                      <p:cBhvr>
                                        <p:cTn id="84" dur="1" fill="hold">
                                          <p:stCondLst>
                                            <p:cond delay="0"/>
                                          </p:stCondLst>
                                        </p:cTn>
                                        <p:tgtEl>
                                          <p:spTgt spid="9"/>
                                        </p:tgtEl>
                                        <p:attrNameLst>
                                          <p:attrName>style.visibility</p:attrName>
                                        </p:attrNameLst>
                                      </p:cBhvr>
                                      <p:to>
                                        <p:strVal val="visible"/>
                                      </p:to>
                                    </p:set>
                                    <p:animEffect transition="in" filter="fade">
                                      <p:cBhvr>
                                        <p:cTn id="85" dur="500"/>
                                        <p:tgtEl>
                                          <p:spTgt spid="9"/>
                                        </p:tgtEl>
                                      </p:cBhvr>
                                    </p:animEffect>
                                  </p:childTnLst>
                                </p:cTn>
                              </p:par>
                            </p:childTnLst>
                          </p:cTn>
                        </p:par>
                      </p:childTnLst>
                    </p:cTn>
                  </p:par>
                </p:childTnLst>
              </p:cTn>
              <p:nextCondLst>
                <p:cond evt="onClick" delay="0">
                  <p:tgtEl>
                    <p:spTgt spid="2"/>
                  </p:tgtEl>
                </p:cond>
              </p:nextCondLst>
            </p:seq>
            <p:seq concurrent="1" nextAc="seek">
              <p:cTn id="86" restart="whenNotActive" fill="hold" evtFilter="cancelBubble" nodeType="interactiveSeq">
                <p:stCondLst>
                  <p:cond evt="onClick" delay="0">
                    <p:tgtEl>
                      <p:spTgt spid="13"/>
                    </p:tgtEl>
                  </p:cond>
                </p:stCondLst>
                <p:endSync evt="end" delay="0">
                  <p:rtn val="all"/>
                </p:endSync>
                <p:childTnLst>
                  <p:par>
                    <p:cTn id="87" fill="hold">
                      <p:stCondLst>
                        <p:cond delay="0"/>
                      </p:stCondLst>
                      <p:childTnLst>
                        <p:par>
                          <p:cTn id="88" fill="hold">
                            <p:stCondLst>
                              <p:cond delay="0"/>
                            </p:stCondLst>
                            <p:childTnLst>
                              <p:par>
                                <p:cTn id="89" presetID="10" presetClass="exit" presetSubtype="0" fill="hold" grpId="0" nodeType="clickEffect">
                                  <p:stCondLst>
                                    <p:cond delay="0"/>
                                  </p:stCondLst>
                                  <p:childTnLst>
                                    <p:animEffect transition="out" filter="fade">
                                      <p:cBhvr>
                                        <p:cTn id="90" dur="500"/>
                                        <p:tgtEl>
                                          <p:spTgt spid="13"/>
                                        </p:tgtEl>
                                      </p:cBhvr>
                                    </p:animEffect>
                                    <p:set>
                                      <p:cBhvr>
                                        <p:cTn id="91"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92" restart="whenNotActive" fill="hold" evtFilter="cancelBubble" nodeType="interactiveSeq">
                <p:stCondLst>
                  <p:cond evt="onClick" delay="0">
                    <p:tgtEl>
                      <p:spTgt spid="15"/>
                    </p:tgtEl>
                  </p:cond>
                </p:stCondLst>
                <p:endSync evt="end" delay="0">
                  <p:rtn val="all"/>
                </p:endSync>
                <p:childTnLst>
                  <p:par>
                    <p:cTn id="93" fill="hold">
                      <p:stCondLst>
                        <p:cond delay="0"/>
                      </p:stCondLst>
                      <p:childTnLst>
                        <p:par>
                          <p:cTn id="94" fill="hold">
                            <p:stCondLst>
                              <p:cond delay="0"/>
                            </p:stCondLst>
                            <p:childTnLst>
                              <p:par>
                                <p:cTn id="95" presetID="10" presetClass="entr" presetSubtype="0" fill="hold" grpId="1" nodeType="clickEffect">
                                  <p:stCondLst>
                                    <p:cond delay="0"/>
                                  </p:stCondLst>
                                  <p:childTnLst>
                                    <p:set>
                                      <p:cBhvr>
                                        <p:cTn id="96" dur="1" fill="hold">
                                          <p:stCondLst>
                                            <p:cond delay="0"/>
                                          </p:stCondLst>
                                        </p:cTn>
                                        <p:tgtEl>
                                          <p:spTgt spid="13"/>
                                        </p:tgtEl>
                                        <p:attrNameLst>
                                          <p:attrName>style.visibility</p:attrName>
                                        </p:attrNameLst>
                                      </p:cBhvr>
                                      <p:to>
                                        <p:strVal val="visible"/>
                                      </p:to>
                                    </p:set>
                                    <p:animEffect transition="in" filter="fade">
                                      <p:cBhvr>
                                        <p:cTn id="97" dur="500"/>
                                        <p:tgtEl>
                                          <p:spTgt spid="13"/>
                                        </p:tgtEl>
                                      </p:cBhvr>
                                    </p:animEffect>
                                  </p:childTnLst>
                                </p:cTn>
                              </p:par>
                            </p:childTnLst>
                          </p:cTn>
                        </p:par>
                      </p:childTnLst>
                    </p:cTn>
                  </p:par>
                </p:childTnLst>
              </p:cTn>
              <p:nextCondLst>
                <p:cond evt="onClick" delay="0">
                  <p:tgtEl>
                    <p:spTgt spid="15"/>
                  </p:tgtEl>
                </p:cond>
              </p:nextCondLst>
            </p:seq>
            <p:seq concurrent="1" nextAc="seek">
              <p:cTn id="98" restart="whenNotActive" fill="hold" evtFilter="cancelBubble" nodeType="interactiveSeq">
                <p:stCondLst>
                  <p:cond evt="onClick" delay="0">
                    <p:tgtEl>
                      <p:spTgt spid="25"/>
                    </p:tgtEl>
                  </p:cond>
                </p:stCondLst>
                <p:endSync evt="end" delay="0">
                  <p:rtn val="all"/>
                </p:endSync>
                <p:childTnLst>
                  <p:par>
                    <p:cTn id="99" fill="hold">
                      <p:stCondLst>
                        <p:cond delay="0"/>
                      </p:stCondLst>
                      <p:childTnLst>
                        <p:par>
                          <p:cTn id="100" fill="hold">
                            <p:stCondLst>
                              <p:cond delay="0"/>
                            </p:stCondLst>
                            <p:childTnLst>
                              <p:par>
                                <p:cTn id="101" presetID="10" presetClass="exit" presetSubtype="0" fill="hold" grpId="0" nodeType="clickEffect">
                                  <p:stCondLst>
                                    <p:cond delay="0"/>
                                  </p:stCondLst>
                                  <p:childTnLst>
                                    <p:animEffect transition="out" filter="fade">
                                      <p:cBhvr>
                                        <p:cTn id="102" dur="500"/>
                                        <p:tgtEl>
                                          <p:spTgt spid="25"/>
                                        </p:tgtEl>
                                      </p:cBhvr>
                                    </p:animEffect>
                                    <p:set>
                                      <p:cBhvr>
                                        <p:cTn id="103"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104" restart="whenNotActive" fill="hold" evtFilter="cancelBubble" nodeType="interactiveSeq">
                <p:stCondLst>
                  <p:cond evt="onClick" delay="0">
                    <p:tgtEl>
                      <p:spTgt spid="22"/>
                    </p:tgtEl>
                  </p:cond>
                </p:stCondLst>
                <p:endSync evt="end" delay="0">
                  <p:rtn val="all"/>
                </p:endSync>
                <p:childTnLst>
                  <p:par>
                    <p:cTn id="105" fill="hold">
                      <p:stCondLst>
                        <p:cond delay="0"/>
                      </p:stCondLst>
                      <p:childTnLst>
                        <p:par>
                          <p:cTn id="106" fill="hold">
                            <p:stCondLst>
                              <p:cond delay="0"/>
                            </p:stCondLst>
                            <p:childTnLst>
                              <p:par>
                                <p:cTn id="107" presetID="10" presetClass="entr" presetSubtype="0" fill="hold" grpId="1" nodeType="clickEffect">
                                  <p:stCondLst>
                                    <p:cond delay="0"/>
                                  </p:stCondLst>
                                  <p:childTnLst>
                                    <p:set>
                                      <p:cBhvr>
                                        <p:cTn id="108" dur="1" fill="hold">
                                          <p:stCondLst>
                                            <p:cond delay="0"/>
                                          </p:stCondLst>
                                        </p:cTn>
                                        <p:tgtEl>
                                          <p:spTgt spid="25"/>
                                        </p:tgtEl>
                                        <p:attrNameLst>
                                          <p:attrName>style.visibility</p:attrName>
                                        </p:attrNameLst>
                                      </p:cBhvr>
                                      <p:to>
                                        <p:strVal val="visible"/>
                                      </p:to>
                                    </p:set>
                                    <p:animEffect transition="in" filter="fade">
                                      <p:cBhvr>
                                        <p:cTn id="109" dur="500"/>
                                        <p:tgtEl>
                                          <p:spTgt spid="25"/>
                                        </p:tgtEl>
                                      </p:cBhvr>
                                    </p:animEffect>
                                  </p:childTnLst>
                                </p:cTn>
                              </p:par>
                            </p:childTnLst>
                          </p:cTn>
                        </p:par>
                      </p:childTnLst>
                    </p:cTn>
                  </p:par>
                </p:childTnLst>
              </p:cTn>
              <p:nextCondLst>
                <p:cond evt="onClick" delay="0">
                  <p:tgtEl>
                    <p:spTgt spid="22"/>
                  </p:tgtEl>
                </p:cond>
              </p:nextCondLst>
            </p:seq>
          </p:childTnLst>
        </p:cTn>
      </p:par>
    </p:tnLst>
    <p:bldLst>
      <p:bldP spid="25" grpId="0" animBg="1"/>
      <p:bldP spid="25" grpId="1" animBg="1"/>
      <p:bldP spid="16" grpId="0" animBg="1"/>
      <p:bldP spid="16" grpId="1" animBg="1"/>
      <p:bldP spid="17" grpId="0" animBg="1"/>
      <p:bldP spid="17" grpId="1" animBg="1"/>
      <p:bldP spid="18" grpId="0" animBg="1"/>
      <p:bldP spid="18" grpId="1" animBg="1"/>
      <p:bldP spid="9" grpId="0" animBg="1"/>
      <p:bldP spid="9" grpId="1" animBg="1"/>
      <p:bldP spid="11" grpId="0" animBg="1"/>
      <p:bldP spid="11" grpId="1" animBg="1"/>
      <p:bldP spid="10" grpId="0" animBg="1"/>
      <p:bldP spid="10" grpId="1" animBg="1"/>
      <p:bldP spid="14" grpId="0" animBg="1"/>
      <p:bldP spid="14" grpId="1" animBg="1"/>
      <p:bldP spid="13" grpId="0" animBg="1"/>
      <p:bldP spid="13" grpId="1"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B3ECD9-47EE-D7F4-0ED7-99C3B8A3D513}"/>
            </a:ext>
          </a:extLst>
        </p:cNvPr>
        <p:cNvGrpSpPr/>
        <p:nvPr/>
      </p:nvGrpSpPr>
      <p:grpSpPr>
        <a:xfrm>
          <a:off x="0" y="0"/>
          <a:ext cx="0" cy="0"/>
          <a:chOff x="0" y="0"/>
          <a:chExt cx="0" cy="0"/>
        </a:xfrm>
      </p:grpSpPr>
      <p:sp>
        <p:nvSpPr>
          <p:cNvPr id="25" name="5">
            <a:extLst>
              <a:ext uri="{FF2B5EF4-FFF2-40B4-BE49-F238E27FC236}">
                <a16:creationId xmlns:a16="http://schemas.microsoft.com/office/drawing/2014/main" id="{D0E781D0-AFEA-CD01-61F8-7372F35930B8}"/>
              </a:ext>
            </a:extLst>
          </p:cNvPr>
          <p:cNvSpPr/>
          <p:nvPr/>
        </p:nvSpPr>
        <p:spPr>
          <a:xfrm>
            <a:off x="6343711" y="3604846"/>
            <a:ext cx="3423445" cy="1551121"/>
          </a:xfrm>
          <a:prstGeom prst="roundRect">
            <a:avLst>
              <a:gd name="adj" fmla="val 11197"/>
            </a:avLst>
          </a:prstGeom>
          <a:solidFill>
            <a:srgbClr val="FDE1E0"/>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rIns="180000" rtlCol="0" anchor="ctr"/>
          <a:lstStyle/>
          <a:p>
            <a:pPr algn="ctr">
              <a:lnSpc>
                <a:spcPts val="2400"/>
              </a:lnSpc>
            </a:pPr>
            <a:r>
              <a:rPr lang="en-US" sz="1600" dirty="0">
                <a:solidFill>
                  <a:srgbClr val="414141"/>
                </a:solidFill>
                <a:latin typeface="Montserrat" pitchFamily="2" charset="77"/>
                <a:ea typeface="Sztosfixed" pitchFamily="2" charset="77"/>
                <a:cs typeface="Sztosfixed" pitchFamily="2" charset="77"/>
              </a:rPr>
              <a:t>A special </a:t>
            </a:r>
            <a:r>
              <a:rPr lang="en-US" sz="1600" dirty="0" err="1">
                <a:solidFill>
                  <a:srgbClr val="414141"/>
                </a:solidFill>
                <a:latin typeface="Montserrat" pitchFamily="2" charset="77"/>
                <a:ea typeface="Sztosfixed" pitchFamily="2" charset="77"/>
                <a:cs typeface="Sztosfixed" pitchFamily="2" charset="77"/>
              </a:rPr>
              <a:t>savoury</a:t>
            </a:r>
            <a:r>
              <a:rPr lang="en-US" sz="1600" dirty="0">
                <a:solidFill>
                  <a:srgbClr val="414141"/>
                </a:solidFill>
                <a:latin typeface="Montserrat" pitchFamily="2" charset="77"/>
                <a:ea typeface="Sztosfixed" pitchFamily="2" charset="77"/>
                <a:cs typeface="Sztosfixed" pitchFamily="2" charset="77"/>
              </a:rPr>
              <a:t> taste, like the taste of mushrooms or soy sauce.</a:t>
            </a:r>
          </a:p>
        </p:txBody>
      </p:sp>
      <p:sp>
        <p:nvSpPr>
          <p:cNvPr id="22" name="3">
            <a:extLst>
              <a:ext uri="{FF2B5EF4-FFF2-40B4-BE49-F238E27FC236}">
                <a16:creationId xmlns:a16="http://schemas.microsoft.com/office/drawing/2014/main" id="{A25EB4FF-45EA-2288-1C16-DC2CFC1C978B}"/>
              </a:ext>
            </a:extLst>
          </p:cNvPr>
          <p:cNvSpPr/>
          <p:nvPr/>
        </p:nvSpPr>
        <p:spPr>
          <a:xfrm>
            <a:off x="2672555" y="3604846"/>
            <a:ext cx="3423445" cy="1551121"/>
          </a:xfrm>
          <a:prstGeom prst="roundRect">
            <a:avLst>
              <a:gd name="adj" fmla="val 11197"/>
            </a:avLst>
          </a:prstGeom>
          <a:solidFill>
            <a:srgbClr val="FDE1E0"/>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rIns="180000" rtlCol="0" anchor="ctr"/>
          <a:lstStyle/>
          <a:p>
            <a:pPr algn="ctr">
              <a:lnSpc>
                <a:spcPts val="2400"/>
              </a:lnSpc>
            </a:pPr>
            <a:r>
              <a:rPr lang="en-US" sz="1600" dirty="0">
                <a:solidFill>
                  <a:srgbClr val="414141"/>
                </a:solidFill>
                <a:latin typeface="Montserrat" pitchFamily="2" charset="77"/>
                <a:ea typeface="Sztosfixed" pitchFamily="2" charset="77"/>
                <a:cs typeface="Sztosfixed" pitchFamily="2" charset="77"/>
              </a:rPr>
              <a:t>This is a rich, full </a:t>
            </a:r>
            <a:r>
              <a:rPr lang="en-US" sz="1600" dirty="0" err="1">
                <a:solidFill>
                  <a:srgbClr val="414141"/>
                </a:solidFill>
                <a:latin typeface="Montserrat" pitchFamily="2" charset="77"/>
                <a:ea typeface="Sztosfixed" pitchFamily="2" charset="77"/>
                <a:cs typeface="Sztosfixed" pitchFamily="2" charset="77"/>
              </a:rPr>
              <a:t>flavour</a:t>
            </a:r>
            <a:r>
              <a:rPr lang="en-US" sz="1600" dirty="0">
                <a:solidFill>
                  <a:srgbClr val="414141"/>
                </a:solidFill>
                <a:latin typeface="Montserrat" pitchFamily="2" charset="77"/>
                <a:ea typeface="Sztosfixed" pitchFamily="2" charset="77"/>
                <a:cs typeface="Sztosfixed" pitchFamily="2" charset="77"/>
              </a:rPr>
              <a:t> that isn't sweet, sour, or bitter. Cooked meat, cheese and mushrooms are </a:t>
            </a:r>
            <a:r>
              <a:rPr lang="en-US" sz="1600" dirty="0" err="1">
                <a:solidFill>
                  <a:srgbClr val="414141"/>
                </a:solidFill>
                <a:latin typeface="Montserrat" pitchFamily="2" charset="77"/>
                <a:ea typeface="Sztosfixed" pitchFamily="2" charset="77"/>
                <a:cs typeface="Sztosfixed" pitchFamily="2" charset="77"/>
              </a:rPr>
              <a:t>savoury</a:t>
            </a:r>
            <a:r>
              <a:rPr lang="en-US" sz="1600" dirty="0">
                <a:solidFill>
                  <a:srgbClr val="414141"/>
                </a:solidFill>
                <a:latin typeface="Montserrat" pitchFamily="2" charset="77"/>
                <a:ea typeface="Sztosfixed" pitchFamily="2" charset="77"/>
                <a:cs typeface="Sztosfixed" pitchFamily="2" charset="77"/>
              </a:rPr>
              <a:t>.</a:t>
            </a:r>
          </a:p>
        </p:txBody>
      </p:sp>
      <p:sp>
        <p:nvSpPr>
          <p:cNvPr id="30" name="2">
            <a:extLst>
              <a:ext uri="{FF2B5EF4-FFF2-40B4-BE49-F238E27FC236}">
                <a16:creationId xmlns:a16="http://schemas.microsoft.com/office/drawing/2014/main" id="{336F8B0C-1FE6-88FB-AFBD-9C9E8706B2B4}"/>
              </a:ext>
            </a:extLst>
          </p:cNvPr>
          <p:cNvSpPr/>
          <p:nvPr/>
        </p:nvSpPr>
        <p:spPr>
          <a:xfrm>
            <a:off x="6363126" y="1764217"/>
            <a:ext cx="3423445" cy="1551121"/>
          </a:xfrm>
          <a:prstGeom prst="roundRect">
            <a:avLst>
              <a:gd name="adj" fmla="val 11197"/>
            </a:avLst>
          </a:prstGeom>
          <a:solidFill>
            <a:srgbClr val="FDE1E0"/>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rIns="180000" rtlCol="0" anchor="ctr"/>
          <a:lstStyle/>
          <a:p>
            <a:pPr algn="ctr">
              <a:lnSpc>
                <a:spcPts val="2400"/>
              </a:lnSpc>
            </a:pPr>
            <a:r>
              <a:rPr lang="en-US" sz="1600" dirty="0">
                <a:solidFill>
                  <a:srgbClr val="414141"/>
                </a:solidFill>
                <a:latin typeface="Montserrat" pitchFamily="2" charset="77"/>
                <a:ea typeface="Sztosfixed" pitchFamily="2" charset="77"/>
                <a:cs typeface="Sztosfixed" pitchFamily="2" charset="77"/>
              </a:rPr>
              <a:t>The ways we explore the world (sight, smell, touch, taste, hearing).</a:t>
            </a:r>
          </a:p>
        </p:txBody>
      </p:sp>
      <p:sp>
        <p:nvSpPr>
          <p:cNvPr id="24" name="1">
            <a:extLst>
              <a:ext uri="{FF2B5EF4-FFF2-40B4-BE49-F238E27FC236}">
                <a16:creationId xmlns:a16="http://schemas.microsoft.com/office/drawing/2014/main" id="{4711C621-E986-DAC4-A113-1876E7717BE9}"/>
              </a:ext>
            </a:extLst>
          </p:cNvPr>
          <p:cNvSpPr/>
          <p:nvPr/>
        </p:nvSpPr>
        <p:spPr>
          <a:xfrm>
            <a:off x="2672555" y="1764217"/>
            <a:ext cx="3423445" cy="1551121"/>
          </a:xfrm>
          <a:prstGeom prst="roundRect">
            <a:avLst>
              <a:gd name="adj" fmla="val 11197"/>
            </a:avLst>
          </a:prstGeom>
          <a:solidFill>
            <a:srgbClr val="FDE1E0"/>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rIns="180000" rtlCol="0" anchor="ctr"/>
          <a:lstStyle/>
          <a:p>
            <a:pPr algn="ctr">
              <a:lnSpc>
                <a:spcPts val="2400"/>
              </a:lnSpc>
            </a:pPr>
            <a:r>
              <a:rPr lang="en-US" sz="1600" dirty="0">
                <a:solidFill>
                  <a:srgbClr val="414141"/>
                </a:solidFill>
                <a:latin typeface="Montserrat" pitchFamily="2" charset="77"/>
                <a:ea typeface="Sztosfixed" pitchFamily="2" charset="77"/>
                <a:cs typeface="Sztosfixed" pitchFamily="2" charset="77"/>
              </a:rPr>
              <a:t>A strong, sometimes sharp taste like coffee without sugar or very dark chocolate.</a:t>
            </a:r>
          </a:p>
        </p:txBody>
      </p:sp>
      <p:sp>
        <p:nvSpPr>
          <p:cNvPr id="34" name="senses">
            <a:extLst>
              <a:ext uri="{FF2B5EF4-FFF2-40B4-BE49-F238E27FC236}">
                <a16:creationId xmlns:a16="http://schemas.microsoft.com/office/drawing/2014/main" id="{D46F84E8-0478-505F-AD82-DD8EA6BABB1A}"/>
              </a:ext>
            </a:extLst>
          </p:cNvPr>
          <p:cNvSpPr/>
          <p:nvPr/>
        </p:nvSpPr>
        <p:spPr>
          <a:xfrm>
            <a:off x="6343711" y="3604846"/>
            <a:ext cx="3423445" cy="1551121"/>
          </a:xfrm>
          <a:prstGeom prst="roundRect">
            <a:avLst>
              <a:gd name="adj" fmla="val 11197"/>
            </a:avLst>
          </a:prstGeom>
          <a:solidFill>
            <a:srgbClr val="F54636"/>
          </a:solidFill>
          <a:ln>
            <a:solidFill>
              <a:srgbClr val="F5463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Sztosfixed" pitchFamily="2" charset="77"/>
                <a:ea typeface="Sztosfixed" pitchFamily="2" charset="77"/>
                <a:cs typeface="Sztosfixed" pitchFamily="2" charset="77"/>
              </a:rPr>
              <a:t>Umami</a:t>
            </a:r>
          </a:p>
        </p:txBody>
      </p:sp>
      <p:sp>
        <p:nvSpPr>
          <p:cNvPr id="36" name="raw">
            <a:extLst>
              <a:ext uri="{FF2B5EF4-FFF2-40B4-BE49-F238E27FC236}">
                <a16:creationId xmlns:a16="http://schemas.microsoft.com/office/drawing/2014/main" id="{AFC4BD7F-3C43-211D-3748-CCDDE8655BC0}"/>
              </a:ext>
            </a:extLst>
          </p:cNvPr>
          <p:cNvSpPr/>
          <p:nvPr/>
        </p:nvSpPr>
        <p:spPr>
          <a:xfrm>
            <a:off x="2672555" y="3604846"/>
            <a:ext cx="3423445" cy="1551121"/>
          </a:xfrm>
          <a:prstGeom prst="roundRect">
            <a:avLst>
              <a:gd name="adj" fmla="val 11197"/>
            </a:avLst>
          </a:prstGeom>
          <a:solidFill>
            <a:srgbClr val="F54636"/>
          </a:solidFill>
          <a:ln>
            <a:solidFill>
              <a:srgbClr val="F5463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bg1"/>
                </a:solidFill>
                <a:latin typeface="Sztosfixed" pitchFamily="2" charset="77"/>
                <a:ea typeface="Sztosfixed" pitchFamily="2" charset="77"/>
                <a:cs typeface="Sztosfixed" pitchFamily="2" charset="77"/>
              </a:rPr>
              <a:t>Savoury</a:t>
            </a:r>
            <a:endParaRPr lang="en-US" sz="2400" b="1" dirty="0">
              <a:solidFill>
                <a:schemeClr val="bg1"/>
              </a:solidFill>
              <a:latin typeface="Sztosfixed" pitchFamily="2" charset="77"/>
              <a:ea typeface="Sztosfixed" pitchFamily="2" charset="77"/>
              <a:cs typeface="Sztosfixed" pitchFamily="2" charset="77"/>
            </a:endParaRPr>
          </a:p>
        </p:txBody>
      </p:sp>
      <p:sp>
        <p:nvSpPr>
          <p:cNvPr id="37" name="cooked">
            <a:extLst>
              <a:ext uri="{FF2B5EF4-FFF2-40B4-BE49-F238E27FC236}">
                <a16:creationId xmlns:a16="http://schemas.microsoft.com/office/drawing/2014/main" id="{AED8B897-438E-CFB4-F82F-3C2528D37E34}"/>
              </a:ext>
            </a:extLst>
          </p:cNvPr>
          <p:cNvSpPr/>
          <p:nvPr/>
        </p:nvSpPr>
        <p:spPr>
          <a:xfrm>
            <a:off x="6363126" y="1764217"/>
            <a:ext cx="3423445" cy="1551121"/>
          </a:xfrm>
          <a:prstGeom prst="roundRect">
            <a:avLst>
              <a:gd name="adj" fmla="val 11197"/>
            </a:avLst>
          </a:prstGeom>
          <a:solidFill>
            <a:srgbClr val="F54636"/>
          </a:solidFill>
          <a:ln>
            <a:solidFill>
              <a:srgbClr val="F5463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Sztosfixed" pitchFamily="2" charset="77"/>
                <a:ea typeface="Sztosfixed" pitchFamily="2" charset="77"/>
                <a:cs typeface="Sztosfixed" pitchFamily="2" charset="77"/>
              </a:rPr>
              <a:t>Senses</a:t>
            </a:r>
          </a:p>
        </p:txBody>
      </p:sp>
      <p:sp>
        <p:nvSpPr>
          <p:cNvPr id="38" name="chef">
            <a:extLst>
              <a:ext uri="{FF2B5EF4-FFF2-40B4-BE49-F238E27FC236}">
                <a16:creationId xmlns:a16="http://schemas.microsoft.com/office/drawing/2014/main" id="{05DB601A-6E66-3F3D-6EA2-F591BD5A6F4A}"/>
              </a:ext>
            </a:extLst>
          </p:cNvPr>
          <p:cNvSpPr/>
          <p:nvPr/>
        </p:nvSpPr>
        <p:spPr>
          <a:xfrm>
            <a:off x="2673136" y="1764217"/>
            <a:ext cx="3423445" cy="1551121"/>
          </a:xfrm>
          <a:prstGeom prst="roundRect">
            <a:avLst>
              <a:gd name="adj" fmla="val 11197"/>
            </a:avLst>
          </a:prstGeom>
          <a:solidFill>
            <a:srgbClr val="F54636"/>
          </a:solidFill>
          <a:ln>
            <a:solidFill>
              <a:srgbClr val="F5463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Sztosfixed" pitchFamily="2" charset="77"/>
                <a:ea typeface="Sztosfixed" pitchFamily="2" charset="77"/>
                <a:cs typeface="Sztosfixed" pitchFamily="2" charset="77"/>
              </a:rPr>
              <a:t>Bitter</a:t>
            </a:r>
          </a:p>
        </p:txBody>
      </p:sp>
      <p:sp>
        <p:nvSpPr>
          <p:cNvPr id="12" name="Title 1">
            <a:extLst>
              <a:ext uri="{FF2B5EF4-FFF2-40B4-BE49-F238E27FC236}">
                <a16:creationId xmlns:a16="http://schemas.microsoft.com/office/drawing/2014/main" id="{E4AD108D-9533-445D-E2B0-B815C78230B5}"/>
              </a:ext>
            </a:extLst>
          </p:cNvPr>
          <p:cNvSpPr txBox="1">
            <a:spLocks/>
          </p:cNvSpPr>
          <p:nvPr/>
        </p:nvSpPr>
        <p:spPr>
          <a:xfrm>
            <a:off x="3392075" y="352330"/>
            <a:ext cx="5622160" cy="54672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chemeClr val="bg1"/>
                </a:solidFill>
                <a:latin typeface="Sztosfixed" pitchFamily="2" charset="77"/>
                <a:ea typeface="Sztosfixed" pitchFamily="2" charset="77"/>
                <a:cs typeface="Sztosfixed" pitchFamily="2" charset="77"/>
              </a:rPr>
              <a:t>Vocabulary</a:t>
            </a:r>
          </a:p>
        </p:txBody>
      </p:sp>
      <p:sp>
        <p:nvSpPr>
          <p:cNvPr id="19" name="Google Shape;151;p10">
            <a:extLst>
              <a:ext uri="{FF2B5EF4-FFF2-40B4-BE49-F238E27FC236}">
                <a16:creationId xmlns:a16="http://schemas.microsoft.com/office/drawing/2014/main" id="{D65CEB67-743F-6507-7D32-59BBE07CAF23}"/>
              </a:ext>
            </a:extLst>
          </p:cNvPr>
          <p:cNvSpPr txBox="1">
            <a:spLocks/>
          </p:cNvSpPr>
          <p:nvPr/>
        </p:nvSpPr>
        <p:spPr>
          <a:xfrm>
            <a:off x="10951535" y="6318135"/>
            <a:ext cx="889896" cy="393600"/>
          </a:xfrm>
          <a:prstGeom prst="rect">
            <a:avLst/>
          </a:prstGeom>
          <a:no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buSzPts val="1400"/>
            </a:pPr>
            <a:fld id="{00000000-1234-1234-1234-123412341234}" type="slidenum">
              <a:rPr lang="en" sz="2000" b="1" smtClean="0">
                <a:solidFill>
                  <a:srgbClr val="9B2242"/>
                </a:solidFill>
                <a:latin typeface="Sztosfixed" pitchFamily="2" charset="77"/>
                <a:ea typeface="Sztosfixed" pitchFamily="2" charset="77"/>
                <a:cs typeface="Sztosfixed" pitchFamily="2" charset="77"/>
              </a:rPr>
              <a:pPr algn="r">
                <a:buSzPts val="1400"/>
              </a:pPr>
              <a:t>40</a:t>
            </a:fld>
            <a:endParaRPr lang="en" sz="2000" b="1">
              <a:solidFill>
                <a:srgbClr val="9B2242"/>
              </a:solidFill>
              <a:latin typeface="Sztosfixed" pitchFamily="2" charset="77"/>
              <a:ea typeface="Sztosfixed" pitchFamily="2" charset="77"/>
              <a:cs typeface="Sztosfixed" pitchFamily="2" charset="77"/>
            </a:endParaRPr>
          </a:p>
        </p:txBody>
      </p:sp>
      <p:grpSp>
        <p:nvGrpSpPr>
          <p:cNvPr id="26" name="menu">
            <a:extLst>
              <a:ext uri="{FF2B5EF4-FFF2-40B4-BE49-F238E27FC236}">
                <a16:creationId xmlns:a16="http://schemas.microsoft.com/office/drawing/2014/main" id="{936B9D6F-CDE5-6731-2975-A9031826BBA9}"/>
              </a:ext>
            </a:extLst>
          </p:cNvPr>
          <p:cNvGrpSpPr/>
          <p:nvPr/>
        </p:nvGrpSpPr>
        <p:grpSpPr>
          <a:xfrm>
            <a:off x="11474101" y="2871719"/>
            <a:ext cx="460535" cy="1114561"/>
            <a:chOff x="151927" y="2325786"/>
            <a:chExt cx="260682" cy="630889"/>
          </a:xfrm>
        </p:grpSpPr>
        <p:sp>
          <p:nvSpPr>
            <p:cNvPr id="27" name="Rectangle: Rounded Corners 63">
              <a:extLst>
                <a:ext uri="{FF2B5EF4-FFF2-40B4-BE49-F238E27FC236}">
                  <a16:creationId xmlns:a16="http://schemas.microsoft.com/office/drawing/2014/main" id="{60E62672-CDFF-6D20-EC84-C90B8B8D544F}"/>
                </a:ext>
              </a:extLst>
            </p:cNvPr>
            <p:cNvSpPr/>
            <p:nvPr/>
          </p:nvSpPr>
          <p:spPr>
            <a:xfrm rot="10800000">
              <a:off x="151927" y="2325786"/>
              <a:ext cx="260682" cy="630889"/>
            </a:xfrm>
            <a:prstGeom prst="roundRect">
              <a:avLst>
                <a:gd name="adj" fmla="val 50000"/>
              </a:avLst>
            </a:prstGeom>
            <a:solidFill>
              <a:srgbClr val="FBF7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highlight>
                  <a:srgbClr val="FFFF00"/>
                </a:highlight>
              </a:endParaRPr>
            </a:p>
          </p:txBody>
        </p:sp>
        <p:pic>
          <p:nvPicPr>
            <p:cNvPr id="28" name="a4">
              <a:hlinkClick r:id="" action="ppaction://hlinkshowjump?jump=nextslide"/>
              <a:extLst>
                <a:ext uri="{FF2B5EF4-FFF2-40B4-BE49-F238E27FC236}">
                  <a16:creationId xmlns:a16="http://schemas.microsoft.com/office/drawing/2014/main" id="{C70A3D16-40EB-9915-1C38-1F391D96E104}"/>
                </a:ext>
              </a:extLst>
            </p:cNvPr>
            <p:cNvPicPr>
              <a:picLocks noChangeAspect="1"/>
            </p:cNvPicPr>
            <p:nvPr/>
          </p:nvPicPr>
          <p:blipFill>
            <a:blip r:embed="rId2"/>
            <a:srcRect/>
            <a:stretch/>
          </p:blipFill>
          <p:spPr>
            <a:xfrm>
              <a:off x="204687" y="2740767"/>
              <a:ext cx="154441" cy="106747"/>
            </a:xfrm>
            <a:prstGeom prst="rect">
              <a:avLst/>
            </a:prstGeom>
          </p:spPr>
        </p:pic>
        <p:pic>
          <p:nvPicPr>
            <p:cNvPr id="29" name="a4">
              <a:hlinkClick r:id="" action="ppaction://hlinkshowjump?jump=previousslide"/>
              <a:extLst>
                <a:ext uri="{FF2B5EF4-FFF2-40B4-BE49-F238E27FC236}">
                  <a16:creationId xmlns:a16="http://schemas.microsoft.com/office/drawing/2014/main" id="{349BC002-B421-C84F-B51C-CE1C6E17D428}"/>
                </a:ext>
              </a:extLst>
            </p:cNvPr>
            <p:cNvPicPr>
              <a:picLocks noChangeAspect="1"/>
            </p:cNvPicPr>
            <p:nvPr/>
          </p:nvPicPr>
          <p:blipFill>
            <a:blip r:embed="rId2"/>
            <a:srcRect/>
            <a:stretch/>
          </p:blipFill>
          <p:spPr>
            <a:xfrm rot="10800000">
              <a:off x="204687" y="2434554"/>
              <a:ext cx="154441" cy="106747"/>
            </a:xfrm>
            <a:prstGeom prst="rect">
              <a:avLst/>
            </a:prstGeom>
          </p:spPr>
        </p:pic>
      </p:grpSp>
      <p:grpSp>
        <p:nvGrpSpPr>
          <p:cNvPr id="5" name="hint">
            <a:extLst>
              <a:ext uri="{FF2B5EF4-FFF2-40B4-BE49-F238E27FC236}">
                <a16:creationId xmlns:a16="http://schemas.microsoft.com/office/drawing/2014/main" id="{631C0F7C-2F1C-230B-F549-2B14BD64C31B}"/>
              </a:ext>
            </a:extLst>
          </p:cNvPr>
          <p:cNvGrpSpPr/>
          <p:nvPr/>
        </p:nvGrpSpPr>
        <p:grpSpPr>
          <a:xfrm>
            <a:off x="8094157" y="5845762"/>
            <a:ext cx="2497643" cy="577699"/>
            <a:chOff x="8094157" y="5845762"/>
            <a:chExt cx="2497643" cy="577699"/>
          </a:xfrm>
        </p:grpSpPr>
        <p:sp>
          <p:nvSpPr>
            <p:cNvPr id="6" name="Rectangle: Rounded Corners 17">
              <a:extLst>
                <a:ext uri="{FF2B5EF4-FFF2-40B4-BE49-F238E27FC236}">
                  <a16:creationId xmlns:a16="http://schemas.microsoft.com/office/drawing/2014/main" id="{36CD0811-1637-97C0-B34D-2CFB43EDBC44}"/>
                </a:ext>
              </a:extLst>
            </p:cNvPr>
            <p:cNvSpPr/>
            <p:nvPr/>
          </p:nvSpPr>
          <p:spPr>
            <a:xfrm>
              <a:off x="8137921" y="5849575"/>
              <a:ext cx="2453879" cy="570073"/>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504000" rtlCol="0" anchor="ctr"/>
            <a:lstStyle/>
            <a:p>
              <a:pPr algn="ctr"/>
              <a:r>
                <a:rPr lang="en-US" sz="1200" dirty="0">
                  <a:solidFill>
                    <a:srgbClr val="9B2242"/>
                  </a:solidFill>
                  <a:latin typeface="Sztosfixed" pitchFamily="2" charset="77"/>
                  <a:ea typeface="Sztosfixed" pitchFamily="2" charset="77"/>
                  <a:cs typeface="Sztosfixed" pitchFamily="2" charset="77"/>
                </a:rPr>
                <a:t>Click on the words to reveal the definition</a:t>
              </a:r>
              <a:endParaRPr lang="en-AU" sz="1200" dirty="0">
                <a:solidFill>
                  <a:srgbClr val="9B2242"/>
                </a:solidFill>
              </a:endParaRPr>
            </a:p>
          </p:txBody>
        </p:sp>
        <p:pic>
          <p:nvPicPr>
            <p:cNvPr id="7" name="button button">
              <a:extLst>
                <a:ext uri="{FF2B5EF4-FFF2-40B4-BE49-F238E27FC236}">
                  <a16:creationId xmlns:a16="http://schemas.microsoft.com/office/drawing/2014/main" id="{B985476F-C637-6C1E-40DC-40FE3F4CABED}"/>
                </a:ext>
              </a:extLst>
            </p:cNvPr>
            <p:cNvPicPr>
              <a:picLocks noChangeAspect="1"/>
            </p:cNvPicPr>
            <p:nvPr/>
          </p:nvPicPr>
          <p:blipFill>
            <a:blip r:embed="rId3"/>
            <a:srcRect/>
            <a:stretch/>
          </p:blipFill>
          <p:spPr>
            <a:xfrm>
              <a:off x="8094157" y="5845762"/>
              <a:ext cx="572350" cy="577699"/>
            </a:xfrm>
            <a:prstGeom prst="rect">
              <a:avLst/>
            </a:prstGeom>
          </p:spPr>
        </p:pic>
      </p:grpSp>
    </p:spTree>
    <p:extLst>
      <p:ext uri="{BB962C8B-B14F-4D97-AF65-F5344CB8AC3E}">
        <p14:creationId xmlns:p14="http://schemas.microsoft.com/office/powerpoint/2010/main" val="3870711078"/>
      </p:ext>
    </p:extLst>
  </p:cSld>
  <p:clrMapOvr>
    <a:masterClrMapping/>
  </p:clrMapOvr>
  <p:transition spd="slow" advClick="0">
    <p:push dir="u"/>
  </p:transition>
  <p:timing>
    <p:tnLst>
      <p:par>
        <p:cTn id="1" dur="indefinite" restart="never" nodeType="tmRoot">
          <p:childTnLst>
            <p:seq concurrent="1" nextAc="seek">
              <p:cTn id="2" restart="whenNotActive" fill="hold" evtFilter="cancelBubble" nodeType="interactiveSeq">
                <p:stCondLst>
                  <p:cond evt="onClick" delay="0">
                    <p:tgtEl>
                      <p:spTgt spid="3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8"/>
                                        </p:tgtEl>
                                      </p:cBhvr>
                                    </p:animEffect>
                                    <p:set>
                                      <p:cBhvr>
                                        <p:cTn id="7"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8" restart="whenNotActive" fill="hold" evtFilter="cancelBubble" nodeType="interactiveSeq">
                <p:stCondLst>
                  <p:cond evt="onClick" delay="0">
                    <p:tgtEl>
                      <p:spTgt spid="3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37"/>
                                        </p:tgtEl>
                                      </p:cBhvr>
                                    </p:animEffect>
                                    <p:set>
                                      <p:cBhvr>
                                        <p:cTn id="13" dur="1" fill="hold">
                                          <p:stCondLst>
                                            <p:cond delay="4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14" restart="whenNotActive" fill="hold" evtFilter="cancelBubble" nodeType="interactiveSeq">
                <p:stCondLst>
                  <p:cond evt="onClick" delay="0">
                    <p:tgtEl>
                      <p:spTgt spid="36"/>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36"/>
                                        </p:tgtEl>
                                      </p:cBhvr>
                                    </p:animEffect>
                                    <p:set>
                                      <p:cBhvr>
                                        <p:cTn id="19"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20" restart="whenNotActive" fill="hold" evtFilter="cancelBubble" nodeType="interactiveSeq">
                <p:stCondLst>
                  <p:cond evt="onClick" delay="0">
                    <p:tgtEl>
                      <p:spTgt spid="34"/>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34"/>
                                        </p:tgtEl>
                                      </p:cBhvr>
                                    </p:animEffect>
                                    <p:set>
                                      <p:cBhvr>
                                        <p:cTn id="25"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26" restart="whenNotActive" fill="hold" evtFilter="cancelBubble" nodeType="interactiveSeq">
                <p:stCondLst>
                  <p:cond evt="onClick" delay="0">
                    <p:tgtEl>
                      <p:spTgt spid="24"/>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grpId="1" nodeType="click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fade">
                                      <p:cBhvr>
                                        <p:cTn id="31" dur="500"/>
                                        <p:tgtEl>
                                          <p:spTgt spid="38"/>
                                        </p:tgtEl>
                                      </p:cBhvr>
                                    </p:animEffect>
                                  </p:childTnLst>
                                </p:cTn>
                              </p:par>
                            </p:childTnLst>
                          </p:cTn>
                        </p:par>
                      </p:childTnLst>
                    </p:cTn>
                  </p:par>
                </p:childTnLst>
              </p:cTn>
              <p:nextCondLst>
                <p:cond evt="onClick" delay="0">
                  <p:tgtEl>
                    <p:spTgt spid="24"/>
                  </p:tgtEl>
                </p:cond>
              </p:nextCondLst>
            </p:seq>
            <p:seq concurrent="1" nextAc="seek">
              <p:cTn id="32" restart="whenNotActive" fill="hold" evtFilter="cancelBubble" nodeType="interactiveSeq">
                <p:stCondLst>
                  <p:cond evt="onClick" delay="0">
                    <p:tgtEl>
                      <p:spTgt spid="30"/>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grpId="1" nodeType="click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fade">
                                      <p:cBhvr>
                                        <p:cTn id="37" dur="500"/>
                                        <p:tgtEl>
                                          <p:spTgt spid="37"/>
                                        </p:tgtEl>
                                      </p:cBhvr>
                                    </p:animEffect>
                                  </p:childTnLst>
                                </p:cTn>
                              </p:par>
                            </p:childTnLst>
                          </p:cTn>
                        </p:par>
                      </p:childTnLst>
                    </p:cTn>
                  </p:par>
                </p:childTnLst>
              </p:cTn>
              <p:nextCondLst>
                <p:cond evt="onClick" delay="0">
                  <p:tgtEl>
                    <p:spTgt spid="30"/>
                  </p:tgtEl>
                </p:cond>
              </p:nextCondLst>
            </p:seq>
            <p:seq concurrent="1" nextAc="seek">
              <p:cTn id="38" restart="whenNotActive" fill="hold" evtFilter="cancelBubble" nodeType="interactiveSeq">
                <p:stCondLst>
                  <p:cond evt="onClick" delay="0">
                    <p:tgtEl>
                      <p:spTgt spid="22"/>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grpId="1" nodeType="clickEffect">
                                  <p:stCondLst>
                                    <p:cond delay="0"/>
                                  </p:stCondLst>
                                  <p:childTnLst>
                                    <p:set>
                                      <p:cBhvr>
                                        <p:cTn id="42" dur="1" fill="hold">
                                          <p:stCondLst>
                                            <p:cond delay="0"/>
                                          </p:stCondLst>
                                        </p:cTn>
                                        <p:tgtEl>
                                          <p:spTgt spid="36"/>
                                        </p:tgtEl>
                                        <p:attrNameLst>
                                          <p:attrName>style.visibility</p:attrName>
                                        </p:attrNameLst>
                                      </p:cBhvr>
                                      <p:to>
                                        <p:strVal val="visible"/>
                                      </p:to>
                                    </p:set>
                                    <p:animEffect transition="in" filter="fade">
                                      <p:cBhvr>
                                        <p:cTn id="43" dur="500"/>
                                        <p:tgtEl>
                                          <p:spTgt spid="36"/>
                                        </p:tgtEl>
                                      </p:cBhvr>
                                    </p:animEffect>
                                  </p:childTnLst>
                                </p:cTn>
                              </p:par>
                            </p:childTnLst>
                          </p:cTn>
                        </p:par>
                      </p:childTnLst>
                    </p:cTn>
                  </p:par>
                </p:childTnLst>
              </p:cTn>
              <p:nextCondLst>
                <p:cond evt="onClick" delay="0">
                  <p:tgtEl>
                    <p:spTgt spid="22"/>
                  </p:tgtEl>
                </p:cond>
              </p:nextCondLst>
            </p:seq>
            <p:seq concurrent="1" nextAc="seek">
              <p:cTn id="44" restart="whenNotActive" fill="hold" evtFilter="cancelBubble" nodeType="interactiveSeq">
                <p:stCondLst>
                  <p:cond evt="onClick" delay="0">
                    <p:tgtEl>
                      <p:spTgt spid="25"/>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grpId="1" nodeType="clickEffect">
                                  <p:stCondLst>
                                    <p:cond delay="0"/>
                                  </p:stCondLst>
                                  <p:childTnLst>
                                    <p:set>
                                      <p:cBhvr>
                                        <p:cTn id="48" dur="1" fill="hold">
                                          <p:stCondLst>
                                            <p:cond delay="0"/>
                                          </p:stCondLst>
                                        </p:cTn>
                                        <p:tgtEl>
                                          <p:spTgt spid="34"/>
                                        </p:tgtEl>
                                        <p:attrNameLst>
                                          <p:attrName>style.visibility</p:attrName>
                                        </p:attrNameLst>
                                      </p:cBhvr>
                                      <p:to>
                                        <p:strVal val="visible"/>
                                      </p:to>
                                    </p:set>
                                    <p:animEffect transition="in" filter="fade">
                                      <p:cBhvr>
                                        <p:cTn id="49" dur="500"/>
                                        <p:tgtEl>
                                          <p:spTgt spid="34"/>
                                        </p:tgtEl>
                                      </p:cBhvr>
                                    </p:animEffect>
                                  </p:childTnLst>
                                </p:cTn>
                              </p:par>
                            </p:childTnLst>
                          </p:cTn>
                        </p:par>
                      </p:childTnLst>
                    </p:cTn>
                  </p:par>
                </p:childTnLst>
              </p:cTn>
              <p:nextCondLst>
                <p:cond evt="onClick" delay="0">
                  <p:tgtEl>
                    <p:spTgt spid="25"/>
                  </p:tgtEl>
                </p:cond>
              </p:nextCondLst>
            </p:seq>
          </p:childTnLst>
        </p:cTn>
      </p:par>
    </p:tnLst>
    <p:bldLst>
      <p:bldP spid="34" grpId="0" animBg="1"/>
      <p:bldP spid="34" grpId="1" animBg="1"/>
      <p:bldP spid="36" grpId="0" animBg="1"/>
      <p:bldP spid="36" grpId="1" animBg="1"/>
      <p:bldP spid="37" grpId="0" animBg="1"/>
      <p:bldP spid="37" grpId="1" animBg="1"/>
      <p:bldP spid="38" grpId="0" animBg="1"/>
      <p:bldP spid="38" grpId="1"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8EF865-0B47-7732-FA51-93BE0739CB45}"/>
            </a:ext>
          </a:extLst>
        </p:cNvPr>
        <p:cNvGrpSpPr/>
        <p:nvPr/>
      </p:nvGrpSpPr>
      <p:grpSpPr>
        <a:xfrm>
          <a:off x="0" y="0"/>
          <a:ext cx="0" cy="0"/>
          <a:chOff x="0" y="0"/>
          <a:chExt cx="0" cy="0"/>
        </a:xfrm>
      </p:grpSpPr>
      <p:grpSp>
        <p:nvGrpSpPr>
          <p:cNvPr id="18" name="A">
            <a:extLst>
              <a:ext uri="{FF2B5EF4-FFF2-40B4-BE49-F238E27FC236}">
                <a16:creationId xmlns:a16="http://schemas.microsoft.com/office/drawing/2014/main" id="{E57FE2B1-0CA4-1A9C-CEAA-5A1DA76633FF}"/>
              </a:ext>
            </a:extLst>
          </p:cNvPr>
          <p:cNvGrpSpPr/>
          <p:nvPr/>
        </p:nvGrpSpPr>
        <p:grpSpPr>
          <a:xfrm>
            <a:off x="607777" y="1889136"/>
            <a:ext cx="3468782" cy="2138562"/>
            <a:chOff x="588898" y="1466790"/>
            <a:chExt cx="3506540" cy="2161842"/>
          </a:xfrm>
        </p:grpSpPr>
        <p:sp>
          <p:nvSpPr>
            <p:cNvPr id="19" name="Rounded Rectangle 18">
              <a:extLst>
                <a:ext uri="{FF2B5EF4-FFF2-40B4-BE49-F238E27FC236}">
                  <a16:creationId xmlns:a16="http://schemas.microsoft.com/office/drawing/2014/main" id="{B2DD015C-0A77-80FC-EF0D-A9A2584619CE}"/>
                </a:ext>
              </a:extLst>
            </p:cNvPr>
            <p:cNvSpPr/>
            <p:nvPr/>
          </p:nvSpPr>
          <p:spPr>
            <a:xfrm>
              <a:off x="588899" y="1466790"/>
              <a:ext cx="3506539" cy="2161842"/>
            </a:xfrm>
            <a:prstGeom prst="roundRect">
              <a:avLst/>
            </a:prstGeom>
            <a:solidFill>
              <a:srgbClr val="F0A53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0" name="Group 19">
              <a:extLst>
                <a:ext uri="{FF2B5EF4-FFF2-40B4-BE49-F238E27FC236}">
                  <a16:creationId xmlns:a16="http://schemas.microsoft.com/office/drawing/2014/main" id="{DFD7E3F7-BB30-2504-21FC-9315CEB3C065}"/>
                </a:ext>
              </a:extLst>
            </p:cNvPr>
            <p:cNvGrpSpPr/>
            <p:nvPr/>
          </p:nvGrpSpPr>
          <p:grpSpPr>
            <a:xfrm>
              <a:off x="588898" y="1809373"/>
              <a:ext cx="3506539" cy="1400040"/>
              <a:chOff x="588898" y="1809373"/>
              <a:chExt cx="3506539" cy="1400040"/>
            </a:xfrm>
          </p:grpSpPr>
          <p:sp>
            <p:nvSpPr>
              <p:cNvPr id="22" name="TextBox 21">
                <a:extLst>
                  <a:ext uri="{FF2B5EF4-FFF2-40B4-BE49-F238E27FC236}">
                    <a16:creationId xmlns:a16="http://schemas.microsoft.com/office/drawing/2014/main" id="{A3678167-666F-7BF6-CF7A-0EDCF3164F05}"/>
                  </a:ext>
                </a:extLst>
              </p:cNvPr>
              <p:cNvSpPr txBox="1"/>
              <p:nvPr/>
            </p:nvSpPr>
            <p:spPr>
              <a:xfrm>
                <a:off x="588898" y="1809373"/>
                <a:ext cx="3506539" cy="707886"/>
              </a:xfrm>
              <a:prstGeom prst="rect">
                <a:avLst/>
              </a:prstGeom>
              <a:noFill/>
            </p:spPr>
            <p:txBody>
              <a:bodyPr wrap="square">
                <a:spAutoFit/>
              </a:bodyPr>
              <a:lstStyle/>
              <a:p>
                <a:pPr algn="ctr"/>
                <a:r>
                  <a:rPr lang="en-AU" sz="4000" b="1" dirty="0">
                    <a:solidFill>
                      <a:schemeClr val="bg1"/>
                    </a:solidFill>
                    <a:latin typeface="Sztosfixed" pitchFamily="2" charset="77"/>
                    <a:ea typeface="Sztosfixed" pitchFamily="2" charset="77"/>
                    <a:cs typeface="Sztosfixed" pitchFamily="2" charset="77"/>
                  </a:rPr>
                  <a:t>Sweet</a:t>
                </a:r>
                <a:endParaRPr lang="en-US" sz="4000" b="1" dirty="0"/>
              </a:p>
            </p:txBody>
          </p:sp>
          <p:sp>
            <p:nvSpPr>
              <p:cNvPr id="23" name="TextBox 22">
                <a:extLst>
                  <a:ext uri="{FF2B5EF4-FFF2-40B4-BE49-F238E27FC236}">
                    <a16:creationId xmlns:a16="http://schemas.microsoft.com/office/drawing/2014/main" id="{AA55ECD2-9932-02DC-6FD5-8E538F954D7E}"/>
                  </a:ext>
                </a:extLst>
              </p:cNvPr>
              <p:cNvSpPr txBox="1"/>
              <p:nvPr/>
            </p:nvSpPr>
            <p:spPr>
              <a:xfrm>
                <a:off x="926151" y="2563082"/>
                <a:ext cx="2832034" cy="646331"/>
              </a:xfrm>
              <a:prstGeom prst="rect">
                <a:avLst/>
              </a:prstGeom>
              <a:noFill/>
            </p:spPr>
            <p:txBody>
              <a:bodyPr wrap="square">
                <a:spAutoFit/>
              </a:bodyPr>
              <a:lstStyle/>
              <a:p>
                <a:pPr algn="ctr"/>
                <a:r>
                  <a:rPr lang="en-AU" dirty="0">
                    <a:solidFill>
                      <a:srgbClr val="3D3432"/>
                    </a:solidFill>
                    <a:latin typeface="Montserrat" pitchFamily="2" charset="77"/>
                    <a:ea typeface="Sztosfixed" pitchFamily="2" charset="77"/>
                    <a:cs typeface="Sztosfixed" pitchFamily="2" charset="77"/>
                  </a:rPr>
                  <a:t>lollies, cake, ripe bananas </a:t>
                </a:r>
                <a:endParaRPr lang="en-US" dirty="0">
                  <a:solidFill>
                    <a:srgbClr val="3D3432"/>
                  </a:solidFill>
                  <a:latin typeface="Montserrat" pitchFamily="2" charset="77"/>
                </a:endParaRPr>
              </a:p>
            </p:txBody>
          </p:sp>
        </p:grpSp>
      </p:grpSp>
      <p:pic>
        <p:nvPicPr>
          <p:cNvPr id="21" name="Picture 20" descr="Cartoon mushroom with a chef hat and spatula&#10;&#10;AI-generated content may be incorrect.">
            <a:extLst>
              <a:ext uri="{FF2B5EF4-FFF2-40B4-BE49-F238E27FC236}">
                <a16:creationId xmlns:a16="http://schemas.microsoft.com/office/drawing/2014/main" id="{91C7783E-07E5-7D12-39A0-BAC76550DDA9}"/>
              </a:ext>
            </a:extLst>
          </p:cNvPr>
          <p:cNvPicPr>
            <a:picLocks noChangeAspect="1"/>
          </p:cNvPicPr>
          <p:nvPr/>
        </p:nvPicPr>
        <p:blipFill>
          <a:blip r:embed="rId2"/>
          <a:srcRect l="19661" t="3906" r="13472" b="16127"/>
          <a:stretch>
            <a:fillRect/>
          </a:stretch>
        </p:blipFill>
        <p:spPr>
          <a:xfrm flipH="1">
            <a:off x="9854728" y="4342329"/>
            <a:ext cx="2337271" cy="2515671"/>
          </a:xfrm>
          <a:prstGeom prst="rect">
            <a:avLst/>
          </a:prstGeom>
        </p:spPr>
      </p:pic>
      <p:grpSp>
        <p:nvGrpSpPr>
          <p:cNvPr id="24" name="B">
            <a:extLst>
              <a:ext uri="{FF2B5EF4-FFF2-40B4-BE49-F238E27FC236}">
                <a16:creationId xmlns:a16="http://schemas.microsoft.com/office/drawing/2014/main" id="{3E9534A5-819A-CD81-69C8-2B61913E7A00}"/>
              </a:ext>
            </a:extLst>
          </p:cNvPr>
          <p:cNvGrpSpPr/>
          <p:nvPr/>
        </p:nvGrpSpPr>
        <p:grpSpPr>
          <a:xfrm>
            <a:off x="4219832" y="1889136"/>
            <a:ext cx="3470440" cy="2138562"/>
            <a:chOff x="4200942" y="1466790"/>
            <a:chExt cx="3508220" cy="2161842"/>
          </a:xfrm>
        </p:grpSpPr>
        <p:sp>
          <p:nvSpPr>
            <p:cNvPr id="25" name="Rounded Rectangle 24">
              <a:extLst>
                <a:ext uri="{FF2B5EF4-FFF2-40B4-BE49-F238E27FC236}">
                  <a16:creationId xmlns:a16="http://schemas.microsoft.com/office/drawing/2014/main" id="{8D35D575-D396-BBA3-23B3-63695A91D40E}"/>
                </a:ext>
              </a:extLst>
            </p:cNvPr>
            <p:cNvSpPr/>
            <p:nvPr/>
          </p:nvSpPr>
          <p:spPr>
            <a:xfrm>
              <a:off x="4202623" y="1466790"/>
              <a:ext cx="3506539" cy="2161842"/>
            </a:xfrm>
            <a:prstGeom prst="roundRect">
              <a:avLst/>
            </a:prstGeom>
            <a:solidFill>
              <a:srgbClr val="3EA3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6" name="Group 25">
              <a:extLst>
                <a:ext uri="{FF2B5EF4-FFF2-40B4-BE49-F238E27FC236}">
                  <a16:creationId xmlns:a16="http://schemas.microsoft.com/office/drawing/2014/main" id="{D0147F7A-90AC-C776-EEDC-C004BE3848E0}"/>
                </a:ext>
              </a:extLst>
            </p:cNvPr>
            <p:cNvGrpSpPr/>
            <p:nvPr/>
          </p:nvGrpSpPr>
          <p:grpSpPr>
            <a:xfrm>
              <a:off x="4200942" y="1841055"/>
              <a:ext cx="3506539" cy="1382383"/>
              <a:chOff x="588898" y="1841055"/>
              <a:chExt cx="3506539" cy="1382383"/>
            </a:xfrm>
          </p:grpSpPr>
          <p:sp>
            <p:nvSpPr>
              <p:cNvPr id="28" name="TextBox 27">
                <a:extLst>
                  <a:ext uri="{FF2B5EF4-FFF2-40B4-BE49-F238E27FC236}">
                    <a16:creationId xmlns:a16="http://schemas.microsoft.com/office/drawing/2014/main" id="{2D447434-559B-F7CE-4C96-31EBDA756C05}"/>
                  </a:ext>
                </a:extLst>
              </p:cNvPr>
              <p:cNvSpPr txBox="1"/>
              <p:nvPr/>
            </p:nvSpPr>
            <p:spPr>
              <a:xfrm>
                <a:off x="588898" y="1841055"/>
                <a:ext cx="3506539" cy="707886"/>
              </a:xfrm>
              <a:prstGeom prst="rect">
                <a:avLst/>
              </a:prstGeom>
              <a:noFill/>
            </p:spPr>
            <p:txBody>
              <a:bodyPr wrap="square">
                <a:spAutoFit/>
              </a:bodyPr>
              <a:lstStyle/>
              <a:p>
                <a:pPr algn="ctr"/>
                <a:r>
                  <a:rPr lang="en-AU" sz="4000" b="1" dirty="0">
                    <a:solidFill>
                      <a:schemeClr val="bg1"/>
                    </a:solidFill>
                    <a:latin typeface="Sztosfixed" pitchFamily="2" charset="77"/>
                    <a:ea typeface="Sztosfixed" pitchFamily="2" charset="77"/>
                    <a:cs typeface="Sztosfixed" pitchFamily="2" charset="77"/>
                  </a:rPr>
                  <a:t>Sour</a:t>
                </a:r>
                <a:endParaRPr lang="en-US" sz="4000" b="1" dirty="0"/>
              </a:p>
            </p:txBody>
          </p:sp>
          <p:sp>
            <p:nvSpPr>
              <p:cNvPr id="29" name="TextBox 28">
                <a:extLst>
                  <a:ext uri="{FF2B5EF4-FFF2-40B4-BE49-F238E27FC236}">
                    <a16:creationId xmlns:a16="http://schemas.microsoft.com/office/drawing/2014/main" id="{70648748-5B98-E849-CEF2-C60FD0D9EF0D}"/>
                  </a:ext>
                </a:extLst>
              </p:cNvPr>
              <p:cNvSpPr txBox="1"/>
              <p:nvPr/>
            </p:nvSpPr>
            <p:spPr>
              <a:xfrm>
                <a:off x="786969" y="2577107"/>
                <a:ext cx="3110398" cy="646331"/>
              </a:xfrm>
              <a:prstGeom prst="rect">
                <a:avLst/>
              </a:prstGeom>
              <a:noFill/>
            </p:spPr>
            <p:txBody>
              <a:bodyPr wrap="square">
                <a:spAutoFit/>
              </a:bodyPr>
              <a:lstStyle/>
              <a:p>
                <a:pPr algn="ctr"/>
                <a:r>
                  <a:rPr lang="en-AU" dirty="0">
                    <a:solidFill>
                      <a:srgbClr val="3D3432"/>
                    </a:solidFill>
                    <a:latin typeface="Montserrat" pitchFamily="2" charset="77"/>
                    <a:ea typeface="Sztosfixed" pitchFamily="2" charset="77"/>
                    <a:cs typeface="Sztosfixed" pitchFamily="2" charset="77"/>
                  </a:rPr>
                  <a:t>plain yoghurt, lemon, kimchi</a:t>
                </a:r>
                <a:endParaRPr lang="en-US" dirty="0">
                  <a:solidFill>
                    <a:srgbClr val="3D3432"/>
                  </a:solidFill>
                  <a:latin typeface="Montserrat" pitchFamily="2" charset="77"/>
                </a:endParaRPr>
              </a:p>
            </p:txBody>
          </p:sp>
        </p:grpSp>
      </p:grpSp>
      <p:grpSp>
        <p:nvGrpSpPr>
          <p:cNvPr id="30" name="C">
            <a:extLst>
              <a:ext uri="{FF2B5EF4-FFF2-40B4-BE49-F238E27FC236}">
                <a16:creationId xmlns:a16="http://schemas.microsoft.com/office/drawing/2014/main" id="{6B97E40F-365D-4C9A-4561-A9D558976096}"/>
              </a:ext>
            </a:extLst>
          </p:cNvPr>
          <p:cNvGrpSpPr/>
          <p:nvPr/>
        </p:nvGrpSpPr>
        <p:grpSpPr>
          <a:xfrm>
            <a:off x="7847589" y="1889136"/>
            <a:ext cx="3481438" cy="2138562"/>
            <a:chOff x="7828640" y="1466790"/>
            <a:chExt cx="3519336" cy="2161842"/>
          </a:xfrm>
        </p:grpSpPr>
        <p:sp>
          <p:nvSpPr>
            <p:cNvPr id="31" name="Rounded Rectangle 30">
              <a:extLst>
                <a:ext uri="{FF2B5EF4-FFF2-40B4-BE49-F238E27FC236}">
                  <a16:creationId xmlns:a16="http://schemas.microsoft.com/office/drawing/2014/main" id="{84F2E38C-AFA0-9023-AB17-59EB47D58D83}"/>
                </a:ext>
              </a:extLst>
            </p:cNvPr>
            <p:cNvSpPr/>
            <p:nvPr/>
          </p:nvSpPr>
          <p:spPr>
            <a:xfrm>
              <a:off x="7841437" y="1466790"/>
              <a:ext cx="3506539" cy="2161842"/>
            </a:xfrm>
            <a:prstGeom prst="roundRect">
              <a:avLst/>
            </a:prstGeom>
            <a:solidFill>
              <a:srgbClr val="8E7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2" name="Group 31">
              <a:extLst>
                <a:ext uri="{FF2B5EF4-FFF2-40B4-BE49-F238E27FC236}">
                  <a16:creationId xmlns:a16="http://schemas.microsoft.com/office/drawing/2014/main" id="{0EE0946A-FAE7-1D93-E088-E19B45CF970E}"/>
                </a:ext>
              </a:extLst>
            </p:cNvPr>
            <p:cNvGrpSpPr/>
            <p:nvPr/>
          </p:nvGrpSpPr>
          <p:grpSpPr>
            <a:xfrm>
              <a:off x="7828640" y="1839825"/>
              <a:ext cx="3506539" cy="1404086"/>
              <a:chOff x="588898" y="1839825"/>
              <a:chExt cx="3506539" cy="1404086"/>
            </a:xfrm>
          </p:grpSpPr>
          <p:sp>
            <p:nvSpPr>
              <p:cNvPr id="34" name="TextBox 33">
                <a:extLst>
                  <a:ext uri="{FF2B5EF4-FFF2-40B4-BE49-F238E27FC236}">
                    <a16:creationId xmlns:a16="http://schemas.microsoft.com/office/drawing/2014/main" id="{F9880A6E-A1EA-8235-D17A-032F9981DE69}"/>
                  </a:ext>
                </a:extLst>
              </p:cNvPr>
              <p:cNvSpPr txBox="1"/>
              <p:nvPr/>
            </p:nvSpPr>
            <p:spPr>
              <a:xfrm>
                <a:off x="588898" y="1839825"/>
                <a:ext cx="3506539" cy="707886"/>
              </a:xfrm>
              <a:prstGeom prst="rect">
                <a:avLst/>
              </a:prstGeom>
              <a:noFill/>
            </p:spPr>
            <p:txBody>
              <a:bodyPr wrap="square">
                <a:spAutoFit/>
              </a:bodyPr>
              <a:lstStyle/>
              <a:p>
                <a:pPr algn="ctr"/>
                <a:r>
                  <a:rPr lang="en-AU" sz="4000" b="1" dirty="0">
                    <a:solidFill>
                      <a:schemeClr val="bg1"/>
                    </a:solidFill>
                    <a:latin typeface="Sztosfixed" pitchFamily="2" charset="77"/>
                    <a:ea typeface="Sztosfixed" pitchFamily="2" charset="77"/>
                    <a:cs typeface="Sztosfixed" pitchFamily="2" charset="77"/>
                  </a:rPr>
                  <a:t>Bitter</a:t>
                </a:r>
                <a:endParaRPr lang="en-US" sz="4000" b="1" dirty="0"/>
              </a:p>
            </p:txBody>
          </p:sp>
          <p:sp>
            <p:nvSpPr>
              <p:cNvPr id="35" name="TextBox 34">
                <a:extLst>
                  <a:ext uri="{FF2B5EF4-FFF2-40B4-BE49-F238E27FC236}">
                    <a16:creationId xmlns:a16="http://schemas.microsoft.com/office/drawing/2014/main" id="{5E94C708-24F3-5959-C640-50E405ECC678}"/>
                  </a:ext>
                </a:extLst>
              </p:cNvPr>
              <p:cNvSpPr txBox="1"/>
              <p:nvPr/>
            </p:nvSpPr>
            <p:spPr>
              <a:xfrm>
                <a:off x="850693" y="2597580"/>
                <a:ext cx="2982950" cy="646331"/>
              </a:xfrm>
              <a:prstGeom prst="rect">
                <a:avLst/>
              </a:prstGeom>
              <a:noFill/>
            </p:spPr>
            <p:txBody>
              <a:bodyPr wrap="square">
                <a:spAutoFit/>
              </a:bodyPr>
              <a:lstStyle/>
              <a:p>
                <a:pPr algn="ctr"/>
                <a:r>
                  <a:rPr lang="en-AU" dirty="0">
                    <a:solidFill>
                      <a:srgbClr val="3D3432"/>
                    </a:solidFill>
                    <a:latin typeface="Montserrat" pitchFamily="2" charset="77"/>
                    <a:ea typeface="Sztosfixed" pitchFamily="2" charset="77"/>
                    <a:cs typeface="Sztosfixed" pitchFamily="2" charset="77"/>
                  </a:rPr>
                  <a:t>dark chocolate, coffee, kale</a:t>
                </a:r>
                <a:endParaRPr lang="en-US" dirty="0">
                  <a:solidFill>
                    <a:srgbClr val="3D3432"/>
                  </a:solidFill>
                  <a:latin typeface="Montserrat" pitchFamily="2" charset="77"/>
                </a:endParaRPr>
              </a:p>
            </p:txBody>
          </p:sp>
        </p:grpSp>
      </p:grpSp>
      <p:grpSp>
        <p:nvGrpSpPr>
          <p:cNvPr id="36" name="D">
            <a:extLst>
              <a:ext uri="{FF2B5EF4-FFF2-40B4-BE49-F238E27FC236}">
                <a16:creationId xmlns:a16="http://schemas.microsoft.com/office/drawing/2014/main" id="{76A321F5-71A6-9B66-E728-7F82A24ECC46}"/>
              </a:ext>
            </a:extLst>
          </p:cNvPr>
          <p:cNvGrpSpPr/>
          <p:nvPr/>
        </p:nvGrpSpPr>
        <p:grpSpPr>
          <a:xfrm>
            <a:off x="607777" y="4212567"/>
            <a:ext cx="3468782" cy="2138562"/>
            <a:chOff x="588898" y="3790221"/>
            <a:chExt cx="3506540" cy="2161842"/>
          </a:xfrm>
        </p:grpSpPr>
        <p:sp>
          <p:nvSpPr>
            <p:cNvPr id="37" name="Rounded Rectangle 36">
              <a:extLst>
                <a:ext uri="{FF2B5EF4-FFF2-40B4-BE49-F238E27FC236}">
                  <a16:creationId xmlns:a16="http://schemas.microsoft.com/office/drawing/2014/main" id="{14CA4E2C-220C-4BE9-41CD-6761376C9A33}"/>
                </a:ext>
              </a:extLst>
            </p:cNvPr>
            <p:cNvSpPr/>
            <p:nvPr/>
          </p:nvSpPr>
          <p:spPr>
            <a:xfrm>
              <a:off x="588899" y="3790221"/>
              <a:ext cx="3506539" cy="2161842"/>
            </a:xfrm>
            <a:prstGeom prst="roundRect">
              <a:avLst/>
            </a:prstGeom>
            <a:solidFill>
              <a:srgbClr val="5EBD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8" name="Group 37">
              <a:extLst>
                <a:ext uri="{FF2B5EF4-FFF2-40B4-BE49-F238E27FC236}">
                  <a16:creationId xmlns:a16="http://schemas.microsoft.com/office/drawing/2014/main" id="{C510E365-AA84-1B5B-AE67-5F89894299F4}"/>
                </a:ext>
              </a:extLst>
            </p:cNvPr>
            <p:cNvGrpSpPr/>
            <p:nvPr/>
          </p:nvGrpSpPr>
          <p:grpSpPr>
            <a:xfrm>
              <a:off x="588898" y="4128540"/>
              <a:ext cx="3506539" cy="1497687"/>
              <a:chOff x="588898" y="1831922"/>
              <a:chExt cx="3506539" cy="1497687"/>
            </a:xfrm>
          </p:grpSpPr>
          <p:sp>
            <p:nvSpPr>
              <p:cNvPr id="40" name="TextBox 39">
                <a:extLst>
                  <a:ext uri="{FF2B5EF4-FFF2-40B4-BE49-F238E27FC236}">
                    <a16:creationId xmlns:a16="http://schemas.microsoft.com/office/drawing/2014/main" id="{4F73CC23-0422-6CE5-A5C5-851F1324A662}"/>
                  </a:ext>
                </a:extLst>
              </p:cNvPr>
              <p:cNvSpPr txBox="1"/>
              <p:nvPr/>
            </p:nvSpPr>
            <p:spPr>
              <a:xfrm>
                <a:off x="588898" y="1831922"/>
                <a:ext cx="3506539" cy="707886"/>
              </a:xfrm>
              <a:prstGeom prst="rect">
                <a:avLst/>
              </a:prstGeom>
              <a:noFill/>
            </p:spPr>
            <p:txBody>
              <a:bodyPr wrap="square">
                <a:spAutoFit/>
              </a:bodyPr>
              <a:lstStyle/>
              <a:p>
                <a:pPr algn="ctr"/>
                <a:r>
                  <a:rPr lang="en-AU" sz="4000" b="1" dirty="0">
                    <a:solidFill>
                      <a:schemeClr val="bg1"/>
                    </a:solidFill>
                    <a:latin typeface="Sztosfixed" pitchFamily="2" charset="77"/>
                    <a:ea typeface="Sztosfixed" pitchFamily="2" charset="77"/>
                    <a:cs typeface="Sztosfixed" pitchFamily="2" charset="77"/>
                  </a:rPr>
                  <a:t>Umami</a:t>
                </a:r>
                <a:endParaRPr lang="en-US" sz="4000" b="1" dirty="0"/>
              </a:p>
            </p:txBody>
          </p:sp>
          <p:sp>
            <p:nvSpPr>
              <p:cNvPr id="41" name="TextBox 40">
                <a:extLst>
                  <a:ext uri="{FF2B5EF4-FFF2-40B4-BE49-F238E27FC236}">
                    <a16:creationId xmlns:a16="http://schemas.microsoft.com/office/drawing/2014/main" id="{061CF9B8-4CC5-7677-3C0D-8D75E7D4621F}"/>
                  </a:ext>
                </a:extLst>
              </p:cNvPr>
              <p:cNvSpPr txBox="1"/>
              <p:nvPr/>
            </p:nvSpPr>
            <p:spPr>
              <a:xfrm>
                <a:off x="843856" y="2683278"/>
                <a:ext cx="2996624" cy="646331"/>
              </a:xfrm>
              <a:prstGeom prst="rect">
                <a:avLst/>
              </a:prstGeom>
              <a:noFill/>
            </p:spPr>
            <p:txBody>
              <a:bodyPr wrap="square">
                <a:spAutoFit/>
              </a:bodyPr>
              <a:lstStyle/>
              <a:p>
                <a:pPr algn="ctr"/>
                <a:r>
                  <a:rPr lang="en-AU" dirty="0">
                    <a:solidFill>
                      <a:srgbClr val="3D3432"/>
                    </a:solidFill>
                    <a:latin typeface="Montserrat" pitchFamily="2" charset="77"/>
                    <a:ea typeface="Sztosfixed" pitchFamily="2" charset="77"/>
                    <a:cs typeface="Sztosfixed" pitchFamily="2" charset="77"/>
                  </a:rPr>
                  <a:t>mushrooms, parmesan cheese, seaweed</a:t>
                </a:r>
                <a:endParaRPr lang="en-US" dirty="0">
                  <a:solidFill>
                    <a:srgbClr val="3D3432"/>
                  </a:solidFill>
                  <a:latin typeface="Montserrat" pitchFamily="2" charset="77"/>
                </a:endParaRPr>
              </a:p>
            </p:txBody>
          </p:sp>
        </p:grpSp>
      </p:grpSp>
      <p:grpSp>
        <p:nvGrpSpPr>
          <p:cNvPr id="42" name="E">
            <a:extLst>
              <a:ext uri="{FF2B5EF4-FFF2-40B4-BE49-F238E27FC236}">
                <a16:creationId xmlns:a16="http://schemas.microsoft.com/office/drawing/2014/main" id="{1C8530AF-C346-532D-6C47-926892608689}"/>
              </a:ext>
            </a:extLst>
          </p:cNvPr>
          <p:cNvGrpSpPr/>
          <p:nvPr/>
        </p:nvGrpSpPr>
        <p:grpSpPr>
          <a:xfrm>
            <a:off x="4246663" y="4212567"/>
            <a:ext cx="3481438" cy="2138562"/>
            <a:chOff x="7828640" y="3790221"/>
            <a:chExt cx="3519336" cy="2161842"/>
          </a:xfrm>
        </p:grpSpPr>
        <p:sp>
          <p:nvSpPr>
            <p:cNvPr id="43" name="Rounded Rectangle 42">
              <a:extLst>
                <a:ext uri="{FF2B5EF4-FFF2-40B4-BE49-F238E27FC236}">
                  <a16:creationId xmlns:a16="http://schemas.microsoft.com/office/drawing/2014/main" id="{EC17CF4E-9EBA-6A12-B2A7-323FAF70BCC9}"/>
                </a:ext>
              </a:extLst>
            </p:cNvPr>
            <p:cNvSpPr/>
            <p:nvPr/>
          </p:nvSpPr>
          <p:spPr>
            <a:xfrm>
              <a:off x="7841437" y="3790221"/>
              <a:ext cx="3506539" cy="2161842"/>
            </a:xfrm>
            <a:prstGeom prst="roundRect">
              <a:avLst/>
            </a:prstGeom>
            <a:solidFill>
              <a:srgbClr val="F546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4" name="Group 43">
              <a:extLst>
                <a:ext uri="{FF2B5EF4-FFF2-40B4-BE49-F238E27FC236}">
                  <a16:creationId xmlns:a16="http://schemas.microsoft.com/office/drawing/2014/main" id="{36284A2A-EAF1-E5A0-8C25-51E50AA6BD93}"/>
                </a:ext>
              </a:extLst>
            </p:cNvPr>
            <p:cNvGrpSpPr/>
            <p:nvPr/>
          </p:nvGrpSpPr>
          <p:grpSpPr>
            <a:xfrm>
              <a:off x="7828640" y="4128540"/>
              <a:ext cx="3506539" cy="1497688"/>
              <a:chOff x="588898" y="1831922"/>
              <a:chExt cx="3506539" cy="1497688"/>
            </a:xfrm>
          </p:grpSpPr>
          <p:sp>
            <p:nvSpPr>
              <p:cNvPr id="46" name="TextBox 45">
                <a:extLst>
                  <a:ext uri="{FF2B5EF4-FFF2-40B4-BE49-F238E27FC236}">
                    <a16:creationId xmlns:a16="http://schemas.microsoft.com/office/drawing/2014/main" id="{54A810C2-B9BA-FBC0-25FC-0BE2568068F6}"/>
                  </a:ext>
                </a:extLst>
              </p:cNvPr>
              <p:cNvSpPr txBox="1"/>
              <p:nvPr/>
            </p:nvSpPr>
            <p:spPr>
              <a:xfrm>
                <a:off x="588898" y="1831922"/>
                <a:ext cx="3506539" cy="707886"/>
              </a:xfrm>
              <a:prstGeom prst="rect">
                <a:avLst/>
              </a:prstGeom>
              <a:noFill/>
            </p:spPr>
            <p:txBody>
              <a:bodyPr wrap="square">
                <a:spAutoFit/>
              </a:bodyPr>
              <a:lstStyle/>
              <a:p>
                <a:pPr algn="ctr"/>
                <a:r>
                  <a:rPr lang="en-AU" sz="4000" b="1" dirty="0">
                    <a:solidFill>
                      <a:schemeClr val="bg1"/>
                    </a:solidFill>
                    <a:latin typeface="Sztosfixed" pitchFamily="2" charset="77"/>
                    <a:ea typeface="Sztosfixed" pitchFamily="2" charset="77"/>
                    <a:cs typeface="Sztosfixed" pitchFamily="2" charset="77"/>
                  </a:rPr>
                  <a:t>Salty</a:t>
                </a:r>
                <a:endParaRPr lang="en-US" sz="4000" b="1" dirty="0"/>
              </a:p>
            </p:txBody>
          </p:sp>
          <p:sp>
            <p:nvSpPr>
              <p:cNvPr id="47" name="TextBox 46">
                <a:extLst>
                  <a:ext uri="{FF2B5EF4-FFF2-40B4-BE49-F238E27FC236}">
                    <a16:creationId xmlns:a16="http://schemas.microsoft.com/office/drawing/2014/main" id="{9F56974D-2F74-1C38-C738-188410516B5A}"/>
                  </a:ext>
                </a:extLst>
              </p:cNvPr>
              <p:cNvSpPr txBox="1"/>
              <p:nvPr/>
            </p:nvSpPr>
            <p:spPr>
              <a:xfrm>
                <a:off x="813740" y="2683279"/>
                <a:ext cx="3056856" cy="646331"/>
              </a:xfrm>
              <a:prstGeom prst="rect">
                <a:avLst/>
              </a:prstGeom>
              <a:noFill/>
            </p:spPr>
            <p:txBody>
              <a:bodyPr wrap="square">
                <a:spAutoFit/>
              </a:bodyPr>
              <a:lstStyle/>
              <a:p>
                <a:pPr algn="ctr"/>
                <a:r>
                  <a:rPr lang="en-AU" dirty="0">
                    <a:solidFill>
                      <a:srgbClr val="3D3432"/>
                    </a:solidFill>
                    <a:latin typeface="Montserrat" pitchFamily="2" charset="77"/>
                    <a:ea typeface="Sztosfixed" pitchFamily="2" charset="77"/>
                    <a:cs typeface="Sztosfixed" pitchFamily="2" charset="77"/>
                  </a:rPr>
                  <a:t>potato chips, bacon, pretzels</a:t>
                </a:r>
                <a:endParaRPr lang="en-US" dirty="0">
                  <a:solidFill>
                    <a:srgbClr val="3D3432"/>
                  </a:solidFill>
                  <a:latin typeface="Montserrat" pitchFamily="2" charset="77"/>
                </a:endParaRPr>
              </a:p>
            </p:txBody>
          </p:sp>
        </p:grpSp>
      </p:grpSp>
      <p:grpSp>
        <p:nvGrpSpPr>
          <p:cNvPr id="3" name="salty">
            <a:extLst>
              <a:ext uri="{FF2B5EF4-FFF2-40B4-BE49-F238E27FC236}">
                <a16:creationId xmlns:a16="http://schemas.microsoft.com/office/drawing/2014/main" id="{E598908E-574D-1E50-BF2B-72E6F058C765}"/>
              </a:ext>
            </a:extLst>
          </p:cNvPr>
          <p:cNvGrpSpPr/>
          <p:nvPr/>
        </p:nvGrpSpPr>
        <p:grpSpPr>
          <a:xfrm>
            <a:off x="4253307" y="4218868"/>
            <a:ext cx="3480946" cy="2138562"/>
            <a:chOff x="7835288" y="3796522"/>
            <a:chExt cx="3518836" cy="2161842"/>
          </a:xfrm>
        </p:grpSpPr>
        <p:pic>
          <p:nvPicPr>
            <p:cNvPr id="4" name="Picture 3">
              <a:extLst>
                <a:ext uri="{FF2B5EF4-FFF2-40B4-BE49-F238E27FC236}">
                  <a16:creationId xmlns:a16="http://schemas.microsoft.com/office/drawing/2014/main" id="{9C5065F1-4217-A9A0-EA70-D3CB79AB7702}"/>
                </a:ext>
              </a:extLst>
            </p:cNvPr>
            <p:cNvPicPr>
              <a:picLocks noChangeAspect="1"/>
            </p:cNvPicPr>
            <p:nvPr/>
          </p:nvPicPr>
          <p:blipFill>
            <a:blip r:embed="rId3"/>
            <a:srcRect l="8239" t="11346" r="8239" b="11346"/>
            <a:stretch>
              <a:fillRect/>
            </a:stretch>
          </p:blipFill>
          <p:spPr>
            <a:xfrm>
              <a:off x="7835288" y="3796522"/>
              <a:ext cx="3518836" cy="2161842"/>
            </a:xfrm>
            <a:prstGeom prst="roundRect">
              <a:avLst/>
            </a:prstGeom>
          </p:spPr>
        </p:pic>
        <p:sp>
          <p:nvSpPr>
            <p:cNvPr id="5" name="Rounded Rectangle 4">
              <a:extLst>
                <a:ext uri="{FF2B5EF4-FFF2-40B4-BE49-F238E27FC236}">
                  <a16:creationId xmlns:a16="http://schemas.microsoft.com/office/drawing/2014/main" id="{4A71D623-2E72-1C9A-F866-EAAA0C390B36}"/>
                </a:ext>
              </a:extLst>
            </p:cNvPr>
            <p:cNvSpPr/>
            <p:nvPr/>
          </p:nvSpPr>
          <p:spPr>
            <a:xfrm>
              <a:off x="9081577" y="4394631"/>
              <a:ext cx="1026259" cy="965624"/>
            </a:xfrm>
            <a:prstGeom prst="roundRect">
              <a:avLst/>
            </a:prstGeom>
            <a:solidFill>
              <a:srgbClr val="FDE1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6000" b="1" dirty="0">
                  <a:solidFill>
                    <a:srgbClr val="B83529"/>
                  </a:solidFill>
                  <a:latin typeface="Sztosfixed" pitchFamily="2" charset="77"/>
                  <a:ea typeface="Sztosfixed" pitchFamily="2" charset="77"/>
                  <a:cs typeface="Sztosfixed" pitchFamily="2" charset="77"/>
                </a:rPr>
                <a:t>S</a:t>
              </a:r>
              <a:endParaRPr lang="en-US" sz="6000" b="1" dirty="0">
                <a:solidFill>
                  <a:srgbClr val="B83529"/>
                </a:solidFill>
                <a:latin typeface="Sztosfixed" pitchFamily="2" charset="77"/>
                <a:ea typeface="Sztosfixed" pitchFamily="2" charset="77"/>
                <a:cs typeface="Sztosfixed" pitchFamily="2" charset="77"/>
              </a:endParaRPr>
            </a:p>
          </p:txBody>
        </p:sp>
      </p:grpSp>
      <p:grpSp>
        <p:nvGrpSpPr>
          <p:cNvPr id="6" name="umami">
            <a:extLst>
              <a:ext uri="{FF2B5EF4-FFF2-40B4-BE49-F238E27FC236}">
                <a16:creationId xmlns:a16="http://schemas.microsoft.com/office/drawing/2014/main" id="{F30E959F-B361-C0EF-D550-96B4321DB19E}"/>
              </a:ext>
            </a:extLst>
          </p:cNvPr>
          <p:cNvGrpSpPr/>
          <p:nvPr/>
        </p:nvGrpSpPr>
        <p:grpSpPr>
          <a:xfrm>
            <a:off x="595548" y="4218868"/>
            <a:ext cx="3480946" cy="2138562"/>
            <a:chOff x="576603" y="3796522"/>
            <a:chExt cx="3518836" cy="2161842"/>
          </a:xfrm>
        </p:grpSpPr>
        <p:pic>
          <p:nvPicPr>
            <p:cNvPr id="7" name="Picture 6">
              <a:extLst>
                <a:ext uri="{FF2B5EF4-FFF2-40B4-BE49-F238E27FC236}">
                  <a16:creationId xmlns:a16="http://schemas.microsoft.com/office/drawing/2014/main" id="{8F96BB66-F832-0123-7410-E9C97E88F4E7}"/>
                </a:ext>
              </a:extLst>
            </p:cNvPr>
            <p:cNvPicPr>
              <a:picLocks noChangeAspect="1"/>
            </p:cNvPicPr>
            <p:nvPr/>
          </p:nvPicPr>
          <p:blipFill>
            <a:blip r:embed="rId4"/>
            <a:srcRect l="13146" t="19810" r="13146" b="19810"/>
            <a:stretch>
              <a:fillRect/>
            </a:stretch>
          </p:blipFill>
          <p:spPr>
            <a:xfrm>
              <a:off x="576603" y="3796522"/>
              <a:ext cx="3518836" cy="2161842"/>
            </a:xfrm>
            <a:prstGeom prst="roundRect">
              <a:avLst/>
            </a:prstGeom>
          </p:spPr>
        </p:pic>
        <p:sp>
          <p:nvSpPr>
            <p:cNvPr id="8" name="Rounded Rectangle 7">
              <a:extLst>
                <a:ext uri="{FF2B5EF4-FFF2-40B4-BE49-F238E27FC236}">
                  <a16:creationId xmlns:a16="http://schemas.microsoft.com/office/drawing/2014/main" id="{0CE065BC-F024-CF91-ACA3-DABEEBF85E59}"/>
                </a:ext>
              </a:extLst>
            </p:cNvPr>
            <p:cNvSpPr/>
            <p:nvPr/>
          </p:nvSpPr>
          <p:spPr>
            <a:xfrm>
              <a:off x="1822731" y="4394631"/>
              <a:ext cx="1026580" cy="965624"/>
            </a:xfrm>
            <a:prstGeom prst="roundRect">
              <a:avLst/>
            </a:prstGeom>
            <a:solidFill>
              <a:srgbClr val="DEF1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6000" b="1" dirty="0">
                  <a:solidFill>
                    <a:srgbClr val="B83529"/>
                  </a:solidFill>
                  <a:latin typeface="Sztosfixed" pitchFamily="2" charset="77"/>
                  <a:ea typeface="Sztosfixed" pitchFamily="2" charset="77"/>
                  <a:cs typeface="Sztosfixed" pitchFamily="2" charset="77"/>
                </a:rPr>
                <a:t>U</a:t>
              </a:r>
              <a:endParaRPr lang="en-US" sz="6000" b="1" dirty="0">
                <a:solidFill>
                  <a:srgbClr val="B83529"/>
                </a:solidFill>
                <a:latin typeface="Sztosfixed" pitchFamily="2" charset="77"/>
                <a:ea typeface="Sztosfixed" pitchFamily="2" charset="77"/>
                <a:cs typeface="Sztosfixed" pitchFamily="2" charset="77"/>
              </a:endParaRPr>
            </a:p>
          </p:txBody>
        </p:sp>
      </p:grpSp>
      <p:grpSp>
        <p:nvGrpSpPr>
          <p:cNvPr id="9" name="bitter">
            <a:extLst>
              <a:ext uri="{FF2B5EF4-FFF2-40B4-BE49-F238E27FC236}">
                <a16:creationId xmlns:a16="http://schemas.microsoft.com/office/drawing/2014/main" id="{35745962-2B81-862D-BA9D-40A58751570E}"/>
              </a:ext>
            </a:extLst>
          </p:cNvPr>
          <p:cNvGrpSpPr/>
          <p:nvPr/>
        </p:nvGrpSpPr>
        <p:grpSpPr>
          <a:xfrm>
            <a:off x="7854233" y="1889136"/>
            <a:ext cx="3480946" cy="2138562"/>
            <a:chOff x="7835288" y="1466790"/>
            <a:chExt cx="3518836" cy="2161842"/>
          </a:xfrm>
        </p:grpSpPr>
        <p:pic>
          <p:nvPicPr>
            <p:cNvPr id="10" name="Picture 9">
              <a:extLst>
                <a:ext uri="{FF2B5EF4-FFF2-40B4-BE49-F238E27FC236}">
                  <a16:creationId xmlns:a16="http://schemas.microsoft.com/office/drawing/2014/main" id="{8EFB9190-8B84-5CF7-AAAB-7324AFF520EC}"/>
                </a:ext>
              </a:extLst>
            </p:cNvPr>
            <p:cNvPicPr>
              <a:picLocks noChangeAspect="1"/>
            </p:cNvPicPr>
            <p:nvPr/>
          </p:nvPicPr>
          <p:blipFill>
            <a:blip r:embed="rId5"/>
            <a:srcRect l="25961" t="2905" b="28866"/>
            <a:stretch>
              <a:fillRect/>
            </a:stretch>
          </p:blipFill>
          <p:spPr>
            <a:xfrm>
              <a:off x="7835288" y="1466790"/>
              <a:ext cx="3518836" cy="2161842"/>
            </a:xfrm>
            <a:prstGeom prst="roundRect">
              <a:avLst/>
            </a:prstGeom>
          </p:spPr>
        </p:pic>
        <p:sp>
          <p:nvSpPr>
            <p:cNvPr id="11" name="Rounded Rectangle 10">
              <a:extLst>
                <a:ext uri="{FF2B5EF4-FFF2-40B4-BE49-F238E27FC236}">
                  <a16:creationId xmlns:a16="http://schemas.microsoft.com/office/drawing/2014/main" id="{BAB4A223-D497-9164-DCDF-E767EA8D6652}"/>
                </a:ext>
              </a:extLst>
            </p:cNvPr>
            <p:cNvSpPr/>
            <p:nvPr/>
          </p:nvSpPr>
          <p:spPr>
            <a:xfrm>
              <a:off x="9070506" y="2095664"/>
              <a:ext cx="1048403" cy="904096"/>
            </a:xfrm>
            <a:prstGeom prst="roundRect">
              <a:avLst/>
            </a:prstGeom>
            <a:solidFill>
              <a:srgbClr val="E9E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6000" b="1" dirty="0">
                  <a:solidFill>
                    <a:srgbClr val="6B5FBF"/>
                  </a:solidFill>
                  <a:latin typeface="Sztosfixed" pitchFamily="2" charset="77"/>
                  <a:ea typeface="Sztosfixed" pitchFamily="2" charset="77"/>
                  <a:cs typeface="Sztosfixed" pitchFamily="2" charset="77"/>
                </a:rPr>
                <a:t>B</a:t>
              </a:r>
              <a:endParaRPr lang="en-US" sz="6000" b="1" dirty="0">
                <a:solidFill>
                  <a:srgbClr val="6B5FBF"/>
                </a:solidFill>
                <a:latin typeface="Sztosfixed" pitchFamily="2" charset="77"/>
                <a:ea typeface="Sztosfixed" pitchFamily="2" charset="77"/>
                <a:cs typeface="Sztosfixed" pitchFamily="2" charset="77"/>
              </a:endParaRPr>
            </a:p>
          </p:txBody>
        </p:sp>
      </p:grpSp>
      <p:grpSp>
        <p:nvGrpSpPr>
          <p:cNvPr id="12" name="sour">
            <a:extLst>
              <a:ext uri="{FF2B5EF4-FFF2-40B4-BE49-F238E27FC236}">
                <a16:creationId xmlns:a16="http://schemas.microsoft.com/office/drawing/2014/main" id="{142D2DA2-3F08-40CE-2302-11E3E7B6843F}"/>
              </a:ext>
            </a:extLst>
          </p:cNvPr>
          <p:cNvGrpSpPr/>
          <p:nvPr/>
        </p:nvGrpSpPr>
        <p:grpSpPr>
          <a:xfrm>
            <a:off x="4215419" y="1889136"/>
            <a:ext cx="3480946" cy="2138562"/>
            <a:chOff x="4196475" y="1466790"/>
            <a:chExt cx="3518836" cy="2161842"/>
          </a:xfrm>
        </p:grpSpPr>
        <p:pic>
          <p:nvPicPr>
            <p:cNvPr id="13" name="Picture 12">
              <a:extLst>
                <a:ext uri="{FF2B5EF4-FFF2-40B4-BE49-F238E27FC236}">
                  <a16:creationId xmlns:a16="http://schemas.microsoft.com/office/drawing/2014/main" id="{68824620-DA77-EE45-FB18-F537F56C9208}"/>
                </a:ext>
              </a:extLst>
            </p:cNvPr>
            <p:cNvPicPr>
              <a:picLocks noChangeAspect="1"/>
            </p:cNvPicPr>
            <p:nvPr/>
          </p:nvPicPr>
          <p:blipFill>
            <a:blip r:embed="rId6"/>
            <a:srcRect l="13346" t="19958" r="13346" b="19958"/>
            <a:stretch>
              <a:fillRect/>
            </a:stretch>
          </p:blipFill>
          <p:spPr>
            <a:xfrm>
              <a:off x="4196475" y="1466790"/>
              <a:ext cx="3518836" cy="2161842"/>
            </a:xfrm>
            <a:prstGeom prst="roundRect">
              <a:avLst/>
            </a:prstGeom>
          </p:spPr>
        </p:pic>
        <p:sp>
          <p:nvSpPr>
            <p:cNvPr id="14" name="Rounded Rectangle 13">
              <a:extLst>
                <a:ext uri="{FF2B5EF4-FFF2-40B4-BE49-F238E27FC236}">
                  <a16:creationId xmlns:a16="http://schemas.microsoft.com/office/drawing/2014/main" id="{29800206-BB0B-087E-37B7-8DA52466D2DE}"/>
                </a:ext>
              </a:extLst>
            </p:cNvPr>
            <p:cNvSpPr/>
            <p:nvPr/>
          </p:nvSpPr>
          <p:spPr>
            <a:xfrm>
              <a:off x="5404463" y="2095664"/>
              <a:ext cx="1102859" cy="904094"/>
            </a:xfrm>
            <a:prstGeom prst="roundRect">
              <a:avLst/>
            </a:prstGeom>
            <a:solidFill>
              <a:srgbClr val="E3EF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6000" b="1" dirty="0">
                  <a:solidFill>
                    <a:srgbClr val="2F7A34"/>
                  </a:solidFill>
                  <a:latin typeface="Sztosfixed" pitchFamily="2" charset="77"/>
                  <a:ea typeface="Sztosfixed" pitchFamily="2" charset="77"/>
                  <a:cs typeface="Sztosfixed" pitchFamily="2" charset="77"/>
                </a:rPr>
                <a:t>S</a:t>
              </a:r>
            </a:p>
          </p:txBody>
        </p:sp>
      </p:grpSp>
      <p:grpSp>
        <p:nvGrpSpPr>
          <p:cNvPr id="15" name="sweet">
            <a:extLst>
              <a:ext uri="{FF2B5EF4-FFF2-40B4-BE49-F238E27FC236}">
                <a16:creationId xmlns:a16="http://schemas.microsoft.com/office/drawing/2014/main" id="{31FB550D-61B7-F5B0-3B7E-DEBEAA34C60C}"/>
              </a:ext>
            </a:extLst>
          </p:cNvPr>
          <p:cNvGrpSpPr/>
          <p:nvPr/>
        </p:nvGrpSpPr>
        <p:grpSpPr>
          <a:xfrm>
            <a:off x="595548" y="1889136"/>
            <a:ext cx="3480946" cy="2138562"/>
            <a:chOff x="576603" y="1466790"/>
            <a:chExt cx="3518836" cy="2161842"/>
          </a:xfrm>
        </p:grpSpPr>
        <p:pic>
          <p:nvPicPr>
            <p:cNvPr id="16" name="Picture 15">
              <a:extLst>
                <a:ext uri="{FF2B5EF4-FFF2-40B4-BE49-F238E27FC236}">
                  <a16:creationId xmlns:a16="http://schemas.microsoft.com/office/drawing/2014/main" id="{F14AB1D7-A4BE-4EEF-212F-F05596A38027}"/>
                </a:ext>
              </a:extLst>
            </p:cNvPr>
            <p:cNvPicPr>
              <a:picLocks noChangeAspect="1"/>
            </p:cNvPicPr>
            <p:nvPr/>
          </p:nvPicPr>
          <p:blipFill>
            <a:blip r:embed="rId7"/>
            <a:srcRect t="3891" b="3891"/>
            <a:stretch/>
          </p:blipFill>
          <p:spPr>
            <a:xfrm>
              <a:off x="576603" y="1466790"/>
              <a:ext cx="3518836" cy="2161842"/>
            </a:xfrm>
            <a:prstGeom prst="roundRect">
              <a:avLst/>
            </a:prstGeom>
          </p:spPr>
        </p:pic>
        <p:sp>
          <p:nvSpPr>
            <p:cNvPr id="17" name="Rounded Rectangle 16">
              <a:extLst>
                <a:ext uri="{FF2B5EF4-FFF2-40B4-BE49-F238E27FC236}">
                  <a16:creationId xmlns:a16="http://schemas.microsoft.com/office/drawing/2014/main" id="{F305511C-8B8D-DD79-5644-E7428C0C64A3}"/>
                </a:ext>
              </a:extLst>
            </p:cNvPr>
            <p:cNvSpPr/>
            <p:nvPr/>
          </p:nvSpPr>
          <p:spPr>
            <a:xfrm>
              <a:off x="1822731" y="2095664"/>
              <a:ext cx="1026580" cy="904094"/>
            </a:xfrm>
            <a:prstGeom prst="roundRect">
              <a:avLst/>
            </a:prstGeom>
            <a:solidFill>
              <a:srgbClr val="FBE8C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6000" b="1" dirty="0">
                  <a:solidFill>
                    <a:srgbClr val="995C17"/>
                  </a:solidFill>
                  <a:latin typeface="Sztosfixed" pitchFamily="2" charset="77"/>
                  <a:ea typeface="Sztosfixed" pitchFamily="2" charset="77"/>
                  <a:cs typeface="Sztosfixed" pitchFamily="2" charset="77"/>
                </a:rPr>
                <a:t>S</a:t>
              </a:r>
              <a:endParaRPr lang="en-US" sz="6000" b="1" dirty="0">
                <a:solidFill>
                  <a:srgbClr val="995C17"/>
                </a:solidFill>
                <a:latin typeface="Sztosfixed" pitchFamily="2" charset="77"/>
                <a:ea typeface="Sztosfixed" pitchFamily="2" charset="77"/>
                <a:cs typeface="Sztosfixed" pitchFamily="2" charset="77"/>
              </a:endParaRPr>
            </a:p>
          </p:txBody>
        </p:sp>
      </p:grpSp>
      <p:sp>
        <p:nvSpPr>
          <p:cNvPr id="2" name="Title 1">
            <a:extLst>
              <a:ext uri="{FF2B5EF4-FFF2-40B4-BE49-F238E27FC236}">
                <a16:creationId xmlns:a16="http://schemas.microsoft.com/office/drawing/2014/main" id="{7D239CC4-1ADB-01A2-87C4-D7D62CC67B69}"/>
              </a:ext>
            </a:extLst>
          </p:cNvPr>
          <p:cNvSpPr txBox="1">
            <a:spLocks/>
          </p:cNvSpPr>
          <p:nvPr/>
        </p:nvSpPr>
        <p:spPr>
          <a:xfrm>
            <a:off x="2159000" y="352330"/>
            <a:ext cx="7874000" cy="54810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rgbClr val="9B2242"/>
                </a:solidFill>
                <a:latin typeface="Sztosfixed" pitchFamily="2" charset="77"/>
                <a:ea typeface="Sztosfixed" pitchFamily="2" charset="77"/>
                <a:cs typeface="Sztosfixed" pitchFamily="2" charset="77"/>
              </a:rPr>
              <a:t>What is Umami?</a:t>
            </a:r>
          </a:p>
        </p:txBody>
      </p:sp>
      <p:sp>
        <p:nvSpPr>
          <p:cNvPr id="48" name="TextBox 47">
            <a:extLst>
              <a:ext uri="{FF2B5EF4-FFF2-40B4-BE49-F238E27FC236}">
                <a16:creationId xmlns:a16="http://schemas.microsoft.com/office/drawing/2014/main" id="{81CDF14E-4DB0-E5B1-5555-62039F73043B}"/>
              </a:ext>
            </a:extLst>
          </p:cNvPr>
          <p:cNvSpPr txBox="1"/>
          <p:nvPr/>
        </p:nvSpPr>
        <p:spPr>
          <a:xfrm>
            <a:off x="3060700" y="996414"/>
            <a:ext cx="6070600" cy="723275"/>
          </a:xfrm>
          <a:prstGeom prst="rect">
            <a:avLst/>
          </a:prstGeom>
          <a:noFill/>
        </p:spPr>
        <p:txBody>
          <a:bodyPr wrap="square">
            <a:spAutoFit/>
          </a:bodyPr>
          <a:lstStyle/>
          <a:p>
            <a:pPr algn="ctr" rtl="0" fontAlgn="base">
              <a:spcAft>
                <a:spcPts val="600"/>
              </a:spcAft>
            </a:pPr>
            <a:r>
              <a:rPr lang="en-AU" sz="1800" b="0" i="0" u="none" strike="noStrike" dirty="0">
                <a:solidFill>
                  <a:srgbClr val="414141"/>
                </a:solidFill>
                <a:effectLst/>
                <a:latin typeface="Montserrat" pitchFamily="2" charset="77"/>
              </a:rPr>
              <a:t>There are five different tastes.</a:t>
            </a:r>
          </a:p>
          <a:p>
            <a:pPr algn="ctr" rtl="0" fontAlgn="base">
              <a:spcAft>
                <a:spcPts val="600"/>
              </a:spcAft>
            </a:pPr>
            <a:r>
              <a:rPr lang="en-AU" sz="1800" b="0" i="0" u="none" strike="noStrike" dirty="0">
                <a:solidFill>
                  <a:srgbClr val="414141"/>
                </a:solidFill>
                <a:effectLst/>
                <a:latin typeface="Montserrat" pitchFamily="2" charset="77"/>
              </a:rPr>
              <a:t>Sweet, sour, bitter, umami and salty.</a:t>
            </a:r>
          </a:p>
        </p:txBody>
      </p:sp>
      <p:grpSp>
        <p:nvGrpSpPr>
          <p:cNvPr id="51" name="Group 50">
            <a:extLst>
              <a:ext uri="{FF2B5EF4-FFF2-40B4-BE49-F238E27FC236}">
                <a16:creationId xmlns:a16="http://schemas.microsoft.com/office/drawing/2014/main" id="{5C95F2A8-C404-0441-874D-B563AFC2E332}"/>
              </a:ext>
            </a:extLst>
          </p:cNvPr>
          <p:cNvGrpSpPr/>
          <p:nvPr/>
        </p:nvGrpSpPr>
        <p:grpSpPr>
          <a:xfrm>
            <a:off x="7885446" y="4212567"/>
            <a:ext cx="2436426" cy="2033973"/>
            <a:chOff x="4570996" y="1196361"/>
            <a:chExt cx="4283225" cy="3575716"/>
          </a:xfrm>
        </p:grpSpPr>
        <p:pic>
          <p:nvPicPr>
            <p:cNvPr id="52" name="Picture 51" descr="A red oval with black background&#10;&#10;AI-generated content may be incorrect.">
              <a:extLst>
                <a:ext uri="{FF2B5EF4-FFF2-40B4-BE49-F238E27FC236}">
                  <a16:creationId xmlns:a16="http://schemas.microsoft.com/office/drawing/2014/main" id="{B740914E-7AAB-61E4-0E1C-8F85E9107813}"/>
                </a:ext>
              </a:extLst>
            </p:cNvPr>
            <p:cNvPicPr>
              <a:picLocks noChangeAspect="1"/>
            </p:cNvPicPr>
            <p:nvPr/>
          </p:nvPicPr>
          <p:blipFill>
            <a:blip r:embed="rId8"/>
            <a:stretch>
              <a:fillRect/>
            </a:stretch>
          </p:blipFill>
          <p:spPr>
            <a:xfrm rot="21008423" flipH="1">
              <a:off x="4570996" y="1196361"/>
              <a:ext cx="4048766" cy="3575716"/>
            </a:xfrm>
            <a:prstGeom prst="rect">
              <a:avLst/>
            </a:prstGeom>
          </p:spPr>
        </p:pic>
        <p:sp>
          <p:nvSpPr>
            <p:cNvPr id="53" name="TextBox 52">
              <a:extLst>
                <a:ext uri="{FF2B5EF4-FFF2-40B4-BE49-F238E27FC236}">
                  <a16:creationId xmlns:a16="http://schemas.microsoft.com/office/drawing/2014/main" id="{EEBB23D9-0A89-BF05-DFA5-EF2AC5751129}"/>
                </a:ext>
              </a:extLst>
            </p:cNvPr>
            <p:cNvSpPr txBox="1"/>
            <p:nvPr/>
          </p:nvSpPr>
          <p:spPr>
            <a:xfrm>
              <a:off x="4969560" y="1564746"/>
              <a:ext cx="3406245" cy="2759456"/>
            </a:xfrm>
            <a:prstGeom prst="rect">
              <a:avLst/>
            </a:prstGeom>
            <a:noFill/>
          </p:spPr>
          <p:txBody>
            <a:bodyPr wrap="square" rtlCol="0">
              <a:spAutoFit/>
            </a:bodyPr>
            <a:lstStyle/>
            <a:p>
              <a:pPr algn="ctr"/>
              <a:r>
                <a:rPr lang="en-AU" sz="1600" dirty="0">
                  <a:solidFill>
                    <a:schemeClr val="bg1"/>
                  </a:solidFill>
                  <a:latin typeface="Sztosfixed" pitchFamily="2" charset="77"/>
                  <a:ea typeface="Sztosfixed" pitchFamily="2" charset="77"/>
                  <a:cs typeface="Sztosfixed" pitchFamily="2" charset="77"/>
                </a:rPr>
                <a:t>Umami is a yummy savoury taste - like cheese, vegemite or mushrooms.</a:t>
              </a:r>
              <a:endParaRPr lang="en-US" sz="1600" dirty="0">
                <a:solidFill>
                  <a:schemeClr val="bg1"/>
                </a:solidFill>
                <a:latin typeface="Sztosfixed" pitchFamily="2" charset="77"/>
                <a:ea typeface="Sztosfixed" pitchFamily="2" charset="77"/>
                <a:cs typeface="Sztosfixed" pitchFamily="2" charset="77"/>
              </a:endParaRPr>
            </a:p>
          </p:txBody>
        </p:sp>
        <p:sp>
          <p:nvSpPr>
            <p:cNvPr id="54" name="Triangle 53">
              <a:extLst>
                <a:ext uri="{FF2B5EF4-FFF2-40B4-BE49-F238E27FC236}">
                  <a16:creationId xmlns:a16="http://schemas.microsoft.com/office/drawing/2014/main" id="{B7042F52-99E8-4C8E-7FC6-0D712C3C393D}"/>
                </a:ext>
              </a:extLst>
            </p:cNvPr>
            <p:cNvSpPr/>
            <p:nvPr/>
          </p:nvSpPr>
          <p:spPr>
            <a:xfrm rot="7200000">
              <a:off x="8213480" y="3181632"/>
              <a:ext cx="688204" cy="593279"/>
            </a:xfrm>
            <a:prstGeom prst="triangle">
              <a:avLst/>
            </a:prstGeom>
            <a:solidFill>
              <a:srgbClr val="9B22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7" name="menu">
            <a:extLst>
              <a:ext uri="{FF2B5EF4-FFF2-40B4-BE49-F238E27FC236}">
                <a16:creationId xmlns:a16="http://schemas.microsoft.com/office/drawing/2014/main" id="{B4724E52-728D-45ED-0FD1-1A8BDA606B72}"/>
              </a:ext>
            </a:extLst>
          </p:cNvPr>
          <p:cNvGrpSpPr/>
          <p:nvPr/>
        </p:nvGrpSpPr>
        <p:grpSpPr>
          <a:xfrm>
            <a:off x="11474101" y="2871719"/>
            <a:ext cx="460535" cy="1114561"/>
            <a:chOff x="151927" y="2325786"/>
            <a:chExt cx="260682" cy="630889"/>
          </a:xfrm>
        </p:grpSpPr>
        <p:sp>
          <p:nvSpPr>
            <p:cNvPr id="33" name="Rectangle: Rounded Corners 63">
              <a:extLst>
                <a:ext uri="{FF2B5EF4-FFF2-40B4-BE49-F238E27FC236}">
                  <a16:creationId xmlns:a16="http://schemas.microsoft.com/office/drawing/2014/main" id="{58D44CC2-0900-9727-0F9F-552CA0D548F9}"/>
                </a:ext>
              </a:extLst>
            </p:cNvPr>
            <p:cNvSpPr/>
            <p:nvPr/>
          </p:nvSpPr>
          <p:spPr>
            <a:xfrm rot="10800000">
              <a:off x="151927" y="2325786"/>
              <a:ext cx="260682" cy="630889"/>
            </a:xfrm>
            <a:prstGeom prst="roundRect">
              <a:avLst>
                <a:gd name="adj" fmla="val 50000"/>
              </a:avLst>
            </a:prstGeom>
            <a:solidFill>
              <a:srgbClr val="FBF7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highlight>
                  <a:srgbClr val="FFFF00"/>
                </a:highlight>
              </a:endParaRPr>
            </a:p>
          </p:txBody>
        </p:sp>
        <p:pic>
          <p:nvPicPr>
            <p:cNvPr id="39" name="a4">
              <a:hlinkClick r:id="" action="ppaction://hlinkshowjump?jump=nextslide"/>
              <a:extLst>
                <a:ext uri="{FF2B5EF4-FFF2-40B4-BE49-F238E27FC236}">
                  <a16:creationId xmlns:a16="http://schemas.microsoft.com/office/drawing/2014/main" id="{E8AC79B5-6459-4136-AC1D-362FEF81D008}"/>
                </a:ext>
              </a:extLst>
            </p:cNvPr>
            <p:cNvPicPr>
              <a:picLocks noChangeAspect="1"/>
            </p:cNvPicPr>
            <p:nvPr/>
          </p:nvPicPr>
          <p:blipFill>
            <a:blip r:embed="rId9"/>
            <a:srcRect/>
            <a:stretch/>
          </p:blipFill>
          <p:spPr>
            <a:xfrm>
              <a:off x="204687" y="2740767"/>
              <a:ext cx="154441" cy="106747"/>
            </a:xfrm>
            <a:prstGeom prst="rect">
              <a:avLst/>
            </a:prstGeom>
          </p:spPr>
        </p:pic>
        <p:pic>
          <p:nvPicPr>
            <p:cNvPr id="45" name="a4">
              <a:hlinkClick r:id="" action="ppaction://hlinkshowjump?jump=previousslide"/>
              <a:extLst>
                <a:ext uri="{FF2B5EF4-FFF2-40B4-BE49-F238E27FC236}">
                  <a16:creationId xmlns:a16="http://schemas.microsoft.com/office/drawing/2014/main" id="{1B5ACC8E-BA39-4638-5B72-0A94F71BECD4}"/>
                </a:ext>
              </a:extLst>
            </p:cNvPr>
            <p:cNvPicPr>
              <a:picLocks noChangeAspect="1"/>
            </p:cNvPicPr>
            <p:nvPr/>
          </p:nvPicPr>
          <p:blipFill>
            <a:blip r:embed="rId9"/>
            <a:srcRect/>
            <a:stretch/>
          </p:blipFill>
          <p:spPr>
            <a:xfrm rot="10800000">
              <a:off x="204687" y="2434554"/>
              <a:ext cx="154441" cy="106747"/>
            </a:xfrm>
            <a:prstGeom prst="rect">
              <a:avLst/>
            </a:prstGeom>
          </p:spPr>
        </p:pic>
      </p:grpSp>
    </p:spTree>
    <p:extLst>
      <p:ext uri="{BB962C8B-B14F-4D97-AF65-F5344CB8AC3E}">
        <p14:creationId xmlns:p14="http://schemas.microsoft.com/office/powerpoint/2010/main" val="3444904749"/>
      </p:ext>
    </p:extLst>
  </p:cSld>
  <p:clrMapOvr>
    <a:masterClrMapping/>
  </p:clrMapOvr>
  <p:transition spd="slow" advClick="0">
    <p:push dir="u"/>
  </p:transition>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5"/>
                                        </p:tgtEl>
                                      </p:cBhvr>
                                    </p:animEffect>
                                    <p:set>
                                      <p:cBhvr>
                                        <p:cTn id="7"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12"/>
                                        </p:tgtEl>
                                      </p:cBhvr>
                                    </p:animEffect>
                                    <p:set>
                                      <p:cBhvr>
                                        <p:cTn id="13"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9"/>
                                        </p:tgtEl>
                                      </p:cBhvr>
                                    </p:animEffect>
                                    <p:set>
                                      <p:cBhvr>
                                        <p:cTn id="19"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6"/>
                                        </p:tgtEl>
                                      </p:cBhvr>
                                    </p:animEffect>
                                    <p:set>
                                      <p:cBhvr>
                                        <p:cTn id="25"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26" restart="whenNotActive" fill="hold" evtFilter="cancelBubble" nodeType="interactiveSeq">
                <p:stCondLst>
                  <p:cond evt="onClick" delay="0">
                    <p:tgtEl>
                      <p:spTgt spid="3"/>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3"/>
                                        </p:tgtEl>
                                      </p:cBhvr>
                                    </p:animEffect>
                                    <p:set>
                                      <p:cBhvr>
                                        <p:cTn id="31"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32" restart="whenNotActive" fill="hold" evtFilter="cancelBubble" nodeType="interactiveSeq">
                <p:stCondLst>
                  <p:cond evt="onClick" delay="0">
                    <p:tgtEl>
                      <p:spTgt spid="18"/>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childTnLst>
                          </p:cTn>
                        </p:par>
                      </p:childTnLst>
                    </p:cTn>
                  </p:par>
                </p:childTnLst>
              </p:cTn>
              <p:nextCondLst>
                <p:cond evt="onClick" delay="0">
                  <p:tgtEl>
                    <p:spTgt spid="18"/>
                  </p:tgtEl>
                </p:cond>
              </p:nextCondLst>
            </p:seq>
            <p:seq concurrent="1" nextAc="seek">
              <p:cTn id="38" restart="whenNotActive" fill="hold" evtFilter="cancelBubble" nodeType="interactiveSeq">
                <p:stCondLst>
                  <p:cond evt="onClick" delay="0">
                    <p:tgtEl>
                      <p:spTgt spid="24"/>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500"/>
                                        <p:tgtEl>
                                          <p:spTgt spid="12"/>
                                        </p:tgtEl>
                                      </p:cBhvr>
                                    </p:animEffect>
                                  </p:childTnLst>
                                </p:cTn>
                              </p:par>
                            </p:childTnLst>
                          </p:cTn>
                        </p:par>
                      </p:childTnLst>
                    </p:cTn>
                  </p:par>
                </p:childTnLst>
              </p:cTn>
              <p:nextCondLst>
                <p:cond evt="onClick" delay="0">
                  <p:tgtEl>
                    <p:spTgt spid="24"/>
                  </p:tgtEl>
                </p:cond>
              </p:nextCondLst>
            </p:seq>
            <p:seq concurrent="1" nextAc="seek">
              <p:cTn id="44" restart="whenNotActive" fill="hold" evtFilter="cancelBubble" nodeType="interactiveSeq">
                <p:stCondLst>
                  <p:cond evt="onClick" delay="0">
                    <p:tgtEl>
                      <p:spTgt spid="30"/>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fade">
                                      <p:cBhvr>
                                        <p:cTn id="49" dur="500"/>
                                        <p:tgtEl>
                                          <p:spTgt spid="9"/>
                                        </p:tgtEl>
                                      </p:cBhvr>
                                    </p:animEffect>
                                  </p:childTnLst>
                                </p:cTn>
                              </p:par>
                            </p:childTnLst>
                          </p:cTn>
                        </p:par>
                      </p:childTnLst>
                    </p:cTn>
                  </p:par>
                </p:childTnLst>
              </p:cTn>
              <p:nextCondLst>
                <p:cond evt="onClick" delay="0">
                  <p:tgtEl>
                    <p:spTgt spid="30"/>
                  </p:tgtEl>
                </p:cond>
              </p:nextCondLst>
            </p:seq>
            <p:seq concurrent="1" nextAc="seek">
              <p:cTn id="50" restart="whenNotActive" fill="hold" evtFilter="cancelBubble" nodeType="interactiveSeq">
                <p:stCondLst>
                  <p:cond evt="onClick" delay="0">
                    <p:tgtEl>
                      <p:spTgt spid="36"/>
                    </p:tgtEl>
                  </p:cond>
                </p:stCondLst>
                <p:endSync evt="end" delay="0">
                  <p:rtn val="all"/>
                </p:endSync>
                <p:childTnLst>
                  <p:par>
                    <p:cTn id="51" fill="hold">
                      <p:stCondLst>
                        <p:cond delay="0"/>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6"/>
                                        </p:tgtEl>
                                        <p:attrNameLst>
                                          <p:attrName>style.visibility</p:attrName>
                                        </p:attrNameLst>
                                      </p:cBhvr>
                                      <p:to>
                                        <p:strVal val="visible"/>
                                      </p:to>
                                    </p:set>
                                    <p:animEffect transition="in" filter="fade">
                                      <p:cBhvr>
                                        <p:cTn id="55" dur="500"/>
                                        <p:tgtEl>
                                          <p:spTgt spid="6"/>
                                        </p:tgtEl>
                                      </p:cBhvr>
                                    </p:animEffect>
                                  </p:childTnLst>
                                </p:cTn>
                              </p:par>
                            </p:childTnLst>
                          </p:cTn>
                        </p:par>
                      </p:childTnLst>
                    </p:cTn>
                  </p:par>
                </p:childTnLst>
              </p:cTn>
              <p:nextCondLst>
                <p:cond evt="onClick" delay="0">
                  <p:tgtEl>
                    <p:spTgt spid="36"/>
                  </p:tgtEl>
                </p:cond>
              </p:nextCondLst>
            </p:seq>
            <p:seq concurrent="1" nextAc="seek">
              <p:cTn id="56" restart="whenNotActive" fill="hold" evtFilter="cancelBubble" nodeType="interactiveSeq">
                <p:stCondLst>
                  <p:cond evt="onClick" delay="0">
                    <p:tgtEl>
                      <p:spTgt spid="42"/>
                    </p:tgtEl>
                  </p:cond>
                </p:stCondLst>
                <p:endSync evt="end" delay="0">
                  <p:rtn val="all"/>
                </p:endSync>
                <p:childTnLst>
                  <p:par>
                    <p:cTn id="57" fill="hold">
                      <p:stCondLst>
                        <p:cond delay="0"/>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3"/>
                                        </p:tgtEl>
                                        <p:attrNameLst>
                                          <p:attrName>style.visibility</p:attrName>
                                        </p:attrNameLst>
                                      </p:cBhvr>
                                      <p:to>
                                        <p:strVal val="visible"/>
                                      </p:to>
                                    </p:set>
                                    <p:animEffect transition="in" filter="fade">
                                      <p:cBhvr>
                                        <p:cTn id="61" dur="500"/>
                                        <p:tgtEl>
                                          <p:spTgt spid="3"/>
                                        </p:tgtEl>
                                      </p:cBhvr>
                                    </p:animEffect>
                                  </p:childTnLst>
                                </p:cTn>
                              </p:par>
                            </p:childTnLst>
                          </p:cTn>
                        </p:par>
                      </p:childTnLst>
                    </p:cTn>
                  </p:par>
                </p:childTnLst>
              </p:cTn>
              <p:nextCondLst>
                <p:cond evt="onClick" delay="0">
                  <p:tgtEl>
                    <p:spTgt spid="42"/>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E6F9FB-F3CA-73BE-8B86-0C61BFEBEC44}"/>
            </a:ext>
          </a:extLst>
        </p:cNvPr>
        <p:cNvGrpSpPr/>
        <p:nvPr/>
      </p:nvGrpSpPr>
      <p:grpSpPr>
        <a:xfrm>
          <a:off x="0" y="0"/>
          <a:ext cx="0" cy="0"/>
          <a:chOff x="0" y="0"/>
          <a:chExt cx="0" cy="0"/>
        </a:xfrm>
      </p:grpSpPr>
      <p:sp>
        <p:nvSpPr>
          <p:cNvPr id="2" name="Google Shape;151;p10">
            <a:extLst>
              <a:ext uri="{FF2B5EF4-FFF2-40B4-BE49-F238E27FC236}">
                <a16:creationId xmlns:a16="http://schemas.microsoft.com/office/drawing/2014/main" id="{38B4FB42-EBDD-BC94-79E4-D6238364F433}"/>
              </a:ext>
            </a:extLst>
          </p:cNvPr>
          <p:cNvSpPr txBox="1">
            <a:spLocks/>
          </p:cNvSpPr>
          <p:nvPr/>
        </p:nvSpPr>
        <p:spPr>
          <a:xfrm>
            <a:off x="11045371" y="6318135"/>
            <a:ext cx="796060" cy="393600"/>
          </a:xfrm>
          <a:prstGeom prst="rect">
            <a:avLst/>
          </a:prstGeom>
          <a:no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buSzPts val="1400"/>
            </a:pPr>
            <a:fld id="{00000000-1234-1234-1234-123412341234}" type="slidenum">
              <a:rPr lang="en" sz="2000" b="1" smtClean="0">
                <a:solidFill>
                  <a:schemeClr val="bg1"/>
                </a:solidFill>
                <a:latin typeface="Sztosfixed" pitchFamily="2" charset="77"/>
                <a:ea typeface="Sztosfixed" pitchFamily="2" charset="77"/>
                <a:cs typeface="Sztosfixed" pitchFamily="2" charset="77"/>
              </a:rPr>
              <a:pPr algn="r">
                <a:buSzPts val="1400"/>
              </a:pPr>
              <a:t>42</a:t>
            </a:fld>
            <a:endParaRPr lang="en" sz="2000" b="1" dirty="0">
              <a:solidFill>
                <a:schemeClr val="bg1"/>
              </a:solidFill>
              <a:latin typeface="Sztosfixed" pitchFamily="2" charset="77"/>
              <a:ea typeface="Sztosfixed" pitchFamily="2" charset="77"/>
              <a:cs typeface="Sztosfixed" pitchFamily="2" charset="77"/>
            </a:endParaRPr>
          </a:p>
        </p:txBody>
      </p:sp>
      <p:pic>
        <p:nvPicPr>
          <p:cNvPr id="4" name="Picture 3">
            <a:extLst>
              <a:ext uri="{FF2B5EF4-FFF2-40B4-BE49-F238E27FC236}">
                <a16:creationId xmlns:a16="http://schemas.microsoft.com/office/drawing/2014/main" id="{7FA15A8C-36DC-676A-2794-CBC9B0A8738E}"/>
              </a:ext>
            </a:extLst>
          </p:cNvPr>
          <p:cNvPicPr>
            <a:picLocks noChangeAspect="1"/>
          </p:cNvPicPr>
          <p:nvPr/>
        </p:nvPicPr>
        <p:blipFill>
          <a:blip r:embed="rId2"/>
          <a:srcRect/>
          <a:stretch/>
        </p:blipFill>
        <p:spPr>
          <a:xfrm>
            <a:off x="511681" y="1129348"/>
            <a:ext cx="7335640" cy="5183736"/>
          </a:xfrm>
          <a:prstGeom prst="rect">
            <a:avLst/>
          </a:prstGeom>
        </p:spPr>
      </p:pic>
      <p:sp>
        <p:nvSpPr>
          <p:cNvPr id="9" name="Title 1">
            <a:extLst>
              <a:ext uri="{FF2B5EF4-FFF2-40B4-BE49-F238E27FC236}">
                <a16:creationId xmlns:a16="http://schemas.microsoft.com/office/drawing/2014/main" id="{7AED703D-CBBA-E86F-F42D-5D37EA48F2EF}"/>
              </a:ext>
            </a:extLst>
          </p:cNvPr>
          <p:cNvSpPr txBox="1">
            <a:spLocks/>
          </p:cNvSpPr>
          <p:nvPr/>
        </p:nvSpPr>
        <p:spPr>
          <a:xfrm>
            <a:off x="3759200" y="352331"/>
            <a:ext cx="4673600" cy="48587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rgbClr val="9B2242"/>
                </a:solidFill>
                <a:latin typeface="Sztosfixed" pitchFamily="2" charset="77"/>
                <a:ea typeface="Sztosfixed" pitchFamily="2" charset="77"/>
                <a:cs typeface="Sztosfixed" pitchFamily="2" charset="77"/>
              </a:rPr>
              <a:t>Worksheet</a:t>
            </a:r>
          </a:p>
        </p:txBody>
      </p:sp>
      <p:grpSp>
        <p:nvGrpSpPr>
          <p:cNvPr id="11" name="menu">
            <a:extLst>
              <a:ext uri="{FF2B5EF4-FFF2-40B4-BE49-F238E27FC236}">
                <a16:creationId xmlns:a16="http://schemas.microsoft.com/office/drawing/2014/main" id="{2B37E800-03CA-785D-928E-594A59813F2A}"/>
              </a:ext>
            </a:extLst>
          </p:cNvPr>
          <p:cNvGrpSpPr/>
          <p:nvPr/>
        </p:nvGrpSpPr>
        <p:grpSpPr>
          <a:xfrm>
            <a:off x="11474101" y="2871719"/>
            <a:ext cx="460535" cy="1114561"/>
            <a:chOff x="151927" y="2325786"/>
            <a:chExt cx="260682" cy="630889"/>
          </a:xfrm>
        </p:grpSpPr>
        <p:sp>
          <p:nvSpPr>
            <p:cNvPr id="12" name="Rectangle: Rounded Corners 63">
              <a:extLst>
                <a:ext uri="{FF2B5EF4-FFF2-40B4-BE49-F238E27FC236}">
                  <a16:creationId xmlns:a16="http://schemas.microsoft.com/office/drawing/2014/main" id="{26B5FCC9-1652-A742-FDAA-0BA94A455371}"/>
                </a:ext>
              </a:extLst>
            </p:cNvPr>
            <p:cNvSpPr/>
            <p:nvPr/>
          </p:nvSpPr>
          <p:spPr>
            <a:xfrm rot="10800000">
              <a:off x="151927" y="2325786"/>
              <a:ext cx="260682" cy="630889"/>
            </a:xfrm>
            <a:prstGeom prst="roundRect">
              <a:avLst>
                <a:gd name="adj" fmla="val 50000"/>
              </a:avLst>
            </a:prstGeom>
            <a:solidFill>
              <a:srgbClr val="FBF7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highlight>
                  <a:srgbClr val="FFFF00"/>
                </a:highlight>
              </a:endParaRPr>
            </a:p>
          </p:txBody>
        </p:sp>
        <p:pic>
          <p:nvPicPr>
            <p:cNvPr id="13" name="a4">
              <a:hlinkClick r:id="" action="ppaction://hlinkshowjump?jump=nextslide"/>
              <a:extLst>
                <a:ext uri="{FF2B5EF4-FFF2-40B4-BE49-F238E27FC236}">
                  <a16:creationId xmlns:a16="http://schemas.microsoft.com/office/drawing/2014/main" id="{F009BA49-8A75-BDE3-24C0-18A0060FB8A2}"/>
                </a:ext>
              </a:extLst>
            </p:cNvPr>
            <p:cNvPicPr>
              <a:picLocks noChangeAspect="1"/>
            </p:cNvPicPr>
            <p:nvPr/>
          </p:nvPicPr>
          <p:blipFill>
            <a:blip r:embed="rId3"/>
            <a:srcRect/>
            <a:stretch/>
          </p:blipFill>
          <p:spPr>
            <a:xfrm>
              <a:off x="204687" y="2740767"/>
              <a:ext cx="154441" cy="106747"/>
            </a:xfrm>
            <a:prstGeom prst="rect">
              <a:avLst/>
            </a:prstGeom>
          </p:spPr>
        </p:pic>
        <p:pic>
          <p:nvPicPr>
            <p:cNvPr id="14" name="a4">
              <a:hlinkClick r:id="" action="ppaction://hlinkshowjump?jump=previousslide"/>
              <a:extLst>
                <a:ext uri="{FF2B5EF4-FFF2-40B4-BE49-F238E27FC236}">
                  <a16:creationId xmlns:a16="http://schemas.microsoft.com/office/drawing/2014/main" id="{E15FB0A2-F5D3-D61C-B7D9-5BC138D391F4}"/>
                </a:ext>
              </a:extLst>
            </p:cNvPr>
            <p:cNvPicPr>
              <a:picLocks noChangeAspect="1"/>
            </p:cNvPicPr>
            <p:nvPr/>
          </p:nvPicPr>
          <p:blipFill>
            <a:blip r:embed="rId3"/>
            <a:srcRect/>
            <a:stretch/>
          </p:blipFill>
          <p:spPr>
            <a:xfrm rot="10800000">
              <a:off x="204687" y="2434554"/>
              <a:ext cx="154441" cy="106747"/>
            </a:xfrm>
            <a:prstGeom prst="rect">
              <a:avLst/>
            </a:prstGeom>
          </p:spPr>
        </p:pic>
      </p:grpSp>
      <p:sp>
        <p:nvSpPr>
          <p:cNvPr id="3" name="Oval 2">
            <a:extLst>
              <a:ext uri="{FF2B5EF4-FFF2-40B4-BE49-F238E27FC236}">
                <a16:creationId xmlns:a16="http://schemas.microsoft.com/office/drawing/2014/main" id="{CE0A39D8-9E1F-15C0-CBDF-EFFADA069232}"/>
              </a:ext>
            </a:extLst>
          </p:cNvPr>
          <p:cNvSpPr/>
          <p:nvPr/>
        </p:nvSpPr>
        <p:spPr>
          <a:xfrm>
            <a:off x="8681272" y="4976674"/>
            <a:ext cx="1767214" cy="284442"/>
          </a:xfrm>
          <a:prstGeom prst="ellipse">
            <a:avLst/>
          </a:prstGeom>
          <a:solidFill>
            <a:srgbClr val="2F7A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7" name="Picture 6" descr="A cartoon mushroom with a skateboard&#10;&#10;AI-generated content may be incorrect.">
            <a:extLst>
              <a:ext uri="{FF2B5EF4-FFF2-40B4-BE49-F238E27FC236}">
                <a16:creationId xmlns:a16="http://schemas.microsoft.com/office/drawing/2014/main" id="{E298E0AC-ED48-D713-6154-2A28F9A1EB78}"/>
              </a:ext>
            </a:extLst>
          </p:cNvPr>
          <p:cNvPicPr>
            <a:picLocks noChangeAspect="1"/>
          </p:cNvPicPr>
          <p:nvPr/>
        </p:nvPicPr>
        <p:blipFill>
          <a:blip r:embed="rId4"/>
          <a:stretch>
            <a:fillRect/>
          </a:stretch>
        </p:blipFill>
        <p:spPr>
          <a:xfrm>
            <a:off x="7512126" y="1814097"/>
            <a:ext cx="4054704" cy="3649233"/>
          </a:xfrm>
          <a:prstGeom prst="rect">
            <a:avLst/>
          </a:prstGeom>
        </p:spPr>
      </p:pic>
    </p:spTree>
    <p:extLst>
      <p:ext uri="{BB962C8B-B14F-4D97-AF65-F5344CB8AC3E}">
        <p14:creationId xmlns:p14="http://schemas.microsoft.com/office/powerpoint/2010/main" val="2453610400"/>
      </p:ext>
    </p:extLst>
  </p:cSld>
  <p:clrMapOvr>
    <a:masterClrMapping/>
  </p:clrMapOvr>
  <p:transition spd="slow" advClick="0">
    <p:push dir="u"/>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15FD11-9E48-1E60-7C04-B63F6B4C2E4C}"/>
            </a:ext>
          </a:extLst>
        </p:cNvPr>
        <p:cNvGrpSpPr/>
        <p:nvPr/>
      </p:nvGrpSpPr>
      <p:grpSpPr>
        <a:xfrm>
          <a:off x="0" y="0"/>
          <a:ext cx="0" cy="0"/>
          <a:chOff x="0" y="0"/>
          <a:chExt cx="0" cy="0"/>
        </a:xfrm>
      </p:grpSpPr>
      <p:pic>
        <p:nvPicPr>
          <p:cNvPr id="56" name="Picture 55" descr="Cartoon character holding a pan and a pan and a mushroom&#10;&#10;AI-generated content may be incorrect.">
            <a:extLst>
              <a:ext uri="{FF2B5EF4-FFF2-40B4-BE49-F238E27FC236}">
                <a16:creationId xmlns:a16="http://schemas.microsoft.com/office/drawing/2014/main" id="{D94F9A6F-0253-74A6-ED04-57FDED27020B}"/>
              </a:ext>
            </a:extLst>
          </p:cNvPr>
          <p:cNvPicPr>
            <a:picLocks noChangeAspect="1"/>
          </p:cNvPicPr>
          <p:nvPr/>
        </p:nvPicPr>
        <p:blipFill>
          <a:blip r:embed="rId2"/>
          <a:srcRect b="29286"/>
          <a:stretch>
            <a:fillRect/>
          </a:stretch>
        </p:blipFill>
        <p:spPr>
          <a:xfrm flipH="1">
            <a:off x="647402" y="4459703"/>
            <a:ext cx="3768368" cy="2398297"/>
          </a:xfrm>
          <a:prstGeom prst="rect">
            <a:avLst/>
          </a:prstGeom>
        </p:spPr>
      </p:pic>
      <p:grpSp>
        <p:nvGrpSpPr>
          <p:cNvPr id="18" name="A">
            <a:extLst>
              <a:ext uri="{FF2B5EF4-FFF2-40B4-BE49-F238E27FC236}">
                <a16:creationId xmlns:a16="http://schemas.microsoft.com/office/drawing/2014/main" id="{033AB14C-F382-B814-794F-94F5E3EAC427}"/>
              </a:ext>
            </a:extLst>
          </p:cNvPr>
          <p:cNvGrpSpPr/>
          <p:nvPr/>
        </p:nvGrpSpPr>
        <p:grpSpPr>
          <a:xfrm>
            <a:off x="607777" y="2504517"/>
            <a:ext cx="3468782" cy="2138562"/>
            <a:chOff x="588898" y="1466790"/>
            <a:chExt cx="3506540" cy="2161842"/>
          </a:xfrm>
        </p:grpSpPr>
        <p:sp>
          <p:nvSpPr>
            <p:cNvPr id="19" name="Rounded Rectangle 18">
              <a:extLst>
                <a:ext uri="{FF2B5EF4-FFF2-40B4-BE49-F238E27FC236}">
                  <a16:creationId xmlns:a16="http://schemas.microsoft.com/office/drawing/2014/main" id="{684CEDF9-161A-DB63-7714-A21B03EDA1BA}"/>
                </a:ext>
              </a:extLst>
            </p:cNvPr>
            <p:cNvSpPr/>
            <p:nvPr/>
          </p:nvSpPr>
          <p:spPr>
            <a:xfrm>
              <a:off x="588899" y="1466790"/>
              <a:ext cx="3506539" cy="2161842"/>
            </a:xfrm>
            <a:prstGeom prst="roundRect">
              <a:avLst/>
            </a:prstGeom>
            <a:solidFill>
              <a:srgbClr val="F0A53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0" name="Group 19">
              <a:extLst>
                <a:ext uri="{FF2B5EF4-FFF2-40B4-BE49-F238E27FC236}">
                  <a16:creationId xmlns:a16="http://schemas.microsoft.com/office/drawing/2014/main" id="{83F12AD9-73EE-8CC5-5556-DA0374CF06CA}"/>
                </a:ext>
              </a:extLst>
            </p:cNvPr>
            <p:cNvGrpSpPr/>
            <p:nvPr/>
          </p:nvGrpSpPr>
          <p:grpSpPr>
            <a:xfrm>
              <a:off x="588898" y="1809373"/>
              <a:ext cx="3506539" cy="1293066"/>
              <a:chOff x="588898" y="1809373"/>
              <a:chExt cx="3506539" cy="1293066"/>
            </a:xfrm>
          </p:grpSpPr>
          <p:sp>
            <p:nvSpPr>
              <p:cNvPr id="22" name="TextBox 21">
                <a:extLst>
                  <a:ext uri="{FF2B5EF4-FFF2-40B4-BE49-F238E27FC236}">
                    <a16:creationId xmlns:a16="http://schemas.microsoft.com/office/drawing/2014/main" id="{74554301-18AB-A9E4-B7AC-582A04D7431F}"/>
                  </a:ext>
                </a:extLst>
              </p:cNvPr>
              <p:cNvSpPr txBox="1"/>
              <p:nvPr/>
            </p:nvSpPr>
            <p:spPr>
              <a:xfrm>
                <a:off x="588898" y="1809373"/>
                <a:ext cx="3506539" cy="840043"/>
              </a:xfrm>
              <a:prstGeom prst="rect">
                <a:avLst/>
              </a:prstGeom>
              <a:noFill/>
            </p:spPr>
            <p:txBody>
              <a:bodyPr wrap="square">
                <a:spAutoFit/>
              </a:bodyPr>
              <a:lstStyle/>
              <a:p>
                <a:pPr algn="ctr"/>
                <a:r>
                  <a:rPr lang="en-AU" sz="2400" b="1" dirty="0">
                    <a:solidFill>
                      <a:schemeClr val="bg1"/>
                    </a:solidFill>
                    <a:latin typeface="Sztosfixed" pitchFamily="2" charset="77"/>
                    <a:ea typeface="Sztosfixed" pitchFamily="2" charset="77"/>
                    <a:cs typeface="Sztosfixed" pitchFamily="2" charset="77"/>
                  </a:rPr>
                  <a:t>Mushrooms and chicken</a:t>
                </a:r>
                <a:endParaRPr lang="en-US" sz="4000" b="1" dirty="0"/>
              </a:p>
            </p:txBody>
          </p:sp>
          <p:sp>
            <p:nvSpPr>
              <p:cNvPr id="23" name="TextBox 22">
                <a:extLst>
                  <a:ext uri="{FF2B5EF4-FFF2-40B4-BE49-F238E27FC236}">
                    <a16:creationId xmlns:a16="http://schemas.microsoft.com/office/drawing/2014/main" id="{E7E2F15F-C3AD-F026-9A74-A4C75F49D763}"/>
                  </a:ext>
                </a:extLst>
              </p:cNvPr>
              <p:cNvSpPr txBox="1"/>
              <p:nvPr/>
            </p:nvSpPr>
            <p:spPr>
              <a:xfrm>
                <a:off x="926150" y="2729087"/>
                <a:ext cx="2832034" cy="373352"/>
              </a:xfrm>
              <a:prstGeom prst="rect">
                <a:avLst/>
              </a:prstGeom>
              <a:noFill/>
            </p:spPr>
            <p:txBody>
              <a:bodyPr wrap="square">
                <a:spAutoFit/>
              </a:bodyPr>
              <a:lstStyle/>
              <a:p>
                <a:pPr algn="ctr"/>
                <a:r>
                  <a:rPr lang="en-AU" dirty="0">
                    <a:solidFill>
                      <a:srgbClr val="3D3432"/>
                    </a:solidFill>
                    <a:latin typeface="Montserrat" pitchFamily="2" charset="77"/>
                    <a:ea typeface="Sztosfixed" pitchFamily="2" charset="77"/>
                    <a:cs typeface="Sztosfixed" pitchFamily="2" charset="77"/>
                  </a:rPr>
                  <a:t>Vitamins D and B6</a:t>
                </a:r>
                <a:endParaRPr lang="en-US" dirty="0">
                  <a:solidFill>
                    <a:srgbClr val="3D3432"/>
                  </a:solidFill>
                  <a:latin typeface="Montserrat" pitchFamily="2" charset="77"/>
                </a:endParaRPr>
              </a:p>
            </p:txBody>
          </p:sp>
        </p:grpSp>
      </p:grpSp>
      <p:grpSp>
        <p:nvGrpSpPr>
          <p:cNvPr id="24" name="B">
            <a:extLst>
              <a:ext uri="{FF2B5EF4-FFF2-40B4-BE49-F238E27FC236}">
                <a16:creationId xmlns:a16="http://schemas.microsoft.com/office/drawing/2014/main" id="{A0DB63B0-1854-8E40-491E-886E4BE0B517}"/>
              </a:ext>
            </a:extLst>
          </p:cNvPr>
          <p:cNvGrpSpPr/>
          <p:nvPr/>
        </p:nvGrpSpPr>
        <p:grpSpPr>
          <a:xfrm>
            <a:off x="4219832" y="2504517"/>
            <a:ext cx="3470440" cy="2138562"/>
            <a:chOff x="4200942" y="1466790"/>
            <a:chExt cx="3508220" cy="2161842"/>
          </a:xfrm>
        </p:grpSpPr>
        <p:sp>
          <p:nvSpPr>
            <p:cNvPr id="25" name="Rounded Rectangle 24">
              <a:extLst>
                <a:ext uri="{FF2B5EF4-FFF2-40B4-BE49-F238E27FC236}">
                  <a16:creationId xmlns:a16="http://schemas.microsoft.com/office/drawing/2014/main" id="{AF7AFE9E-8C5F-3629-64C5-EABD3C8D1C32}"/>
                </a:ext>
              </a:extLst>
            </p:cNvPr>
            <p:cNvSpPr/>
            <p:nvPr/>
          </p:nvSpPr>
          <p:spPr>
            <a:xfrm>
              <a:off x="4202623" y="1466790"/>
              <a:ext cx="3506539" cy="2161842"/>
            </a:xfrm>
            <a:prstGeom prst="roundRect">
              <a:avLst/>
            </a:prstGeom>
            <a:solidFill>
              <a:srgbClr val="3EA3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6" name="Group 25">
              <a:extLst>
                <a:ext uri="{FF2B5EF4-FFF2-40B4-BE49-F238E27FC236}">
                  <a16:creationId xmlns:a16="http://schemas.microsoft.com/office/drawing/2014/main" id="{595A1B9C-B342-DF3E-7826-6F56D2DFD760}"/>
                </a:ext>
              </a:extLst>
            </p:cNvPr>
            <p:cNvGrpSpPr/>
            <p:nvPr/>
          </p:nvGrpSpPr>
          <p:grpSpPr>
            <a:xfrm>
              <a:off x="4200942" y="1841055"/>
              <a:ext cx="3506539" cy="1541400"/>
              <a:chOff x="588898" y="1841055"/>
              <a:chExt cx="3506539" cy="1541400"/>
            </a:xfrm>
          </p:grpSpPr>
          <p:sp>
            <p:nvSpPr>
              <p:cNvPr id="28" name="TextBox 27">
                <a:extLst>
                  <a:ext uri="{FF2B5EF4-FFF2-40B4-BE49-F238E27FC236}">
                    <a16:creationId xmlns:a16="http://schemas.microsoft.com/office/drawing/2014/main" id="{DBB6B132-4D63-7D37-C531-F4500C6BF99E}"/>
                  </a:ext>
                </a:extLst>
              </p:cNvPr>
              <p:cNvSpPr txBox="1"/>
              <p:nvPr/>
            </p:nvSpPr>
            <p:spPr>
              <a:xfrm>
                <a:off x="588898" y="1841055"/>
                <a:ext cx="3506539" cy="840043"/>
              </a:xfrm>
              <a:prstGeom prst="rect">
                <a:avLst/>
              </a:prstGeom>
              <a:noFill/>
            </p:spPr>
            <p:txBody>
              <a:bodyPr wrap="square">
                <a:spAutoFit/>
              </a:bodyPr>
              <a:lstStyle/>
              <a:p>
                <a:pPr algn="ctr"/>
                <a:r>
                  <a:rPr lang="en-AU" sz="2400" b="1" dirty="0">
                    <a:solidFill>
                      <a:schemeClr val="bg1"/>
                    </a:solidFill>
                    <a:latin typeface="Sztosfixed" pitchFamily="2" charset="77"/>
                    <a:ea typeface="Sztosfixed" pitchFamily="2" charset="77"/>
                    <a:cs typeface="Sztosfixed" pitchFamily="2" charset="77"/>
                  </a:rPr>
                  <a:t>Mushrooms and eggs</a:t>
                </a:r>
                <a:endParaRPr lang="en-US" sz="2400" b="1" dirty="0"/>
              </a:p>
            </p:txBody>
          </p:sp>
          <p:sp>
            <p:nvSpPr>
              <p:cNvPr id="29" name="TextBox 28">
                <a:extLst>
                  <a:ext uri="{FF2B5EF4-FFF2-40B4-BE49-F238E27FC236}">
                    <a16:creationId xmlns:a16="http://schemas.microsoft.com/office/drawing/2014/main" id="{B24F2350-DC74-E7F5-719A-A27B93DB5C88}"/>
                  </a:ext>
                </a:extLst>
              </p:cNvPr>
              <p:cNvSpPr txBox="1"/>
              <p:nvPr/>
            </p:nvSpPr>
            <p:spPr>
              <a:xfrm>
                <a:off x="786969" y="2729088"/>
                <a:ext cx="3110398" cy="653367"/>
              </a:xfrm>
              <a:prstGeom prst="rect">
                <a:avLst/>
              </a:prstGeom>
              <a:noFill/>
            </p:spPr>
            <p:txBody>
              <a:bodyPr wrap="square">
                <a:spAutoFit/>
              </a:bodyPr>
              <a:lstStyle/>
              <a:p>
                <a:pPr algn="ctr"/>
                <a:r>
                  <a:rPr lang="en-AU" dirty="0">
                    <a:solidFill>
                      <a:srgbClr val="3D3432"/>
                    </a:solidFill>
                    <a:latin typeface="Montserrat" pitchFamily="2" charset="77"/>
                    <a:ea typeface="Sztosfixed" pitchFamily="2" charset="77"/>
                    <a:cs typeface="Sztosfixed" pitchFamily="2" charset="77"/>
                  </a:rPr>
                  <a:t>Selenium and Vitamin B12</a:t>
                </a:r>
                <a:endParaRPr lang="en-US" dirty="0">
                  <a:solidFill>
                    <a:srgbClr val="3D3432"/>
                  </a:solidFill>
                  <a:latin typeface="Montserrat" pitchFamily="2" charset="77"/>
                </a:endParaRPr>
              </a:p>
            </p:txBody>
          </p:sp>
        </p:grpSp>
      </p:grpSp>
      <p:grpSp>
        <p:nvGrpSpPr>
          <p:cNvPr id="30" name="C">
            <a:extLst>
              <a:ext uri="{FF2B5EF4-FFF2-40B4-BE49-F238E27FC236}">
                <a16:creationId xmlns:a16="http://schemas.microsoft.com/office/drawing/2014/main" id="{FB21816B-9B15-4897-DE76-996B73C94DA6}"/>
              </a:ext>
            </a:extLst>
          </p:cNvPr>
          <p:cNvGrpSpPr/>
          <p:nvPr/>
        </p:nvGrpSpPr>
        <p:grpSpPr>
          <a:xfrm>
            <a:off x="7847589" y="2504517"/>
            <a:ext cx="3481438" cy="2138562"/>
            <a:chOff x="7828640" y="1466790"/>
            <a:chExt cx="3519336" cy="2161842"/>
          </a:xfrm>
        </p:grpSpPr>
        <p:sp>
          <p:nvSpPr>
            <p:cNvPr id="31" name="Rounded Rectangle 30">
              <a:extLst>
                <a:ext uri="{FF2B5EF4-FFF2-40B4-BE49-F238E27FC236}">
                  <a16:creationId xmlns:a16="http://schemas.microsoft.com/office/drawing/2014/main" id="{5DDA3AF3-0A91-9CFF-FF18-85B018EC4097}"/>
                </a:ext>
              </a:extLst>
            </p:cNvPr>
            <p:cNvSpPr/>
            <p:nvPr/>
          </p:nvSpPr>
          <p:spPr>
            <a:xfrm>
              <a:off x="7841437" y="1466790"/>
              <a:ext cx="3506539" cy="2161842"/>
            </a:xfrm>
            <a:prstGeom prst="roundRect">
              <a:avLst/>
            </a:prstGeom>
            <a:solidFill>
              <a:srgbClr val="8E7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2" name="Group 31">
              <a:extLst>
                <a:ext uri="{FF2B5EF4-FFF2-40B4-BE49-F238E27FC236}">
                  <a16:creationId xmlns:a16="http://schemas.microsoft.com/office/drawing/2014/main" id="{2EFD742C-A18C-1A1C-3E81-D5C68796557D}"/>
                </a:ext>
              </a:extLst>
            </p:cNvPr>
            <p:cNvGrpSpPr/>
            <p:nvPr/>
          </p:nvGrpSpPr>
          <p:grpSpPr>
            <a:xfrm>
              <a:off x="7828640" y="1839825"/>
              <a:ext cx="3506539" cy="1262615"/>
              <a:chOff x="588898" y="1839825"/>
              <a:chExt cx="3506539" cy="1262615"/>
            </a:xfrm>
          </p:grpSpPr>
          <p:sp>
            <p:nvSpPr>
              <p:cNvPr id="34" name="TextBox 33">
                <a:extLst>
                  <a:ext uri="{FF2B5EF4-FFF2-40B4-BE49-F238E27FC236}">
                    <a16:creationId xmlns:a16="http://schemas.microsoft.com/office/drawing/2014/main" id="{775E4673-A9CD-C8B2-888F-C368031E9CB0}"/>
                  </a:ext>
                </a:extLst>
              </p:cNvPr>
              <p:cNvSpPr txBox="1"/>
              <p:nvPr/>
            </p:nvSpPr>
            <p:spPr>
              <a:xfrm>
                <a:off x="588898" y="1839825"/>
                <a:ext cx="3506539" cy="840043"/>
              </a:xfrm>
              <a:prstGeom prst="rect">
                <a:avLst/>
              </a:prstGeom>
              <a:noFill/>
            </p:spPr>
            <p:txBody>
              <a:bodyPr wrap="square">
                <a:spAutoFit/>
              </a:bodyPr>
              <a:lstStyle/>
              <a:p>
                <a:pPr algn="ctr"/>
                <a:r>
                  <a:rPr lang="en-AU" sz="2400" b="1" dirty="0">
                    <a:solidFill>
                      <a:schemeClr val="bg1"/>
                    </a:solidFill>
                    <a:latin typeface="Sztosfixed" pitchFamily="2" charset="77"/>
                    <a:ea typeface="Sztosfixed" pitchFamily="2" charset="77"/>
                    <a:cs typeface="Sztosfixed" pitchFamily="2" charset="77"/>
                  </a:rPr>
                  <a:t>Mushrooms and beans</a:t>
                </a:r>
                <a:endParaRPr lang="en-US" sz="2400" b="1" dirty="0"/>
              </a:p>
            </p:txBody>
          </p:sp>
          <p:sp>
            <p:nvSpPr>
              <p:cNvPr id="35" name="TextBox 34">
                <a:extLst>
                  <a:ext uri="{FF2B5EF4-FFF2-40B4-BE49-F238E27FC236}">
                    <a16:creationId xmlns:a16="http://schemas.microsoft.com/office/drawing/2014/main" id="{B9BA7932-A545-8DB6-298C-DBED38B11525}"/>
                  </a:ext>
                </a:extLst>
              </p:cNvPr>
              <p:cNvSpPr txBox="1"/>
              <p:nvPr/>
            </p:nvSpPr>
            <p:spPr>
              <a:xfrm>
                <a:off x="850693" y="2729088"/>
                <a:ext cx="2982950" cy="373352"/>
              </a:xfrm>
              <a:prstGeom prst="rect">
                <a:avLst/>
              </a:prstGeom>
              <a:noFill/>
            </p:spPr>
            <p:txBody>
              <a:bodyPr wrap="square">
                <a:spAutoFit/>
              </a:bodyPr>
              <a:lstStyle/>
              <a:p>
                <a:pPr algn="ctr"/>
                <a:r>
                  <a:rPr lang="en-AU" dirty="0">
                    <a:solidFill>
                      <a:srgbClr val="3D3432"/>
                    </a:solidFill>
                    <a:latin typeface="Montserrat" pitchFamily="2" charset="77"/>
                    <a:ea typeface="Sztosfixed" pitchFamily="2" charset="77"/>
                    <a:cs typeface="Sztosfixed" pitchFamily="2" charset="77"/>
                  </a:rPr>
                  <a:t>Vitamin D and Folate</a:t>
                </a:r>
                <a:endParaRPr lang="en-US" dirty="0">
                  <a:solidFill>
                    <a:srgbClr val="3D3432"/>
                  </a:solidFill>
                  <a:latin typeface="Montserrat" pitchFamily="2" charset="77"/>
                </a:endParaRPr>
              </a:p>
            </p:txBody>
          </p:sp>
        </p:grpSp>
      </p:grpSp>
      <p:grpSp>
        <p:nvGrpSpPr>
          <p:cNvPr id="9" name="bitter">
            <a:extLst>
              <a:ext uri="{FF2B5EF4-FFF2-40B4-BE49-F238E27FC236}">
                <a16:creationId xmlns:a16="http://schemas.microsoft.com/office/drawing/2014/main" id="{F27CCE94-CA77-C6EB-C47A-7FF17D717678}"/>
              </a:ext>
            </a:extLst>
          </p:cNvPr>
          <p:cNvGrpSpPr/>
          <p:nvPr/>
        </p:nvGrpSpPr>
        <p:grpSpPr>
          <a:xfrm>
            <a:off x="7854233" y="2504517"/>
            <a:ext cx="3480946" cy="2138562"/>
            <a:chOff x="7835288" y="1466790"/>
            <a:chExt cx="3518836" cy="2161842"/>
          </a:xfrm>
        </p:grpSpPr>
        <p:pic>
          <p:nvPicPr>
            <p:cNvPr id="10" name="Picture 9">
              <a:extLst>
                <a:ext uri="{FF2B5EF4-FFF2-40B4-BE49-F238E27FC236}">
                  <a16:creationId xmlns:a16="http://schemas.microsoft.com/office/drawing/2014/main" id="{041EE810-7740-1FE7-764D-BAD103896D61}"/>
                </a:ext>
              </a:extLst>
            </p:cNvPr>
            <p:cNvPicPr>
              <a:picLocks noChangeAspect="1"/>
            </p:cNvPicPr>
            <p:nvPr/>
          </p:nvPicPr>
          <p:blipFill>
            <a:blip r:embed="rId3"/>
            <a:srcRect t="32858" b="5706"/>
            <a:stretch>
              <a:fillRect/>
            </a:stretch>
          </p:blipFill>
          <p:spPr>
            <a:xfrm>
              <a:off x="7835288" y="1466790"/>
              <a:ext cx="3518836" cy="2161842"/>
            </a:xfrm>
            <a:prstGeom prst="roundRect">
              <a:avLst/>
            </a:prstGeom>
          </p:spPr>
        </p:pic>
        <p:sp>
          <p:nvSpPr>
            <p:cNvPr id="11" name="Rounded Rectangle 10" hidden="1">
              <a:extLst>
                <a:ext uri="{FF2B5EF4-FFF2-40B4-BE49-F238E27FC236}">
                  <a16:creationId xmlns:a16="http://schemas.microsoft.com/office/drawing/2014/main" id="{5D07FCFE-A93A-E35B-E7C7-DEEFFE9DC248}"/>
                </a:ext>
              </a:extLst>
            </p:cNvPr>
            <p:cNvSpPr/>
            <p:nvPr/>
          </p:nvSpPr>
          <p:spPr>
            <a:xfrm>
              <a:off x="9070506" y="2095664"/>
              <a:ext cx="1048403" cy="904096"/>
            </a:xfrm>
            <a:prstGeom prst="roundRect">
              <a:avLst/>
            </a:prstGeom>
            <a:solidFill>
              <a:srgbClr val="E9E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6000" b="1" dirty="0">
                  <a:solidFill>
                    <a:srgbClr val="6B5FBF"/>
                  </a:solidFill>
                  <a:latin typeface="Sztosfixed" pitchFamily="2" charset="77"/>
                  <a:ea typeface="Sztosfixed" pitchFamily="2" charset="77"/>
                  <a:cs typeface="Sztosfixed" pitchFamily="2" charset="77"/>
                </a:rPr>
                <a:t>B</a:t>
              </a:r>
              <a:endParaRPr lang="en-US" sz="6000" b="1" dirty="0">
                <a:solidFill>
                  <a:srgbClr val="6B5FBF"/>
                </a:solidFill>
                <a:latin typeface="Sztosfixed" pitchFamily="2" charset="77"/>
                <a:ea typeface="Sztosfixed" pitchFamily="2" charset="77"/>
                <a:cs typeface="Sztosfixed" pitchFamily="2" charset="77"/>
              </a:endParaRPr>
            </a:p>
          </p:txBody>
        </p:sp>
      </p:grpSp>
      <p:grpSp>
        <p:nvGrpSpPr>
          <p:cNvPr id="12" name="sour">
            <a:extLst>
              <a:ext uri="{FF2B5EF4-FFF2-40B4-BE49-F238E27FC236}">
                <a16:creationId xmlns:a16="http://schemas.microsoft.com/office/drawing/2014/main" id="{25113FF5-57F5-C914-A814-5540674AC8DD}"/>
              </a:ext>
            </a:extLst>
          </p:cNvPr>
          <p:cNvGrpSpPr/>
          <p:nvPr/>
        </p:nvGrpSpPr>
        <p:grpSpPr>
          <a:xfrm>
            <a:off x="4215419" y="2504517"/>
            <a:ext cx="3480946" cy="2138562"/>
            <a:chOff x="4196475" y="1466790"/>
            <a:chExt cx="3518836" cy="2161842"/>
          </a:xfrm>
        </p:grpSpPr>
        <p:pic>
          <p:nvPicPr>
            <p:cNvPr id="13" name="Picture 12">
              <a:extLst>
                <a:ext uri="{FF2B5EF4-FFF2-40B4-BE49-F238E27FC236}">
                  <a16:creationId xmlns:a16="http://schemas.microsoft.com/office/drawing/2014/main" id="{D510F2AD-1213-5CD4-3F8B-25970D1620DD}"/>
                </a:ext>
              </a:extLst>
            </p:cNvPr>
            <p:cNvPicPr>
              <a:picLocks noChangeAspect="1"/>
            </p:cNvPicPr>
            <p:nvPr/>
          </p:nvPicPr>
          <p:blipFill>
            <a:blip r:embed="rId4"/>
            <a:srcRect l="7677" t="32301" r="7677" b="15697"/>
            <a:stretch>
              <a:fillRect/>
            </a:stretch>
          </p:blipFill>
          <p:spPr>
            <a:xfrm>
              <a:off x="4196475" y="1466790"/>
              <a:ext cx="3518836" cy="2161842"/>
            </a:xfrm>
            <a:prstGeom prst="roundRect">
              <a:avLst/>
            </a:prstGeom>
          </p:spPr>
        </p:pic>
        <p:sp>
          <p:nvSpPr>
            <p:cNvPr id="14" name="Rounded Rectangle 13" hidden="1">
              <a:extLst>
                <a:ext uri="{FF2B5EF4-FFF2-40B4-BE49-F238E27FC236}">
                  <a16:creationId xmlns:a16="http://schemas.microsoft.com/office/drawing/2014/main" id="{9399B3F6-F673-AFC0-FC5A-56A02005B457}"/>
                </a:ext>
              </a:extLst>
            </p:cNvPr>
            <p:cNvSpPr/>
            <p:nvPr/>
          </p:nvSpPr>
          <p:spPr>
            <a:xfrm>
              <a:off x="5404463" y="2095664"/>
              <a:ext cx="1102859" cy="904094"/>
            </a:xfrm>
            <a:prstGeom prst="roundRect">
              <a:avLst/>
            </a:prstGeom>
            <a:solidFill>
              <a:srgbClr val="E3EF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6000" b="1" dirty="0">
                  <a:solidFill>
                    <a:srgbClr val="2F7A34"/>
                  </a:solidFill>
                  <a:latin typeface="Sztosfixed" pitchFamily="2" charset="77"/>
                  <a:ea typeface="Sztosfixed" pitchFamily="2" charset="77"/>
                  <a:cs typeface="Sztosfixed" pitchFamily="2" charset="77"/>
                </a:rPr>
                <a:t>S</a:t>
              </a:r>
            </a:p>
          </p:txBody>
        </p:sp>
      </p:grpSp>
      <p:grpSp>
        <p:nvGrpSpPr>
          <p:cNvPr id="15" name="sweet">
            <a:extLst>
              <a:ext uri="{FF2B5EF4-FFF2-40B4-BE49-F238E27FC236}">
                <a16:creationId xmlns:a16="http://schemas.microsoft.com/office/drawing/2014/main" id="{FED283F2-C65B-542C-CC59-3C7B4D57715B}"/>
              </a:ext>
            </a:extLst>
          </p:cNvPr>
          <p:cNvGrpSpPr/>
          <p:nvPr/>
        </p:nvGrpSpPr>
        <p:grpSpPr>
          <a:xfrm>
            <a:off x="595548" y="2504517"/>
            <a:ext cx="3480946" cy="2138562"/>
            <a:chOff x="576603" y="1466790"/>
            <a:chExt cx="3518836" cy="2161842"/>
          </a:xfrm>
        </p:grpSpPr>
        <p:pic>
          <p:nvPicPr>
            <p:cNvPr id="16" name="Picture 15">
              <a:extLst>
                <a:ext uri="{FF2B5EF4-FFF2-40B4-BE49-F238E27FC236}">
                  <a16:creationId xmlns:a16="http://schemas.microsoft.com/office/drawing/2014/main" id="{1B76925A-1AE1-0027-4F42-0D4FC2586688}"/>
                </a:ext>
              </a:extLst>
            </p:cNvPr>
            <p:cNvPicPr>
              <a:picLocks noChangeAspect="1"/>
            </p:cNvPicPr>
            <p:nvPr/>
          </p:nvPicPr>
          <p:blipFill>
            <a:blip r:embed="rId5"/>
            <a:srcRect l="11373" t="42479" r="11373" b="10059"/>
            <a:stretch>
              <a:fillRect/>
            </a:stretch>
          </p:blipFill>
          <p:spPr>
            <a:xfrm>
              <a:off x="576603" y="1466790"/>
              <a:ext cx="3518836" cy="2161842"/>
            </a:xfrm>
            <a:prstGeom prst="roundRect">
              <a:avLst/>
            </a:prstGeom>
          </p:spPr>
        </p:pic>
        <p:sp>
          <p:nvSpPr>
            <p:cNvPr id="17" name="Rounded Rectangle 16" hidden="1">
              <a:extLst>
                <a:ext uri="{FF2B5EF4-FFF2-40B4-BE49-F238E27FC236}">
                  <a16:creationId xmlns:a16="http://schemas.microsoft.com/office/drawing/2014/main" id="{BCD925A3-3EFF-832C-F9BE-C9484C9C2D18}"/>
                </a:ext>
              </a:extLst>
            </p:cNvPr>
            <p:cNvSpPr/>
            <p:nvPr/>
          </p:nvSpPr>
          <p:spPr>
            <a:xfrm>
              <a:off x="1822731" y="2095664"/>
              <a:ext cx="1026580" cy="904094"/>
            </a:xfrm>
            <a:prstGeom prst="roundRect">
              <a:avLst/>
            </a:prstGeom>
            <a:solidFill>
              <a:srgbClr val="FBE8C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6000" b="1" dirty="0">
                  <a:solidFill>
                    <a:srgbClr val="995C17"/>
                  </a:solidFill>
                  <a:latin typeface="Sztosfixed" pitchFamily="2" charset="77"/>
                  <a:ea typeface="Sztosfixed" pitchFamily="2" charset="77"/>
                  <a:cs typeface="Sztosfixed" pitchFamily="2" charset="77"/>
                </a:rPr>
                <a:t>S</a:t>
              </a:r>
              <a:endParaRPr lang="en-US" sz="6000" b="1" dirty="0">
                <a:solidFill>
                  <a:srgbClr val="995C17"/>
                </a:solidFill>
                <a:latin typeface="Sztosfixed" pitchFamily="2" charset="77"/>
                <a:ea typeface="Sztosfixed" pitchFamily="2" charset="77"/>
                <a:cs typeface="Sztosfixed" pitchFamily="2" charset="77"/>
              </a:endParaRPr>
            </a:p>
          </p:txBody>
        </p:sp>
      </p:grpSp>
      <p:sp>
        <p:nvSpPr>
          <p:cNvPr id="2" name="Title 1">
            <a:extLst>
              <a:ext uri="{FF2B5EF4-FFF2-40B4-BE49-F238E27FC236}">
                <a16:creationId xmlns:a16="http://schemas.microsoft.com/office/drawing/2014/main" id="{0C25A44C-98F2-2D1E-3654-F60AEFF28CC2}"/>
              </a:ext>
            </a:extLst>
          </p:cNvPr>
          <p:cNvSpPr txBox="1">
            <a:spLocks/>
          </p:cNvSpPr>
          <p:nvPr/>
        </p:nvSpPr>
        <p:spPr>
          <a:xfrm>
            <a:off x="2159000" y="352330"/>
            <a:ext cx="7874000" cy="54810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rgbClr val="9B2242"/>
                </a:solidFill>
                <a:latin typeface="Sztosfixed" pitchFamily="2" charset="77"/>
                <a:ea typeface="Sztosfixed" pitchFamily="2" charset="77"/>
                <a:cs typeface="Sztosfixed" pitchFamily="2" charset="77"/>
              </a:rPr>
              <a:t>Mushroom Pairings</a:t>
            </a:r>
          </a:p>
        </p:txBody>
      </p:sp>
      <p:grpSp>
        <p:nvGrpSpPr>
          <p:cNvPr id="51" name="Group 50" hidden="1">
            <a:extLst>
              <a:ext uri="{FF2B5EF4-FFF2-40B4-BE49-F238E27FC236}">
                <a16:creationId xmlns:a16="http://schemas.microsoft.com/office/drawing/2014/main" id="{322AEA6A-0BD7-C8BF-F226-109A8A315F7E}"/>
              </a:ext>
            </a:extLst>
          </p:cNvPr>
          <p:cNvGrpSpPr/>
          <p:nvPr/>
        </p:nvGrpSpPr>
        <p:grpSpPr>
          <a:xfrm>
            <a:off x="12553396" y="3543674"/>
            <a:ext cx="2436426" cy="2033973"/>
            <a:chOff x="4570996" y="1196361"/>
            <a:chExt cx="4283225" cy="3575716"/>
          </a:xfrm>
        </p:grpSpPr>
        <p:pic>
          <p:nvPicPr>
            <p:cNvPr id="52" name="Picture 51" descr="A red oval with black background&#10;&#10;AI-generated content may be incorrect.">
              <a:extLst>
                <a:ext uri="{FF2B5EF4-FFF2-40B4-BE49-F238E27FC236}">
                  <a16:creationId xmlns:a16="http://schemas.microsoft.com/office/drawing/2014/main" id="{09879D09-32F2-5622-83FE-5748119C684E}"/>
                </a:ext>
              </a:extLst>
            </p:cNvPr>
            <p:cNvPicPr>
              <a:picLocks noChangeAspect="1"/>
            </p:cNvPicPr>
            <p:nvPr/>
          </p:nvPicPr>
          <p:blipFill>
            <a:blip r:embed="rId6"/>
            <a:stretch>
              <a:fillRect/>
            </a:stretch>
          </p:blipFill>
          <p:spPr>
            <a:xfrm rot="21008423" flipH="1">
              <a:off x="4570996" y="1196361"/>
              <a:ext cx="4048766" cy="3575716"/>
            </a:xfrm>
            <a:prstGeom prst="rect">
              <a:avLst/>
            </a:prstGeom>
          </p:spPr>
        </p:pic>
        <p:sp>
          <p:nvSpPr>
            <p:cNvPr id="53" name="TextBox 52">
              <a:extLst>
                <a:ext uri="{FF2B5EF4-FFF2-40B4-BE49-F238E27FC236}">
                  <a16:creationId xmlns:a16="http://schemas.microsoft.com/office/drawing/2014/main" id="{74BB10E6-FF22-CEC3-8ADD-407996046759}"/>
                </a:ext>
              </a:extLst>
            </p:cNvPr>
            <p:cNvSpPr txBox="1"/>
            <p:nvPr/>
          </p:nvSpPr>
          <p:spPr>
            <a:xfrm>
              <a:off x="4969560" y="1564746"/>
              <a:ext cx="3406245" cy="2759456"/>
            </a:xfrm>
            <a:prstGeom prst="rect">
              <a:avLst/>
            </a:prstGeom>
            <a:noFill/>
          </p:spPr>
          <p:txBody>
            <a:bodyPr wrap="square" rtlCol="0">
              <a:spAutoFit/>
            </a:bodyPr>
            <a:lstStyle/>
            <a:p>
              <a:pPr algn="ctr"/>
              <a:r>
                <a:rPr lang="en-AU" sz="1600" dirty="0">
                  <a:solidFill>
                    <a:schemeClr val="bg1"/>
                  </a:solidFill>
                  <a:latin typeface="Sztosfixed" pitchFamily="2" charset="77"/>
                  <a:ea typeface="Sztosfixed" pitchFamily="2" charset="77"/>
                  <a:cs typeface="Sztosfixed" pitchFamily="2" charset="77"/>
                </a:rPr>
                <a:t>Umami is a yummy savoury taste - like cheese, vegemite or mushrooms.</a:t>
              </a:r>
              <a:endParaRPr lang="en-US" sz="1600" dirty="0">
                <a:solidFill>
                  <a:schemeClr val="bg1"/>
                </a:solidFill>
                <a:latin typeface="Sztosfixed" pitchFamily="2" charset="77"/>
                <a:ea typeface="Sztosfixed" pitchFamily="2" charset="77"/>
                <a:cs typeface="Sztosfixed" pitchFamily="2" charset="77"/>
              </a:endParaRPr>
            </a:p>
          </p:txBody>
        </p:sp>
        <p:sp>
          <p:nvSpPr>
            <p:cNvPr id="54" name="Triangle 53">
              <a:extLst>
                <a:ext uri="{FF2B5EF4-FFF2-40B4-BE49-F238E27FC236}">
                  <a16:creationId xmlns:a16="http://schemas.microsoft.com/office/drawing/2014/main" id="{FED6A9BF-EFF7-B0F9-96DD-E5006754F91F}"/>
                </a:ext>
              </a:extLst>
            </p:cNvPr>
            <p:cNvSpPr/>
            <p:nvPr/>
          </p:nvSpPr>
          <p:spPr>
            <a:xfrm rot="7200000">
              <a:off x="8213480" y="3181632"/>
              <a:ext cx="688204" cy="593279"/>
            </a:xfrm>
            <a:prstGeom prst="triangle">
              <a:avLst/>
            </a:prstGeom>
            <a:solidFill>
              <a:srgbClr val="9B22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7" name="menu">
            <a:extLst>
              <a:ext uri="{FF2B5EF4-FFF2-40B4-BE49-F238E27FC236}">
                <a16:creationId xmlns:a16="http://schemas.microsoft.com/office/drawing/2014/main" id="{61C52E0B-E8D0-84C3-6BE0-4DD48C0B64DB}"/>
              </a:ext>
            </a:extLst>
          </p:cNvPr>
          <p:cNvGrpSpPr/>
          <p:nvPr/>
        </p:nvGrpSpPr>
        <p:grpSpPr>
          <a:xfrm>
            <a:off x="11474101" y="2871719"/>
            <a:ext cx="460535" cy="1114561"/>
            <a:chOff x="151927" y="2325786"/>
            <a:chExt cx="260682" cy="630889"/>
          </a:xfrm>
        </p:grpSpPr>
        <p:sp>
          <p:nvSpPr>
            <p:cNvPr id="33" name="Rectangle: Rounded Corners 63">
              <a:extLst>
                <a:ext uri="{FF2B5EF4-FFF2-40B4-BE49-F238E27FC236}">
                  <a16:creationId xmlns:a16="http://schemas.microsoft.com/office/drawing/2014/main" id="{CBC5F88C-7836-9F18-40E1-4C1982AC8286}"/>
                </a:ext>
              </a:extLst>
            </p:cNvPr>
            <p:cNvSpPr/>
            <p:nvPr/>
          </p:nvSpPr>
          <p:spPr>
            <a:xfrm rot="10800000">
              <a:off x="151927" y="2325786"/>
              <a:ext cx="260682" cy="630889"/>
            </a:xfrm>
            <a:prstGeom prst="roundRect">
              <a:avLst>
                <a:gd name="adj" fmla="val 50000"/>
              </a:avLst>
            </a:prstGeom>
            <a:solidFill>
              <a:srgbClr val="FBF7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highlight>
                  <a:srgbClr val="FFFF00"/>
                </a:highlight>
              </a:endParaRPr>
            </a:p>
          </p:txBody>
        </p:sp>
        <p:pic>
          <p:nvPicPr>
            <p:cNvPr id="39" name="a4">
              <a:hlinkClick r:id="" action="ppaction://hlinkshowjump?jump=nextslide"/>
              <a:extLst>
                <a:ext uri="{FF2B5EF4-FFF2-40B4-BE49-F238E27FC236}">
                  <a16:creationId xmlns:a16="http://schemas.microsoft.com/office/drawing/2014/main" id="{C6BC7A2C-4A9C-B193-0EE8-283D1D1B5969}"/>
                </a:ext>
              </a:extLst>
            </p:cNvPr>
            <p:cNvPicPr>
              <a:picLocks noChangeAspect="1"/>
            </p:cNvPicPr>
            <p:nvPr/>
          </p:nvPicPr>
          <p:blipFill>
            <a:blip r:embed="rId7"/>
            <a:srcRect/>
            <a:stretch/>
          </p:blipFill>
          <p:spPr>
            <a:xfrm>
              <a:off x="204687" y="2740767"/>
              <a:ext cx="154441" cy="106747"/>
            </a:xfrm>
            <a:prstGeom prst="rect">
              <a:avLst/>
            </a:prstGeom>
          </p:spPr>
        </p:pic>
        <p:pic>
          <p:nvPicPr>
            <p:cNvPr id="45" name="a4">
              <a:hlinkClick r:id="" action="ppaction://hlinkshowjump?jump=previousslide"/>
              <a:extLst>
                <a:ext uri="{FF2B5EF4-FFF2-40B4-BE49-F238E27FC236}">
                  <a16:creationId xmlns:a16="http://schemas.microsoft.com/office/drawing/2014/main" id="{272739D3-5CDA-E827-7F5E-DB388AF69DFC}"/>
                </a:ext>
              </a:extLst>
            </p:cNvPr>
            <p:cNvPicPr>
              <a:picLocks noChangeAspect="1"/>
            </p:cNvPicPr>
            <p:nvPr/>
          </p:nvPicPr>
          <p:blipFill>
            <a:blip r:embed="rId7"/>
            <a:srcRect/>
            <a:stretch/>
          </p:blipFill>
          <p:spPr>
            <a:xfrm rot="10800000">
              <a:off x="204687" y="2434554"/>
              <a:ext cx="154441" cy="106747"/>
            </a:xfrm>
            <a:prstGeom prst="rect">
              <a:avLst/>
            </a:prstGeom>
          </p:spPr>
        </p:pic>
      </p:grpSp>
      <p:sp>
        <p:nvSpPr>
          <p:cNvPr id="49" name="TextBox 48">
            <a:extLst>
              <a:ext uri="{FF2B5EF4-FFF2-40B4-BE49-F238E27FC236}">
                <a16:creationId xmlns:a16="http://schemas.microsoft.com/office/drawing/2014/main" id="{1C3BE40B-1EED-A088-B044-6E8F71DE7C45}"/>
              </a:ext>
            </a:extLst>
          </p:cNvPr>
          <p:cNvSpPr txBox="1"/>
          <p:nvPr/>
        </p:nvSpPr>
        <p:spPr>
          <a:xfrm>
            <a:off x="965200" y="1137704"/>
            <a:ext cx="10261600" cy="1077218"/>
          </a:xfrm>
          <a:prstGeom prst="rect">
            <a:avLst/>
          </a:prstGeom>
          <a:noFill/>
        </p:spPr>
        <p:txBody>
          <a:bodyPr wrap="square">
            <a:spAutoFit/>
          </a:bodyPr>
          <a:lstStyle/>
          <a:p>
            <a:pPr algn="ctr" rtl="0" fontAlgn="base">
              <a:spcAft>
                <a:spcPts val="1200"/>
              </a:spcAft>
            </a:pPr>
            <a:r>
              <a:rPr lang="en-AU" sz="1800" b="0" i="0" u="none" strike="noStrike" dirty="0">
                <a:solidFill>
                  <a:srgbClr val="414141"/>
                </a:solidFill>
                <a:effectLst/>
                <a:latin typeface="Montserrat" pitchFamily="2" charset="77"/>
              </a:rPr>
              <a:t>Did you know that when you pair mushrooms up with other tasty ingredients not only do you get a whole new level of flavour, it also adds extra key nutrients to your plate?</a:t>
            </a:r>
          </a:p>
          <a:p>
            <a:pPr algn="ctr" rtl="0" fontAlgn="base">
              <a:spcAft>
                <a:spcPts val="1200"/>
              </a:spcAft>
            </a:pPr>
            <a:r>
              <a:rPr lang="en-AU" sz="1800" b="0" i="0" u="none" strike="noStrike" dirty="0">
                <a:solidFill>
                  <a:srgbClr val="414141"/>
                </a:solidFill>
                <a:effectLst/>
                <a:latin typeface="SZTOS MEDIUM" pitchFamily="2" charset="77"/>
                <a:ea typeface="SZTOS MEDIUM" pitchFamily="2" charset="77"/>
                <a:cs typeface="SZTOS MEDIUM" pitchFamily="2" charset="77"/>
              </a:rPr>
              <a:t>Try these combinations:</a:t>
            </a:r>
          </a:p>
        </p:txBody>
      </p:sp>
      <p:grpSp>
        <p:nvGrpSpPr>
          <p:cNvPr id="64" name="Group 63">
            <a:extLst>
              <a:ext uri="{FF2B5EF4-FFF2-40B4-BE49-F238E27FC236}">
                <a16:creationId xmlns:a16="http://schemas.microsoft.com/office/drawing/2014/main" id="{746ED0D2-770F-02A5-7472-8D06E542578B}"/>
              </a:ext>
            </a:extLst>
          </p:cNvPr>
          <p:cNvGrpSpPr/>
          <p:nvPr/>
        </p:nvGrpSpPr>
        <p:grpSpPr>
          <a:xfrm>
            <a:off x="4346489" y="5341662"/>
            <a:ext cx="5779644" cy="1025672"/>
            <a:chOff x="4346489" y="5341662"/>
            <a:chExt cx="5779644" cy="1025672"/>
          </a:xfrm>
        </p:grpSpPr>
        <p:sp>
          <p:nvSpPr>
            <p:cNvPr id="57" name="Triangle 56">
              <a:extLst>
                <a:ext uri="{FF2B5EF4-FFF2-40B4-BE49-F238E27FC236}">
                  <a16:creationId xmlns:a16="http://schemas.microsoft.com/office/drawing/2014/main" id="{47492CF6-619B-863D-1428-535B9E8AA2AD}"/>
                </a:ext>
              </a:extLst>
            </p:cNvPr>
            <p:cNvSpPr/>
            <p:nvPr/>
          </p:nvSpPr>
          <p:spPr>
            <a:xfrm rot="16200000">
              <a:off x="4299026" y="5629422"/>
              <a:ext cx="688205" cy="593280"/>
            </a:xfrm>
            <a:prstGeom prst="triangle">
              <a:avLst/>
            </a:prstGeom>
            <a:solidFill>
              <a:srgbClr val="9B22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5">
              <a:extLst>
                <a:ext uri="{FF2B5EF4-FFF2-40B4-BE49-F238E27FC236}">
                  <a16:creationId xmlns:a16="http://schemas.microsoft.com/office/drawing/2014/main" id="{48CA1AED-7FD3-6080-8EBF-1FC452C92C35}"/>
                </a:ext>
              </a:extLst>
            </p:cNvPr>
            <p:cNvSpPr/>
            <p:nvPr/>
          </p:nvSpPr>
          <p:spPr>
            <a:xfrm>
              <a:off x="4643128" y="5341662"/>
              <a:ext cx="5483005" cy="1025672"/>
            </a:xfrm>
            <a:prstGeom prst="roundRect">
              <a:avLst>
                <a:gd name="adj" fmla="val 24890"/>
              </a:avLst>
            </a:prstGeom>
            <a:solidFill>
              <a:srgbClr val="9B224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0" tIns="720000" rIns="720000" bIns="720000" rtlCol="0" anchor="ctr"/>
            <a:lstStyle/>
            <a:p>
              <a:pPr algn="ctr" fontAlgn="base">
                <a:lnSpc>
                  <a:spcPts val="2400"/>
                </a:lnSpc>
                <a:spcAft>
                  <a:spcPts val="600"/>
                </a:spcAft>
              </a:pPr>
              <a:endParaRPr lang="en-US" dirty="0">
                <a:solidFill>
                  <a:schemeClr val="bg1"/>
                </a:solidFill>
                <a:latin typeface="Montserrat" pitchFamily="2" charset="77"/>
              </a:endParaRPr>
            </a:p>
          </p:txBody>
        </p:sp>
        <p:sp>
          <p:nvSpPr>
            <p:cNvPr id="59" name="TextBox 58">
              <a:extLst>
                <a:ext uri="{FF2B5EF4-FFF2-40B4-BE49-F238E27FC236}">
                  <a16:creationId xmlns:a16="http://schemas.microsoft.com/office/drawing/2014/main" id="{1C60B932-A1F8-A4EC-CCD3-C240C4710583}"/>
                </a:ext>
              </a:extLst>
            </p:cNvPr>
            <p:cNvSpPr txBox="1"/>
            <p:nvPr/>
          </p:nvSpPr>
          <p:spPr>
            <a:xfrm>
              <a:off x="4781820" y="5389135"/>
              <a:ext cx="3169624" cy="918906"/>
            </a:xfrm>
            <a:prstGeom prst="rect">
              <a:avLst/>
            </a:prstGeom>
            <a:noFill/>
          </p:spPr>
          <p:txBody>
            <a:bodyPr wrap="square">
              <a:spAutoFit/>
            </a:bodyPr>
            <a:lstStyle/>
            <a:p>
              <a:pPr fontAlgn="base">
                <a:lnSpc>
                  <a:spcPts val="2200"/>
                </a:lnSpc>
                <a:spcAft>
                  <a:spcPts val="600"/>
                </a:spcAft>
              </a:pPr>
              <a:r>
                <a:rPr lang="en-US" sz="1600" dirty="0">
                  <a:solidFill>
                    <a:schemeClr val="bg1"/>
                  </a:solidFill>
                  <a:latin typeface="Montserrat" pitchFamily="2" charset="77"/>
                </a:rPr>
                <a:t>What other combinations can you find? (Based on health advice from America)</a:t>
              </a:r>
            </a:p>
          </p:txBody>
        </p:sp>
        <p:grpSp>
          <p:nvGrpSpPr>
            <p:cNvPr id="62" name="Group 61">
              <a:extLst>
                <a:ext uri="{FF2B5EF4-FFF2-40B4-BE49-F238E27FC236}">
                  <a16:creationId xmlns:a16="http://schemas.microsoft.com/office/drawing/2014/main" id="{6E310A45-4BD8-9615-2D9B-0BAF6A88A49E}"/>
                </a:ext>
              </a:extLst>
            </p:cNvPr>
            <p:cNvGrpSpPr/>
            <p:nvPr/>
          </p:nvGrpSpPr>
          <p:grpSpPr>
            <a:xfrm>
              <a:off x="7951444" y="5546061"/>
              <a:ext cx="1920804" cy="605054"/>
              <a:chOff x="7951444" y="5546061"/>
              <a:chExt cx="1920804" cy="605054"/>
            </a:xfrm>
          </p:grpSpPr>
          <p:sp>
            <p:nvSpPr>
              <p:cNvPr id="60" name="5">
                <a:hlinkClick r:id="rId8"/>
                <a:extLst>
                  <a:ext uri="{FF2B5EF4-FFF2-40B4-BE49-F238E27FC236}">
                    <a16:creationId xmlns:a16="http://schemas.microsoft.com/office/drawing/2014/main" id="{0E36B3C7-284C-CE2B-DAD2-F6B92B561523}"/>
                  </a:ext>
                </a:extLst>
              </p:cNvPr>
              <p:cNvSpPr/>
              <p:nvPr/>
            </p:nvSpPr>
            <p:spPr>
              <a:xfrm>
                <a:off x="7951444" y="5546061"/>
                <a:ext cx="1920804" cy="605054"/>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0" tIns="720000" rIns="720000" bIns="720000" rtlCol="0" anchor="ctr"/>
              <a:lstStyle/>
              <a:p>
                <a:pPr algn="ctr" fontAlgn="base">
                  <a:lnSpc>
                    <a:spcPts val="2400"/>
                  </a:lnSpc>
                  <a:spcAft>
                    <a:spcPts val="600"/>
                  </a:spcAft>
                </a:pPr>
                <a:endParaRPr lang="en-US" dirty="0">
                  <a:solidFill>
                    <a:schemeClr val="bg1"/>
                  </a:solidFill>
                  <a:latin typeface="Montserrat" pitchFamily="2" charset="77"/>
                </a:endParaRPr>
              </a:p>
            </p:txBody>
          </p:sp>
          <p:sp>
            <p:nvSpPr>
              <p:cNvPr id="61" name="TextBox 60">
                <a:extLst>
                  <a:ext uri="{FF2B5EF4-FFF2-40B4-BE49-F238E27FC236}">
                    <a16:creationId xmlns:a16="http://schemas.microsoft.com/office/drawing/2014/main" id="{E48B7F5C-C816-D581-DAC4-984AF00E321A}"/>
                  </a:ext>
                </a:extLst>
              </p:cNvPr>
              <p:cNvSpPr txBox="1"/>
              <p:nvPr/>
            </p:nvSpPr>
            <p:spPr>
              <a:xfrm>
                <a:off x="8109393" y="5649025"/>
                <a:ext cx="1622734" cy="374461"/>
              </a:xfrm>
              <a:prstGeom prst="rect">
                <a:avLst/>
              </a:prstGeom>
              <a:noFill/>
            </p:spPr>
            <p:txBody>
              <a:bodyPr wrap="square">
                <a:spAutoFit/>
              </a:bodyPr>
              <a:lstStyle/>
              <a:p>
                <a:pPr algn="ctr" fontAlgn="base">
                  <a:lnSpc>
                    <a:spcPts val="2200"/>
                  </a:lnSpc>
                  <a:spcAft>
                    <a:spcPts val="600"/>
                  </a:spcAft>
                </a:pPr>
                <a:r>
                  <a:rPr lang="en-US" sz="2000" b="1" dirty="0">
                    <a:solidFill>
                      <a:srgbClr val="9B2242"/>
                    </a:solidFill>
                    <a:latin typeface="Montserrat" pitchFamily="2" charset="77"/>
                    <a:hlinkClick r:id="rId8">
                      <a:extLst>
                        <a:ext uri="{A12FA001-AC4F-418D-AE19-62706E023703}">
                          <ahyp:hlinkClr xmlns:ahyp="http://schemas.microsoft.com/office/drawing/2018/hyperlinkcolor" val="tx"/>
                        </a:ext>
                      </a:extLst>
                    </a:hlinkClick>
                  </a:rPr>
                  <a:t>Click here</a:t>
                </a:r>
                <a:endParaRPr lang="en-US" sz="2000" b="1" dirty="0">
                  <a:solidFill>
                    <a:srgbClr val="9B2242"/>
                  </a:solidFill>
                  <a:latin typeface="Montserrat" pitchFamily="2" charset="77"/>
                </a:endParaRPr>
              </a:p>
            </p:txBody>
          </p:sp>
        </p:grpSp>
      </p:grpSp>
      <p:sp>
        <p:nvSpPr>
          <p:cNvPr id="63" name="Google Shape;151;p10">
            <a:extLst>
              <a:ext uri="{FF2B5EF4-FFF2-40B4-BE49-F238E27FC236}">
                <a16:creationId xmlns:a16="http://schemas.microsoft.com/office/drawing/2014/main" id="{F1702082-49D3-998C-239B-B1CB76BE890E}"/>
              </a:ext>
            </a:extLst>
          </p:cNvPr>
          <p:cNvSpPr txBox="1">
            <a:spLocks/>
          </p:cNvSpPr>
          <p:nvPr/>
        </p:nvSpPr>
        <p:spPr>
          <a:xfrm>
            <a:off x="11045371" y="6318135"/>
            <a:ext cx="796060" cy="393600"/>
          </a:xfrm>
          <a:prstGeom prst="rect">
            <a:avLst/>
          </a:prstGeom>
          <a:no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buSzPts val="1400"/>
            </a:pPr>
            <a:fld id="{00000000-1234-1234-1234-123412341234}" type="slidenum">
              <a:rPr lang="en" sz="2000" b="1" smtClean="0">
                <a:solidFill>
                  <a:srgbClr val="B83529"/>
                </a:solidFill>
                <a:latin typeface="Sztosfixed" pitchFamily="2" charset="77"/>
                <a:ea typeface="Sztosfixed" pitchFamily="2" charset="77"/>
                <a:cs typeface="Sztosfixed" pitchFamily="2" charset="77"/>
              </a:rPr>
              <a:pPr algn="r">
                <a:buSzPts val="1400"/>
              </a:pPr>
              <a:t>43</a:t>
            </a:fld>
            <a:endParaRPr lang="en" sz="2000" b="1" dirty="0">
              <a:solidFill>
                <a:srgbClr val="B83529"/>
              </a:solidFill>
              <a:latin typeface="Sztosfixed" pitchFamily="2" charset="77"/>
              <a:ea typeface="Sztosfixed" pitchFamily="2" charset="77"/>
              <a:cs typeface="Sztosfixed" pitchFamily="2" charset="77"/>
            </a:endParaRPr>
          </a:p>
        </p:txBody>
      </p:sp>
    </p:spTree>
    <p:extLst>
      <p:ext uri="{BB962C8B-B14F-4D97-AF65-F5344CB8AC3E}">
        <p14:creationId xmlns:p14="http://schemas.microsoft.com/office/powerpoint/2010/main" val="4229979854"/>
      </p:ext>
    </p:extLst>
  </p:cSld>
  <p:clrMapOvr>
    <a:masterClrMapping/>
  </p:clrMapOvr>
  <p:transition spd="slow" advClick="0">
    <p:push dir="u"/>
  </p:transition>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5"/>
                                        </p:tgtEl>
                                      </p:cBhvr>
                                    </p:animEffect>
                                    <p:set>
                                      <p:cBhvr>
                                        <p:cTn id="7"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12"/>
                                        </p:tgtEl>
                                      </p:cBhvr>
                                    </p:animEffect>
                                    <p:set>
                                      <p:cBhvr>
                                        <p:cTn id="13"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9"/>
                                        </p:tgtEl>
                                      </p:cBhvr>
                                    </p:animEffect>
                                    <p:set>
                                      <p:cBhvr>
                                        <p:cTn id="19"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0" restart="whenNotActive" fill="hold" evtFilter="cancelBubble" nodeType="interactiveSeq">
                <p:stCondLst>
                  <p:cond evt="onClick" delay="0">
                    <p:tgtEl>
                      <p:spTgt spid="18"/>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childTnLst>
                          </p:cTn>
                        </p:par>
                      </p:childTnLst>
                    </p:cTn>
                  </p:par>
                </p:childTnLst>
              </p:cTn>
              <p:nextCondLst>
                <p:cond evt="onClick" delay="0">
                  <p:tgtEl>
                    <p:spTgt spid="18"/>
                  </p:tgtEl>
                </p:cond>
              </p:nextCondLst>
            </p:seq>
            <p:seq concurrent="1" nextAc="seek">
              <p:cTn id="26" restart="whenNotActive" fill="hold" evtFilter="cancelBubble" nodeType="interactiveSeq">
                <p:stCondLst>
                  <p:cond evt="onClick" delay="0">
                    <p:tgtEl>
                      <p:spTgt spid="24"/>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childTnLst>
                          </p:cTn>
                        </p:par>
                      </p:childTnLst>
                    </p:cTn>
                  </p:par>
                </p:childTnLst>
              </p:cTn>
              <p:nextCondLst>
                <p:cond evt="onClick" delay="0">
                  <p:tgtEl>
                    <p:spTgt spid="24"/>
                  </p:tgtEl>
                </p:cond>
              </p:nextCondLst>
            </p:seq>
            <p:seq concurrent="1" nextAc="seek">
              <p:cTn id="32" restart="whenNotActive" fill="hold" evtFilter="cancelBubble" nodeType="interactiveSeq">
                <p:stCondLst>
                  <p:cond evt="onClick" delay="0">
                    <p:tgtEl>
                      <p:spTgt spid="30"/>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childTnLst>
                          </p:cTn>
                        </p:par>
                      </p:childTnLst>
                    </p:cTn>
                  </p:par>
                </p:childTnLst>
              </p:cTn>
              <p:nextCondLst>
                <p:cond evt="onClick" delay="0">
                  <p:tgtEl>
                    <p:spTgt spid="30"/>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6B5BDD-C96A-EEF6-FD36-1C7C42D59291}"/>
            </a:ext>
          </a:extLst>
        </p:cNvPr>
        <p:cNvGrpSpPr/>
        <p:nvPr/>
      </p:nvGrpSpPr>
      <p:grpSpPr>
        <a:xfrm>
          <a:off x="0" y="0"/>
          <a:ext cx="0" cy="0"/>
          <a:chOff x="0" y="0"/>
          <a:chExt cx="0" cy="0"/>
        </a:xfrm>
      </p:grpSpPr>
      <p:sp>
        <p:nvSpPr>
          <p:cNvPr id="2" name="Google Shape;151;p10">
            <a:extLst>
              <a:ext uri="{FF2B5EF4-FFF2-40B4-BE49-F238E27FC236}">
                <a16:creationId xmlns:a16="http://schemas.microsoft.com/office/drawing/2014/main" id="{69563D4B-AC8A-331C-5B3D-4674C7585D23}"/>
              </a:ext>
            </a:extLst>
          </p:cNvPr>
          <p:cNvSpPr txBox="1">
            <a:spLocks/>
          </p:cNvSpPr>
          <p:nvPr/>
        </p:nvSpPr>
        <p:spPr>
          <a:xfrm>
            <a:off x="11045371" y="6318135"/>
            <a:ext cx="796060" cy="393600"/>
          </a:xfrm>
          <a:prstGeom prst="rect">
            <a:avLst/>
          </a:prstGeom>
          <a:no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buSzPts val="1400"/>
            </a:pPr>
            <a:fld id="{00000000-1234-1234-1234-123412341234}" type="slidenum">
              <a:rPr lang="en" sz="2000" b="1" smtClean="0">
                <a:solidFill>
                  <a:schemeClr val="bg1"/>
                </a:solidFill>
                <a:latin typeface="Sztosfixed" pitchFamily="2" charset="77"/>
                <a:ea typeface="Sztosfixed" pitchFamily="2" charset="77"/>
                <a:cs typeface="Sztosfixed" pitchFamily="2" charset="77"/>
              </a:rPr>
              <a:pPr algn="r">
                <a:buSzPts val="1400"/>
              </a:pPr>
              <a:t>44</a:t>
            </a:fld>
            <a:endParaRPr lang="en" sz="2000" b="1" dirty="0">
              <a:solidFill>
                <a:schemeClr val="bg1"/>
              </a:solidFill>
              <a:latin typeface="Sztosfixed" pitchFamily="2" charset="77"/>
              <a:ea typeface="Sztosfixed" pitchFamily="2" charset="77"/>
              <a:cs typeface="Sztosfixed" pitchFamily="2" charset="77"/>
            </a:endParaRPr>
          </a:p>
        </p:txBody>
      </p:sp>
      <p:pic>
        <p:nvPicPr>
          <p:cNvPr id="4" name="Picture 3">
            <a:extLst>
              <a:ext uri="{FF2B5EF4-FFF2-40B4-BE49-F238E27FC236}">
                <a16:creationId xmlns:a16="http://schemas.microsoft.com/office/drawing/2014/main" id="{8C0927D6-2861-53E2-F189-428032105A3B}"/>
              </a:ext>
            </a:extLst>
          </p:cNvPr>
          <p:cNvPicPr>
            <a:picLocks noChangeAspect="1"/>
          </p:cNvPicPr>
          <p:nvPr/>
        </p:nvPicPr>
        <p:blipFill>
          <a:blip r:embed="rId2"/>
          <a:srcRect/>
          <a:stretch/>
        </p:blipFill>
        <p:spPr>
          <a:xfrm>
            <a:off x="3923747" y="1129348"/>
            <a:ext cx="7335640" cy="5183736"/>
          </a:xfrm>
          <a:prstGeom prst="rect">
            <a:avLst/>
          </a:prstGeom>
        </p:spPr>
      </p:pic>
      <p:sp>
        <p:nvSpPr>
          <p:cNvPr id="9" name="Title 1">
            <a:extLst>
              <a:ext uri="{FF2B5EF4-FFF2-40B4-BE49-F238E27FC236}">
                <a16:creationId xmlns:a16="http://schemas.microsoft.com/office/drawing/2014/main" id="{BD104D0A-28B4-71FF-716A-6D7FE42B5B5C}"/>
              </a:ext>
            </a:extLst>
          </p:cNvPr>
          <p:cNvSpPr txBox="1">
            <a:spLocks/>
          </p:cNvSpPr>
          <p:nvPr/>
        </p:nvSpPr>
        <p:spPr>
          <a:xfrm>
            <a:off x="3759200" y="352331"/>
            <a:ext cx="4673600" cy="48587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rgbClr val="9B2242"/>
                </a:solidFill>
                <a:latin typeface="Sztosfixed" pitchFamily="2" charset="77"/>
                <a:ea typeface="Sztosfixed" pitchFamily="2" charset="77"/>
                <a:cs typeface="Sztosfixed" pitchFamily="2" charset="77"/>
              </a:rPr>
              <a:t>Worksheet</a:t>
            </a:r>
          </a:p>
        </p:txBody>
      </p:sp>
      <p:grpSp>
        <p:nvGrpSpPr>
          <p:cNvPr id="11" name="menu">
            <a:extLst>
              <a:ext uri="{FF2B5EF4-FFF2-40B4-BE49-F238E27FC236}">
                <a16:creationId xmlns:a16="http://schemas.microsoft.com/office/drawing/2014/main" id="{4B51C8EC-C759-A2EA-5324-850B2E86D805}"/>
              </a:ext>
            </a:extLst>
          </p:cNvPr>
          <p:cNvGrpSpPr/>
          <p:nvPr/>
        </p:nvGrpSpPr>
        <p:grpSpPr>
          <a:xfrm>
            <a:off x="11474101" y="2871719"/>
            <a:ext cx="460535" cy="1114561"/>
            <a:chOff x="151927" y="2325786"/>
            <a:chExt cx="260682" cy="630889"/>
          </a:xfrm>
        </p:grpSpPr>
        <p:sp>
          <p:nvSpPr>
            <p:cNvPr id="12" name="Rectangle: Rounded Corners 63">
              <a:extLst>
                <a:ext uri="{FF2B5EF4-FFF2-40B4-BE49-F238E27FC236}">
                  <a16:creationId xmlns:a16="http://schemas.microsoft.com/office/drawing/2014/main" id="{5A2BA56B-F954-B3F6-615D-332A6A9BF692}"/>
                </a:ext>
              </a:extLst>
            </p:cNvPr>
            <p:cNvSpPr/>
            <p:nvPr/>
          </p:nvSpPr>
          <p:spPr>
            <a:xfrm rot="10800000">
              <a:off x="151927" y="2325786"/>
              <a:ext cx="260682" cy="630889"/>
            </a:xfrm>
            <a:prstGeom prst="roundRect">
              <a:avLst>
                <a:gd name="adj" fmla="val 50000"/>
              </a:avLst>
            </a:prstGeom>
            <a:solidFill>
              <a:srgbClr val="FBF7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highlight>
                  <a:srgbClr val="FFFF00"/>
                </a:highlight>
              </a:endParaRPr>
            </a:p>
          </p:txBody>
        </p:sp>
        <p:pic>
          <p:nvPicPr>
            <p:cNvPr id="13" name="a4">
              <a:hlinkClick r:id="" action="ppaction://hlinkshowjump?jump=nextslide"/>
              <a:extLst>
                <a:ext uri="{FF2B5EF4-FFF2-40B4-BE49-F238E27FC236}">
                  <a16:creationId xmlns:a16="http://schemas.microsoft.com/office/drawing/2014/main" id="{08A87567-3431-A1E1-14EF-2274B09FE4DF}"/>
                </a:ext>
              </a:extLst>
            </p:cNvPr>
            <p:cNvPicPr>
              <a:picLocks noChangeAspect="1"/>
            </p:cNvPicPr>
            <p:nvPr/>
          </p:nvPicPr>
          <p:blipFill>
            <a:blip r:embed="rId3"/>
            <a:srcRect/>
            <a:stretch/>
          </p:blipFill>
          <p:spPr>
            <a:xfrm>
              <a:off x="204687" y="2740767"/>
              <a:ext cx="154441" cy="106747"/>
            </a:xfrm>
            <a:prstGeom prst="rect">
              <a:avLst/>
            </a:prstGeom>
          </p:spPr>
        </p:pic>
        <p:pic>
          <p:nvPicPr>
            <p:cNvPr id="14" name="a4">
              <a:hlinkClick r:id="" action="ppaction://hlinkshowjump?jump=previousslide"/>
              <a:extLst>
                <a:ext uri="{FF2B5EF4-FFF2-40B4-BE49-F238E27FC236}">
                  <a16:creationId xmlns:a16="http://schemas.microsoft.com/office/drawing/2014/main" id="{93C026B2-8B27-2C05-98E9-26A337018A04}"/>
                </a:ext>
              </a:extLst>
            </p:cNvPr>
            <p:cNvPicPr>
              <a:picLocks noChangeAspect="1"/>
            </p:cNvPicPr>
            <p:nvPr/>
          </p:nvPicPr>
          <p:blipFill>
            <a:blip r:embed="rId3"/>
            <a:srcRect/>
            <a:stretch/>
          </p:blipFill>
          <p:spPr>
            <a:xfrm rot="10800000">
              <a:off x="204687" y="2434554"/>
              <a:ext cx="154441" cy="106747"/>
            </a:xfrm>
            <a:prstGeom prst="rect">
              <a:avLst/>
            </a:prstGeom>
          </p:spPr>
        </p:pic>
      </p:grpSp>
      <p:sp>
        <p:nvSpPr>
          <p:cNvPr id="3" name="Oval 2">
            <a:extLst>
              <a:ext uri="{FF2B5EF4-FFF2-40B4-BE49-F238E27FC236}">
                <a16:creationId xmlns:a16="http://schemas.microsoft.com/office/drawing/2014/main" id="{7B73DB6C-13C3-0A6D-2544-5B9EEF85816C}"/>
              </a:ext>
            </a:extLst>
          </p:cNvPr>
          <p:cNvSpPr/>
          <p:nvPr/>
        </p:nvSpPr>
        <p:spPr>
          <a:xfrm>
            <a:off x="929006" y="5670941"/>
            <a:ext cx="1767214" cy="284442"/>
          </a:xfrm>
          <a:prstGeom prst="ellipse">
            <a:avLst/>
          </a:prstGeom>
          <a:solidFill>
            <a:srgbClr val="2F7A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6" name="Picture 5" descr="A cartoon mushroom holding a magnifying glass and a map&#10;&#10;AI-generated content may be incorrect.">
            <a:extLst>
              <a:ext uri="{FF2B5EF4-FFF2-40B4-BE49-F238E27FC236}">
                <a16:creationId xmlns:a16="http://schemas.microsoft.com/office/drawing/2014/main" id="{B3C1A4C9-2556-9F20-8CC5-107DF91AF06F}"/>
              </a:ext>
            </a:extLst>
          </p:cNvPr>
          <p:cNvPicPr>
            <a:picLocks noChangeAspect="1"/>
          </p:cNvPicPr>
          <p:nvPr/>
        </p:nvPicPr>
        <p:blipFill>
          <a:blip r:embed="rId4"/>
          <a:stretch>
            <a:fillRect/>
          </a:stretch>
        </p:blipFill>
        <p:spPr>
          <a:xfrm flipH="1">
            <a:off x="-304053" y="2353733"/>
            <a:ext cx="4120443" cy="3708399"/>
          </a:xfrm>
          <a:prstGeom prst="rect">
            <a:avLst/>
          </a:prstGeom>
        </p:spPr>
      </p:pic>
    </p:spTree>
    <p:extLst>
      <p:ext uri="{BB962C8B-B14F-4D97-AF65-F5344CB8AC3E}">
        <p14:creationId xmlns:p14="http://schemas.microsoft.com/office/powerpoint/2010/main" val="3620841103"/>
      </p:ext>
    </p:extLst>
  </p:cSld>
  <p:clrMapOvr>
    <a:masterClrMapping/>
  </p:clrMapOvr>
  <p:transition spd="slow" advClick="0">
    <p:push dir="u"/>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DDE0FB-7625-A7D1-E327-5081323A3562}"/>
            </a:ext>
          </a:extLst>
        </p:cNvPr>
        <p:cNvGrpSpPr/>
        <p:nvPr/>
      </p:nvGrpSpPr>
      <p:grpSpPr>
        <a:xfrm>
          <a:off x="0" y="0"/>
          <a:ext cx="0" cy="0"/>
          <a:chOff x="0" y="0"/>
          <a:chExt cx="0" cy="0"/>
        </a:xfrm>
      </p:grpSpPr>
      <p:grpSp>
        <p:nvGrpSpPr>
          <p:cNvPr id="45" name="1">
            <a:extLst>
              <a:ext uri="{FF2B5EF4-FFF2-40B4-BE49-F238E27FC236}">
                <a16:creationId xmlns:a16="http://schemas.microsoft.com/office/drawing/2014/main" id="{A1B726D4-8290-D256-DD2A-E997DD5FE50F}"/>
              </a:ext>
            </a:extLst>
          </p:cNvPr>
          <p:cNvGrpSpPr/>
          <p:nvPr/>
        </p:nvGrpSpPr>
        <p:grpSpPr>
          <a:xfrm>
            <a:off x="2268921" y="1192773"/>
            <a:ext cx="7772400" cy="4472454"/>
            <a:chOff x="2396060" y="1775848"/>
            <a:chExt cx="7772400" cy="4472454"/>
          </a:xfrm>
        </p:grpSpPr>
        <p:pic>
          <p:nvPicPr>
            <p:cNvPr id="46" name="Picture 45" descr="A white oval object with a black border&#10;&#10;AI-generated content may be incorrect.">
              <a:extLst>
                <a:ext uri="{FF2B5EF4-FFF2-40B4-BE49-F238E27FC236}">
                  <a16:creationId xmlns:a16="http://schemas.microsoft.com/office/drawing/2014/main" id="{7A10A4E5-5801-B40D-25E1-1B4A62B66A72}"/>
                </a:ext>
              </a:extLst>
            </p:cNvPr>
            <p:cNvPicPr>
              <a:picLocks noChangeAspect="1"/>
            </p:cNvPicPr>
            <p:nvPr/>
          </p:nvPicPr>
          <p:blipFill>
            <a:blip r:embed="rId2"/>
            <a:stretch>
              <a:fillRect/>
            </a:stretch>
          </p:blipFill>
          <p:spPr>
            <a:xfrm>
              <a:off x="2396060" y="1775848"/>
              <a:ext cx="7772400" cy="4472454"/>
            </a:xfrm>
            <a:prstGeom prst="rect">
              <a:avLst/>
            </a:prstGeom>
          </p:spPr>
        </p:pic>
        <p:sp>
          <p:nvSpPr>
            <p:cNvPr id="47" name="TextBox 46">
              <a:extLst>
                <a:ext uri="{FF2B5EF4-FFF2-40B4-BE49-F238E27FC236}">
                  <a16:creationId xmlns:a16="http://schemas.microsoft.com/office/drawing/2014/main" id="{2BC768F3-D15E-F7C9-07E9-09A483F64C76}"/>
                </a:ext>
              </a:extLst>
            </p:cNvPr>
            <p:cNvSpPr txBox="1"/>
            <p:nvPr/>
          </p:nvSpPr>
          <p:spPr>
            <a:xfrm>
              <a:off x="5998072" y="2667712"/>
              <a:ext cx="3485836" cy="707886"/>
            </a:xfrm>
            <a:prstGeom prst="rect">
              <a:avLst/>
            </a:prstGeom>
            <a:noFill/>
          </p:spPr>
          <p:txBody>
            <a:bodyPr wrap="square" anchor="ctr">
              <a:spAutoFit/>
            </a:bodyPr>
            <a:lstStyle/>
            <a:p>
              <a:pPr rtl="0">
                <a:spcAft>
                  <a:spcPts val="600"/>
                </a:spcAft>
                <a:buNone/>
              </a:pPr>
              <a:r>
                <a:rPr lang="en-AU" sz="2000" u="none" strike="noStrike" dirty="0">
                  <a:solidFill>
                    <a:srgbClr val="6B5FBF"/>
                  </a:solidFill>
                  <a:effectLst/>
                  <a:latin typeface="SZTOS MEDIUM" pitchFamily="2" charset="77"/>
                  <a:ea typeface="SZTOS MEDIUM" pitchFamily="2" charset="77"/>
                  <a:cs typeface="SZTOS MEDIUM" pitchFamily="2" charset="77"/>
                </a:rPr>
                <a:t>Cheesy Mushroom Quesadillas</a:t>
              </a:r>
              <a:endParaRPr lang="en-AU" sz="1400" b="0" i="0" u="none" strike="noStrike" dirty="0">
                <a:solidFill>
                  <a:srgbClr val="6B5FBF"/>
                </a:solidFill>
                <a:effectLst/>
                <a:latin typeface="Montserrat" pitchFamily="2" charset="77"/>
              </a:endParaRPr>
            </a:p>
          </p:txBody>
        </p:sp>
        <p:pic>
          <p:nvPicPr>
            <p:cNvPr id="48" name="Picture 47">
              <a:extLst>
                <a:ext uri="{FF2B5EF4-FFF2-40B4-BE49-F238E27FC236}">
                  <a16:creationId xmlns:a16="http://schemas.microsoft.com/office/drawing/2014/main" id="{3134633B-C03A-D8F2-982D-7E45C6B7FF50}"/>
                </a:ext>
              </a:extLst>
            </p:cNvPr>
            <p:cNvPicPr>
              <a:picLocks noChangeAspect="1"/>
            </p:cNvPicPr>
            <p:nvPr/>
          </p:nvPicPr>
          <p:blipFill>
            <a:blip r:embed="rId3"/>
            <a:srcRect/>
            <a:stretch/>
          </p:blipFill>
          <p:spPr>
            <a:xfrm>
              <a:off x="3122288" y="2589375"/>
              <a:ext cx="2685378" cy="2842070"/>
            </a:xfrm>
            <a:prstGeom prst="rect">
              <a:avLst/>
            </a:prstGeom>
          </p:spPr>
        </p:pic>
        <p:pic>
          <p:nvPicPr>
            <p:cNvPr id="16" name="Picture 15">
              <a:extLst>
                <a:ext uri="{FF2B5EF4-FFF2-40B4-BE49-F238E27FC236}">
                  <a16:creationId xmlns:a16="http://schemas.microsoft.com/office/drawing/2014/main" id="{5AA5A690-8D82-F2B9-E590-9D0D3AA8ED4B}"/>
                </a:ext>
              </a:extLst>
            </p:cNvPr>
            <p:cNvPicPr>
              <a:picLocks noChangeAspect="1"/>
            </p:cNvPicPr>
            <p:nvPr/>
          </p:nvPicPr>
          <p:blipFill>
            <a:blip r:embed="rId4"/>
            <a:srcRect/>
            <a:stretch/>
          </p:blipFill>
          <p:spPr>
            <a:xfrm>
              <a:off x="6054958" y="3546319"/>
              <a:ext cx="2058330" cy="2064529"/>
            </a:xfrm>
            <a:prstGeom prst="rect">
              <a:avLst/>
            </a:prstGeom>
          </p:spPr>
        </p:pic>
      </p:grpSp>
      <p:grpSp>
        <p:nvGrpSpPr>
          <p:cNvPr id="6" name="2">
            <a:extLst>
              <a:ext uri="{FF2B5EF4-FFF2-40B4-BE49-F238E27FC236}">
                <a16:creationId xmlns:a16="http://schemas.microsoft.com/office/drawing/2014/main" id="{08F96816-582A-C1ED-3FE8-D8AD8E7E59A1}"/>
              </a:ext>
            </a:extLst>
          </p:cNvPr>
          <p:cNvGrpSpPr/>
          <p:nvPr/>
        </p:nvGrpSpPr>
        <p:grpSpPr>
          <a:xfrm>
            <a:off x="2268921" y="1192773"/>
            <a:ext cx="7772400" cy="4472454"/>
            <a:chOff x="2396060" y="1775848"/>
            <a:chExt cx="7772400" cy="4472454"/>
          </a:xfrm>
        </p:grpSpPr>
        <p:pic>
          <p:nvPicPr>
            <p:cNvPr id="7" name="Picture 6" descr="A white oval object with a black border&#10;&#10;AI-generated content may be incorrect.">
              <a:extLst>
                <a:ext uri="{FF2B5EF4-FFF2-40B4-BE49-F238E27FC236}">
                  <a16:creationId xmlns:a16="http://schemas.microsoft.com/office/drawing/2014/main" id="{839664AC-BDBA-DADF-8A01-2EE50968C86B}"/>
                </a:ext>
              </a:extLst>
            </p:cNvPr>
            <p:cNvPicPr>
              <a:picLocks noChangeAspect="1"/>
            </p:cNvPicPr>
            <p:nvPr/>
          </p:nvPicPr>
          <p:blipFill>
            <a:blip r:embed="rId2"/>
            <a:stretch>
              <a:fillRect/>
            </a:stretch>
          </p:blipFill>
          <p:spPr>
            <a:xfrm>
              <a:off x="2396060" y="1775848"/>
              <a:ext cx="7772400" cy="4472454"/>
            </a:xfrm>
            <a:prstGeom prst="rect">
              <a:avLst/>
            </a:prstGeom>
          </p:spPr>
        </p:pic>
        <p:sp>
          <p:nvSpPr>
            <p:cNvPr id="8" name="TextBox 7">
              <a:extLst>
                <a:ext uri="{FF2B5EF4-FFF2-40B4-BE49-F238E27FC236}">
                  <a16:creationId xmlns:a16="http://schemas.microsoft.com/office/drawing/2014/main" id="{A2DEDF7D-DED4-E6D7-56F2-0F038DF2027D}"/>
                </a:ext>
              </a:extLst>
            </p:cNvPr>
            <p:cNvSpPr txBox="1"/>
            <p:nvPr/>
          </p:nvSpPr>
          <p:spPr>
            <a:xfrm>
              <a:off x="5998072" y="2667712"/>
              <a:ext cx="3485836" cy="707886"/>
            </a:xfrm>
            <a:prstGeom prst="rect">
              <a:avLst/>
            </a:prstGeom>
            <a:noFill/>
          </p:spPr>
          <p:txBody>
            <a:bodyPr wrap="square" anchor="ctr">
              <a:spAutoFit/>
            </a:bodyPr>
            <a:lstStyle/>
            <a:p>
              <a:pPr rtl="0">
                <a:spcAft>
                  <a:spcPts val="600"/>
                </a:spcAft>
                <a:buNone/>
              </a:pPr>
              <a:r>
                <a:rPr lang="en-AU" sz="2000" u="none" strike="noStrike" dirty="0">
                  <a:solidFill>
                    <a:srgbClr val="6B5FBF"/>
                  </a:solidFill>
                  <a:effectLst/>
                  <a:latin typeface="SZTOS MEDIUM" pitchFamily="2" charset="77"/>
                  <a:ea typeface="SZTOS MEDIUM" pitchFamily="2" charset="77"/>
                  <a:cs typeface="SZTOS MEDIUM" pitchFamily="2" charset="77"/>
                </a:rPr>
                <a:t>Mushroom Omelette Wrap</a:t>
              </a:r>
            </a:p>
          </p:txBody>
        </p:sp>
        <p:pic>
          <p:nvPicPr>
            <p:cNvPr id="9" name="Picture 8">
              <a:extLst>
                <a:ext uri="{FF2B5EF4-FFF2-40B4-BE49-F238E27FC236}">
                  <a16:creationId xmlns:a16="http://schemas.microsoft.com/office/drawing/2014/main" id="{81886C62-FC9D-3AE5-3079-FC0354D58CF7}"/>
                </a:ext>
              </a:extLst>
            </p:cNvPr>
            <p:cNvPicPr>
              <a:picLocks noChangeAspect="1"/>
            </p:cNvPicPr>
            <p:nvPr/>
          </p:nvPicPr>
          <p:blipFill>
            <a:blip r:embed="rId5"/>
            <a:srcRect/>
            <a:stretch/>
          </p:blipFill>
          <p:spPr>
            <a:xfrm>
              <a:off x="3124841" y="2589217"/>
              <a:ext cx="2680271" cy="2842385"/>
            </a:xfrm>
            <a:prstGeom prst="rect">
              <a:avLst/>
            </a:prstGeom>
          </p:spPr>
        </p:pic>
        <p:pic>
          <p:nvPicPr>
            <p:cNvPr id="13" name="Picture 12">
              <a:extLst>
                <a:ext uri="{FF2B5EF4-FFF2-40B4-BE49-F238E27FC236}">
                  <a16:creationId xmlns:a16="http://schemas.microsoft.com/office/drawing/2014/main" id="{F4EDA48D-605A-10CF-41AD-17644C2129A7}"/>
                </a:ext>
              </a:extLst>
            </p:cNvPr>
            <p:cNvPicPr>
              <a:picLocks noChangeAspect="1"/>
            </p:cNvPicPr>
            <p:nvPr/>
          </p:nvPicPr>
          <p:blipFill>
            <a:blip r:embed="rId6"/>
            <a:srcRect t="132"/>
            <a:stretch>
              <a:fillRect/>
            </a:stretch>
          </p:blipFill>
          <p:spPr>
            <a:xfrm>
              <a:off x="6041036" y="3544902"/>
              <a:ext cx="2065946" cy="2069513"/>
            </a:xfrm>
            <a:prstGeom prst="rect">
              <a:avLst/>
            </a:prstGeom>
          </p:spPr>
        </p:pic>
      </p:grpSp>
      <p:grpSp>
        <p:nvGrpSpPr>
          <p:cNvPr id="2" name="3">
            <a:extLst>
              <a:ext uri="{FF2B5EF4-FFF2-40B4-BE49-F238E27FC236}">
                <a16:creationId xmlns:a16="http://schemas.microsoft.com/office/drawing/2014/main" id="{AB783392-154A-D81A-5AEC-5021906634AB}"/>
              </a:ext>
            </a:extLst>
          </p:cNvPr>
          <p:cNvGrpSpPr/>
          <p:nvPr/>
        </p:nvGrpSpPr>
        <p:grpSpPr>
          <a:xfrm>
            <a:off x="2268921" y="1192773"/>
            <a:ext cx="7772400" cy="4472454"/>
            <a:chOff x="2396060" y="1775848"/>
            <a:chExt cx="7772400" cy="4472454"/>
          </a:xfrm>
        </p:grpSpPr>
        <p:pic>
          <p:nvPicPr>
            <p:cNvPr id="3" name="Picture 2" descr="A white oval object with a black border&#10;&#10;AI-generated content may be incorrect.">
              <a:extLst>
                <a:ext uri="{FF2B5EF4-FFF2-40B4-BE49-F238E27FC236}">
                  <a16:creationId xmlns:a16="http://schemas.microsoft.com/office/drawing/2014/main" id="{D9EF9F28-7753-B55E-368C-5028D922626D}"/>
                </a:ext>
              </a:extLst>
            </p:cNvPr>
            <p:cNvPicPr>
              <a:picLocks noChangeAspect="1"/>
            </p:cNvPicPr>
            <p:nvPr/>
          </p:nvPicPr>
          <p:blipFill>
            <a:blip r:embed="rId2"/>
            <a:stretch>
              <a:fillRect/>
            </a:stretch>
          </p:blipFill>
          <p:spPr>
            <a:xfrm>
              <a:off x="2396060" y="1775848"/>
              <a:ext cx="7772400" cy="4472454"/>
            </a:xfrm>
            <a:prstGeom prst="rect">
              <a:avLst/>
            </a:prstGeom>
          </p:spPr>
        </p:pic>
        <p:sp>
          <p:nvSpPr>
            <p:cNvPr id="4" name="TextBox 3">
              <a:extLst>
                <a:ext uri="{FF2B5EF4-FFF2-40B4-BE49-F238E27FC236}">
                  <a16:creationId xmlns:a16="http://schemas.microsoft.com/office/drawing/2014/main" id="{43532BDC-C81A-EED7-5063-D256F7EC9BC0}"/>
                </a:ext>
              </a:extLst>
            </p:cNvPr>
            <p:cNvSpPr txBox="1"/>
            <p:nvPr/>
          </p:nvSpPr>
          <p:spPr>
            <a:xfrm>
              <a:off x="5998072" y="2650772"/>
              <a:ext cx="3485836" cy="707886"/>
            </a:xfrm>
            <a:prstGeom prst="rect">
              <a:avLst/>
            </a:prstGeom>
            <a:noFill/>
          </p:spPr>
          <p:txBody>
            <a:bodyPr wrap="square" anchor="ctr">
              <a:spAutoFit/>
            </a:bodyPr>
            <a:lstStyle/>
            <a:p>
              <a:pPr rtl="0">
                <a:spcAft>
                  <a:spcPts val="600"/>
                </a:spcAft>
                <a:buNone/>
              </a:pPr>
              <a:r>
                <a:rPr lang="en-AU" sz="2000" u="none" strike="noStrike" dirty="0">
                  <a:solidFill>
                    <a:srgbClr val="6B5FBF"/>
                  </a:solidFill>
                  <a:effectLst/>
                  <a:latin typeface="SZTOS MEDIUM" pitchFamily="2" charset="77"/>
                  <a:ea typeface="SZTOS MEDIUM" pitchFamily="2" charset="77"/>
                  <a:cs typeface="SZTOS MEDIUM" pitchFamily="2" charset="77"/>
                </a:rPr>
                <a:t>Teriyaki Mushroom Sushi Rolls</a:t>
              </a:r>
            </a:p>
          </p:txBody>
        </p:sp>
        <p:pic>
          <p:nvPicPr>
            <p:cNvPr id="5" name="Picture 4">
              <a:extLst>
                <a:ext uri="{FF2B5EF4-FFF2-40B4-BE49-F238E27FC236}">
                  <a16:creationId xmlns:a16="http://schemas.microsoft.com/office/drawing/2014/main" id="{A437741B-A927-448A-2C56-3E24CB8FAFFF}"/>
                </a:ext>
              </a:extLst>
            </p:cNvPr>
            <p:cNvPicPr>
              <a:picLocks noChangeAspect="1"/>
            </p:cNvPicPr>
            <p:nvPr/>
          </p:nvPicPr>
          <p:blipFill>
            <a:blip r:embed="rId7"/>
            <a:srcRect/>
            <a:stretch/>
          </p:blipFill>
          <p:spPr>
            <a:xfrm>
              <a:off x="3124841" y="2589217"/>
              <a:ext cx="2680271" cy="2842385"/>
            </a:xfrm>
            <a:prstGeom prst="rect">
              <a:avLst/>
            </a:prstGeom>
          </p:spPr>
        </p:pic>
        <p:pic>
          <p:nvPicPr>
            <p:cNvPr id="11" name="Picture 10">
              <a:extLst>
                <a:ext uri="{FF2B5EF4-FFF2-40B4-BE49-F238E27FC236}">
                  <a16:creationId xmlns:a16="http://schemas.microsoft.com/office/drawing/2014/main" id="{0534E74A-2F4F-59B9-3708-F9B08C333132}"/>
                </a:ext>
              </a:extLst>
            </p:cNvPr>
            <p:cNvPicPr>
              <a:picLocks noChangeAspect="1"/>
            </p:cNvPicPr>
            <p:nvPr/>
          </p:nvPicPr>
          <p:blipFill>
            <a:blip r:embed="rId8"/>
            <a:srcRect/>
            <a:stretch/>
          </p:blipFill>
          <p:spPr>
            <a:xfrm>
              <a:off x="6081808" y="3544902"/>
              <a:ext cx="2065946" cy="2065946"/>
            </a:xfrm>
            <a:prstGeom prst="rect">
              <a:avLst/>
            </a:prstGeom>
          </p:spPr>
        </p:pic>
      </p:grpSp>
      <p:sp>
        <p:nvSpPr>
          <p:cNvPr id="10" name="TextBox 9">
            <a:extLst>
              <a:ext uri="{FF2B5EF4-FFF2-40B4-BE49-F238E27FC236}">
                <a16:creationId xmlns:a16="http://schemas.microsoft.com/office/drawing/2014/main" id="{42CAB1E8-6B12-7E28-699D-0FAF7101C2ED}"/>
              </a:ext>
            </a:extLst>
          </p:cNvPr>
          <p:cNvSpPr txBox="1"/>
          <p:nvPr/>
        </p:nvSpPr>
        <p:spPr>
          <a:xfrm>
            <a:off x="2995149" y="5868604"/>
            <a:ext cx="4522311" cy="646331"/>
          </a:xfrm>
          <a:prstGeom prst="rect">
            <a:avLst/>
          </a:prstGeom>
          <a:noFill/>
        </p:spPr>
        <p:txBody>
          <a:bodyPr wrap="square">
            <a:spAutoFit/>
          </a:bodyPr>
          <a:lstStyle/>
          <a:p>
            <a:pPr rtl="0" fontAlgn="base">
              <a:spcAft>
                <a:spcPts val="600"/>
              </a:spcAft>
            </a:pPr>
            <a:r>
              <a:rPr lang="en-AU" sz="1800" b="0" i="0" u="none" strike="noStrike" dirty="0">
                <a:solidFill>
                  <a:schemeClr val="bg1"/>
                </a:solidFill>
                <a:effectLst/>
                <a:latin typeface="Montserrat" pitchFamily="2" charset="77"/>
              </a:rPr>
              <a:t>Here are some simple mushroom recipes you might want to try. </a:t>
            </a:r>
            <a:endParaRPr lang="en-AU" sz="1800" b="0" i="0" u="none" strike="noStrike" dirty="0">
              <a:solidFill>
                <a:srgbClr val="3EA345"/>
              </a:solidFill>
              <a:effectLst/>
              <a:latin typeface="Montserrat" pitchFamily="2" charset="77"/>
            </a:endParaRPr>
          </a:p>
        </p:txBody>
      </p:sp>
      <p:sp>
        <p:nvSpPr>
          <p:cNvPr id="12" name="Title 1">
            <a:extLst>
              <a:ext uri="{FF2B5EF4-FFF2-40B4-BE49-F238E27FC236}">
                <a16:creationId xmlns:a16="http://schemas.microsoft.com/office/drawing/2014/main" id="{2AE6183B-B1C1-BB60-3719-B4B88D39B837}"/>
              </a:ext>
            </a:extLst>
          </p:cNvPr>
          <p:cNvSpPr txBox="1">
            <a:spLocks/>
          </p:cNvSpPr>
          <p:nvPr/>
        </p:nvSpPr>
        <p:spPr>
          <a:xfrm>
            <a:off x="1610019" y="352330"/>
            <a:ext cx="8971960" cy="54387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chemeClr val="bg1"/>
                </a:solidFill>
                <a:latin typeface="Sztosfixed" pitchFamily="2" charset="77"/>
                <a:ea typeface="Sztosfixed" pitchFamily="2" charset="77"/>
                <a:cs typeface="Sztosfixed" pitchFamily="2" charset="77"/>
              </a:rPr>
              <a:t>Classroom Cook Up</a:t>
            </a:r>
          </a:p>
        </p:txBody>
      </p:sp>
      <p:sp>
        <p:nvSpPr>
          <p:cNvPr id="14" name="button">
            <a:hlinkClick r:id="rId9"/>
            <a:extLst>
              <a:ext uri="{FF2B5EF4-FFF2-40B4-BE49-F238E27FC236}">
                <a16:creationId xmlns:a16="http://schemas.microsoft.com/office/drawing/2014/main" id="{98B76FA6-915E-8D22-1E99-5E4EAE3920C1}"/>
              </a:ext>
            </a:extLst>
          </p:cNvPr>
          <p:cNvSpPr/>
          <p:nvPr/>
        </p:nvSpPr>
        <p:spPr>
          <a:xfrm>
            <a:off x="7301558" y="5927308"/>
            <a:ext cx="1905002" cy="549132"/>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rgbClr val="9B2242"/>
                </a:solidFill>
                <a:latin typeface="Sztosfixed" pitchFamily="2" charset="77"/>
                <a:ea typeface="Sztosfixed" pitchFamily="2" charset="77"/>
                <a:cs typeface="Sztosfixed" pitchFamily="2" charset="77"/>
              </a:rPr>
              <a:t>Recipes</a:t>
            </a:r>
            <a:endParaRPr lang="en-AU" dirty="0">
              <a:solidFill>
                <a:srgbClr val="9B2242"/>
              </a:solidFill>
            </a:endParaRPr>
          </a:p>
        </p:txBody>
      </p:sp>
      <p:sp>
        <p:nvSpPr>
          <p:cNvPr id="15" name="Google Shape;151;p10">
            <a:extLst>
              <a:ext uri="{FF2B5EF4-FFF2-40B4-BE49-F238E27FC236}">
                <a16:creationId xmlns:a16="http://schemas.microsoft.com/office/drawing/2014/main" id="{AC06EE80-92F1-1CFF-7C11-4CC9BD25553B}"/>
              </a:ext>
            </a:extLst>
          </p:cNvPr>
          <p:cNvSpPr txBox="1">
            <a:spLocks/>
          </p:cNvSpPr>
          <p:nvPr/>
        </p:nvSpPr>
        <p:spPr>
          <a:xfrm>
            <a:off x="10951535" y="6318135"/>
            <a:ext cx="889896" cy="393600"/>
          </a:xfrm>
          <a:prstGeom prst="rect">
            <a:avLst/>
          </a:prstGeom>
          <a:no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buSzPts val="1400"/>
            </a:pPr>
            <a:fld id="{00000000-1234-1234-1234-123412341234}" type="slidenum">
              <a:rPr lang="en" sz="2000" b="1" smtClean="0">
                <a:solidFill>
                  <a:srgbClr val="B83529"/>
                </a:solidFill>
                <a:latin typeface="Sztosfixed" pitchFamily="2" charset="77"/>
                <a:ea typeface="Sztosfixed" pitchFamily="2" charset="77"/>
                <a:cs typeface="Sztosfixed" pitchFamily="2" charset="77"/>
              </a:rPr>
              <a:pPr algn="r">
                <a:buSzPts val="1400"/>
              </a:pPr>
              <a:t>45</a:t>
            </a:fld>
            <a:endParaRPr lang="en" sz="2000" b="1">
              <a:solidFill>
                <a:srgbClr val="B83529"/>
              </a:solidFill>
              <a:latin typeface="Sztosfixed" pitchFamily="2" charset="77"/>
              <a:ea typeface="Sztosfixed" pitchFamily="2" charset="77"/>
              <a:cs typeface="Sztosfixed" pitchFamily="2" charset="77"/>
            </a:endParaRPr>
          </a:p>
        </p:txBody>
      </p:sp>
      <p:pic>
        <p:nvPicPr>
          <p:cNvPr id="21" name="bt1" descr="A red arrow in a white circle&#10;&#10;AI-generated content may be incorrect.">
            <a:extLst>
              <a:ext uri="{FF2B5EF4-FFF2-40B4-BE49-F238E27FC236}">
                <a16:creationId xmlns:a16="http://schemas.microsoft.com/office/drawing/2014/main" id="{A0BEF922-3DA9-7890-941B-4A579761867C}"/>
              </a:ext>
            </a:extLst>
          </p:cNvPr>
          <p:cNvPicPr>
            <a:picLocks noChangeAspect="1"/>
          </p:cNvPicPr>
          <p:nvPr/>
        </p:nvPicPr>
        <p:blipFill>
          <a:blip r:embed="rId10"/>
          <a:stretch>
            <a:fillRect/>
          </a:stretch>
        </p:blipFill>
        <p:spPr>
          <a:xfrm rot="16200000">
            <a:off x="10041321" y="3170695"/>
            <a:ext cx="516610" cy="516610"/>
          </a:xfrm>
          <a:prstGeom prst="rect">
            <a:avLst/>
          </a:prstGeom>
        </p:spPr>
      </p:pic>
      <p:pic>
        <p:nvPicPr>
          <p:cNvPr id="22" name="bt2" descr="A red arrow in a white circle&#10;&#10;AI-generated content may be incorrect.">
            <a:extLst>
              <a:ext uri="{FF2B5EF4-FFF2-40B4-BE49-F238E27FC236}">
                <a16:creationId xmlns:a16="http://schemas.microsoft.com/office/drawing/2014/main" id="{1F50079E-2791-39DC-822F-984D5BFB2FD4}"/>
              </a:ext>
            </a:extLst>
          </p:cNvPr>
          <p:cNvPicPr>
            <a:picLocks noChangeAspect="1"/>
          </p:cNvPicPr>
          <p:nvPr/>
        </p:nvPicPr>
        <p:blipFill>
          <a:blip r:embed="rId10"/>
          <a:stretch>
            <a:fillRect/>
          </a:stretch>
        </p:blipFill>
        <p:spPr>
          <a:xfrm rot="16200000">
            <a:off x="10041321" y="3170695"/>
            <a:ext cx="516610" cy="516610"/>
          </a:xfrm>
          <a:prstGeom prst="rect">
            <a:avLst/>
          </a:prstGeom>
        </p:spPr>
      </p:pic>
      <p:pic>
        <p:nvPicPr>
          <p:cNvPr id="25" name="bt3" descr="A red arrow in a white circle&#10;&#10;AI-generated content may be incorrect.">
            <a:extLst>
              <a:ext uri="{FF2B5EF4-FFF2-40B4-BE49-F238E27FC236}">
                <a16:creationId xmlns:a16="http://schemas.microsoft.com/office/drawing/2014/main" id="{5222F3A0-4D1F-3305-A8A9-DCF98F75CF89}"/>
              </a:ext>
            </a:extLst>
          </p:cNvPr>
          <p:cNvPicPr>
            <a:picLocks noChangeAspect="1"/>
          </p:cNvPicPr>
          <p:nvPr/>
        </p:nvPicPr>
        <p:blipFill>
          <a:blip r:embed="rId10"/>
          <a:stretch>
            <a:fillRect/>
          </a:stretch>
        </p:blipFill>
        <p:spPr>
          <a:xfrm rot="5400000">
            <a:off x="1634069" y="3170695"/>
            <a:ext cx="516610" cy="516610"/>
          </a:xfrm>
          <a:prstGeom prst="rect">
            <a:avLst/>
          </a:prstGeom>
        </p:spPr>
      </p:pic>
      <p:grpSp>
        <p:nvGrpSpPr>
          <p:cNvPr id="57" name="menu">
            <a:extLst>
              <a:ext uri="{FF2B5EF4-FFF2-40B4-BE49-F238E27FC236}">
                <a16:creationId xmlns:a16="http://schemas.microsoft.com/office/drawing/2014/main" id="{B8F654ED-784D-E866-B9F9-1D53B00CED69}"/>
              </a:ext>
            </a:extLst>
          </p:cNvPr>
          <p:cNvGrpSpPr/>
          <p:nvPr/>
        </p:nvGrpSpPr>
        <p:grpSpPr>
          <a:xfrm>
            <a:off x="11474101" y="2871719"/>
            <a:ext cx="460535" cy="1114561"/>
            <a:chOff x="151927" y="2325786"/>
            <a:chExt cx="260682" cy="630889"/>
          </a:xfrm>
        </p:grpSpPr>
        <p:sp>
          <p:nvSpPr>
            <p:cNvPr id="58" name="Rectangle: Rounded Corners 63">
              <a:extLst>
                <a:ext uri="{FF2B5EF4-FFF2-40B4-BE49-F238E27FC236}">
                  <a16:creationId xmlns:a16="http://schemas.microsoft.com/office/drawing/2014/main" id="{5468953E-472C-75DF-ECC1-B49376C58ECD}"/>
                </a:ext>
              </a:extLst>
            </p:cNvPr>
            <p:cNvSpPr/>
            <p:nvPr/>
          </p:nvSpPr>
          <p:spPr>
            <a:xfrm rot="10800000">
              <a:off x="151927" y="2325786"/>
              <a:ext cx="260682" cy="630889"/>
            </a:xfrm>
            <a:prstGeom prst="roundRect">
              <a:avLst>
                <a:gd name="adj" fmla="val 50000"/>
              </a:avLst>
            </a:prstGeom>
            <a:solidFill>
              <a:srgbClr val="FBF7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highlight>
                  <a:srgbClr val="FFFF00"/>
                </a:highlight>
              </a:endParaRPr>
            </a:p>
          </p:txBody>
        </p:sp>
        <p:pic>
          <p:nvPicPr>
            <p:cNvPr id="59" name="a4">
              <a:hlinkClick r:id="" action="ppaction://hlinkshowjump?jump=nextslide"/>
              <a:extLst>
                <a:ext uri="{FF2B5EF4-FFF2-40B4-BE49-F238E27FC236}">
                  <a16:creationId xmlns:a16="http://schemas.microsoft.com/office/drawing/2014/main" id="{855C45C3-B7F5-52C9-BE77-6809EBC0A752}"/>
                </a:ext>
              </a:extLst>
            </p:cNvPr>
            <p:cNvPicPr>
              <a:picLocks noChangeAspect="1"/>
            </p:cNvPicPr>
            <p:nvPr/>
          </p:nvPicPr>
          <p:blipFill>
            <a:blip r:embed="rId11"/>
            <a:srcRect/>
            <a:stretch/>
          </p:blipFill>
          <p:spPr>
            <a:xfrm>
              <a:off x="204687" y="2740767"/>
              <a:ext cx="154441" cy="106747"/>
            </a:xfrm>
            <a:prstGeom prst="rect">
              <a:avLst/>
            </a:prstGeom>
          </p:spPr>
        </p:pic>
        <p:pic>
          <p:nvPicPr>
            <p:cNvPr id="60" name="a4">
              <a:hlinkClick r:id="" action="ppaction://hlinkshowjump?jump=previousslide"/>
              <a:extLst>
                <a:ext uri="{FF2B5EF4-FFF2-40B4-BE49-F238E27FC236}">
                  <a16:creationId xmlns:a16="http://schemas.microsoft.com/office/drawing/2014/main" id="{0FD80300-BE57-98B7-B481-DE91657A53F7}"/>
                </a:ext>
              </a:extLst>
            </p:cNvPr>
            <p:cNvPicPr>
              <a:picLocks noChangeAspect="1"/>
            </p:cNvPicPr>
            <p:nvPr/>
          </p:nvPicPr>
          <p:blipFill>
            <a:blip r:embed="rId11"/>
            <a:srcRect/>
            <a:stretch/>
          </p:blipFill>
          <p:spPr>
            <a:xfrm rot="10800000">
              <a:off x="204687" y="2434554"/>
              <a:ext cx="154441" cy="106747"/>
            </a:xfrm>
            <a:prstGeom prst="rect">
              <a:avLst/>
            </a:prstGeom>
          </p:spPr>
        </p:pic>
      </p:grpSp>
    </p:spTree>
    <p:extLst>
      <p:ext uri="{BB962C8B-B14F-4D97-AF65-F5344CB8AC3E}">
        <p14:creationId xmlns:p14="http://schemas.microsoft.com/office/powerpoint/2010/main" val="406720040"/>
      </p:ext>
    </p:extLst>
  </p:cSld>
  <p:clrMapOvr>
    <a:masterClrMapping/>
  </p:clrMapOvr>
  <p:transition spd="slow" advClick="0">
    <p:push dir="u"/>
  </p:transition>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childTnLst>
              </p:cTn>
              <p:nextCondLst>
                <p:cond evt="onClick" delay="0">
                  <p:tgtEl>
                    <p:spTgt spid="21"/>
                  </p:tgtEl>
                </p:cond>
              </p:nextCondLst>
            </p:seq>
            <p:seq concurrent="1" nextAc="seek">
              <p:cTn id="9" restart="whenNotActive" fill="hold" evtFilter="cancelBubble" nodeType="interactiveSeq">
                <p:stCondLst>
                  <p:cond evt="onClick" delay="0">
                    <p:tgtEl>
                      <p:spTgt spid="22"/>
                    </p:tgtEl>
                  </p:cond>
                </p:stCondLst>
                <p:endSync evt="end" delay="0">
                  <p:rtn val="all"/>
                </p:endSync>
                <p:childTnLst>
                  <p:par>
                    <p:cTn id="10" fill="hold">
                      <p:stCondLst>
                        <p:cond delay="0"/>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25"/>
                                        </p:tgtEl>
                                        <p:attrNameLst>
                                          <p:attrName>style.visibility</p:attrName>
                                        </p:attrNameLst>
                                      </p:cBhvr>
                                      <p:to>
                                        <p:strVal val="visible"/>
                                      </p:to>
                                    </p:set>
                                  </p:childTnLst>
                                </p:cTn>
                              </p:par>
                              <p:par>
                                <p:cTn id="16" presetID="1" presetClass="exit" presetSubtype="0" fill="hold" nodeType="withEffect">
                                  <p:stCondLst>
                                    <p:cond delay="0"/>
                                  </p:stCondLst>
                                  <p:childTnLst>
                                    <p:set>
                                      <p:cBhvr>
                                        <p:cTn id="17" dur="1" fill="hold">
                                          <p:stCondLst>
                                            <p:cond delay="0"/>
                                          </p:stCondLst>
                                        </p:cTn>
                                        <p:tgtEl>
                                          <p:spTgt spid="21"/>
                                        </p:tgtEl>
                                        <p:attrNameLst>
                                          <p:attrName>style.visibility</p:attrName>
                                        </p:attrNameLst>
                                      </p:cBhvr>
                                      <p:to>
                                        <p:strVal val="hidden"/>
                                      </p:to>
                                    </p:set>
                                  </p:childTnLst>
                                </p:cTn>
                              </p:par>
                              <p:par>
                                <p:cTn id="18" presetID="1" presetClass="exit" presetSubtype="0" fill="hold" nodeType="withEffect">
                                  <p:stCondLst>
                                    <p:cond delay="0"/>
                                  </p:stCondLst>
                                  <p:childTnLst>
                                    <p:set>
                                      <p:cBhvr>
                                        <p:cTn id="19" dur="1" fill="hold">
                                          <p:stCondLst>
                                            <p:cond delay="0"/>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20" restart="whenNotActive" fill="hold" evtFilter="cancelBubble" nodeType="interactiveSeq">
                <p:stCondLst>
                  <p:cond evt="onClick" delay="0">
                    <p:tgtEl>
                      <p:spTgt spid="25"/>
                    </p:tgtEl>
                  </p:cond>
                </p:stCondLst>
                <p:endSync evt="end" delay="0">
                  <p:rtn val="all"/>
                </p:endSync>
                <p:childTnLst>
                  <p:par>
                    <p:cTn id="21" fill="hold">
                      <p:stCondLst>
                        <p:cond delay="0"/>
                      </p:stCondLst>
                      <p:childTnLst>
                        <p:par>
                          <p:cTn id="22" fill="hold">
                            <p:stCondLst>
                              <p:cond delay="0"/>
                            </p:stCondLst>
                            <p:childTnLst>
                              <p:par>
                                <p:cTn id="23" presetID="1" presetClass="exit" presetSubtype="0" fill="hold" nodeType="withEffect">
                                  <p:stCondLst>
                                    <p:cond delay="0"/>
                                  </p:stCondLst>
                                  <p:childTnLst>
                                    <p:set>
                                      <p:cBhvr>
                                        <p:cTn id="24" dur="1" fill="hold">
                                          <p:stCondLst>
                                            <p:cond delay="0"/>
                                          </p:stCondLst>
                                        </p:cTn>
                                        <p:tgtEl>
                                          <p:spTgt spid="25"/>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6"/>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2"/>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childTnLst>
              </p:cTn>
              <p:nextCondLst>
                <p:cond evt="onClick" delay="0">
                  <p:tgtEl>
                    <p:spTgt spid="25"/>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8E8AFE-3FD6-3062-3EC0-E6283D367ECE}"/>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57963289-B1EE-0ED3-5FE7-601A75DB70C1}"/>
              </a:ext>
            </a:extLst>
          </p:cNvPr>
          <p:cNvSpPr txBox="1">
            <a:spLocks/>
          </p:cNvSpPr>
          <p:nvPr/>
        </p:nvSpPr>
        <p:spPr>
          <a:xfrm>
            <a:off x="1161144" y="452682"/>
            <a:ext cx="9869714" cy="246813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rgbClr val="9B2242"/>
                </a:solidFill>
                <a:latin typeface="Sztosfixed" pitchFamily="2" charset="77"/>
                <a:ea typeface="Sztosfixed" pitchFamily="2" charset="77"/>
                <a:cs typeface="Sztosfixed" pitchFamily="2" charset="77"/>
              </a:rPr>
              <a:t>Congratulations! </a:t>
            </a:r>
          </a:p>
          <a:p>
            <a:pPr algn="ctr"/>
            <a:endParaRPr lang="en-US" b="1" dirty="0">
              <a:solidFill>
                <a:srgbClr val="9B2242"/>
              </a:solidFill>
              <a:latin typeface="Sztosfixed" pitchFamily="2" charset="77"/>
              <a:ea typeface="Sztosfixed" pitchFamily="2" charset="77"/>
              <a:cs typeface="Sztosfixed" pitchFamily="2" charset="77"/>
            </a:endParaRPr>
          </a:p>
          <a:p>
            <a:pPr algn="ctr"/>
            <a:r>
              <a:rPr lang="en-US" b="1" dirty="0">
                <a:solidFill>
                  <a:srgbClr val="9B2242"/>
                </a:solidFill>
                <a:latin typeface="Sztosfixed" pitchFamily="2" charset="77"/>
                <a:ea typeface="Sztosfixed" pitchFamily="2" charset="77"/>
                <a:cs typeface="Sztosfixed" pitchFamily="2" charset="77"/>
              </a:rPr>
              <a:t>You are now a Mini Mushroom Grower</a:t>
            </a:r>
          </a:p>
        </p:txBody>
      </p:sp>
      <p:sp>
        <p:nvSpPr>
          <p:cNvPr id="9" name="Google Shape;151;p10">
            <a:extLst>
              <a:ext uri="{FF2B5EF4-FFF2-40B4-BE49-F238E27FC236}">
                <a16:creationId xmlns:a16="http://schemas.microsoft.com/office/drawing/2014/main" id="{E586A6B4-1C1A-7044-A946-7C8DEFDF10B0}"/>
              </a:ext>
            </a:extLst>
          </p:cNvPr>
          <p:cNvSpPr txBox="1">
            <a:spLocks/>
          </p:cNvSpPr>
          <p:nvPr/>
        </p:nvSpPr>
        <p:spPr>
          <a:xfrm>
            <a:off x="11157510" y="6280427"/>
            <a:ext cx="819142" cy="393600"/>
          </a:xfrm>
          <a:prstGeom prst="rect">
            <a:avLst/>
          </a:prstGeom>
          <a:no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buSzPts val="1400"/>
            </a:pPr>
            <a:fld id="{00000000-1234-1234-1234-123412341234}" type="slidenum">
              <a:rPr lang="en" sz="2000" b="1" smtClean="0">
                <a:solidFill>
                  <a:schemeClr val="bg1"/>
                </a:solidFill>
                <a:latin typeface="Sztosfixed" pitchFamily="2" charset="77"/>
                <a:ea typeface="Sztosfixed" pitchFamily="2" charset="77"/>
                <a:cs typeface="Sztosfixed" pitchFamily="2" charset="77"/>
              </a:rPr>
              <a:pPr algn="r">
                <a:buSzPts val="1400"/>
              </a:pPr>
              <a:t>46</a:t>
            </a:fld>
            <a:endParaRPr lang="en" sz="2000" b="1" dirty="0">
              <a:solidFill>
                <a:schemeClr val="bg1"/>
              </a:solidFill>
              <a:latin typeface="Sztosfixed" pitchFamily="2" charset="77"/>
              <a:ea typeface="Sztosfixed" pitchFamily="2" charset="77"/>
              <a:cs typeface="Sztosfixed" pitchFamily="2" charset="77"/>
            </a:endParaRPr>
          </a:p>
        </p:txBody>
      </p:sp>
      <p:grpSp>
        <p:nvGrpSpPr>
          <p:cNvPr id="3" name="Group 2">
            <a:extLst>
              <a:ext uri="{FF2B5EF4-FFF2-40B4-BE49-F238E27FC236}">
                <a16:creationId xmlns:a16="http://schemas.microsoft.com/office/drawing/2014/main" id="{02C46060-DC68-80FF-18F5-6E3324441138}"/>
              </a:ext>
            </a:extLst>
          </p:cNvPr>
          <p:cNvGrpSpPr/>
          <p:nvPr/>
        </p:nvGrpSpPr>
        <p:grpSpPr>
          <a:xfrm>
            <a:off x="3625633" y="5017654"/>
            <a:ext cx="4582670" cy="1387665"/>
            <a:chOff x="7732037" y="2171694"/>
            <a:chExt cx="4582670" cy="1387665"/>
          </a:xfrm>
        </p:grpSpPr>
        <p:grpSp>
          <p:nvGrpSpPr>
            <p:cNvPr id="6" name="Group 5">
              <a:extLst>
                <a:ext uri="{FF2B5EF4-FFF2-40B4-BE49-F238E27FC236}">
                  <a16:creationId xmlns:a16="http://schemas.microsoft.com/office/drawing/2014/main" id="{A40D9829-D1D7-42C4-4376-3CD1EDF32CC4}"/>
                </a:ext>
              </a:extLst>
            </p:cNvPr>
            <p:cNvGrpSpPr/>
            <p:nvPr/>
          </p:nvGrpSpPr>
          <p:grpSpPr>
            <a:xfrm>
              <a:off x="7732037" y="2171694"/>
              <a:ext cx="4364267" cy="1387665"/>
              <a:chOff x="7533564" y="4642021"/>
              <a:chExt cx="4364267" cy="1387665"/>
            </a:xfrm>
          </p:grpSpPr>
          <p:pic>
            <p:nvPicPr>
              <p:cNvPr id="8" name="Picture 7" descr="A red rectangular object with black border&#10;&#10;AI-generated content may be incorrect.">
                <a:extLst>
                  <a:ext uri="{FF2B5EF4-FFF2-40B4-BE49-F238E27FC236}">
                    <a16:creationId xmlns:a16="http://schemas.microsoft.com/office/drawing/2014/main" id="{9ECC8C3F-F65F-22B5-48A7-683BB91D2F88}"/>
                  </a:ext>
                </a:extLst>
              </p:cNvPr>
              <p:cNvPicPr>
                <a:picLocks noChangeAspect="1"/>
              </p:cNvPicPr>
              <p:nvPr/>
            </p:nvPicPr>
            <p:blipFill>
              <a:blip r:embed="rId3"/>
              <a:stretch>
                <a:fillRect/>
              </a:stretch>
            </p:blipFill>
            <p:spPr>
              <a:xfrm>
                <a:off x="7533564" y="4642021"/>
                <a:ext cx="4364267" cy="1387665"/>
              </a:xfrm>
              <a:prstGeom prst="rect">
                <a:avLst/>
              </a:prstGeom>
            </p:spPr>
          </p:pic>
          <p:sp>
            <p:nvSpPr>
              <p:cNvPr id="12" name="TextBox 11">
                <a:extLst>
                  <a:ext uri="{FF2B5EF4-FFF2-40B4-BE49-F238E27FC236}">
                    <a16:creationId xmlns:a16="http://schemas.microsoft.com/office/drawing/2014/main" id="{A4828BE4-7AF5-56EE-98C7-03F20E7BA520}"/>
                  </a:ext>
                </a:extLst>
              </p:cNvPr>
              <p:cNvSpPr txBox="1"/>
              <p:nvPr/>
            </p:nvSpPr>
            <p:spPr>
              <a:xfrm>
                <a:off x="7938244" y="4945490"/>
                <a:ext cx="3554906" cy="923330"/>
              </a:xfrm>
              <a:prstGeom prst="rect">
                <a:avLst/>
              </a:prstGeom>
              <a:noFill/>
            </p:spPr>
            <p:txBody>
              <a:bodyPr wrap="square" rtlCol="0">
                <a:spAutoFit/>
              </a:bodyPr>
              <a:lstStyle/>
              <a:p>
                <a:pPr algn="ctr"/>
                <a:r>
                  <a:rPr lang="en-US" dirty="0">
                    <a:solidFill>
                      <a:schemeClr val="bg1"/>
                    </a:solidFill>
                    <a:latin typeface="Sztosfixed" pitchFamily="2" charset="77"/>
                    <a:ea typeface="Sztosfixed" pitchFamily="2" charset="77"/>
                    <a:cs typeface="Sztosfixed" pitchFamily="2" charset="77"/>
                  </a:rPr>
                  <a:t>Click on the link to complete the teacher and student post-survey with your class.</a:t>
                </a:r>
              </a:p>
            </p:txBody>
          </p:sp>
        </p:grpSp>
        <p:sp>
          <p:nvSpPr>
            <p:cNvPr id="7" name="Triangle 12">
              <a:extLst>
                <a:ext uri="{FF2B5EF4-FFF2-40B4-BE49-F238E27FC236}">
                  <a16:creationId xmlns:a16="http://schemas.microsoft.com/office/drawing/2014/main" id="{5E31C606-F36A-DC1C-0A38-382AA8E208E5}"/>
                </a:ext>
              </a:extLst>
            </p:cNvPr>
            <p:cNvSpPr/>
            <p:nvPr/>
          </p:nvSpPr>
          <p:spPr>
            <a:xfrm rot="3573961">
              <a:off x="11673964" y="2288384"/>
              <a:ext cx="688205" cy="593280"/>
            </a:xfrm>
            <a:prstGeom prst="triangle">
              <a:avLst/>
            </a:prstGeom>
            <a:solidFill>
              <a:srgbClr val="9B22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4" name="Rectangle: Rounded Corners 13">
            <a:hlinkClick r:id="rId4"/>
            <a:extLst>
              <a:ext uri="{FF2B5EF4-FFF2-40B4-BE49-F238E27FC236}">
                <a16:creationId xmlns:a16="http://schemas.microsoft.com/office/drawing/2014/main" id="{BD811BA5-766E-6156-8824-397AA5AC5A00}"/>
              </a:ext>
            </a:extLst>
          </p:cNvPr>
          <p:cNvSpPr/>
          <p:nvPr/>
        </p:nvSpPr>
        <p:spPr>
          <a:xfrm>
            <a:off x="524837" y="5782788"/>
            <a:ext cx="2622854" cy="592953"/>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rgbClr val="9B2242"/>
                </a:solidFill>
                <a:latin typeface="Sztosfixed" pitchFamily="2" charset="77"/>
                <a:ea typeface="Sztosfixed" pitchFamily="2" charset="77"/>
                <a:cs typeface="Sztosfixed" pitchFamily="2" charset="77"/>
              </a:rPr>
              <a:t>Student survey</a:t>
            </a:r>
            <a:endParaRPr lang="en-AU" dirty="0">
              <a:solidFill>
                <a:srgbClr val="9B2242"/>
              </a:solidFill>
            </a:endParaRPr>
          </a:p>
        </p:txBody>
      </p:sp>
      <p:sp>
        <p:nvSpPr>
          <p:cNvPr id="2" name="Rectangle: Rounded Corners 1">
            <a:hlinkClick r:id="rId5"/>
            <a:extLst>
              <a:ext uri="{FF2B5EF4-FFF2-40B4-BE49-F238E27FC236}">
                <a16:creationId xmlns:a16="http://schemas.microsoft.com/office/drawing/2014/main" id="{940D2C8E-2287-1006-18AC-9E4035003FD8}"/>
              </a:ext>
            </a:extLst>
          </p:cNvPr>
          <p:cNvSpPr/>
          <p:nvPr/>
        </p:nvSpPr>
        <p:spPr>
          <a:xfrm>
            <a:off x="524837" y="5028045"/>
            <a:ext cx="2622854" cy="592953"/>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rgbClr val="9B2242"/>
                </a:solidFill>
                <a:latin typeface="Sztosfixed" pitchFamily="2" charset="77"/>
                <a:ea typeface="Sztosfixed" pitchFamily="2" charset="77"/>
                <a:cs typeface="Sztosfixed" pitchFamily="2" charset="77"/>
              </a:rPr>
              <a:t>Teacher feedback</a:t>
            </a:r>
            <a:endParaRPr lang="en-AU" dirty="0">
              <a:solidFill>
                <a:srgbClr val="9B2242"/>
              </a:solidFill>
            </a:endParaRPr>
          </a:p>
        </p:txBody>
      </p:sp>
      <p:sp>
        <p:nvSpPr>
          <p:cNvPr id="15" name="Rectangle: Rounded Corners 14">
            <a:hlinkClick r:id="rId6"/>
            <a:extLst>
              <a:ext uri="{FF2B5EF4-FFF2-40B4-BE49-F238E27FC236}">
                <a16:creationId xmlns:a16="http://schemas.microsoft.com/office/drawing/2014/main" id="{843E7B54-4BBB-0FF1-7015-3B128478B751}"/>
              </a:ext>
            </a:extLst>
          </p:cNvPr>
          <p:cNvSpPr/>
          <p:nvPr/>
        </p:nvSpPr>
        <p:spPr>
          <a:xfrm>
            <a:off x="4268988" y="3224287"/>
            <a:ext cx="3642674" cy="592953"/>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rgbClr val="9B2242"/>
                </a:solidFill>
                <a:latin typeface="Sztosfixed" pitchFamily="2" charset="77"/>
                <a:ea typeface="Sztosfixed" pitchFamily="2" charset="77"/>
                <a:cs typeface="Sztosfixed" pitchFamily="2" charset="77"/>
              </a:rPr>
              <a:t>Download certificate</a:t>
            </a:r>
            <a:endParaRPr lang="en-AU" dirty="0">
              <a:solidFill>
                <a:srgbClr val="9B2242"/>
              </a:solidFill>
            </a:endParaRPr>
          </a:p>
        </p:txBody>
      </p:sp>
      <p:grpSp>
        <p:nvGrpSpPr>
          <p:cNvPr id="5" name="menu">
            <a:extLst>
              <a:ext uri="{FF2B5EF4-FFF2-40B4-BE49-F238E27FC236}">
                <a16:creationId xmlns:a16="http://schemas.microsoft.com/office/drawing/2014/main" id="{BBEA6C00-C856-E5D9-CE63-886EC48A025E}"/>
              </a:ext>
            </a:extLst>
          </p:cNvPr>
          <p:cNvGrpSpPr/>
          <p:nvPr/>
        </p:nvGrpSpPr>
        <p:grpSpPr>
          <a:xfrm>
            <a:off x="11474101" y="2871719"/>
            <a:ext cx="460535" cy="1114561"/>
            <a:chOff x="151927" y="2325786"/>
            <a:chExt cx="260682" cy="630889"/>
          </a:xfrm>
        </p:grpSpPr>
        <p:sp>
          <p:nvSpPr>
            <p:cNvPr id="10" name="Rectangle: Rounded Corners 63">
              <a:extLst>
                <a:ext uri="{FF2B5EF4-FFF2-40B4-BE49-F238E27FC236}">
                  <a16:creationId xmlns:a16="http://schemas.microsoft.com/office/drawing/2014/main" id="{02781FB2-D54E-FBF5-6A41-665C4AE8BA90}"/>
                </a:ext>
              </a:extLst>
            </p:cNvPr>
            <p:cNvSpPr/>
            <p:nvPr/>
          </p:nvSpPr>
          <p:spPr>
            <a:xfrm rot="10800000">
              <a:off x="151927" y="2325786"/>
              <a:ext cx="260682" cy="630889"/>
            </a:xfrm>
            <a:prstGeom prst="roundRect">
              <a:avLst>
                <a:gd name="adj" fmla="val 50000"/>
              </a:avLst>
            </a:prstGeom>
            <a:solidFill>
              <a:srgbClr val="FBF7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highlight>
                  <a:srgbClr val="FFFF00"/>
                </a:highlight>
              </a:endParaRPr>
            </a:p>
          </p:txBody>
        </p:sp>
        <p:pic>
          <p:nvPicPr>
            <p:cNvPr id="11" name="a4">
              <a:hlinkClick r:id="" action="ppaction://hlinkshowjump?jump=nextslide"/>
              <a:extLst>
                <a:ext uri="{FF2B5EF4-FFF2-40B4-BE49-F238E27FC236}">
                  <a16:creationId xmlns:a16="http://schemas.microsoft.com/office/drawing/2014/main" id="{4A5B9DD9-88A5-0853-5EC5-D7E9278745A5}"/>
                </a:ext>
              </a:extLst>
            </p:cNvPr>
            <p:cNvPicPr>
              <a:picLocks noChangeAspect="1"/>
            </p:cNvPicPr>
            <p:nvPr/>
          </p:nvPicPr>
          <p:blipFill>
            <a:blip r:embed="rId7"/>
            <a:srcRect/>
            <a:stretch/>
          </p:blipFill>
          <p:spPr>
            <a:xfrm>
              <a:off x="204687" y="2740767"/>
              <a:ext cx="154441" cy="106747"/>
            </a:xfrm>
            <a:prstGeom prst="rect">
              <a:avLst/>
            </a:prstGeom>
          </p:spPr>
        </p:pic>
        <p:pic>
          <p:nvPicPr>
            <p:cNvPr id="17" name="a4">
              <a:hlinkClick r:id="" action="ppaction://hlinkshowjump?jump=previousslide"/>
              <a:extLst>
                <a:ext uri="{FF2B5EF4-FFF2-40B4-BE49-F238E27FC236}">
                  <a16:creationId xmlns:a16="http://schemas.microsoft.com/office/drawing/2014/main" id="{316E6602-28A8-C4AF-57EF-BD329C452A6C}"/>
                </a:ext>
              </a:extLst>
            </p:cNvPr>
            <p:cNvPicPr>
              <a:picLocks noChangeAspect="1"/>
            </p:cNvPicPr>
            <p:nvPr/>
          </p:nvPicPr>
          <p:blipFill>
            <a:blip r:embed="rId7"/>
            <a:srcRect/>
            <a:stretch/>
          </p:blipFill>
          <p:spPr>
            <a:xfrm rot="10800000">
              <a:off x="204687" y="2434554"/>
              <a:ext cx="154441" cy="106747"/>
            </a:xfrm>
            <a:prstGeom prst="rect">
              <a:avLst/>
            </a:prstGeom>
          </p:spPr>
        </p:pic>
      </p:grpSp>
      <p:sp>
        <p:nvSpPr>
          <p:cNvPr id="13" name="Oval 12">
            <a:extLst>
              <a:ext uri="{FF2B5EF4-FFF2-40B4-BE49-F238E27FC236}">
                <a16:creationId xmlns:a16="http://schemas.microsoft.com/office/drawing/2014/main" id="{9B113A94-9214-C26D-CBF9-81A109AD78C8}"/>
              </a:ext>
            </a:extLst>
          </p:cNvPr>
          <p:cNvSpPr/>
          <p:nvPr/>
        </p:nvSpPr>
        <p:spPr>
          <a:xfrm>
            <a:off x="8718028" y="6095748"/>
            <a:ext cx="1803331" cy="393600"/>
          </a:xfrm>
          <a:prstGeom prst="ellipse">
            <a:avLst/>
          </a:prstGeom>
          <a:solidFill>
            <a:srgbClr val="2F7A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9" name="Picture 18">
            <a:extLst>
              <a:ext uri="{FF2B5EF4-FFF2-40B4-BE49-F238E27FC236}">
                <a16:creationId xmlns:a16="http://schemas.microsoft.com/office/drawing/2014/main" id="{3B448983-45AB-7981-388F-AE9583779D4B}"/>
              </a:ext>
            </a:extLst>
          </p:cNvPr>
          <p:cNvPicPr>
            <a:picLocks noChangeAspect="1"/>
          </p:cNvPicPr>
          <p:nvPr/>
        </p:nvPicPr>
        <p:blipFill>
          <a:blip r:embed="rId8"/>
          <a:srcRect l="18731" t="7044" r="14475" b="8616"/>
          <a:stretch>
            <a:fillRect/>
          </a:stretch>
        </p:blipFill>
        <p:spPr>
          <a:xfrm flipH="1">
            <a:off x="7989899" y="2920818"/>
            <a:ext cx="3024948" cy="3437579"/>
          </a:xfrm>
          <a:prstGeom prst="rect">
            <a:avLst/>
          </a:prstGeom>
        </p:spPr>
      </p:pic>
    </p:spTree>
    <p:extLst>
      <p:ext uri="{BB962C8B-B14F-4D97-AF65-F5344CB8AC3E}">
        <p14:creationId xmlns:p14="http://schemas.microsoft.com/office/powerpoint/2010/main" val="943960708"/>
      </p:ext>
    </p:extLst>
  </p:cSld>
  <p:clrMapOvr>
    <a:masterClrMapping/>
  </p:clrMapOvr>
  <p:transition spd="slow" advClick="0">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D71565-37C4-B86A-A0E9-B596874D829A}"/>
            </a:ext>
          </a:extLst>
        </p:cNvPr>
        <p:cNvGrpSpPr/>
        <p:nvPr/>
      </p:nvGrpSpPr>
      <p:grpSpPr>
        <a:xfrm>
          <a:off x="0" y="0"/>
          <a:ext cx="0" cy="0"/>
          <a:chOff x="0" y="0"/>
          <a:chExt cx="0" cy="0"/>
        </a:xfrm>
      </p:grpSpPr>
      <p:pic>
        <p:nvPicPr>
          <p:cNvPr id="5" name="img">
            <a:extLst>
              <a:ext uri="{FF2B5EF4-FFF2-40B4-BE49-F238E27FC236}">
                <a16:creationId xmlns:a16="http://schemas.microsoft.com/office/drawing/2014/main" id="{516871FC-1D78-60BA-0BF7-CEE15D5C71BD}"/>
              </a:ext>
            </a:extLst>
          </p:cNvPr>
          <p:cNvPicPr>
            <a:picLocks noChangeAspect="1"/>
          </p:cNvPicPr>
          <p:nvPr/>
        </p:nvPicPr>
        <p:blipFill>
          <a:blip r:embed="rId2"/>
          <a:srcRect/>
          <a:stretch/>
        </p:blipFill>
        <p:spPr>
          <a:xfrm>
            <a:off x="3493150" y="1163502"/>
            <a:ext cx="5266660" cy="5296331"/>
          </a:xfrm>
          <a:prstGeom prst="rect">
            <a:avLst/>
          </a:prstGeom>
        </p:spPr>
      </p:pic>
      <p:sp>
        <p:nvSpPr>
          <p:cNvPr id="2" name="title">
            <a:extLst>
              <a:ext uri="{FF2B5EF4-FFF2-40B4-BE49-F238E27FC236}">
                <a16:creationId xmlns:a16="http://schemas.microsoft.com/office/drawing/2014/main" id="{D21401AA-4B6D-9F8E-1B67-154A39B63AB6}"/>
              </a:ext>
            </a:extLst>
          </p:cNvPr>
          <p:cNvSpPr txBox="1">
            <a:spLocks/>
          </p:cNvSpPr>
          <p:nvPr/>
        </p:nvSpPr>
        <p:spPr>
          <a:xfrm>
            <a:off x="2834450" y="352330"/>
            <a:ext cx="6523101" cy="57340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rgbClr val="9B2242"/>
                </a:solidFill>
                <a:latin typeface="Sztosfixed" pitchFamily="2" charset="77"/>
                <a:ea typeface="Sztosfixed" pitchFamily="2" charset="77"/>
                <a:cs typeface="Sztosfixed" pitchFamily="2" charset="77"/>
              </a:rPr>
              <a:t>Parts of a Mushroom</a:t>
            </a:r>
          </a:p>
        </p:txBody>
      </p:sp>
      <p:sp>
        <p:nvSpPr>
          <p:cNvPr id="24" name="veil">
            <a:extLst>
              <a:ext uri="{FF2B5EF4-FFF2-40B4-BE49-F238E27FC236}">
                <a16:creationId xmlns:a16="http://schemas.microsoft.com/office/drawing/2014/main" id="{21CF08A5-844D-51FB-6288-27849BBAFAE2}"/>
              </a:ext>
            </a:extLst>
          </p:cNvPr>
          <p:cNvSpPr/>
          <p:nvPr/>
        </p:nvSpPr>
        <p:spPr>
          <a:xfrm>
            <a:off x="8212386" y="2809738"/>
            <a:ext cx="2684721" cy="1164419"/>
          </a:xfrm>
          <a:prstGeom prst="roundRect">
            <a:avLst/>
          </a:prstGeom>
          <a:solidFill>
            <a:srgbClr val="F546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1600" dirty="0">
                <a:solidFill>
                  <a:schemeClr val="bg1"/>
                </a:solidFill>
                <a:latin typeface="SZTOS MEDIUM" pitchFamily="2" charset="77"/>
                <a:ea typeface="SZTOS MEDIUM" pitchFamily="2" charset="77"/>
                <a:cs typeface="SZTOS MEDIUM" pitchFamily="2" charset="77"/>
              </a:rPr>
              <a:t>Veil</a:t>
            </a:r>
          </a:p>
          <a:p>
            <a:pPr fontAlgn="base"/>
            <a:r>
              <a:rPr lang="en-AU" sz="1400" dirty="0">
                <a:solidFill>
                  <a:schemeClr val="bg1"/>
                </a:solidFill>
                <a:latin typeface="Montserrat" pitchFamily="2" charset="77"/>
              </a:rPr>
              <a:t>this is a ring of tissue that connects the mushroom stem and the cap. </a:t>
            </a:r>
            <a:endParaRPr lang="en-US" sz="1400" dirty="0">
              <a:solidFill>
                <a:schemeClr val="bg1"/>
              </a:solidFill>
            </a:endParaRPr>
          </a:p>
        </p:txBody>
      </p:sp>
      <p:sp>
        <p:nvSpPr>
          <p:cNvPr id="25" name="spores">
            <a:extLst>
              <a:ext uri="{FF2B5EF4-FFF2-40B4-BE49-F238E27FC236}">
                <a16:creationId xmlns:a16="http://schemas.microsoft.com/office/drawing/2014/main" id="{092BACD1-5681-C912-D21B-6B261698B5FB}"/>
              </a:ext>
            </a:extLst>
          </p:cNvPr>
          <p:cNvSpPr/>
          <p:nvPr/>
        </p:nvSpPr>
        <p:spPr>
          <a:xfrm>
            <a:off x="8330704" y="4547987"/>
            <a:ext cx="2684721" cy="859803"/>
          </a:xfrm>
          <a:prstGeom prst="roundRect">
            <a:avLst/>
          </a:prstGeom>
          <a:solidFill>
            <a:srgbClr val="F546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1600" dirty="0">
                <a:solidFill>
                  <a:schemeClr val="bg1"/>
                </a:solidFill>
                <a:latin typeface="SZTOS MEDIUM" pitchFamily="2" charset="77"/>
                <a:ea typeface="SZTOS MEDIUM" pitchFamily="2" charset="77"/>
                <a:cs typeface="SZTOS MEDIUM" pitchFamily="2" charset="77"/>
              </a:rPr>
              <a:t>Spores</a:t>
            </a:r>
          </a:p>
          <a:p>
            <a:pPr fontAlgn="base"/>
            <a:r>
              <a:rPr lang="en-AU" sz="1400" dirty="0">
                <a:solidFill>
                  <a:schemeClr val="bg1"/>
                </a:solidFill>
                <a:latin typeface="Montserrat" pitchFamily="2" charset="77"/>
              </a:rPr>
              <a:t>are similar to a seed.</a:t>
            </a:r>
            <a:endParaRPr lang="en-US" sz="1400" dirty="0">
              <a:solidFill>
                <a:schemeClr val="bg1"/>
              </a:solidFill>
            </a:endParaRPr>
          </a:p>
        </p:txBody>
      </p:sp>
      <p:sp>
        <p:nvSpPr>
          <p:cNvPr id="26" name="gills">
            <a:extLst>
              <a:ext uri="{FF2B5EF4-FFF2-40B4-BE49-F238E27FC236}">
                <a16:creationId xmlns:a16="http://schemas.microsoft.com/office/drawing/2014/main" id="{34264F27-C256-36BF-FB0F-0CD4B646AAB5}"/>
              </a:ext>
            </a:extLst>
          </p:cNvPr>
          <p:cNvSpPr/>
          <p:nvPr/>
        </p:nvSpPr>
        <p:spPr>
          <a:xfrm>
            <a:off x="1214349" y="1182861"/>
            <a:ext cx="3247377" cy="952872"/>
          </a:xfrm>
          <a:prstGeom prst="roundRect">
            <a:avLst/>
          </a:prstGeom>
          <a:solidFill>
            <a:srgbClr val="F546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1600" dirty="0">
                <a:solidFill>
                  <a:schemeClr val="bg1"/>
                </a:solidFill>
                <a:latin typeface="SZTOS MEDIUM" pitchFamily="2" charset="77"/>
                <a:ea typeface="SZTOS MEDIUM" pitchFamily="2" charset="77"/>
                <a:cs typeface="SZTOS MEDIUM" pitchFamily="2" charset="77"/>
              </a:rPr>
              <a:t>Gills</a:t>
            </a:r>
          </a:p>
          <a:p>
            <a:pPr fontAlgn="base"/>
            <a:r>
              <a:rPr lang="en-AU" sz="1400" dirty="0">
                <a:solidFill>
                  <a:schemeClr val="bg1"/>
                </a:solidFill>
                <a:latin typeface="Montserrat" pitchFamily="2" charset="77"/>
              </a:rPr>
              <a:t>are the thin layers under the cap. This is where spores are made.</a:t>
            </a:r>
            <a:endParaRPr lang="en-US" sz="1400" dirty="0">
              <a:solidFill>
                <a:schemeClr val="bg1"/>
              </a:solidFill>
            </a:endParaRPr>
          </a:p>
        </p:txBody>
      </p:sp>
      <p:sp>
        <p:nvSpPr>
          <p:cNvPr id="27" name="stem">
            <a:extLst>
              <a:ext uri="{FF2B5EF4-FFF2-40B4-BE49-F238E27FC236}">
                <a16:creationId xmlns:a16="http://schemas.microsoft.com/office/drawing/2014/main" id="{7D46064E-DE08-8CA7-06E0-E3599C510178}"/>
              </a:ext>
            </a:extLst>
          </p:cNvPr>
          <p:cNvSpPr/>
          <p:nvPr/>
        </p:nvSpPr>
        <p:spPr>
          <a:xfrm>
            <a:off x="2249480" y="2602189"/>
            <a:ext cx="2003867" cy="650022"/>
          </a:xfrm>
          <a:prstGeom prst="roundRect">
            <a:avLst/>
          </a:prstGeom>
          <a:solidFill>
            <a:srgbClr val="F546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1600" dirty="0">
                <a:solidFill>
                  <a:schemeClr val="bg1"/>
                </a:solidFill>
                <a:latin typeface="SZTOS MEDIUM" pitchFamily="2" charset="77"/>
                <a:ea typeface="SZTOS MEDIUM" pitchFamily="2" charset="77"/>
                <a:cs typeface="SZTOS MEDIUM" pitchFamily="2" charset="77"/>
              </a:rPr>
              <a:t>Stem</a:t>
            </a:r>
          </a:p>
          <a:p>
            <a:pPr fontAlgn="base"/>
            <a:r>
              <a:rPr lang="en-AU" sz="1400" dirty="0">
                <a:solidFill>
                  <a:schemeClr val="bg1"/>
                </a:solidFill>
                <a:latin typeface="Montserrat" pitchFamily="2" charset="77"/>
              </a:rPr>
              <a:t>holds up the cap.</a:t>
            </a:r>
            <a:endParaRPr lang="en-US" sz="1400" dirty="0">
              <a:solidFill>
                <a:schemeClr val="bg1"/>
              </a:solidFill>
            </a:endParaRPr>
          </a:p>
        </p:txBody>
      </p:sp>
      <p:sp>
        <p:nvSpPr>
          <p:cNvPr id="30" name="volva">
            <a:extLst>
              <a:ext uri="{FF2B5EF4-FFF2-40B4-BE49-F238E27FC236}">
                <a16:creationId xmlns:a16="http://schemas.microsoft.com/office/drawing/2014/main" id="{79687886-5A32-65DF-FD0C-80EF9604C68A}"/>
              </a:ext>
            </a:extLst>
          </p:cNvPr>
          <p:cNvSpPr/>
          <p:nvPr/>
        </p:nvSpPr>
        <p:spPr>
          <a:xfrm>
            <a:off x="588899" y="3579687"/>
            <a:ext cx="3164617" cy="1164419"/>
          </a:xfrm>
          <a:prstGeom prst="roundRect">
            <a:avLst/>
          </a:prstGeom>
          <a:solidFill>
            <a:srgbClr val="F546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1600" dirty="0">
                <a:solidFill>
                  <a:schemeClr val="bg1"/>
                </a:solidFill>
                <a:latin typeface="SZTOS MEDIUM" pitchFamily="2" charset="77"/>
                <a:ea typeface="SZTOS MEDIUM" pitchFamily="2" charset="77"/>
                <a:cs typeface="SZTOS MEDIUM" pitchFamily="2" charset="77"/>
              </a:rPr>
              <a:t>Volva</a:t>
            </a:r>
          </a:p>
          <a:p>
            <a:pPr fontAlgn="base"/>
            <a:r>
              <a:rPr lang="en-AU" sz="1400" dirty="0">
                <a:solidFill>
                  <a:schemeClr val="bg1"/>
                </a:solidFill>
                <a:latin typeface="Montserrat" pitchFamily="2" charset="77"/>
              </a:rPr>
              <a:t>is a layer of tissue that protects the mushroom as it grows out of the ground.</a:t>
            </a:r>
            <a:endParaRPr lang="en-US" sz="1400" dirty="0">
              <a:solidFill>
                <a:schemeClr val="bg1"/>
              </a:solidFill>
            </a:endParaRPr>
          </a:p>
        </p:txBody>
      </p:sp>
      <p:sp>
        <p:nvSpPr>
          <p:cNvPr id="31" name="mycelium">
            <a:extLst>
              <a:ext uri="{FF2B5EF4-FFF2-40B4-BE49-F238E27FC236}">
                <a16:creationId xmlns:a16="http://schemas.microsoft.com/office/drawing/2014/main" id="{6BE528F0-A6E6-4BAF-E13F-389A468646F5}"/>
              </a:ext>
            </a:extLst>
          </p:cNvPr>
          <p:cNvSpPr/>
          <p:nvPr/>
        </p:nvSpPr>
        <p:spPr>
          <a:xfrm>
            <a:off x="1075507" y="5125533"/>
            <a:ext cx="3247377" cy="952872"/>
          </a:xfrm>
          <a:prstGeom prst="roundRect">
            <a:avLst/>
          </a:prstGeom>
          <a:solidFill>
            <a:srgbClr val="F546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1600" dirty="0">
                <a:solidFill>
                  <a:schemeClr val="bg1"/>
                </a:solidFill>
                <a:latin typeface="SZTOS MEDIUM" pitchFamily="2" charset="77"/>
                <a:ea typeface="SZTOS MEDIUM" pitchFamily="2" charset="77"/>
                <a:cs typeface="SZTOS MEDIUM" pitchFamily="2" charset="77"/>
              </a:rPr>
              <a:t>Mycelium</a:t>
            </a:r>
          </a:p>
          <a:p>
            <a:pPr fontAlgn="base"/>
            <a:r>
              <a:rPr lang="en-AU" sz="1400" dirty="0">
                <a:solidFill>
                  <a:schemeClr val="bg1"/>
                </a:solidFill>
                <a:latin typeface="Montserrat" pitchFamily="2" charset="77"/>
              </a:rPr>
              <a:t>are the underground part of the fungus, like roots.</a:t>
            </a:r>
            <a:endParaRPr lang="en-US" sz="1400" dirty="0">
              <a:solidFill>
                <a:schemeClr val="bg1"/>
              </a:solidFill>
            </a:endParaRPr>
          </a:p>
        </p:txBody>
      </p:sp>
      <p:grpSp>
        <p:nvGrpSpPr>
          <p:cNvPr id="32" name="menu">
            <a:extLst>
              <a:ext uri="{FF2B5EF4-FFF2-40B4-BE49-F238E27FC236}">
                <a16:creationId xmlns:a16="http://schemas.microsoft.com/office/drawing/2014/main" id="{D3E70AA9-52A2-ED41-6FB0-646486B1E93C}"/>
              </a:ext>
            </a:extLst>
          </p:cNvPr>
          <p:cNvGrpSpPr/>
          <p:nvPr/>
        </p:nvGrpSpPr>
        <p:grpSpPr>
          <a:xfrm>
            <a:off x="11474101" y="2871719"/>
            <a:ext cx="460535" cy="1114561"/>
            <a:chOff x="151927" y="2325786"/>
            <a:chExt cx="260682" cy="630889"/>
          </a:xfrm>
        </p:grpSpPr>
        <p:sp>
          <p:nvSpPr>
            <p:cNvPr id="33" name="Rectangle: Rounded Corners 63">
              <a:extLst>
                <a:ext uri="{FF2B5EF4-FFF2-40B4-BE49-F238E27FC236}">
                  <a16:creationId xmlns:a16="http://schemas.microsoft.com/office/drawing/2014/main" id="{0F67C4C1-3630-2DF4-8D1E-4A0681A40803}"/>
                </a:ext>
              </a:extLst>
            </p:cNvPr>
            <p:cNvSpPr/>
            <p:nvPr/>
          </p:nvSpPr>
          <p:spPr>
            <a:xfrm rot="10800000">
              <a:off x="151927" y="2325786"/>
              <a:ext cx="260682" cy="630889"/>
            </a:xfrm>
            <a:prstGeom prst="roundRect">
              <a:avLst>
                <a:gd name="adj" fmla="val 50000"/>
              </a:avLst>
            </a:prstGeom>
            <a:solidFill>
              <a:srgbClr val="FBF7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highlight>
                  <a:srgbClr val="FFFF00"/>
                </a:highlight>
              </a:endParaRPr>
            </a:p>
          </p:txBody>
        </p:sp>
        <p:pic>
          <p:nvPicPr>
            <p:cNvPr id="34" name="a4">
              <a:hlinkClick r:id="" action="ppaction://hlinkshowjump?jump=nextslide"/>
              <a:extLst>
                <a:ext uri="{FF2B5EF4-FFF2-40B4-BE49-F238E27FC236}">
                  <a16:creationId xmlns:a16="http://schemas.microsoft.com/office/drawing/2014/main" id="{7EDF2310-46EB-132F-14FF-B08777A284F0}"/>
                </a:ext>
              </a:extLst>
            </p:cNvPr>
            <p:cNvPicPr>
              <a:picLocks noChangeAspect="1"/>
            </p:cNvPicPr>
            <p:nvPr/>
          </p:nvPicPr>
          <p:blipFill>
            <a:blip r:embed="rId3"/>
            <a:srcRect/>
            <a:stretch/>
          </p:blipFill>
          <p:spPr>
            <a:xfrm>
              <a:off x="204687" y="2740767"/>
              <a:ext cx="154441" cy="106747"/>
            </a:xfrm>
            <a:prstGeom prst="rect">
              <a:avLst/>
            </a:prstGeom>
          </p:spPr>
        </p:pic>
        <p:pic>
          <p:nvPicPr>
            <p:cNvPr id="35" name="a4">
              <a:hlinkClick r:id="" action="ppaction://hlinkshowjump?jump=previousslide"/>
              <a:extLst>
                <a:ext uri="{FF2B5EF4-FFF2-40B4-BE49-F238E27FC236}">
                  <a16:creationId xmlns:a16="http://schemas.microsoft.com/office/drawing/2014/main" id="{9E1BD778-B805-A3BB-D252-B8341B5C27DE}"/>
                </a:ext>
              </a:extLst>
            </p:cNvPr>
            <p:cNvPicPr>
              <a:picLocks noChangeAspect="1"/>
            </p:cNvPicPr>
            <p:nvPr/>
          </p:nvPicPr>
          <p:blipFill>
            <a:blip r:embed="rId3"/>
            <a:srcRect/>
            <a:stretch/>
          </p:blipFill>
          <p:spPr>
            <a:xfrm rot="10800000">
              <a:off x="204687" y="2434554"/>
              <a:ext cx="154441" cy="106747"/>
            </a:xfrm>
            <a:prstGeom prst="rect">
              <a:avLst/>
            </a:prstGeom>
          </p:spPr>
        </p:pic>
      </p:grpSp>
      <p:sp>
        <p:nvSpPr>
          <p:cNvPr id="23" name="cap">
            <a:extLst>
              <a:ext uri="{FF2B5EF4-FFF2-40B4-BE49-F238E27FC236}">
                <a16:creationId xmlns:a16="http://schemas.microsoft.com/office/drawing/2014/main" id="{D2111D52-3121-2ADC-2EC7-504F1F31E903}"/>
              </a:ext>
            </a:extLst>
          </p:cNvPr>
          <p:cNvSpPr/>
          <p:nvPr/>
        </p:nvSpPr>
        <p:spPr>
          <a:xfrm>
            <a:off x="7530624" y="1225831"/>
            <a:ext cx="2847189" cy="952872"/>
          </a:xfrm>
          <a:prstGeom prst="roundRect">
            <a:avLst/>
          </a:prstGeom>
          <a:solidFill>
            <a:srgbClr val="F546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1600" dirty="0">
                <a:solidFill>
                  <a:schemeClr val="bg1"/>
                </a:solidFill>
                <a:latin typeface="SZTOS MEDIUM" pitchFamily="2" charset="77"/>
                <a:ea typeface="SZTOS MEDIUM" pitchFamily="2" charset="77"/>
                <a:cs typeface="SZTOS MEDIUM" pitchFamily="2" charset="77"/>
              </a:rPr>
              <a:t>Cap</a:t>
            </a:r>
          </a:p>
          <a:p>
            <a:pPr fontAlgn="base"/>
            <a:r>
              <a:rPr lang="en-AU" sz="1400" dirty="0">
                <a:solidFill>
                  <a:schemeClr val="bg1"/>
                </a:solidFill>
                <a:latin typeface="Montserrat" pitchFamily="2" charset="77"/>
              </a:rPr>
              <a:t>is the top of the mushroom. It protects the spores. </a:t>
            </a:r>
            <a:endParaRPr lang="en-US" sz="1400" dirty="0">
              <a:solidFill>
                <a:schemeClr val="bg1"/>
              </a:solidFill>
            </a:endParaRPr>
          </a:p>
        </p:txBody>
      </p:sp>
      <p:pic>
        <p:nvPicPr>
          <p:cNvPr id="4" name="bt gills">
            <a:extLst>
              <a:ext uri="{FF2B5EF4-FFF2-40B4-BE49-F238E27FC236}">
                <a16:creationId xmlns:a16="http://schemas.microsoft.com/office/drawing/2014/main" id="{8095D3A5-7C8F-D3E1-9EE8-82BF04BACBA8}"/>
              </a:ext>
            </a:extLst>
          </p:cNvPr>
          <p:cNvPicPr>
            <a:picLocks noChangeAspect="1"/>
          </p:cNvPicPr>
          <p:nvPr/>
        </p:nvPicPr>
        <p:blipFill>
          <a:blip r:embed="rId4"/>
          <a:srcRect/>
          <a:stretch/>
        </p:blipFill>
        <p:spPr>
          <a:xfrm>
            <a:off x="5365694" y="3093623"/>
            <a:ext cx="266870" cy="268539"/>
          </a:xfrm>
          <a:prstGeom prst="rect">
            <a:avLst/>
          </a:prstGeom>
        </p:spPr>
      </p:pic>
      <p:pic>
        <p:nvPicPr>
          <p:cNvPr id="10" name="bt veil">
            <a:extLst>
              <a:ext uri="{FF2B5EF4-FFF2-40B4-BE49-F238E27FC236}">
                <a16:creationId xmlns:a16="http://schemas.microsoft.com/office/drawing/2014/main" id="{AEBBB634-FDE3-C65B-B62E-76199C913139}"/>
              </a:ext>
            </a:extLst>
          </p:cNvPr>
          <p:cNvPicPr>
            <a:picLocks noChangeAspect="1"/>
          </p:cNvPicPr>
          <p:nvPr/>
        </p:nvPicPr>
        <p:blipFill>
          <a:blip r:embed="rId4"/>
          <a:srcRect/>
          <a:stretch/>
        </p:blipFill>
        <p:spPr>
          <a:xfrm>
            <a:off x="6109354" y="3252211"/>
            <a:ext cx="266870" cy="268539"/>
          </a:xfrm>
          <a:prstGeom prst="rect">
            <a:avLst/>
          </a:prstGeom>
        </p:spPr>
      </p:pic>
      <p:pic>
        <p:nvPicPr>
          <p:cNvPr id="11" name="bt stem">
            <a:extLst>
              <a:ext uri="{FF2B5EF4-FFF2-40B4-BE49-F238E27FC236}">
                <a16:creationId xmlns:a16="http://schemas.microsoft.com/office/drawing/2014/main" id="{89F0586C-890A-C1E9-FADB-227739644EBB}"/>
              </a:ext>
            </a:extLst>
          </p:cNvPr>
          <p:cNvPicPr>
            <a:picLocks noChangeAspect="1"/>
          </p:cNvPicPr>
          <p:nvPr/>
        </p:nvPicPr>
        <p:blipFill>
          <a:blip r:embed="rId4"/>
          <a:srcRect/>
          <a:stretch/>
        </p:blipFill>
        <p:spPr>
          <a:xfrm>
            <a:off x="5716162" y="3677397"/>
            <a:ext cx="266870" cy="268539"/>
          </a:xfrm>
          <a:prstGeom prst="rect">
            <a:avLst/>
          </a:prstGeom>
        </p:spPr>
      </p:pic>
      <p:pic>
        <p:nvPicPr>
          <p:cNvPr id="12" name="bt volva">
            <a:extLst>
              <a:ext uri="{FF2B5EF4-FFF2-40B4-BE49-F238E27FC236}">
                <a16:creationId xmlns:a16="http://schemas.microsoft.com/office/drawing/2014/main" id="{FF7A7004-A58F-4002-3A54-B91320172187}"/>
              </a:ext>
            </a:extLst>
          </p:cNvPr>
          <p:cNvPicPr>
            <a:picLocks noChangeAspect="1"/>
          </p:cNvPicPr>
          <p:nvPr/>
        </p:nvPicPr>
        <p:blipFill>
          <a:blip r:embed="rId4"/>
          <a:srcRect/>
          <a:stretch/>
        </p:blipFill>
        <p:spPr>
          <a:xfrm>
            <a:off x="5632564" y="4279448"/>
            <a:ext cx="266870" cy="268539"/>
          </a:xfrm>
          <a:prstGeom prst="rect">
            <a:avLst/>
          </a:prstGeom>
        </p:spPr>
      </p:pic>
      <p:pic>
        <p:nvPicPr>
          <p:cNvPr id="13" name="bt spores">
            <a:extLst>
              <a:ext uri="{FF2B5EF4-FFF2-40B4-BE49-F238E27FC236}">
                <a16:creationId xmlns:a16="http://schemas.microsoft.com/office/drawing/2014/main" id="{178C43D5-84F6-1084-A7B7-BB37679CBDD3}"/>
              </a:ext>
            </a:extLst>
          </p:cNvPr>
          <p:cNvPicPr>
            <a:picLocks noChangeAspect="1"/>
          </p:cNvPicPr>
          <p:nvPr/>
        </p:nvPicPr>
        <p:blipFill>
          <a:blip r:embed="rId4"/>
          <a:srcRect/>
          <a:stretch/>
        </p:blipFill>
        <p:spPr>
          <a:xfrm>
            <a:off x="7089075" y="3852010"/>
            <a:ext cx="266870" cy="268539"/>
          </a:xfrm>
          <a:prstGeom prst="rect">
            <a:avLst/>
          </a:prstGeom>
        </p:spPr>
      </p:pic>
      <p:pic>
        <p:nvPicPr>
          <p:cNvPr id="14" name="bt cap">
            <a:extLst>
              <a:ext uri="{FF2B5EF4-FFF2-40B4-BE49-F238E27FC236}">
                <a16:creationId xmlns:a16="http://schemas.microsoft.com/office/drawing/2014/main" id="{1B97CAD4-604F-D486-6DE0-A2AEB8DE6A03}"/>
              </a:ext>
            </a:extLst>
          </p:cNvPr>
          <p:cNvPicPr>
            <a:picLocks noChangeAspect="1"/>
          </p:cNvPicPr>
          <p:nvPr/>
        </p:nvPicPr>
        <p:blipFill>
          <a:blip r:embed="rId4"/>
          <a:srcRect/>
          <a:stretch/>
        </p:blipFill>
        <p:spPr>
          <a:xfrm>
            <a:off x="6705321" y="2032752"/>
            <a:ext cx="266870" cy="268539"/>
          </a:xfrm>
          <a:prstGeom prst="rect">
            <a:avLst/>
          </a:prstGeom>
        </p:spPr>
      </p:pic>
      <p:pic>
        <p:nvPicPr>
          <p:cNvPr id="15" name="bt mycelium">
            <a:extLst>
              <a:ext uri="{FF2B5EF4-FFF2-40B4-BE49-F238E27FC236}">
                <a16:creationId xmlns:a16="http://schemas.microsoft.com/office/drawing/2014/main" id="{FB708F86-775D-9D4E-837E-6108DF92BBF5}"/>
              </a:ext>
            </a:extLst>
          </p:cNvPr>
          <p:cNvPicPr>
            <a:picLocks noChangeAspect="1"/>
          </p:cNvPicPr>
          <p:nvPr/>
        </p:nvPicPr>
        <p:blipFill>
          <a:blip r:embed="rId4"/>
          <a:srcRect/>
          <a:stretch/>
        </p:blipFill>
        <p:spPr>
          <a:xfrm>
            <a:off x="5820239" y="5131552"/>
            <a:ext cx="266870" cy="268539"/>
          </a:xfrm>
          <a:prstGeom prst="rect">
            <a:avLst/>
          </a:prstGeom>
        </p:spPr>
      </p:pic>
      <p:pic>
        <p:nvPicPr>
          <p:cNvPr id="16" name="reveal bt" descr="A red arrow in a white circle&#10;&#10;AI-generated content may be incorrect.">
            <a:extLst>
              <a:ext uri="{FF2B5EF4-FFF2-40B4-BE49-F238E27FC236}">
                <a16:creationId xmlns:a16="http://schemas.microsoft.com/office/drawing/2014/main" id="{7442A820-D70C-7FD6-CA28-DEFF4722CAD2}"/>
              </a:ext>
            </a:extLst>
          </p:cNvPr>
          <p:cNvPicPr>
            <a:picLocks noChangeAspect="1"/>
          </p:cNvPicPr>
          <p:nvPr/>
        </p:nvPicPr>
        <p:blipFill>
          <a:blip r:embed="rId5"/>
          <a:stretch>
            <a:fillRect/>
          </a:stretch>
        </p:blipFill>
        <p:spPr>
          <a:xfrm rot="10800000">
            <a:off x="5837695" y="7043398"/>
            <a:ext cx="516610" cy="516610"/>
          </a:xfrm>
          <a:prstGeom prst="rect">
            <a:avLst/>
          </a:prstGeom>
        </p:spPr>
      </p:pic>
      <p:sp>
        <p:nvSpPr>
          <p:cNvPr id="3" name="number">
            <a:extLst>
              <a:ext uri="{FF2B5EF4-FFF2-40B4-BE49-F238E27FC236}">
                <a16:creationId xmlns:a16="http://schemas.microsoft.com/office/drawing/2014/main" id="{7A64009F-E7CD-EC47-85B3-0D8E3C0B1EB4}"/>
              </a:ext>
            </a:extLst>
          </p:cNvPr>
          <p:cNvSpPr txBox="1">
            <a:spLocks/>
          </p:cNvSpPr>
          <p:nvPr/>
        </p:nvSpPr>
        <p:spPr>
          <a:xfrm>
            <a:off x="11177453" y="6318135"/>
            <a:ext cx="639902" cy="393600"/>
          </a:xfrm>
          <a:prstGeom prst="rect">
            <a:avLst/>
          </a:prstGeom>
          <a:no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buSzPts val="1400"/>
            </a:pPr>
            <a:fld id="{00000000-1234-1234-1234-123412341234}" type="slidenum">
              <a:rPr lang="en" sz="2000" b="1" smtClean="0">
                <a:solidFill>
                  <a:srgbClr val="B83529"/>
                </a:solidFill>
                <a:latin typeface="Sztosfixed" pitchFamily="2" charset="77"/>
                <a:ea typeface="Sztosfixed" pitchFamily="2" charset="77"/>
                <a:cs typeface="Sztosfixed" pitchFamily="2" charset="77"/>
              </a:rPr>
              <a:pPr algn="r">
                <a:buSzPts val="1400"/>
              </a:pPr>
              <a:t>5</a:t>
            </a:fld>
            <a:endParaRPr lang="en" sz="2000" b="1" dirty="0">
              <a:solidFill>
                <a:srgbClr val="B83529"/>
              </a:solidFill>
              <a:latin typeface="Sztosfixed" pitchFamily="2" charset="77"/>
              <a:ea typeface="Sztosfixed" pitchFamily="2" charset="77"/>
              <a:cs typeface="Sztosfixed" pitchFamily="2" charset="77"/>
            </a:endParaRPr>
          </a:p>
        </p:txBody>
      </p:sp>
    </p:spTree>
    <p:extLst>
      <p:ext uri="{BB962C8B-B14F-4D97-AF65-F5344CB8AC3E}">
        <p14:creationId xmlns:p14="http://schemas.microsoft.com/office/powerpoint/2010/main" val="2135192604"/>
      </p:ext>
    </p:extLst>
  </p:cSld>
  <p:clrMapOvr>
    <a:masterClrMapping/>
  </p:clrMapOvr>
  <p:transition spd="slow" advClick="0">
    <p:push dir="u"/>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8" presetClass="emph" presetSubtype="0" fill="hold" nodeType="withEffect">
                                  <p:stCondLst>
                                    <p:cond delay="0"/>
                                  </p:stCondLst>
                                  <p:childTnLst>
                                    <p:animRot by="2700000">
                                      <p:cBhvr>
                                        <p:cTn id="8" dur="250" fill="hold"/>
                                        <p:tgtEl>
                                          <p:spTgt spid="4"/>
                                        </p:tgtEl>
                                        <p:attrNameLst>
                                          <p:attrName>r</p:attrName>
                                        </p:attrNameLst>
                                      </p:cBhvr>
                                    </p:animRo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26"/>
                                        </p:tgtEl>
                                        <p:attrNameLst>
                                          <p:attrName>style.visibility</p:attrName>
                                        </p:attrNameLst>
                                      </p:cBhvr>
                                      <p:to>
                                        <p:strVal val="hidden"/>
                                      </p:to>
                                    </p:set>
                                  </p:childTnLst>
                                </p:cTn>
                              </p:par>
                              <p:par>
                                <p:cTn id="13" presetID="8" presetClass="emph" presetSubtype="0" fill="hold" nodeType="withEffect">
                                  <p:stCondLst>
                                    <p:cond delay="0"/>
                                  </p:stCondLst>
                                  <p:childTnLst>
                                    <p:animRot by="-2700000">
                                      <p:cBhvr>
                                        <p:cTn id="14" dur="250" fill="hold"/>
                                        <p:tgtEl>
                                          <p:spTgt spid="4"/>
                                        </p:tgtEl>
                                        <p:attrNameLst>
                                          <p:attrName>r</p:attrName>
                                        </p:attrNameLst>
                                      </p:cBhvr>
                                    </p:animRot>
                                  </p:childTnLst>
                                </p:cTn>
                              </p:par>
                            </p:childTnLst>
                          </p:cTn>
                        </p:par>
                      </p:childTnLst>
                    </p:cTn>
                  </p:par>
                </p:childTnLst>
              </p:cTn>
              <p:nextCondLst>
                <p:cond evt="onClick" delay="0">
                  <p:tgtEl>
                    <p:spTgt spid="4"/>
                  </p:tgtEl>
                </p:cond>
              </p:nextCondLst>
            </p:seq>
            <p:seq concurrent="1" nextAc="seek">
              <p:cTn id="15" restart="whenNotActive" fill="hold" evtFilter="cancelBubble" nodeType="interactiveSeq">
                <p:stCondLst>
                  <p:cond evt="onClick" delay="0">
                    <p:tgtEl>
                      <p:spTgt spid="10"/>
                    </p:tgtEl>
                  </p:cond>
                </p:stCondLst>
                <p:endSync evt="end" delay="0">
                  <p:rtn val="all"/>
                </p:endSync>
                <p:childTnLst>
                  <p:par>
                    <p:cTn id="16" fill="hold">
                      <p:stCondLst>
                        <p:cond delay="0"/>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4"/>
                                        </p:tgtEl>
                                        <p:attrNameLst>
                                          <p:attrName>style.visibility</p:attrName>
                                        </p:attrNameLst>
                                      </p:cBhvr>
                                      <p:to>
                                        <p:strVal val="visible"/>
                                      </p:to>
                                    </p:set>
                                  </p:childTnLst>
                                </p:cTn>
                              </p:par>
                              <p:par>
                                <p:cTn id="20" presetID="8" presetClass="emph" presetSubtype="0" fill="hold" nodeType="withEffect">
                                  <p:stCondLst>
                                    <p:cond delay="0"/>
                                  </p:stCondLst>
                                  <p:childTnLst>
                                    <p:animRot by="2700000">
                                      <p:cBhvr>
                                        <p:cTn id="21" dur="250" fill="hold"/>
                                        <p:tgtEl>
                                          <p:spTgt spid="10"/>
                                        </p:tgtEl>
                                        <p:attrNameLst>
                                          <p:attrName>r</p:attrName>
                                        </p:attrNameLst>
                                      </p:cBhvr>
                                    </p:animRot>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grpId="1" nodeType="clickEffect">
                                  <p:stCondLst>
                                    <p:cond delay="0"/>
                                  </p:stCondLst>
                                  <p:childTnLst>
                                    <p:set>
                                      <p:cBhvr>
                                        <p:cTn id="25" dur="1" fill="hold">
                                          <p:stCondLst>
                                            <p:cond delay="0"/>
                                          </p:stCondLst>
                                        </p:cTn>
                                        <p:tgtEl>
                                          <p:spTgt spid="24"/>
                                        </p:tgtEl>
                                        <p:attrNameLst>
                                          <p:attrName>style.visibility</p:attrName>
                                        </p:attrNameLst>
                                      </p:cBhvr>
                                      <p:to>
                                        <p:strVal val="hidden"/>
                                      </p:to>
                                    </p:set>
                                  </p:childTnLst>
                                </p:cTn>
                              </p:par>
                              <p:par>
                                <p:cTn id="26" presetID="8" presetClass="emph" presetSubtype="0" fill="hold" nodeType="withEffect">
                                  <p:stCondLst>
                                    <p:cond delay="0"/>
                                  </p:stCondLst>
                                  <p:childTnLst>
                                    <p:animRot by="-2700000">
                                      <p:cBhvr>
                                        <p:cTn id="27" dur="250" fill="hold"/>
                                        <p:tgtEl>
                                          <p:spTgt spid="10"/>
                                        </p:tgtEl>
                                        <p:attrNameLst>
                                          <p:attrName>r</p:attrName>
                                        </p:attrNameLst>
                                      </p:cBhvr>
                                    </p:animRot>
                                  </p:childTnLst>
                                </p:cTn>
                              </p:par>
                            </p:childTnLst>
                          </p:cTn>
                        </p:par>
                      </p:childTnLst>
                    </p:cTn>
                  </p:par>
                </p:childTnLst>
              </p:cTn>
              <p:nextCondLst>
                <p:cond evt="onClick" delay="0">
                  <p:tgtEl>
                    <p:spTgt spid="10"/>
                  </p:tgtEl>
                </p:cond>
              </p:nextCondLst>
            </p:seq>
            <p:seq concurrent="1" nextAc="seek">
              <p:cTn id="28" restart="whenNotActive" fill="hold" evtFilter="cancelBubble" nodeType="interactiveSeq">
                <p:stCondLst>
                  <p:cond evt="onClick" delay="0">
                    <p:tgtEl>
                      <p:spTgt spid="11"/>
                    </p:tgtEl>
                  </p:cond>
                </p:stCondLst>
                <p:endSync evt="end" delay="0">
                  <p:rtn val="all"/>
                </p:endSync>
                <p:childTnLst>
                  <p:par>
                    <p:cTn id="29" fill="hold">
                      <p:stCondLst>
                        <p:cond delay="0"/>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par>
                                <p:cTn id="33" presetID="8" presetClass="emph" presetSubtype="0" fill="hold" nodeType="withEffect">
                                  <p:stCondLst>
                                    <p:cond delay="0"/>
                                  </p:stCondLst>
                                  <p:childTnLst>
                                    <p:animRot by="2700000">
                                      <p:cBhvr>
                                        <p:cTn id="34" dur="250" fill="hold"/>
                                        <p:tgtEl>
                                          <p:spTgt spid="11"/>
                                        </p:tgtEl>
                                        <p:attrNameLst>
                                          <p:attrName>r</p:attrName>
                                        </p:attrNameLst>
                                      </p:cBhvr>
                                    </p:animRo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27"/>
                                        </p:tgtEl>
                                        <p:attrNameLst>
                                          <p:attrName>style.visibility</p:attrName>
                                        </p:attrNameLst>
                                      </p:cBhvr>
                                      <p:to>
                                        <p:strVal val="hidden"/>
                                      </p:to>
                                    </p:set>
                                  </p:childTnLst>
                                </p:cTn>
                              </p:par>
                              <p:par>
                                <p:cTn id="39" presetID="8" presetClass="emph" presetSubtype="0" fill="hold" nodeType="withEffect">
                                  <p:stCondLst>
                                    <p:cond delay="0"/>
                                  </p:stCondLst>
                                  <p:childTnLst>
                                    <p:animRot by="-2700000">
                                      <p:cBhvr>
                                        <p:cTn id="40" dur="250" fill="hold"/>
                                        <p:tgtEl>
                                          <p:spTgt spid="11"/>
                                        </p:tgtEl>
                                        <p:attrNameLst>
                                          <p:attrName>r</p:attrName>
                                        </p:attrNameLst>
                                      </p:cBhvr>
                                    </p:animRot>
                                  </p:childTnLst>
                                </p:cTn>
                              </p:par>
                            </p:childTnLst>
                          </p:cTn>
                        </p:par>
                      </p:childTnLst>
                    </p:cTn>
                  </p:par>
                </p:childTnLst>
              </p:cTn>
              <p:nextCondLst>
                <p:cond evt="onClick" delay="0">
                  <p:tgtEl>
                    <p:spTgt spid="11"/>
                  </p:tgtEl>
                </p:cond>
              </p:nextCondLst>
            </p:seq>
            <p:seq concurrent="1" nextAc="seek">
              <p:cTn id="41" restart="whenNotActive" fill="hold" evtFilter="cancelBubble" nodeType="interactiveSeq">
                <p:stCondLst>
                  <p:cond evt="onClick" delay="0">
                    <p:tgtEl>
                      <p:spTgt spid="12"/>
                    </p:tgtEl>
                  </p:cond>
                </p:stCondLst>
                <p:endSync evt="end" delay="0">
                  <p:rtn val="all"/>
                </p:endSync>
                <p:childTnLst>
                  <p:par>
                    <p:cTn id="42" fill="hold">
                      <p:stCondLst>
                        <p:cond delay="0"/>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30"/>
                                        </p:tgtEl>
                                        <p:attrNameLst>
                                          <p:attrName>style.visibility</p:attrName>
                                        </p:attrNameLst>
                                      </p:cBhvr>
                                      <p:to>
                                        <p:strVal val="visible"/>
                                      </p:to>
                                    </p:set>
                                  </p:childTnLst>
                                </p:cTn>
                              </p:par>
                              <p:par>
                                <p:cTn id="46" presetID="8" presetClass="emph" presetSubtype="0" fill="hold" nodeType="withEffect">
                                  <p:stCondLst>
                                    <p:cond delay="0"/>
                                  </p:stCondLst>
                                  <p:childTnLst>
                                    <p:animRot by="2700000">
                                      <p:cBhvr>
                                        <p:cTn id="47" dur="250" fill="hold"/>
                                        <p:tgtEl>
                                          <p:spTgt spid="12"/>
                                        </p:tgtEl>
                                        <p:attrNameLst>
                                          <p:attrName>r</p:attrName>
                                        </p:attrNameLst>
                                      </p:cBhvr>
                                    </p:animRot>
                                  </p:childTnLst>
                                </p:cTn>
                              </p:par>
                            </p:childTnLst>
                          </p:cTn>
                        </p:par>
                      </p:childTnLst>
                    </p:cTn>
                  </p:par>
                  <p:par>
                    <p:cTn id="48" fill="hold">
                      <p:stCondLst>
                        <p:cond delay="indefinite"/>
                      </p:stCondLst>
                      <p:childTnLst>
                        <p:par>
                          <p:cTn id="49" fill="hold">
                            <p:stCondLst>
                              <p:cond delay="0"/>
                            </p:stCondLst>
                            <p:childTnLst>
                              <p:par>
                                <p:cTn id="50" presetID="1" presetClass="exit" presetSubtype="0" fill="hold" grpId="1" nodeType="clickEffect">
                                  <p:stCondLst>
                                    <p:cond delay="0"/>
                                  </p:stCondLst>
                                  <p:childTnLst>
                                    <p:set>
                                      <p:cBhvr>
                                        <p:cTn id="51" dur="1" fill="hold">
                                          <p:stCondLst>
                                            <p:cond delay="0"/>
                                          </p:stCondLst>
                                        </p:cTn>
                                        <p:tgtEl>
                                          <p:spTgt spid="30"/>
                                        </p:tgtEl>
                                        <p:attrNameLst>
                                          <p:attrName>style.visibility</p:attrName>
                                        </p:attrNameLst>
                                      </p:cBhvr>
                                      <p:to>
                                        <p:strVal val="hidden"/>
                                      </p:to>
                                    </p:set>
                                  </p:childTnLst>
                                </p:cTn>
                              </p:par>
                              <p:par>
                                <p:cTn id="52" presetID="8" presetClass="emph" presetSubtype="0" fill="hold" nodeType="withEffect">
                                  <p:stCondLst>
                                    <p:cond delay="0"/>
                                  </p:stCondLst>
                                  <p:childTnLst>
                                    <p:animRot by="-2700000">
                                      <p:cBhvr>
                                        <p:cTn id="53" dur="250" fill="hold"/>
                                        <p:tgtEl>
                                          <p:spTgt spid="12"/>
                                        </p:tgtEl>
                                        <p:attrNameLst>
                                          <p:attrName>r</p:attrName>
                                        </p:attrNameLst>
                                      </p:cBhvr>
                                    </p:animRot>
                                  </p:childTnLst>
                                </p:cTn>
                              </p:par>
                            </p:childTnLst>
                          </p:cTn>
                        </p:par>
                      </p:childTnLst>
                    </p:cTn>
                  </p:par>
                </p:childTnLst>
              </p:cTn>
              <p:nextCondLst>
                <p:cond evt="onClick" delay="0">
                  <p:tgtEl>
                    <p:spTgt spid="12"/>
                  </p:tgtEl>
                </p:cond>
              </p:nextCondLst>
            </p:seq>
            <p:seq concurrent="1" nextAc="seek">
              <p:cTn id="54" restart="whenNotActive" fill="hold" evtFilter="cancelBubble" nodeType="interactiveSeq">
                <p:stCondLst>
                  <p:cond evt="onClick" delay="0">
                    <p:tgtEl>
                      <p:spTgt spid="13"/>
                    </p:tgtEl>
                  </p:cond>
                </p:stCondLst>
                <p:endSync evt="end" delay="0">
                  <p:rtn val="all"/>
                </p:endSync>
                <p:childTnLst>
                  <p:par>
                    <p:cTn id="55" fill="hold">
                      <p:stCondLst>
                        <p:cond delay="0"/>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5"/>
                                        </p:tgtEl>
                                        <p:attrNameLst>
                                          <p:attrName>style.visibility</p:attrName>
                                        </p:attrNameLst>
                                      </p:cBhvr>
                                      <p:to>
                                        <p:strVal val="visible"/>
                                      </p:to>
                                    </p:set>
                                  </p:childTnLst>
                                </p:cTn>
                              </p:par>
                              <p:par>
                                <p:cTn id="59" presetID="8" presetClass="emph" presetSubtype="0" fill="hold" nodeType="withEffect">
                                  <p:stCondLst>
                                    <p:cond delay="0"/>
                                  </p:stCondLst>
                                  <p:childTnLst>
                                    <p:animRot by="2700000">
                                      <p:cBhvr>
                                        <p:cTn id="60" dur="250" fill="hold"/>
                                        <p:tgtEl>
                                          <p:spTgt spid="13"/>
                                        </p:tgtEl>
                                        <p:attrNameLst>
                                          <p:attrName>r</p:attrName>
                                        </p:attrNameLst>
                                      </p:cBhvr>
                                    </p:animRot>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grpId="1" nodeType="clickEffect">
                                  <p:stCondLst>
                                    <p:cond delay="0"/>
                                  </p:stCondLst>
                                  <p:childTnLst>
                                    <p:set>
                                      <p:cBhvr>
                                        <p:cTn id="64" dur="1" fill="hold">
                                          <p:stCondLst>
                                            <p:cond delay="0"/>
                                          </p:stCondLst>
                                        </p:cTn>
                                        <p:tgtEl>
                                          <p:spTgt spid="25"/>
                                        </p:tgtEl>
                                        <p:attrNameLst>
                                          <p:attrName>style.visibility</p:attrName>
                                        </p:attrNameLst>
                                      </p:cBhvr>
                                      <p:to>
                                        <p:strVal val="hidden"/>
                                      </p:to>
                                    </p:set>
                                  </p:childTnLst>
                                </p:cTn>
                              </p:par>
                              <p:par>
                                <p:cTn id="65" presetID="8" presetClass="emph" presetSubtype="0" fill="hold" nodeType="withEffect">
                                  <p:stCondLst>
                                    <p:cond delay="0"/>
                                  </p:stCondLst>
                                  <p:childTnLst>
                                    <p:animRot by="-2700000">
                                      <p:cBhvr>
                                        <p:cTn id="66" dur="250" fill="hold"/>
                                        <p:tgtEl>
                                          <p:spTgt spid="13"/>
                                        </p:tgtEl>
                                        <p:attrNameLst>
                                          <p:attrName>r</p:attrName>
                                        </p:attrNameLst>
                                      </p:cBhvr>
                                    </p:animRot>
                                  </p:childTnLst>
                                </p:cTn>
                              </p:par>
                            </p:childTnLst>
                          </p:cTn>
                        </p:par>
                      </p:childTnLst>
                    </p:cTn>
                  </p:par>
                </p:childTnLst>
              </p:cTn>
              <p:nextCondLst>
                <p:cond evt="onClick" delay="0">
                  <p:tgtEl>
                    <p:spTgt spid="13"/>
                  </p:tgtEl>
                </p:cond>
              </p:nextCondLst>
            </p:seq>
            <p:seq concurrent="1" nextAc="seek">
              <p:cTn id="67" restart="whenNotActive" fill="hold" evtFilter="cancelBubble" nodeType="interactiveSeq">
                <p:stCondLst>
                  <p:cond evt="onClick" delay="0">
                    <p:tgtEl>
                      <p:spTgt spid="14"/>
                    </p:tgtEl>
                  </p:cond>
                </p:stCondLst>
                <p:endSync evt="end" delay="0">
                  <p:rtn val="all"/>
                </p:endSync>
                <p:childTnLst>
                  <p:par>
                    <p:cTn id="68" fill="hold">
                      <p:stCondLst>
                        <p:cond delay="0"/>
                      </p:stCondLst>
                      <p:childTnLst>
                        <p:par>
                          <p:cTn id="69" fill="hold">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23"/>
                                        </p:tgtEl>
                                        <p:attrNameLst>
                                          <p:attrName>style.visibility</p:attrName>
                                        </p:attrNameLst>
                                      </p:cBhvr>
                                      <p:to>
                                        <p:strVal val="visible"/>
                                      </p:to>
                                    </p:set>
                                  </p:childTnLst>
                                </p:cTn>
                              </p:par>
                              <p:par>
                                <p:cTn id="72" presetID="8" presetClass="emph" presetSubtype="0" fill="hold" nodeType="withEffect">
                                  <p:stCondLst>
                                    <p:cond delay="0"/>
                                  </p:stCondLst>
                                  <p:childTnLst>
                                    <p:animRot by="2700000">
                                      <p:cBhvr>
                                        <p:cTn id="73" dur="250" fill="hold"/>
                                        <p:tgtEl>
                                          <p:spTgt spid="14"/>
                                        </p:tgtEl>
                                        <p:attrNameLst>
                                          <p:attrName>r</p:attrName>
                                        </p:attrNameLst>
                                      </p:cBhvr>
                                    </p:animRot>
                                  </p:childTnLst>
                                </p:cTn>
                              </p:par>
                            </p:childTnLst>
                          </p:cTn>
                        </p:par>
                      </p:childTnLst>
                    </p:cTn>
                  </p:par>
                  <p:par>
                    <p:cTn id="74" fill="hold">
                      <p:stCondLst>
                        <p:cond delay="indefinite"/>
                      </p:stCondLst>
                      <p:childTnLst>
                        <p:par>
                          <p:cTn id="75" fill="hold">
                            <p:stCondLst>
                              <p:cond delay="0"/>
                            </p:stCondLst>
                            <p:childTnLst>
                              <p:par>
                                <p:cTn id="76" presetID="1" presetClass="exit" presetSubtype="0" fill="hold" grpId="1" nodeType="clickEffect">
                                  <p:stCondLst>
                                    <p:cond delay="0"/>
                                  </p:stCondLst>
                                  <p:childTnLst>
                                    <p:set>
                                      <p:cBhvr>
                                        <p:cTn id="77" dur="1" fill="hold">
                                          <p:stCondLst>
                                            <p:cond delay="0"/>
                                          </p:stCondLst>
                                        </p:cTn>
                                        <p:tgtEl>
                                          <p:spTgt spid="23"/>
                                        </p:tgtEl>
                                        <p:attrNameLst>
                                          <p:attrName>style.visibility</p:attrName>
                                        </p:attrNameLst>
                                      </p:cBhvr>
                                      <p:to>
                                        <p:strVal val="hidden"/>
                                      </p:to>
                                    </p:set>
                                  </p:childTnLst>
                                </p:cTn>
                              </p:par>
                              <p:par>
                                <p:cTn id="78" presetID="8" presetClass="emph" presetSubtype="0" fill="hold" nodeType="withEffect">
                                  <p:stCondLst>
                                    <p:cond delay="0"/>
                                  </p:stCondLst>
                                  <p:childTnLst>
                                    <p:animRot by="-2700000">
                                      <p:cBhvr>
                                        <p:cTn id="79" dur="250" fill="hold"/>
                                        <p:tgtEl>
                                          <p:spTgt spid="14"/>
                                        </p:tgtEl>
                                        <p:attrNameLst>
                                          <p:attrName>r</p:attrName>
                                        </p:attrNameLst>
                                      </p:cBhvr>
                                    </p:animRot>
                                  </p:childTnLst>
                                </p:cTn>
                              </p:par>
                            </p:childTnLst>
                          </p:cTn>
                        </p:par>
                      </p:childTnLst>
                    </p:cTn>
                  </p:par>
                </p:childTnLst>
              </p:cTn>
              <p:nextCondLst>
                <p:cond evt="onClick" delay="0">
                  <p:tgtEl>
                    <p:spTgt spid="14"/>
                  </p:tgtEl>
                </p:cond>
              </p:nextCondLst>
            </p:seq>
            <p:seq concurrent="1" nextAc="seek">
              <p:cTn id="80" restart="whenNotActive" fill="hold" evtFilter="cancelBubble" nodeType="interactiveSeq">
                <p:stCondLst>
                  <p:cond evt="onClick" delay="0">
                    <p:tgtEl>
                      <p:spTgt spid="15"/>
                    </p:tgtEl>
                  </p:cond>
                </p:stCondLst>
                <p:endSync evt="end" delay="0">
                  <p:rtn val="all"/>
                </p:endSync>
                <p:childTnLst>
                  <p:par>
                    <p:cTn id="81" fill="hold">
                      <p:stCondLst>
                        <p:cond delay="0"/>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31"/>
                                        </p:tgtEl>
                                        <p:attrNameLst>
                                          <p:attrName>style.visibility</p:attrName>
                                        </p:attrNameLst>
                                      </p:cBhvr>
                                      <p:to>
                                        <p:strVal val="visible"/>
                                      </p:to>
                                    </p:set>
                                  </p:childTnLst>
                                </p:cTn>
                              </p:par>
                              <p:par>
                                <p:cTn id="85" presetID="8" presetClass="emph" presetSubtype="0" fill="hold" nodeType="withEffect">
                                  <p:stCondLst>
                                    <p:cond delay="0"/>
                                  </p:stCondLst>
                                  <p:childTnLst>
                                    <p:animRot by="2700000">
                                      <p:cBhvr>
                                        <p:cTn id="86" dur="250" fill="hold"/>
                                        <p:tgtEl>
                                          <p:spTgt spid="15"/>
                                        </p:tgtEl>
                                        <p:attrNameLst>
                                          <p:attrName>r</p:attrName>
                                        </p:attrNameLst>
                                      </p:cBhvr>
                                    </p:animRo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grpId="1" nodeType="clickEffect">
                                  <p:stCondLst>
                                    <p:cond delay="0"/>
                                  </p:stCondLst>
                                  <p:childTnLst>
                                    <p:set>
                                      <p:cBhvr>
                                        <p:cTn id="90" dur="1" fill="hold">
                                          <p:stCondLst>
                                            <p:cond delay="0"/>
                                          </p:stCondLst>
                                        </p:cTn>
                                        <p:tgtEl>
                                          <p:spTgt spid="31"/>
                                        </p:tgtEl>
                                        <p:attrNameLst>
                                          <p:attrName>style.visibility</p:attrName>
                                        </p:attrNameLst>
                                      </p:cBhvr>
                                      <p:to>
                                        <p:strVal val="hidden"/>
                                      </p:to>
                                    </p:set>
                                  </p:childTnLst>
                                </p:cTn>
                              </p:par>
                              <p:par>
                                <p:cTn id="91" presetID="8" presetClass="emph" presetSubtype="0" fill="hold" nodeType="withEffect">
                                  <p:stCondLst>
                                    <p:cond delay="0"/>
                                  </p:stCondLst>
                                  <p:childTnLst>
                                    <p:animRot by="-2700000">
                                      <p:cBhvr>
                                        <p:cTn id="92" dur="250" fill="hold"/>
                                        <p:tgtEl>
                                          <p:spTgt spid="15"/>
                                        </p:tgtEl>
                                        <p:attrNameLst>
                                          <p:attrName>r</p:attrName>
                                        </p:attrNameLst>
                                      </p:cBhvr>
                                    </p:animRot>
                                  </p:childTnLst>
                                </p:cTn>
                              </p:par>
                            </p:childTnLst>
                          </p:cTn>
                        </p:par>
                      </p:childTnLst>
                    </p:cTn>
                  </p:par>
                </p:childTnLst>
              </p:cTn>
              <p:nextCondLst>
                <p:cond evt="onClick" delay="0">
                  <p:tgtEl>
                    <p:spTgt spid="15"/>
                  </p:tgtEl>
                </p:cond>
              </p:nextCondLst>
            </p:seq>
          </p:childTnLst>
        </p:cTn>
      </p:par>
    </p:tnLst>
    <p:bldLst>
      <p:bldP spid="24" grpId="0" animBg="1"/>
      <p:bldP spid="24" grpId="1" animBg="1"/>
      <p:bldP spid="25" grpId="0" animBg="1"/>
      <p:bldP spid="25" grpId="1" animBg="1"/>
      <p:bldP spid="26" grpId="0" animBg="1"/>
      <p:bldP spid="26" grpId="1" animBg="1"/>
      <p:bldP spid="27" grpId="0" animBg="1"/>
      <p:bldP spid="27" grpId="1" animBg="1"/>
      <p:bldP spid="30" grpId="0" animBg="1"/>
      <p:bldP spid="30" grpId="1" animBg="1"/>
      <p:bldP spid="31" grpId="0" animBg="1"/>
      <p:bldP spid="31" grpId="1" animBg="1"/>
      <p:bldP spid="23" grpId="0" animBg="1"/>
      <p:bldP spid="23"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5796B4-1532-2AEB-3C38-0EBB587D35C2}"/>
              </a:ext>
            </a:extLst>
          </p:cNvPr>
          <p:cNvSpPr txBox="1">
            <a:spLocks/>
          </p:cNvSpPr>
          <p:nvPr/>
        </p:nvSpPr>
        <p:spPr>
          <a:xfrm>
            <a:off x="1869125" y="352331"/>
            <a:ext cx="8782758" cy="5509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rgbClr val="9B2242"/>
                </a:solidFill>
                <a:latin typeface="Sztosfixed" pitchFamily="2" charset="77"/>
                <a:ea typeface="Sztosfixed" pitchFamily="2" charset="77"/>
                <a:cs typeface="Sztosfixed" pitchFamily="2" charset="77"/>
              </a:rPr>
              <a:t>Are Mushrooms Plants?</a:t>
            </a:r>
          </a:p>
        </p:txBody>
      </p:sp>
      <p:sp>
        <p:nvSpPr>
          <p:cNvPr id="14" name="Oval 13">
            <a:extLst>
              <a:ext uri="{FF2B5EF4-FFF2-40B4-BE49-F238E27FC236}">
                <a16:creationId xmlns:a16="http://schemas.microsoft.com/office/drawing/2014/main" id="{6A2D784B-F43A-80DA-0638-691E9838A905}"/>
              </a:ext>
            </a:extLst>
          </p:cNvPr>
          <p:cNvSpPr/>
          <p:nvPr/>
        </p:nvSpPr>
        <p:spPr>
          <a:xfrm>
            <a:off x="10035026" y="5842696"/>
            <a:ext cx="1233715" cy="252845"/>
          </a:xfrm>
          <a:prstGeom prst="ellipse">
            <a:avLst/>
          </a:prstGeom>
          <a:solidFill>
            <a:srgbClr val="2F7A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0" name="Picture 19" descr="Cartoon mushroom with green eyes&#10;&#10;AI-generated content may be incorrect.">
            <a:extLst>
              <a:ext uri="{FF2B5EF4-FFF2-40B4-BE49-F238E27FC236}">
                <a16:creationId xmlns:a16="http://schemas.microsoft.com/office/drawing/2014/main" id="{A54B9551-CE05-AB7A-CC4F-BDDA53C63CF4}"/>
              </a:ext>
            </a:extLst>
          </p:cNvPr>
          <p:cNvPicPr>
            <a:picLocks noChangeAspect="1"/>
          </p:cNvPicPr>
          <p:nvPr/>
        </p:nvPicPr>
        <p:blipFill>
          <a:blip r:embed="rId3"/>
          <a:srcRect l="16818" t="22429" r="19605"/>
          <a:stretch>
            <a:fillRect/>
          </a:stretch>
        </p:blipFill>
        <p:spPr>
          <a:xfrm>
            <a:off x="9486099" y="3733950"/>
            <a:ext cx="2247656" cy="2468136"/>
          </a:xfrm>
          <a:prstGeom prst="rect">
            <a:avLst/>
          </a:prstGeom>
        </p:spPr>
      </p:pic>
      <p:grpSp>
        <p:nvGrpSpPr>
          <p:cNvPr id="16" name="menu">
            <a:extLst>
              <a:ext uri="{FF2B5EF4-FFF2-40B4-BE49-F238E27FC236}">
                <a16:creationId xmlns:a16="http://schemas.microsoft.com/office/drawing/2014/main" id="{FEC8908D-A4C1-D25E-277C-AAF9B86255F2}"/>
              </a:ext>
            </a:extLst>
          </p:cNvPr>
          <p:cNvGrpSpPr/>
          <p:nvPr/>
        </p:nvGrpSpPr>
        <p:grpSpPr>
          <a:xfrm>
            <a:off x="11474101" y="2871719"/>
            <a:ext cx="460535" cy="1114561"/>
            <a:chOff x="151927" y="2325786"/>
            <a:chExt cx="260682" cy="630889"/>
          </a:xfrm>
        </p:grpSpPr>
        <p:sp>
          <p:nvSpPr>
            <p:cNvPr id="17" name="Rectangle: Rounded Corners 63">
              <a:extLst>
                <a:ext uri="{FF2B5EF4-FFF2-40B4-BE49-F238E27FC236}">
                  <a16:creationId xmlns:a16="http://schemas.microsoft.com/office/drawing/2014/main" id="{C2E897BB-D397-C2A6-B458-F844860682B1}"/>
                </a:ext>
              </a:extLst>
            </p:cNvPr>
            <p:cNvSpPr/>
            <p:nvPr/>
          </p:nvSpPr>
          <p:spPr>
            <a:xfrm rot="10800000">
              <a:off x="151927" y="2325786"/>
              <a:ext cx="260682" cy="630889"/>
            </a:xfrm>
            <a:prstGeom prst="roundRect">
              <a:avLst>
                <a:gd name="adj" fmla="val 50000"/>
              </a:avLst>
            </a:prstGeom>
            <a:solidFill>
              <a:srgbClr val="FBF7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highlight>
                  <a:srgbClr val="FFFF00"/>
                </a:highlight>
              </a:endParaRPr>
            </a:p>
          </p:txBody>
        </p:sp>
        <p:pic>
          <p:nvPicPr>
            <p:cNvPr id="18" name="a4">
              <a:hlinkClick r:id="" action="ppaction://hlinkshowjump?jump=nextslide"/>
              <a:extLst>
                <a:ext uri="{FF2B5EF4-FFF2-40B4-BE49-F238E27FC236}">
                  <a16:creationId xmlns:a16="http://schemas.microsoft.com/office/drawing/2014/main" id="{FF5C6F02-B8A8-C7E8-530A-0731A4093705}"/>
                </a:ext>
              </a:extLst>
            </p:cNvPr>
            <p:cNvPicPr>
              <a:picLocks noChangeAspect="1"/>
            </p:cNvPicPr>
            <p:nvPr/>
          </p:nvPicPr>
          <p:blipFill>
            <a:blip r:embed="rId4"/>
            <a:srcRect/>
            <a:stretch/>
          </p:blipFill>
          <p:spPr>
            <a:xfrm>
              <a:off x="204687" y="2740767"/>
              <a:ext cx="154441" cy="106747"/>
            </a:xfrm>
            <a:prstGeom prst="rect">
              <a:avLst/>
            </a:prstGeom>
          </p:spPr>
        </p:pic>
        <p:pic>
          <p:nvPicPr>
            <p:cNvPr id="19" name="a4">
              <a:hlinkClick r:id="" action="ppaction://hlinkshowjump?jump=previousslide"/>
              <a:extLst>
                <a:ext uri="{FF2B5EF4-FFF2-40B4-BE49-F238E27FC236}">
                  <a16:creationId xmlns:a16="http://schemas.microsoft.com/office/drawing/2014/main" id="{594680A1-1890-4978-4E89-6147F2D93FE1}"/>
                </a:ext>
              </a:extLst>
            </p:cNvPr>
            <p:cNvPicPr>
              <a:picLocks noChangeAspect="1"/>
            </p:cNvPicPr>
            <p:nvPr/>
          </p:nvPicPr>
          <p:blipFill>
            <a:blip r:embed="rId4"/>
            <a:srcRect/>
            <a:stretch/>
          </p:blipFill>
          <p:spPr>
            <a:xfrm rot="10800000">
              <a:off x="204687" y="2434554"/>
              <a:ext cx="154441" cy="106747"/>
            </a:xfrm>
            <a:prstGeom prst="rect">
              <a:avLst/>
            </a:prstGeom>
          </p:spPr>
        </p:pic>
      </p:grpSp>
      <p:grpSp>
        <p:nvGrpSpPr>
          <p:cNvPr id="8" name="pop up">
            <a:extLst>
              <a:ext uri="{FF2B5EF4-FFF2-40B4-BE49-F238E27FC236}">
                <a16:creationId xmlns:a16="http://schemas.microsoft.com/office/drawing/2014/main" id="{19D813C3-7642-DCE9-F664-5C61582C2BA3}"/>
              </a:ext>
            </a:extLst>
          </p:cNvPr>
          <p:cNvGrpSpPr/>
          <p:nvPr/>
        </p:nvGrpSpPr>
        <p:grpSpPr>
          <a:xfrm>
            <a:off x="9020868" y="1522550"/>
            <a:ext cx="2295939" cy="2270881"/>
            <a:chOff x="7957115" y="2183843"/>
            <a:chExt cx="2295939" cy="2270881"/>
          </a:xfrm>
        </p:grpSpPr>
        <p:pic>
          <p:nvPicPr>
            <p:cNvPr id="7" name="Picture 6" descr="A red oval with black background&#10;&#10;AI-generated content may be incorrect.">
              <a:extLst>
                <a:ext uri="{FF2B5EF4-FFF2-40B4-BE49-F238E27FC236}">
                  <a16:creationId xmlns:a16="http://schemas.microsoft.com/office/drawing/2014/main" id="{AE4C28A6-AA86-2F9B-BD12-E44899522258}"/>
                </a:ext>
              </a:extLst>
            </p:cNvPr>
            <p:cNvPicPr>
              <a:picLocks noChangeAspect="1"/>
            </p:cNvPicPr>
            <p:nvPr/>
          </p:nvPicPr>
          <p:blipFill>
            <a:blip r:embed="rId5"/>
            <a:stretch>
              <a:fillRect/>
            </a:stretch>
          </p:blipFill>
          <p:spPr>
            <a:xfrm rot="20799773" flipH="1">
              <a:off x="7957115" y="2183843"/>
              <a:ext cx="2295939" cy="2141726"/>
            </a:xfrm>
            <a:prstGeom prst="rect">
              <a:avLst/>
            </a:prstGeom>
          </p:spPr>
        </p:pic>
        <p:sp>
          <p:nvSpPr>
            <p:cNvPr id="13" name="Triangle 12">
              <a:extLst>
                <a:ext uri="{FF2B5EF4-FFF2-40B4-BE49-F238E27FC236}">
                  <a16:creationId xmlns:a16="http://schemas.microsoft.com/office/drawing/2014/main" id="{17D5C215-ED6E-E7A2-8362-8BF90E9C5327}"/>
                </a:ext>
              </a:extLst>
            </p:cNvPr>
            <p:cNvSpPr/>
            <p:nvPr/>
          </p:nvSpPr>
          <p:spPr>
            <a:xfrm rot="9488669">
              <a:off x="9335883" y="3861444"/>
              <a:ext cx="688205" cy="593280"/>
            </a:xfrm>
            <a:prstGeom prst="triangle">
              <a:avLst/>
            </a:prstGeom>
            <a:solidFill>
              <a:srgbClr val="9B22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D6068777-E5DF-A754-0844-03249CD8CAF9}"/>
                </a:ext>
              </a:extLst>
            </p:cNvPr>
            <p:cNvSpPr txBox="1"/>
            <p:nvPr/>
          </p:nvSpPr>
          <p:spPr>
            <a:xfrm>
              <a:off x="8185399" y="2581280"/>
              <a:ext cx="2038665" cy="1323439"/>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AU" sz="1400" dirty="0">
                  <a:solidFill>
                    <a:schemeClr val="bg1"/>
                  </a:solidFill>
                  <a:latin typeface="Montserrat" pitchFamily="2" charset="77"/>
                  <a:ea typeface="Sztosfixed" pitchFamily="2" charset="77"/>
                  <a:cs typeface="Sztosfixed" pitchFamily="2" charset="77"/>
                </a:rPr>
                <a:t>Are mushrooms plants?</a:t>
              </a:r>
            </a:p>
            <a:p>
              <a:pPr marL="285750" indent="-285750">
                <a:spcAft>
                  <a:spcPts val="1200"/>
                </a:spcAft>
                <a:buFont typeface="Arial" panose="020B0604020202020204" pitchFamily="34" charset="0"/>
                <a:buChar char="•"/>
              </a:pPr>
              <a:r>
                <a:rPr lang="en-AU" sz="1400" dirty="0">
                  <a:solidFill>
                    <a:schemeClr val="bg1"/>
                  </a:solidFill>
                  <a:latin typeface="Montserrat" pitchFamily="2" charset="77"/>
                  <a:ea typeface="Sztosfixed" pitchFamily="2" charset="77"/>
                  <a:cs typeface="Sztosfixed" pitchFamily="2" charset="77"/>
                </a:rPr>
                <a:t>What do you know about mushrooms?</a:t>
              </a:r>
            </a:p>
          </p:txBody>
        </p:sp>
      </p:grpSp>
      <p:pic>
        <p:nvPicPr>
          <p:cNvPr id="9" name="bt">
            <a:extLst>
              <a:ext uri="{FF2B5EF4-FFF2-40B4-BE49-F238E27FC236}">
                <a16:creationId xmlns:a16="http://schemas.microsoft.com/office/drawing/2014/main" id="{F3A19AA1-213D-57DB-B53C-174892690F1F}"/>
              </a:ext>
            </a:extLst>
          </p:cNvPr>
          <p:cNvPicPr>
            <a:picLocks noChangeAspect="1"/>
          </p:cNvPicPr>
          <p:nvPr/>
        </p:nvPicPr>
        <p:blipFill>
          <a:blip r:embed="rId6"/>
          <a:srcRect/>
          <a:stretch/>
        </p:blipFill>
        <p:spPr>
          <a:xfrm>
            <a:off x="9748678" y="3907802"/>
            <a:ext cx="420159" cy="422786"/>
          </a:xfrm>
          <a:prstGeom prst="rect">
            <a:avLst/>
          </a:prstGeom>
        </p:spPr>
      </p:pic>
      <p:sp>
        <p:nvSpPr>
          <p:cNvPr id="12" name="number">
            <a:extLst>
              <a:ext uri="{FF2B5EF4-FFF2-40B4-BE49-F238E27FC236}">
                <a16:creationId xmlns:a16="http://schemas.microsoft.com/office/drawing/2014/main" id="{89741B18-69A6-A3DD-F1E5-946E3C2F541A}"/>
              </a:ext>
            </a:extLst>
          </p:cNvPr>
          <p:cNvSpPr txBox="1">
            <a:spLocks/>
          </p:cNvSpPr>
          <p:nvPr/>
        </p:nvSpPr>
        <p:spPr>
          <a:xfrm>
            <a:off x="11316807" y="6318135"/>
            <a:ext cx="500548" cy="393600"/>
          </a:xfrm>
          <a:prstGeom prst="rect">
            <a:avLst/>
          </a:prstGeom>
          <a:no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buSzPts val="1400"/>
            </a:pPr>
            <a:fld id="{00000000-1234-1234-1234-123412341234}" type="slidenum">
              <a:rPr lang="en" sz="2000" b="1" smtClean="0">
                <a:solidFill>
                  <a:schemeClr val="bg1"/>
                </a:solidFill>
                <a:latin typeface="Sztosfixed" pitchFamily="2" charset="77"/>
                <a:ea typeface="Sztosfixed" pitchFamily="2" charset="77"/>
                <a:cs typeface="Sztosfixed" pitchFamily="2" charset="77"/>
              </a:rPr>
              <a:pPr algn="r">
                <a:buSzPts val="1400"/>
              </a:pPr>
              <a:t>6</a:t>
            </a:fld>
            <a:endParaRPr lang="en" sz="2000" b="1" dirty="0">
              <a:solidFill>
                <a:schemeClr val="bg1"/>
              </a:solidFill>
              <a:latin typeface="Sztosfixed" pitchFamily="2" charset="77"/>
              <a:ea typeface="Sztosfixed" pitchFamily="2" charset="77"/>
              <a:cs typeface="Sztosfixed" pitchFamily="2" charset="77"/>
            </a:endParaRPr>
          </a:p>
        </p:txBody>
      </p:sp>
      <p:pic>
        <p:nvPicPr>
          <p:cNvPr id="4" name="Online Media 3" descr="Fungi: Why Mushrooms Are Awesome | Biology for Kids">
            <a:hlinkClick r:id="" action="ppaction://media"/>
            <a:extLst>
              <a:ext uri="{FF2B5EF4-FFF2-40B4-BE49-F238E27FC236}">
                <a16:creationId xmlns:a16="http://schemas.microsoft.com/office/drawing/2014/main" id="{E65CA94E-F1E3-AE73-A5F5-42736601632B}"/>
              </a:ext>
            </a:extLst>
          </p:cNvPr>
          <p:cNvPicPr>
            <a:picLocks noRot="1" noChangeAspect="1"/>
          </p:cNvPicPr>
          <p:nvPr>
            <a:videoFile r:link="rId1"/>
          </p:nvPr>
        </p:nvPicPr>
        <p:blipFill>
          <a:blip r:embed="rId7"/>
          <a:stretch>
            <a:fillRect/>
          </a:stretch>
        </p:blipFill>
        <p:spPr>
          <a:xfrm>
            <a:off x="692330" y="1305129"/>
            <a:ext cx="8140591" cy="4599434"/>
          </a:xfrm>
          <a:prstGeom prst="rect">
            <a:avLst/>
          </a:prstGeom>
        </p:spPr>
      </p:pic>
    </p:spTree>
    <p:extLst>
      <p:ext uri="{BB962C8B-B14F-4D97-AF65-F5344CB8AC3E}">
        <p14:creationId xmlns:p14="http://schemas.microsoft.com/office/powerpoint/2010/main" val="1479133995"/>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par>
                                <p:cTn id="12" presetID="8" presetClass="emph" presetSubtype="0" fill="hold" nodeType="withEffect">
                                  <p:stCondLst>
                                    <p:cond delay="0"/>
                                  </p:stCondLst>
                                  <p:childTnLst>
                                    <p:animRot by="2700000">
                                      <p:cBhvr>
                                        <p:cTn id="13" dur="250" fill="hold"/>
                                        <p:tgtEl>
                                          <p:spTgt spid="9"/>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nodeType="clickEffect">
                                  <p:stCondLst>
                                    <p:cond delay="0"/>
                                  </p:stCondLst>
                                  <p:childTnLst>
                                    <p:set>
                                      <p:cBhvr>
                                        <p:cTn id="17" dur="1" fill="hold">
                                          <p:stCondLst>
                                            <p:cond delay="0"/>
                                          </p:stCondLst>
                                        </p:cTn>
                                        <p:tgtEl>
                                          <p:spTgt spid="8"/>
                                        </p:tgtEl>
                                        <p:attrNameLst>
                                          <p:attrName>style.visibility</p:attrName>
                                        </p:attrNameLst>
                                      </p:cBhvr>
                                      <p:to>
                                        <p:strVal val="hidden"/>
                                      </p:to>
                                    </p:set>
                                  </p:childTnLst>
                                </p:cTn>
                              </p:par>
                              <p:par>
                                <p:cTn id="18" presetID="8" presetClass="emph" presetSubtype="0" fill="hold" nodeType="withEffect">
                                  <p:stCondLst>
                                    <p:cond delay="0"/>
                                  </p:stCondLst>
                                  <p:childTnLst>
                                    <p:animRot by="-2700000">
                                      <p:cBhvr>
                                        <p:cTn id="19" dur="250" fill="hold"/>
                                        <p:tgtEl>
                                          <p:spTgt spid="9"/>
                                        </p:tgtEl>
                                        <p:attrNameLst>
                                          <p:attrName>r</p:attrName>
                                        </p:attrNameLst>
                                      </p:cBhvr>
                                    </p:animRot>
                                  </p:childTnLst>
                                </p:cTn>
                              </p:par>
                            </p:childTnLst>
                          </p:cTn>
                        </p:par>
                      </p:childTnLst>
                    </p:cTn>
                  </p:par>
                </p:childTnLst>
              </p:cTn>
              <p:nextCondLst>
                <p:cond evt="onClick" delay="0">
                  <p:tgtEl>
                    <p:spTgt spid="9"/>
                  </p:tgtEl>
                </p:cond>
              </p:nextCondLst>
            </p:seq>
            <p:video>
              <p:cMediaNode vol="80000">
                <p:cTn id="20" fill="hold" display="0">
                  <p:stCondLst>
                    <p:cond delay="indefinite"/>
                  </p:stCondLst>
                </p:cTn>
                <p:tgtEl>
                  <p:spTgt spid="4"/>
                </p:tgtEl>
              </p:cMediaNode>
            </p:video>
            <p:seq concurrent="1" nextAc="seek">
              <p:cTn id="21" restart="whenNotActive" fill="hold" evtFilter="cancelBubble" nodeType="interactiveSeq">
                <p:stCondLst>
                  <p:cond evt="onClick" delay="0">
                    <p:tgtEl>
                      <p:spTgt spid="4"/>
                    </p:tgtEl>
                  </p:cond>
                </p:stCondLst>
                <p:endSync evt="end" delay="0">
                  <p:rtn val="all"/>
                </p:endSync>
                <p:childTnLst>
                  <p:par>
                    <p:cTn id="22" fill="hold">
                      <p:stCondLst>
                        <p:cond delay="0"/>
                      </p:stCondLst>
                      <p:childTnLst>
                        <p:par>
                          <p:cTn id="23" fill="hold">
                            <p:stCondLst>
                              <p:cond delay="0"/>
                            </p:stCondLst>
                            <p:childTnLst>
                              <p:par>
                                <p:cTn id="24" presetID="2" presetClass="mediacall" presetSubtype="0" fill="hold" nodeType="clickEffect">
                                  <p:stCondLst>
                                    <p:cond delay="0"/>
                                  </p:stCondLst>
                                  <p:childTnLst>
                                    <p:cmd type="call" cmd="togglePause">
                                      <p:cBhvr>
                                        <p:cTn id="25"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06C558-1B26-3A31-7460-EF64E789A13F}"/>
            </a:ext>
          </a:extLst>
        </p:cNvPr>
        <p:cNvGrpSpPr/>
        <p:nvPr/>
      </p:nvGrpSpPr>
      <p:grpSpPr>
        <a:xfrm>
          <a:off x="0" y="0"/>
          <a:ext cx="0" cy="0"/>
          <a:chOff x="0" y="0"/>
          <a:chExt cx="0" cy="0"/>
        </a:xfrm>
      </p:grpSpPr>
      <p:sp>
        <p:nvSpPr>
          <p:cNvPr id="9" name="6">
            <a:extLst>
              <a:ext uri="{FF2B5EF4-FFF2-40B4-BE49-F238E27FC236}">
                <a16:creationId xmlns:a16="http://schemas.microsoft.com/office/drawing/2014/main" id="{F4D6DF29-6637-30EE-969D-4942600CBFAD}"/>
              </a:ext>
            </a:extLst>
          </p:cNvPr>
          <p:cNvSpPr/>
          <p:nvPr/>
        </p:nvSpPr>
        <p:spPr>
          <a:xfrm>
            <a:off x="1879307" y="1018864"/>
            <a:ext cx="8433386" cy="6787402"/>
          </a:xfrm>
          <a:prstGeom prst="roundRect">
            <a:avLst>
              <a:gd name="adj" fmla="val 4370"/>
            </a:avLst>
          </a:prstGeom>
          <a:solidFill>
            <a:srgbClr val="FBF7F5"/>
          </a:solidFill>
          <a:ln>
            <a:noFill/>
          </a:ln>
        </p:spPr>
        <p:style>
          <a:lnRef idx="2">
            <a:schemeClr val="accent1">
              <a:shade val="15000"/>
            </a:schemeClr>
          </a:lnRef>
          <a:fillRef idx="1">
            <a:schemeClr val="accent1"/>
          </a:fillRef>
          <a:effectRef idx="0">
            <a:schemeClr val="accent1"/>
          </a:effectRef>
          <a:fontRef idx="minor">
            <a:schemeClr val="lt1"/>
          </a:fontRef>
        </p:style>
        <p:txBody>
          <a:bodyPr lIns="252000" rIns="252000" rtlCol="0" anchor="ctr"/>
          <a:lstStyle/>
          <a:p>
            <a:pPr fontAlgn="base">
              <a:spcAft>
                <a:spcPts val="600"/>
              </a:spcAft>
            </a:pPr>
            <a:endParaRPr lang="en-AU" b="1" dirty="0">
              <a:solidFill>
                <a:srgbClr val="3D3432"/>
              </a:solidFill>
              <a:latin typeface="Montserrat" pitchFamily="2" charset="77"/>
            </a:endParaRPr>
          </a:p>
        </p:txBody>
      </p:sp>
      <p:sp>
        <p:nvSpPr>
          <p:cNvPr id="2" name="title">
            <a:extLst>
              <a:ext uri="{FF2B5EF4-FFF2-40B4-BE49-F238E27FC236}">
                <a16:creationId xmlns:a16="http://schemas.microsoft.com/office/drawing/2014/main" id="{1362BAF4-C810-5B75-51BA-BC64AF2C3C98}"/>
              </a:ext>
            </a:extLst>
          </p:cNvPr>
          <p:cNvSpPr txBox="1">
            <a:spLocks/>
          </p:cNvSpPr>
          <p:nvPr/>
        </p:nvSpPr>
        <p:spPr>
          <a:xfrm>
            <a:off x="2421468" y="352330"/>
            <a:ext cx="7349066" cy="57340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chemeClr val="bg1"/>
                </a:solidFill>
                <a:latin typeface="Sztosfixed" pitchFamily="2" charset="77"/>
                <a:ea typeface="Sztosfixed" pitchFamily="2" charset="77"/>
                <a:cs typeface="Sztosfixed" pitchFamily="2" charset="77"/>
              </a:rPr>
              <a:t>The Mushroom Lifecycle</a:t>
            </a:r>
          </a:p>
        </p:txBody>
      </p:sp>
      <p:grpSp>
        <p:nvGrpSpPr>
          <p:cNvPr id="32" name="menu">
            <a:extLst>
              <a:ext uri="{FF2B5EF4-FFF2-40B4-BE49-F238E27FC236}">
                <a16:creationId xmlns:a16="http://schemas.microsoft.com/office/drawing/2014/main" id="{7B145909-E8C3-0714-0BEA-C151F448E30E}"/>
              </a:ext>
            </a:extLst>
          </p:cNvPr>
          <p:cNvGrpSpPr/>
          <p:nvPr/>
        </p:nvGrpSpPr>
        <p:grpSpPr>
          <a:xfrm>
            <a:off x="11474101" y="2871719"/>
            <a:ext cx="460535" cy="1114561"/>
            <a:chOff x="151927" y="2325786"/>
            <a:chExt cx="260682" cy="630889"/>
          </a:xfrm>
        </p:grpSpPr>
        <p:sp>
          <p:nvSpPr>
            <p:cNvPr id="33" name="Rectangle: Rounded Corners 63">
              <a:extLst>
                <a:ext uri="{FF2B5EF4-FFF2-40B4-BE49-F238E27FC236}">
                  <a16:creationId xmlns:a16="http://schemas.microsoft.com/office/drawing/2014/main" id="{80FEB602-6350-F317-03A0-670132C8889B}"/>
                </a:ext>
              </a:extLst>
            </p:cNvPr>
            <p:cNvSpPr/>
            <p:nvPr/>
          </p:nvSpPr>
          <p:spPr>
            <a:xfrm rot="10800000">
              <a:off x="151927" y="2325786"/>
              <a:ext cx="260682" cy="630889"/>
            </a:xfrm>
            <a:prstGeom prst="roundRect">
              <a:avLst>
                <a:gd name="adj" fmla="val 50000"/>
              </a:avLst>
            </a:prstGeom>
            <a:solidFill>
              <a:srgbClr val="FBF7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highlight>
                  <a:srgbClr val="FFFF00"/>
                </a:highlight>
              </a:endParaRPr>
            </a:p>
          </p:txBody>
        </p:sp>
        <p:pic>
          <p:nvPicPr>
            <p:cNvPr id="34" name="a4">
              <a:hlinkClick r:id="" action="ppaction://hlinkshowjump?jump=nextslide"/>
              <a:extLst>
                <a:ext uri="{FF2B5EF4-FFF2-40B4-BE49-F238E27FC236}">
                  <a16:creationId xmlns:a16="http://schemas.microsoft.com/office/drawing/2014/main" id="{BF472274-3AE6-AA2D-C15D-29D15DE85906}"/>
                </a:ext>
              </a:extLst>
            </p:cNvPr>
            <p:cNvPicPr>
              <a:picLocks noChangeAspect="1"/>
            </p:cNvPicPr>
            <p:nvPr/>
          </p:nvPicPr>
          <p:blipFill>
            <a:blip r:embed="rId3"/>
            <a:srcRect/>
            <a:stretch/>
          </p:blipFill>
          <p:spPr>
            <a:xfrm>
              <a:off x="204687" y="2740767"/>
              <a:ext cx="154441" cy="106747"/>
            </a:xfrm>
            <a:prstGeom prst="rect">
              <a:avLst/>
            </a:prstGeom>
          </p:spPr>
        </p:pic>
        <p:pic>
          <p:nvPicPr>
            <p:cNvPr id="35" name="a4">
              <a:hlinkClick r:id="" action="ppaction://hlinkshowjump?jump=previousslide"/>
              <a:extLst>
                <a:ext uri="{FF2B5EF4-FFF2-40B4-BE49-F238E27FC236}">
                  <a16:creationId xmlns:a16="http://schemas.microsoft.com/office/drawing/2014/main" id="{3E95C3B0-147A-6F96-BBE0-3DB1F654771A}"/>
                </a:ext>
              </a:extLst>
            </p:cNvPr>
            <p:cNvPicPr>
              <a:picLocks noChangeAspect="1"/>
            </p:cNvPicPr>
            <p:nvPr/>
          </p:nvPicPr>
          <p:blipFill>
            <a:blip r:embed="rId3"/>
            <a:srcRect/>
            <a:stretch/>
          </p:blipFill>
          <p:spPr>
            <a:xfrm rot="10800000">
              <a:off x="204687" y="2434554"/>
              <a:ext cx="154441" cy="106747"/>
            </a:xfrm>
            <a:prstGeom prst="rect">
              <a:avLst/>
            </a:prstGeom>
          </p:spPr>
        </p:pic>
      </p:grpSp>
      <p:pic>
        <p:nvPicPr>
          <p:cNvPr id="7" name="Picture 6">
            <a:extLst>
              <a:ext uri="{FF2B5EF4-FFF2-40B4-BE49-F238E27FC236}">
                <a16:creationId xmlns:a16="http://schemas.microsoft.com/office/drawing/2014/main" id="{053A86E1-5FAA-77A7-8F7A-F3FF0A60B2B7}"/>
              </a:ext>
            </a:extLst>
          </p:cNvPr>
          <p:cNvPicPr>
            <a:picLocks noChangeAspect="1"/>
          </p:cNvPicPr>
          <p:nvPr/>
        </p:nvPicPr>
        <p:blipFill>
          <a:blip r:embed="rId4"/>
          <a:srcRect/>
          <a:stretch/>
        </p:blipFill>
        <p:spPr>
          <a:xfrm>
            <a:off x="2110431" y="996515"/>
            <a:ext cx="7971138" cy="5734485"/>
          </a:xfrm>
          <a:prstGeom prst="rect">
            <a:avLst/>
          </a:prstGeom>
        </p:spPr>
      </p:pic>
      <p:sp>
        <p:nvSpPr>
          <p:cNvPr id="18" name="Rectangle 17">
            <a:extLst>
              <a:ext uri="{FF2B5EF4-FFF2-40B4-BE49-F238E27FC236}">
                <a16:creationId xmlns:a16="http://schemas.microsoft.com/office/drawing/2014/main" id="{0C085C08-D9E2-F1F2-B527-2FC8204E1DA1}"/>
              </a:ext>
            </a:extLst>
          </p:cNvPr>
          <p:cNvSpPr/>
          <p:nvPr/>
        </p:nvSpPr>
        <p:spPr>
          <a:xfrm>
            <a:off x="-177801" y="6858000"/>
            <a:ext cx="12666133" cy="1210733"/>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number">
            <a:extLst>
              <a:ext uri="{FF2B5EF4-FFF2-40B4-BE49-F238E27FC236}">
                <a16:creationId xmlns:a16="http://schemas.microsoft.com/office/drawing/2014/main" id="{1F35D6CC-1BAF-0D3E-BFEA-3438B4E33074}"/>
              </a:ext>
            </a:extLst>
          </p:cNvPr>
          <p:cNvSpPr txBox="1">
            <a:spLocks/>
          </p:cNvSpPr>
          <p:nvPr/>
        </p:nvSpPr>
        <p:spPr>
          <a:xfrm>
            <a:off x="11239500" y="6318135"/>
            <a:ext cx="577855" cy="393600"/>
          </a:xfrm>
          <a:prstGeom prst="rect">
            <a:avLst/>
          </a:prstGeom>
          <a:no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buSzPts val="1400"/>
            </a:pPr>
            <a:fld id="{00000000-1234-1234-1234-123412341234}" type="slidenum">
              <a:rPr lang="en" sz="2000" b="1" smtClean="0">
                <a:solidFill>
                  <a:srgbClr val="B83529"/>
                </a:solidFill>
                <a:latin typeface="Sztosfixed" pitchFamily="2" charset="77"/>
                <a:ea typeface="Sztosfixed" pitchFamily="2" charset="77"/>
                <a:cs typeface="Sztosfixed" pitchFamily="2" charset="77"/>
              </a:rPr>
              <a:pPr algn="r">
                <a:buSzPts val="1400"/>
              </a:pPr>
              <a:t>7</a:t>
            </a:fld>
            <a:endParaRPr lang="en" sz="2000" b="1" dirty="0">
              <a:solidFill>
                <a:srgbClr val="B83529"/>
              </a:solidFill>
              <a:latin typeface="Sztosfixed" pitchFamily="2" charset="77"/>
              <a:ea typeface="Sztosfixed" pitchFamily="2" charset="77"/>
              <a:cs typeface="Sztosfixed" pitchFamily="2" charset="77"/>
            </a:endParaRPr>
          </a:p>
        </p:txBody>
      </p:sp>
      <p:pic>
        <p:nvPicPr>
          <p:cNvPr id="5" name="Picture 4" descr="A cartoon character of a mushroom with a wand&#10;&#10;AI-generated content may be incorrect.">
            <a:extLst>
              <a:ext uri="{FF2B5EF4-FFF2-40B4-BE49-F238E27FC236}">
                <a16:creationId xmlns:a16="http://schemas.microsoft.com/office/drawing/2014/main" id="{FDEA7D6F-A173-523D-1A74-42FB584B5364}"/>
              </a:ext>
            </a:extLst>
          </p:cNvPr>
          <p:cNvPicPr>
            <a:picLocks noChangeAspect="1"/>
          </p:cNvPicPr>
          <p:nvPr/>
        </p:nvPicPr>
        <p:blipFill>
          <a:blip r:embed="rId5"/>
          <a:srcRect l="9789" t="8597" r="17440" b="22208"/>
          <a:stretch>
            <a:fillRect/>
          </a:stretch>
        </p:blipFill>
        <p:spPr>
          <a:xfrm flipH="1">
            <a:off x="21881" y="4360383"/>
            <a:ext cx="2918586" cy="2497617"/>
          </a:xfrm>
          <a:prstGeom prst="rect">
            <a:avLst/>
          </a:prstGeom>
        </p:spPr>
      </p:pic>
    </p:spTree>
    <p:extLst>
      <p:ext uri="{BB962C8B-B14F-4D97-AF65-F5344CB8AC3E}">
        <p14:creationId xmlns:p14="http://schemas.microsoft.com/office/powerpoint/2010/main" val="3484852184"/>
      </p:ext>
    </p:extLst>
  </p:cSld>
  <p:clrMapOvr>
    <a:masterClrMapping/>
  </p:clrMapOvr>
  <p:transition spd="slow" advClick="0">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FE7A39-D104-C62D-72F0-4CD9A9081DFF}"/>
            </a:ext>
          </a:extLst>
        </p:cNvPr>
        <p:cNvGrpSpPr/>
        <p:nvPr/>
      </p:nvGrpSpPr>
      <p:grpSpPr>
        <a:xfrm>
          <a:off x="0" y="0"/>
          <a:ext cx="0" cy="0"/>
          <a:chOff x="0" y="0"/>
          <a:chExt cx="0" cy="0"/>
        </a:xfrm>
      </p:grpSpPr>
      <p:pic>
        <p:nvPicPr>
          <p:cNvPr id="4" name="Picture 3" descr="A cartoon of a mushroom holding a box of mushrooms&#10;&#10;AI-generated content may be incorrect.">
            <a:extLst>
              <a:ext uri="{FF2B5EF4-FFF2-40B4-BE49-F238E27FC236}">
                <a16:creationId xmlns:a16="http://schemas.microsoft.com/office/drawing/2014/main" id="{2F09BDB1-75BC-295B-B51A-7B65BBC4A296}"/>
              </a:ext>
            </a:extLst>
          </p:cNvPr>
          <p:cNvPicPr>
            <a:picLocks noChangeAspect="1"/>
          </p:cNvPicPr>
          <p:nvPr/>
        </p:nvPicPr>
        <p:blipFill>
          <a:blip r:embed="rId3"/>
          <a:srcRect l="8912" t="10346" r="21530" b="22048"/>
          <a:stretch>
            <a:fillRect/>
          </a:stretch>
        </p:blipFill>
        <p:spPr>
          <a:xfrm flipH="1">
            <a:off x="-1" y="3894667"/>
            <a:ext cx="3387700" cy="2963333"/>
          </a:xfrm>
          <a:prstGeom prst="rect">
            <a:avLst/>
          </a:prstGeom>
        </p:spPr>
      </p:pic>
      <p:grpSp>
        <p:nvGrpSpPr>
          <p:cNvPr id="24" name="pop up">
            <a:extLst>
              <a:ext uri="{FF2B5EF4-FFF2-40B4-BE49-F238E27FC236}">
                <a16:creationId xmlns:a16="http://schemas.microsoft.com/office/drawing/2014/main" id="{83A83673-B899-B907-2218-B992E6FD91AD}"/>
              </a:ext>
            </a:extLst>
          </p:cNvPr>
          <p:cNvGrpSpPr/>
          <p:nvPr/>
        </p:nvGrpSpPr>
        <p:grpSpPr>
          <a:xfrm>
            <a:off x="471775" y="2612951"/>
            <a:ext cx="1758366" cy="1632099"/>
            <a:chOff x="8863587" y="1726778"/>
            <a:chExt cx="2434308" cy="2259502"/>
          </a:xfrm>
        </p:grpSpPr>
        <p:sp>
          <p:nvSpPr>
            <p:cNvPr id="25" name="Triangle 12">
              <a:extLst>
                <a:ext uri="{FF2B5EF4-FFF2-40B4-BE49-F238E27FC236}">
                  <a16:creationId xmlns:a16="http://schemas.microsoft.com/office/drawing/2014/main" id="{42BC4C18-FA55-E935-59C9-3607329005E1}"/>
                </a:ext>
              </a:extLst>
            </p:cNvPr>
            <p:cNvSpPr/>
            <p:nvPr/>
          </p:nvSpPr>
          <p:spPr>
            <a:xfrm rot="9488669">
              <a:off x="10339643" y="3393000"/>
              <a:ext cx="688205" cy="593280"/>
            </a:xfrm>
            <a:prstGeom prst="triangle">
              <a:avLst/>
            </a:prstGeom>
            <a:solidFill>
              <a:srgbClr val="9B22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6" name="Picture 25" descr="A red oval with black background&#10;&#10;AI-generated content may be incorrect.">
              <a:extLst>
                <a:ext uri="{FF2B5EF4-FFF2-40B4-BE49-F238E27FC236}">
                  <a16:creationId xmlns:a16="http://schemas.microsoft.com/office/drawing/2014/main" id="{2BD954B8-A966-DCEB-8727-98B1A49EE1C3}"/>
                </a:ext>
              </a:extLst>
            </p:cNvPr>
            <p:cNvPicPr>
              <a:picLocks noChangeAspect="1"/>
            </p:cNvPicPr>
            <p:nvPr/>
          </p:nvPicPr>
          <p:blipFill>
            <a:blip r:embed="rId4"/>
            <a:stretch>
              <a:fillRect/>
            </a:stretch>
          </p:blipFill>
          <p:spPr>
            <a:xfrm rot="591577">
              <a:off x="8863587" y="1726778"/>
              <a:ext cx="2434308" cy="2149888"/>
            </a:xfrm>
            <a:prstGeom prst="rect">
              <a:avLst/>
            </a:prstGeom>
          </p:spPr>
        </p:pic>
        <p:sp>
          <p:nvSpPr>
            <p:cNvPr id="27" name="TextBox 26">
              <a:extLst>
                <a:ext uri="{FF2B5EF4-FFF2-40B4-BE49-F238E27FC236}">
                  <a16:creationId xmlns:a16="http://schemas.microsoft.com/office/drawing/2014/main" id="{4C701DB3-8058-D4B8-B110-DB63152B2D19}"/>
                </a:ext>
              </a:extLst>
            </p:cNvPr>
            <p:cNvSpPr txBox="1"/>
            <p:nvPr/>
          </p:nvSpPr>
          <p:spPr>
            <a:xfrm>
              <a:off x="9090720" y="2170176"/>
              <a:ext cx="1889808" cy="1150445"/>
            </a:xfrm>
            <a:prstGeom prst="rect">
              <a:avLst/>
            </a:prstGeom>
            <a:noFill/>
          </p:spPr>
          <p:txBody>
            <a:bodyPr wrap="square" rtlCol="0">
              <a:spAutoFit/>
            </a:bodyPr>
            <a:lstStyle/>
            <a:p>
              <a:pPr algn="ctr"/>
              <a:r>
                <a:rPr lang="en-US" sz="1600" dirty="0">
                  <a:solidFill>
                    <a:schemeClr val="bg1"/>
                  </a:solidFill>
                  <a:latin typeface="Sztosfixed" pitchFamily="2" charset="77"/>
                  <a:ea typeface="Sztosfixed" pitchFamily="2" charset="77"/>
                  <a:cs typeface="Sztosfixed" pitchFamily="2" charset="77"/>
                </a:rPr>
                <a:t>Click the + buttons to learn more</a:t>
              </a:r>
            </a:p>
          </p:txBody>
        </p:sp>
      </p:grpSp>
      <p:sp>
        <p:nvSpPr>
          <p:cNvPr id="2" name="Google Shape;151;p10">
            <a:extLst>
              <a:ext uri="{FF2B5EF4-FFF2-40B4-BE49-F238E27FC236}">
                <a16:creationId xmlns:a16="http://schemas.microsoft.com/office/drawing/2014/main" id="{2B3EE97C-5B46-0150-8472-BB700F1EA593}"/>
              </a:ext>
            </a:extLst>
          </p:cNvPr>
          <p:cNvSpPr txBox="1">
            <a:spLocks/>
          </p:cNvSpPr>
          <p:nvPr/>
        </p:nvSpPr>
        <p:spPr>
          <a:xfrm>
            <a:off x="11292731" y="6318135"/>
            <a:ext cx="548700" cy="393600"/>
          </a:xfrm>
          <a:prstGeom prst="rect">
            <a:avLst/>
          </a:prstGeom>
          <a:no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buSzPts val="1400"/>
            </a:pPr>
            <a:fld id="{00000000-1234-1234-1234-123412341234}" type="slidenum">
              <a:rPr lang="en" sz="2000" b="1" smtClean="0">
                <a:solidFill>
                  <a:schemeClr val="bg1"/>
                </a:solidFill>
                <a:latin typeface="Sztosfixed" pitchFamily="2" charset="77"/>
                <a:ea typeface="Sztosfixed" pitchFamily="2" charset="77"/>
                <a:cs typeface="Sztosfixed" pitchFamily="2" charset="77"/>
              </a:rPr>
              <a:pPr algn="r">
                <a:buSzPts val="1400"/>
              </a:pPr>
              <a:t>8</a:t>
            </a:fld>
            <a:endParaRPr lang="en" sz="2000" b="1">
              <a:solidFill>
                <a:schemeClr val="bg1"/>
              </a:solidFill>
              <a:latin typeface="Sztosfixed" pitchFamily="2" charset="77"/>
              <a:ea typeface="Sztosfixed" pitchFamily="2" charset="77"/>
              <a:cs typeface="Sztosfixed" pitchFamily="2" charset="77"/>
            </a:endParaRPr>
          </a:p>
        </p:txBody>
      </p:sp>
      <p:grpSp>
        <p:nvGrpSpPr>
          <p:cNvPr id="11" name="menu">
            <a:extLst>
              <a:ext uri="{FF2B5EF4-FFF2-40B4-BE49-F238E27FC236}">
                <a16:creationId xmlns:a16="http://schemas.microsoft.com/office/drawing/2014/main" id="{FE2CA30A-1E30-2CE8-3738-3E12F21C94CA}"/>
              </a:ext>
            </a:extLst>
          </p:cNvPr>
          <p:cNvGrpSpPr/>
          <p:nvPr/>
        </p:nvGrpSpPr>
        <p:grpSpPr>
          <a:xfrm>
            <a:off x="11474101" y="2871719"/>
            <a:ext cx="460535" cy="1114561"/>
            <a:chOff x="151927" y="2325786"/>
            <a:chExt cx="260682" cy="630889"/>
          </a:xfrm>
        </p:grpSpPr>
        <p:sp>
          <p:nvSpPr>
            <p:cNvPr id="12" name="Rectangle: Rounded Corners 63">
              <a:extLst>
                <a:ext uri="{FF2B5EF4-FFF2-40B4-BE49-F238E27FC236}">
                  <a16:creationId xmlns:a16="http://schemas.microsoft.com/office/drawing/2014/main" id="{9673AE0C-9E82-CFB6-EF9B-D80DABEC49C3}"/>
                </a:ext>
              </a:extLst>
            </p:cNvPr>
            <p:cNvSpPr/>
            <p:nvPr/>
          </p:nvSpPr>
          <p:spPr>
            <a:xfrm rot="10800000">
              <a:off x="151927" y="2325786"/>
              <a:ext cx="260682" cy="630889"/>
            </a:xfrm>
            <a:prstGeom prst="roundRect">
              <a:avLst>
                <a:gd name="adj" fmla="val 50000"/>
              </a:avLst>
            </a:prstGeom>
            <a:solidFill>
              <a:srgbClr val="FBF7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highlight>
                  <a:srgbClr val="FFFF00"/>
                </a:highlight>
              </a:endParaRPr>
            </a:p>
          </p:txBody>
        </p:sp>
        <p:pic>
          <p:nvPicPr>
            <p:cNvPr id="13" name="a4">
              <a:hlinkClick r:id="" action="ppaction://hlinkshowjump?jump=nextslide"/>
              <a:extLst>
                <a:ext uri="{FF2B5EF4-FFF2-40B4-BE49-F238E27FC236}">
                  <a16:creationId xmlns:a16="http://schemas.microsoft.com/office/drawing/2014/main" id="{B7759D8F-3DFF-2EF7-0565-4C7732230CE7}"/>
                </a:ext>
              </a:extLst>
            </p:cNvPr>
            <p:cNvPicPr>
              <a:picLocks noChangeAspect="1"/>
            </p:cNvPicPr>
            <p:nvPr/>
          </p:nvPicPr>
          <p:blipFill>
            <a:blip r:embed="rId5"/>
            <a:srcRect/>
            <a:stretch/>
          </p:blipFill>
          <p:spPr>
            <a:xfrm>
              <a:off x="204687" y="2740767"/>
              <a:ext cx="154441" cy="106747"/>
            </a:xfrm>
            <a:prstGeom prst="rect">
              <a:avLst/>
            </a:prstGeom>
          </p:spPr>
        </p:pic>
        <p:pic>
          <p:nvPicPr>
            <p:cNvPr id="14" name="a4">
              <a:hlinkClick r:id="" action="ppaction://hlinkshowjump?jump=previousslide"/>
              <a:extLst>
                <a:ext uri="{FF2B5EF4-FFF2-40B4-BE49-F238E27FC236}">
                  <a16:creationId xmlns:a16="http://schemas.microsoft.com/office/drawing/2014/main" id="{2846B96B-CA88-CD62-3B2E-129DBF9F8278}"/>
                </a:ext>
              </a:extLst>
            </p:cNvPr>
            <p:cNvPicPr>
              <a:picLocks noChangeAspect="1"/>
            </p:cNvPicPr>
            <p:nvPr/>
          </p:nvPicPr>
          <p:blipFill>
            <a:blip r:embed="rId5"/>
            <a:srcRect/>
            <a:stretch/>
          </p:blipFill>
          <p:spPr>
            <a:xfrm rot="10800000">
              <a:off x="204687" y="2434554"/>
              <a:ext cx="154441" cy="106747"/>
            </a:xfrm>
            <a:prstGeom prst="rect">
              <a:avLst/>
            </a:prstGeom>
          </p:spPr>
        </p:pic>
      </p:grpSp>
      <p:sp>
        <p:nvSpPr>
          <p:cNvPr id="3" name="title">
            <a:extLst>
              <a:ext uri="{FF2B5EF4-FFF2-40B4-BE49-F238E27FC236}">
                <a16:creationId xmlns:a16="http://schemas.microsoft.com/office/drawing/2014/main" id="{F4168EED-5DC0-F7E6-9D0B-6A9936E785B8}"/>
              </a:ext>
            </a:extLst>
          </p:cNvPr>
          <p:cNvSpPr txBox="1">
            <a:spLocks/>
          </p:cNvSpPr>
          <p:nvPr/>
        </p:nvSpPr>
        <p:spPr>
          <a:xfrm>
            <a:off x="2421468" y="352330"/>
            <a:ext cx="7349066" cy="57340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rgbClr val="9B2242"/>
                </a:solidFill>
                <a:latin typeface="Sztosfixed" pitchFamily="2" charset="77"/>
                <a:ea typeface="Sztosfixed" pitchFamily="2" charset="77"/>
                <a:cs typeface="Sztosfixed" pitchFamily="2" charset="77"/>
              </a:rPr>
              <a:t>The Mushroom Life Cycle</a:t>
            </a:r>
          </a:p>
        </p:txBody>
      </p:sp>
      <p:pic>
        <p:nvPicPr>
          <p:cNvPr id="5" name="Picture 4">
            <a:extLst>
              <a:ext uri="{FF2B5EF4-FFF2-40B4-BE49-F238E27FC236}">
                <a16:creationId xmlns:a16="http://schemas.microsoft.com/office/drawing/2014/main" id="{2FAC98F3-1BB1-3D13-0CBB-C6F5AE81EBC1}"/>
              </a:ext>
            </a:extLst>
          </p:cNvPr>
          <p:cNvPicPr>
            <a:picLocks noChangeAspect="1"/>
          </p:cNvPicPr>
          <p:nvPr/>
        </p:nvPicPr>
        <p:blipFill>
          <a:blip r:embed="rId6"/>
          <a:srcRect/>
          <a:stretch/>
        </p:blipFill>
        <p:spPr>
          <a:xfrm>
            <a:off x="3321096" y="1074586"/>
            <a:ext cx="5549807" cy="5549807"/>
          </a:xfrm>
          <a:prstGeom prst="rect">
            <a:avLst/>
          </a:prstGeom>
        </p:spPr>
      </p:pic>
      <p:sp>
        <p:nvSpPr>
          <p:cNvPr id="6" name="red">
            <a:extLst>
              <a:ext uri="{FF2B5EF4-FFF2-40B4-BE49-F238E27FC236}">
                <a16:creationId xmlns:a16="http://schemas.microsoft.com/office/drawing/2014/main" id="{A898D09E-8DED-1AC0-3DDF-277A16E6566B}"/>
              </a:ext>
            </a:extLst>
          </p:cNvPr>
          <p:cNvSpPr/>
          <p:nvPr/>
        </p:nvSpPr>
        <p:spPr>
          <a:xfrm>
            <a:off x="8335679" y="5049078"/>
            <a:ext cx="3673646" cy="1198210"/>
          </a:xfrm>
          <a:prstGeom prst="roundRect">
            <a:avLst>
              <a:gd name="adj" fmla="val 9833"/>
            </a:avLst>
          </a:prstGeom>
          <a:solidFill>
            <a:srgbClr val="F5463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spcAft>
                <a:spcPts val="600"/>
              </a:spcAft>
            </a:pPr>
            <a:r>
              <a:rPr lang="en-AU" sz="1050" dirty="0">
                <a:solidFill>
                  <a:schemeClr val="bg1"/>
                </a:solidFill>
                <a:latin typeface="Montserrat" pitchFamily="2" charset="77"/>
              </a:rPr>
              <a:t>Growing rooms have long shelves called growing beds, stacked 4 to 8 beds high.</a:t>
            </a:r>
          </a:p>
          <a:p>
            <a:pPr>
              <a:spcAft>
                <a:spcPts val="600"/>
              </a:spcAft>
            </a:pPr>
            <a:r>
              <a:rPr lang="en-AU" sz="1050" dirty="0">
                <a:solidFill>
                  <a:schemeClr val="bg1"/>
                </a:solidFill>
                <a:latin typeface="Montserrat" pitchFamily="2" charset="77"/>
              </a:rPr>
              <a:t>Colonised compost is extruded into the beds. A casing layer is applied on top, to promote the mushroom fruit body.</a:t>
            </a:r>
            <a:endParaRPr lang="en-US" sz="1050" dirty="0">
              <a:solidFill>
                <a:schemeClr val="bg1"/>
              </a:solidFill>
            </a:endParaRPr>
          </a:p>
        </p:txBody>
      </p:sp>
      <p:sp>
        <p:nvSpPr>
          <p:cNvPr id="9" name="orange">
            <a:extLst>
              <a:ext uri="{FF2B5EF4-FFF2-40B4-BE49-F238E27FC236}">
                <a16:creationId xmlns:a16="http://schemas.microsoft.com/office/drawing/2014/main" id="{69481212-F9BC-77C4-5295-C7C7E0E68AFE}"/>
              </a:ext>
            </a:extLst>
          </p:cNvPr>
          <p:cNvSpPr/>
          <p:nvPr/>
        </p:nvSpPr>
        <p:spPr>
          <a:xfrm>
            <a:off x="8427399" y="1168773"/>
            <a:ext cx="3308837" cy="1632098"/>
          </a:xfrm>
          <a:prstGeom prst="roundRect">
            <a:avLst/>
          </a:prstGeom>
          <a:solidFill>
            <a:srgbClr val="F0A539"/>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spcAft>
                <a:spcPts val="600"/>
              </a:spcAft>
            </a:pPr>
            <a:r>
              <a:rPr lang="en-AU" sz="1050" dirty="0">
                <a:solidFill>
                  <a:schemeClr val="bg1"/>
                </a:solidFill>
                <a:latin typeface="Montserrat" pitchFamily="2" charset="77"/>
              </a:rPr>
              <a:t>Commercial mushroom growers use spawn that is propagated from mycelium onto a sterilised cereal grain, which are produced under controlled conditions.</a:t>
            </a:r>
          </a:p>
          <a:p>
            <a:pPr>
              <a:spcAft>
                <a:spcPts val="600"/>
              </a:spcAft>
            </a:pPr>
            <a:r>
              <a:rPr lang="en-AU" sz="1050" dirty="0">
                <a:solidFill>
                  <a:schemeClr val="bg1"/>
                </a:solidFill>
                <a:latin typeface="Montserrat" pitchFamily="2" charset="77"/>
              </a:rPr>
              <a:t>The spawn is mixed through the compost. Mycelium then colonises the compost, after which, the mushrooms form.</a:t>
            </a:r>
            <a:endParaRPr lang="en-US" sz="1050" dirty="0">
              <a:solidFill>
                <a:schemeClr val="bg1"/>
              </a:solidFill>
            </a:endParaRPr>
          </a:p>
        </p:txBody>
      </p:sp>
      <p:sp>
        <p:nvSpPr>
          <p:cNvPr id="10" name="purple">
            <a:extLst>
              <a:ext uri="{FF2B5EF4-FFF2-40B4-BE49-F238E27FC236}">
                <a16:creationId xmlns:a16="http://schemas.microsoft.com/office/drawing/2014/main" id="{A7A8E457-2B29-9204-AB86-179AD4204DDF}"/>
              </a:ext>
            </a:extLst>
          </p:cNvPr>
          <p:cNvSpPr/>
          <p:nvPr/>
        </p:nvSpPr>
        <p:spPr>
          <a:xfrm>
            <a:off x="246955" y="3252459"/>
            <a:ext cx="3177039" cy="733821"/>
          </a:xfrm>
          <a:prstGeom prst="roundRect">
            <a:avLst/>
          </a:prstGeom>
          <a:solidFill>
            <a:srgbClr val="8E7EFF"/>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spcAft>
                <a:spcPts val="600"/>
              </a:spcAft>
            </a:pPr>
            <a:r>
              <a:rPr lang="en-AU" sz="1050" dirty="0">
                <a:solidFill>
                  <a:schemeClr val="bg1"/>
                </a:solidFill>
                <a:latin typeface="Montserrat" pitchFamily="2" charset="77"/>
              </a:rPr>
              <a:t>Mushrooms are packed and immediately refrigerated. Shipped within 24 hours of being harvested. </a:t>
            </a:r>
            <a:endParaRPr lang="en-US" sz="1050" dirty="0">
              <a:solidFill>
                <a:schemeClr val="bg1"/>
              </a:solidFill>
            </a:endParaRPr>
          </a:p>
        </p:txBody>
      </p:sp>
      <p:sp>
        <p:nvSpPr>
          <p:cNvPr id="15" name="green">
            <a:extLst>
              <a:ext uri="{FF2B5EF4-FFF2-40B4-BE49-F238E27FC236}">
                <a16:creationId xmlns:a16="http://schemas.microsoft.com/office/drawing/2014/main" id="{4086F23F-B3F1-0C18-7FA7-E0783E8824EB}"/>
              </a:ext>
            </a:extLst>
          </p:cNvPr>
          <p:cNvSpPr/>
          <p:nvPr/>
        </p:nvSpPr>
        <p:spPr>
          <a:xfrm>
            <a:off x="362254" y="4811700"/>
            <a:ext cx="3625725" cy="1490204"/>
          </a:xfrm>
          <a:prstGeom prst="roundRect">
            <a:avLst/>
          </a:prstGeom>
          <a:solidFill>
            <a:srgbClr val="5EBDA0"/>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spcAft>
                <a:spcPts val="600"/>
              </a:spcAft>
            </a:pPr>
            <a:r>
              <a:rPr lang="en-AU" sz="1050" dirty="0">
                <a:solidFill>
                  <a:schemeClr val="bg1"/>
                </a:solidFill>
                <a:latin typeface="Montserrat" pitchFamily="2" charset="77"/>
              </a:rPr>
              <a:t>Substrate removed and on sold as a growing medium for other crops.</a:t>
            </a:r>
          </a:p>
          <a:p>
            <a:pPr>
              <a:spcAft>
                <a:spcPts val="600"/>
              </a:spcAft>
            </a:pPr>
            <a:r>
              <a:rPr lang="en-AU" sz="1050" dirty="0">
                <a:solidFill>
                  <a:schemeClr val="bg1"/>
                </a:solidFill>
                <a:latin typeface="Montserrat" pitchFamily="2" charset="77"/>
              </a:rPr>
              <a:t>At harvest end, growing rooms are steamed at 65°C to eliminate pest contamination.</a:t>
            </a:r>
          </a:p>
          <a:p>
            <a:pPr>
              <a:spcAft>
                <a:spcPts val="600"/>
              </a:spcAft>
            </a:pPr>
            <a:r>
              <a:rPr lang="en-AU" sz="1050" dirty="0">
                <a:solidFill>
                  <a:schemeClr val="bg1"/>
                </a:solidFill>
                <a:latin typeface="Montserrat" pitchFamily="2" charset="77"/>
              </a:rPr>
              <a:t>Carefully harvested by hand.</a:t>
            </a:r>
          </a:p>
          <a:p>
            <a:pPr>
              <a:spcAft>
                <a:spcPts val="600"/>
              </a:spcAft>
            </a:pPr>
            <a:r>
              <a:rPr lang="en-AU" sz="1050" dirty="0">
                <a:solidFill>
                  <a:schemeClr val="bg1"/>
                </a:solidFill>
                <a:latin typeface="Montserrat" pitchFamily="2" charset="77"/>
              </a:rPr>
              <a:t>Mushrooms double in size daily.</a:t>
            </a:r>
            <a:endParaRPr lang="en-US" sz="1050" dirty="0">
              <a:solidFill>
                <a:schemeClr val="bg1"/>
              </a:solidFill>
            </a:endParaRPr>
          </a:p>
        </p:txBody>
      </p:sp>
      <p:sp>
        <p:nvSpPr>
          <p:cNvPr id="16" name="brown">
            <a:extLst>
              <a:ext uri="{FF2B5EF4-FFF2-40B4-BE49-F238E27FC236}">
                <a16:creationId xmlns:a16="http://schemas.microsoft.com/office/drawing/2014/main" id="{9A991CDC-04A4-A505-0BEE-3C2EDF74DFD1}"/>
              </a:ext>
            </a:extLst>
          </p:cNvPr>
          <p:cNvSpPr/>
          <p:nvPr/>
        </p:nvSpPr>
        <p:spPr>
          <a:xfrm>
            <a:off x="246955" y="1111579"/>
            <a:ext cx="4489216" cy="1167305"/>
          </a:xfrm>
          <a:prstGeom prst="roundRect">
            <a:avLst/>
          </a:prstGeom>
          <a:solidFill>
            <a:srgbClr val="3EA345"/>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spcAft>
                <a:spcPts val="600"/>
              </a:spcAft>
            </a:pPr>
            <a:r>
              <a:rPr lang="en-AU" sz="1050" dirty="0">
                <a:solidFill>
                  <a:schemeClr val="bg1"/>
                </a:solidFill>
                <a:latin typeface="Montserrat" pitchFamily="2" charset="77"/>
              </a:rPr>
              <a:t>Recycled waste from other farms (straw and poultry manure) is made into compost (which growers refer to as substrate) which is pasteurised before use for mushroom growing. At the end of mushroom production, compost is sold to other farms or nurseries for use as a growing medium for other crops.</a:t>
            </a:r>
            <a:endParaRPr lang="en-US" sz="1050" dirty="0">
              <a:solidFill>
                <a:schemeClr val="bg1"/>
              </a:solidFill>
            </a:endParaRPr>
          </a:p>
        </p:txBody>
      </p:sp>
      <p:pic>
        <p:nvPicPr>
          <p:cNvPr id="17" name="r">
            <a:extLst>
              <a:ext uri="{FF2B5EF4-FFF2-40B4-BE49-F238E27FC236}">
                <a16:creationId xmlns:a16="http://schemas.microsoft.com/office/drawing/2014/main" id="{70CFC277-8630-C90A-2F18-332ED61E4829}"/>
              </a:ext>
            </a:extLst>
          </p:cNvPr>
          <p:cNvPicPr>
            <a:picLocks noChangeAspect="1"/>
          </p:cNvPicPr>
          <p:nvPr/>
        </p:nvPicPr>
        <p:blipFill>
          <a:blip r:embed="rId7"/>
          <a:srcRect/>
          <a:stretch/>
        </p:blipFill>
        <p:spPr>
          <a:xfrm>
            <a:off x="7493109" y="5794246"/>
            <a:ext cx="502931" cy="502931"/>
          </a:xfrm>
          <a:prstGeom prst="rect">
            <a:avLst/>
          </a:prstGeom>
        </p:spPr>
      </p:pic>
      <p:pic>
        <p:nvPicPr>
          <p:cNvPr id="18" name="b">
            <a:extLst>
              <a:ext uri="{FF2B5EF4-FFF2-40B4-BE49-F238E27FC236}">
                <a16:creationId xmlns:a16="http://schemas.microsoft.com/office/drawing/2014/main" id="{F400BCBC-620D-E60D-0292-2FF1134C5A67}"/>
              </a:ext>
            </a:extLst>
          </p:cNvPr>
          <p:cNvPicPr>
            <a:picLocks noChangeAspect="1"/>
          </p:cNvPicPr>
          <p:nvPr/>
        </p:nvPicPr>
        <p:blipFill>
          <a:blip r:embed="rId8"/>
          <a:srcRect/>
          <a:stretch/>
        </p:blipFill>
        <p:spPr>
          <a:xfrm>
            <a:off x="4898507" y="1074586"/>
            <a:ext cx="502931" cy="502931"/>
          </a:xfrm>
          <a:prstGeom prst="rect">
            <a:avLst/>
          </a:prstGeom>
        </p:spPr>
      </p:pic>
      <p:pic>
        <p:nvPicPr>
          <p:cNvPr id="19" name="g">
            <a:extLst>
              <a:ext uri="{FF2B5EF4-FFF2-40B4-BE49-F238E27FC236}">
                <a16:creationId xmlns:a16="http://schemas.microsoft.com/office/drawing/2014/main" id="{7B695DBC-BFB4-9821-C467-0C3FD1874127}"/>
              </a:ext>
            </a:extLst>
          </p:cNvPr>
          <p:cNvPicPr>
            <a:picLocks noChangeAspect="1"/>
          </p:cNvPicPr>
          <p:nvPr/>
        </p:nvPicPr>
        <p:blipFill>
          <a:blip r:embed="rId9"/>
          <a:srcRect/>
          <a:stretch/>
        </p:blipFill>
        <p:spPr>
          <a:xfrm>
            <a:off x="4195962" y="5783414"/>
            <a:ext cx="502931" cy="502931"/>
          </a:xfrm>
          <a:prstGeom prst="rect">
            <a:avLst/>
          </a:prstGeom>
        </p:spPr>
      </p:pic>
      <p:pic>
        <p:nvPicPr>
          <p:cNvPr id="20" name="p">
            <a:extLst>
              <a:ext uri="{FF2B5EF4-FFF2-40B4-BE49-F238E27FC236}">
                <a16:creationId xmlns:a16="http://schemas.microsoft.com/office/drawing/2014/main" id="{194F271B-86D8-FFEA-4CC7-BEE81538DA43}"/>
              </a:ext>
            </a:extLst>
          </p:cNvPr>
          <p:cNvPicPr>
            <a:picLocks noChangeAspect="1"/>
          </p:cNvPicPr>
          <p:nvPr/>
        </p:nvPicPr>
        <p:blipFill>
          <a:blip r:embed="rId10"/>
          <a:srcRect/>
          <a:stretch/>
        </p:blipFill>
        <p:spPr>
          <a:xfrm>
            <a:off x="3205099" y="2790895"/>
            <a:ext cx="502931" cy="502931"/>
          </a:xfrm>
          <a:prstGeom prst="rect">
            <a:avLst/>
          </a:prstGeom>
        </p:spPr>
      </p:pic>
      <p:pic>
        <p:nvPicPr>
          <p:cNvPr id="21" name="o">
            <a:extLst>
              <a:ext uri="{FF2B5EF4-FFF2-40B4-BE49-F238E27FC236}">
                <a16:creationId xmlns:a16="http://schemas.microsoft.com/office/drawing/2014/main" id="{55DF15B0-F282-C0C9-2C0C-1AD89ADCE97B}"/>
              </a:ext>
            </a:extLst>
          </p:cNvPr>
          <p:cNvPicPr>
            <a:picLocks noChangeAspect="1"/>
          </p:cNvPicPr>
          <p:nvPr/>
        </p:nvPicPr>
        <p:blipFill>
          <a:blip r:embed="rId11"/>
          <a:srcRect/>
          <a:stretch/>
        </p:blipFill>
        <p:spPr>
          <a:xfrm>
            <a:off x="8509063" y="2795805"/>
            <a:ext cx="502931" cy="502931"/>
          </a:xfrm>
          <a:prstGeom prst="rect">
            <a:avLst/>
          </a:prstGeom>
        </p:spPr>
      </p:pic>
    </p:spTree>
    <p:extLst>
      <p:ext uri="{BB962C8B-B14F-4D97-AF65-F5344CB8AC3E}">
        <p14:creationId xmlns:p14="http://schemas.microsoft.com/office/powerpoint/2010/main" val="692242862"/>
      </p:ext>
    </p:extLst>
  </p:cSld>
  <p:clrMapOvr>
    <a:masterClrMapping/>
  </p:clrMapOvr>
  <p:transition spd="slow" advClick="0">
    <p:push dir="u"/>
  </p:transition>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8" presetClass="emph" presetSubtype="0" fill="hold" nodeType="withEffect">
                                  <p:stCondLst>
                                    <p:cond delay="0"/>
                                  </p:stCondLst>
                                  <p:childTnLst>
                                    <p:animRot by="2700000">
                                      <p:cBhvr>
                                        <p:cTn id="9" dur="250" fill="hold"/>
                                        <p:tgtEl>
                                          <p:spTgt spid="17"/>
                                        </p:tgtEl>
                                        <p:attrNameLst>
                                          <p:attrName>r</p:attrName>
                                        </p:attrNameLst>
                                      </p:cBhvr>
                                    </p:animRot>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1" nodeType="clickEffect">
                                  <p:stCondLst>
                                    <p:cond delay="0"/>
                                  </p:stCondLst>
                                  <p:childTnLst>
                                    <p:animEffect transition="out" filter="fade">
                                      <p:cBhvr>
                                        <p:cTn id="13" dur="500"/>
                                        <p:tgtEl>
                                          <p:spTgt spid="6"/>
                                        </p:tgtEl>
                                      </p:cBhvr>
                                    </p:animEffect>
                                    <p:set>
                                      <p:cBhvr>
                                        <p:cTn id="14" dur="1" fill="hold">
                                          <p:stCondLst>
                                            <p:cond delay="499"/>
                                          </p:stCondLst>
                                        </p:cTn>
                                        <p:tgtEl>
                                          <p:spTgt spid="6"/>
                                        </p:tgtEl>
                                        <p:attrNameLst>
                                          <p:attrName>style.visibility</p:attrName>
                                        </p:attrNameLst>
                                      </p:cBhvr>
                                      <p:to>
                                        <p:strVal val="hidden"/>
                                      </p:to>
                                    </p:set>
                                  </p:childTnLst>
                                </p:cTn>
                              </p:par>
                              <p:par>
                                <p:cTn id="15" presetID="8" presetClass="emph" presetSubtype="0" fill="hold" nodeType="withEffect">
                                  <p:stCondLst>
                                    <p:cond delay="0"/>
                                  </p:stCondLst>
                                  <p:childTnLst>
                                    <p:animRot by="-2700000">
                                      <p:cBhvr>
                                        <p:cTn id="16" dur="250" fill="hold"/>
                                        <p:tgtEl>
                                          <p:spTgt spid="17"/>
                                        </p:tgtEl>
                                        <p:attrNameLst>
                                          <p:attrName>r</p:attrName>
                                        </p:attrNameLst>
                                      </p:cBhvr>
                                    </p:animRot>
                                  </p:childTnLst>
                                </p:cTn>
                              </p:par>
                            </p:childTnLst>
                          </p:cTn>
                        </p:par>
                      </p:childTnLst>
                    </p:cTn>
                  </p:par>
                </p:childTnLst>
              </p:cTn>
              <p:nextCondLst>
                <p:cond evt="onClick" delay="0">
                  <p:tgtEl>
                    <p:spTgt spid="17"/>
                  </p:tgtEl>
                </p:cond>
              </p:nextCondLst>
            </p:seq>
            <p:seq concurrent="1" nextAc="seek">
              <p:cTn id="17" restart="whenNotActive" fill="hold" evtFilter="cancelBubble" nodeType="interactiveSeq">
                <p:stCondLst>
                  <p:cond evt="onClick" delay="0">
                    <p:tgtEl>
                      <p:spTgt spid="18"/>
                    </p:tgtEl>
                  </p:cond>
                </p:stCondLst>
                <p:endSync evt="end" delay="0">
                  <p:rtn val="all"/>
                </p:endSync>
                <p:childTnLst>
                  <p:par>
                    <p:cTn id="18" fill="hold">
                      <p:stCondLst>
                        <p:cond delay="0"/>
                      </p:stCondLst>
                      <p:childTnLst>
                        <p:par>
                          <p:cTn id="19" fill="hold">
                            <p:stCondLst>
                              <p:cond delay="0"/>
                            </p:stCondLst>
                            <p:childTnLst>
                              <p:par>
                                <p:cTn id="20" presetID="10"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par>
                                <p:cTn id="23" presetID="8" presetClass="emph" presetSubtype="0" fill="hold" nodeType="withEffect">
                                  <p:stCondLst>
                                    <p:cond delay="0"/>
                                  </p:stCondLst>
                                  <p:childTnLst>
                                    <p:animRot by="2700000">
                                      <p:cBhvr>
                                        <p:cTn id="24" dur="250" fill="hold"/>
                                        <p:tgtEl>
                                          <p:spTgt spid="18"/>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1" nodeType="clickEffect">
                                  <p:stCondLst>
                                    <p:cond delay="0"/>
                                  </p:stCondLst>
                                  <p:childTnLst>
                                    <p:animEffect transition="out" filter="fade">
                                      <p:cBhvr>
                                        <p:cTn id="28" dur="500"/>
                                        <p:tgtEl>
                                          <p:spTgt spid="16"/>
                                        </p:tgtEl>
                                      </p:cBhvr>
                                    </p:animEffect>
                                    <p:set>
                                      <p:cBhvr>
                                        <p:cTn id="29" dur="1" fill="hold">
                                          <p:stCondLst>
                                            <p:cond delay="499"/>
                                          </p:stCondLst>
                                        </p:cTn>
                                        <p:tgtEl>
                                          <p:spTgt spid="16"/>
                                        </p:tgtEl>
                                        <p:attrNameLst>
                                          <p:attrName>style.visibility</p:attrName>
                                        </p:attrNameLst>
                                      </p:cBhvr>
                                      <p:to>
                                        <p:strVal val="hidden"/>
                                      </p:to>
                                    </p:set>
                                  </p:childTnLst>
                                </p:cTn>
                              </p:par>
                              <p:par>
                                <p:cTn id="30" presetID="8" presetClass="emph" presetSubtype="0" fill="hold" nodeType="withEffect">
                                  <p:stCondLst>
                                    <p:cond delay="0"/>
                                  </p:stCondLst>
                                  <p:childTnLst>
                                    <p:animRot by="-2700000">
                                      <p:cBhvr>
                                        <p:cTn id="31" dur="250" fill="hold"/>
                                        <p:tgtEl>
                                          <p:spTgt spid="18"/>
                                        </p:tgtEl>
                                        <p:attrNameLst>
                                          <p:attrName>r</p:attrName>
                                        </p:attrNameLst>
                                      </p:cBhvr>
                                    </p:animRot>
                                  </p:childTnLst>
                                </p:cTn>
                              </p:par>
                            </p:childTnLst>
                          </p:cTn>
                        </p:par>
                      </p:childTnLst>
                    </p:cTn>
                  </p:par>
                </p:childTnLst>
              </p:cTn>
              <p:nextCondLst>
                <p:cond evt="onClick" delay="0">
                  <p:tgtEl>
                    <p:spTgt spid="18"/>
                  </p:tgtEl>
                </p:cond>
              </p:nextCondLst>
            </p:seq>
            <p:seq concurrent="1" nextAc="seek">
              <p:cTn id="32" restart="whenNotActive" fill="hold" evtFilter="cancelBubble" nodeType="interactiveSeq">
                <p:stCondLst>
                  <p:cond evt="onClick" delay="0">
                    <p:tgtEl>
                      <p:spTgt spid="19"/>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par>
                                <p:cTn id="38" presetID="8" presetClass="emph" presetSubtype="0" fill="hold" nodeType="withEffect">
                                  <p:stCondLst>
                                    <p:cond delay="0"/>
                                  </p:stCondLst>
                                  <p:childTnLst>
                                    <p:animRot by="2700000">
                                      <p:cBhvr>
                                        <p:cTn id="39" dur="250" fill="hold"/>
                                        <p:tgtEl>
                                          <p:spTgt spid="19"/>
                                        </p:tgtEl>
                                        <p:attrNameLst>
                                          <p:attrName>r</p:attrName>
                                        </p:attrNameLst>
                                      </p:cBhvr>
                                    </p:animRo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grpId="1" nodeType="clickEffect">
                                  <p:stCondLst>
                                    <p:cond delay="0"/>
                                  </p:stCondLst>
                                  <p:childTnLst>
                                    <p:animEffect transition="out" filter="fade">
                                      <p:cBhvr>
                                        <p:cTn id="43" dur="500"/>
                                        <p:tgtEl>
                                          <p:spTgt spid="15"/>
                                        </p:tgtEl>
                                      </p:cBhvr>
                                    </p:animEffect>
                                    <p:set>
                                      <p:cBhvr>
                                        <p:cTn id="44" dur="1" fill="hold">
                                          <p:stCondLst>
                                            <p:cond delay="499"/>
                                          </p:stCondLst>
                                        </p:cTn>
                                        <p:tgtEl>
                                          <p:spTgt spid="15"/>
                                        </p:tgtEl>
                                        <p:attrNameLst>
                                          <p:attrName>style.visibility</p:attrName>
                                        </p:attrNameLst>
                                      </p:cBhvr>
                                      <p:to>
                                        <p:strVal val="hidden"/>
                                      </p:to>
                                    </p:set>
                                  </p:childTnLst>
                                </p:cTn>
                              </p:par>
                              <p:par>
                                <p:cTn id="45" presetID="8" presetClass="emph" presetSubtype="0" fill="hold" nodeType="withEffect">
                                  <p:stCondLst>
                                    <p:cond delay="0"/>
                                  </p:stCondLst>
                                  <p:childTnLst>
                                    <p:animRot by="-2700000">
                                      <p:cBhvr>
                                        <p:cTn id="46" dur="250" fill="hold"/>
                                        <p:tgtEl>
                                          <p:spTgt spid="19"/>
                                        </p:tgtEl>
                                        <p:attrNameLst>
                                          <p:attrName>r</p:attrName>
                                        </p:attrNameLst>
                                      </p:cBhvr>
                                    </p:animRot>
                                  </p:childTnLst>
                                </p:cTn>
                              </p:par>
                            </p:childTnLst>
                          </p:cTn>
                        </p:par>
                      </p:childTnLst>
                    </p:cTn>
                  </p:par>
                </p:childTnLst>
              </p:cTn>
              <p:nextCondLst>
                <p:cond evt="onClick" delay="0">
                  <p:tgtEl>
                    <p:spTgt spid="19"/>
                  </p:tgtEl>
                </p:cond>
              </p:nextCondLst>
            </p:seq>
            <p:seq concurrent="1" nextAc="seek">
              <p:cTn id="47" restart="whenNotActive" fill="hold" evtFilter="cancelBubble" nodeType="interactiveSeq">
                <p:stCondLst>
                  <p:cond evt="onClick" delay="0">
                    <p:tgtEl>
                      <p:spTgt spid="20"/>
                    </p:tgtEl>
                  </p:cond>
                </p:stCondLst>
                <p:endSync evt="end" delay="0">
                  <p:rtn val="all"/>
                </p:endSync>
                <p:childTnLst>
                  <p:par>
                    <p:cTn id="48" fill="hold">
                      <p:stCondLst>
                        <p:cond delay="0"/>
                      </p:stCondLst>
                      <p:childTnLst>
                        <p:par>
                          <p:cTn id="49" fill="hold">
                            <p:stCondLst>
                              <p:cond delay="0"/>
                            </p:stCondLst>
                            <p:childTnLst>
                              <p:par>
                                <p:cTn id="50" presetID="10" presetClass="entr" presetSubtype="0" fill="hold" grpId="0" nodeType="with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fade">
                                      <p:cBhvr>
                                        <p:cTn id="52" dur="500"/>
                                        <p:tgtEl>
                                          <p:spTgt spid="10"/>
                                        </p:tgtEl>
                                      </p:cBhvr>
                                    </p:animEffect>
                                  </p:childTnLst>
                                </p:cTn>
                              </p:par>
                              <p:par>
                                <p:cTn id="53" presetID="8" presetClass="emph" presetSubtype="0" fill="hold" nodeType="withEffect">
                                  <p:stCondLst>
                                    <p:cond delay="0"/>
                                  </p:stCondLst>
                                  <p:childTnLst>
                                    <p:animRot by="2700000">
                                      <p:cBhvr>
                                        <p:cTn id="54" dur="250" fill="hold"/>
                                        <p:tgtEl>
                                          <p:spTgt spid="20"/>
                                        </p:tgtEl>
                                        <p:attrNameLst>
                                          <p:attrName>r</p:attrName>
                                        </p:attrNameLst>
                                      </p:cBhvr>
                                    </p:animRot>
                                  </p:childTnLst>
                                </p:cTn>
                              </p:par>
                            </p:childTnLst>
                          </p:cTn>
                        </p:par>
                      </p:childTnLst>
                    </p:cTn>
                  </p:par>
                  <p:par>
                    <p:cTn id="55" fill="hold">
                      <p:stCondLst>
                        <p:cond delay="indefinite"/>
                      </p:stCondLst>
                      <p:childTnLst>
                        <p:par>
                          <p:cTn id="56" fill="hold">
                            <p:stCondLst>
                              <p:cond delay="0"/>
                            </p:stCondLst>
                            <p:childTnLst>
                              <p:par>
                                <p:cTn id="57" presetID="10" presetClass="exit" presetSubtype="0" fill="hold" grpId="1" nodeType="clickEffect">
                                  <p:stCondLst>
                                    <p:cond delay="0"/>
                                  </p:stCondLst>
                                  <p:childTnLst>
                                    <p:animEffect transition="out" filter="fade">
                                      <p:cBhvr>
                                        <p:cTn id="58" dur="500"/>
                                        <p:tgtEl>
                                          <p:spTgt spid="10"/>
                                        </p:tgtEl>
                                      </p:cBhvr>
                                    </p:animEffect>
                                    <p:set>
                                      <p:cBhvr>
                                        <p:cTn id="59" dur="1" fill="hold">
                                          <p:stCondLst>
                                            <p:cond delay="499"/>
                                          </p:stCondLst>
                                        </p:cTn>
                                        <p:tgtEl>
                                          <p:spTgt spid="10"/>
                                        </p:tgtEl>
                                        <p:attrNameLst>
                                          <p:attrName>style.visibility</p:attrName>
                                        </p:attrNameLst>
                                      </p:cBhvr>
                                      <p:to>
                                        <p:strVal val="hidden"/>
                                      </p:to>
                                    </p:set>
                                  </p:childTnLst>
                                </p:cTn>
                              </p:par>
                              <p:par>
                                <p:cTn id="60" presetID="8" presetClass="emph" presetSubtype="0" fill="hold" nodeType="withEffect">
                                  <p:stCondLst>
                                    <p:cond delay="0"/>
                                  </p:stCondLst>
                                  <p:childTnLst>
                                    <p:animRot by="-2700000">
                                      <p:cBhvr>
                                        <p:cTn id="61" dur="250" fill="hold"/>
                                        <p:tgtEl>
                                          <p:spTgt spid="20"/>
                                        </p:tgtEl>
                                        <p:attrNameLst>
                                          <p:attrName>r</p:attrName>
                                        </p:attrNameLst>
                                      </p:cBhvr>
                                    </p:animRot>
                                  </p:childTnLst>
                                </p:cTn>
                              </p:par>
                            </p:childTnLst>
                          </p:cTn>
                        </p:par>
                      </p:childTnLst>
                    </p:cTn>
                  </p:par>
                </p:childTnLst>
              </p:cTn>
              <p:nextCondLst>
                <p:cond evt="onClick" delay="0">
                  <p:tgtEl>
                    <p:spTgt spid="20"/>
                  </p:tgtEl>
                </p:cond>
              </p:nextCondLst>
            </p:seq>
            <p:seq concurrent="1" nextAc="seek">
              <p:cTn id="62" restart="whenNotActive" fill="hold" evtFilter="cancelBubble" nodeType="interactiveSeq">
                <p:stCondLst>
                  <p:cond evt="onClick" delay="0">
                    <p:tgtEl>
                      <p:spTgt spid="21"/>
                    </p:tgtEl>
                  </p:cond>
                </p:stCondLst>
                <p:endSync evt="end" delay="0">
                  <p:rtn val="all"/>
                </p:endSync>
                <p:childTnLst>
                  <p:par>
                    <p:cTn id="63" fill="hold">
                      <p:stCondLst>
                        <p:cond delay="0"/>
                      </p:stCondLst>
                      <p:childTnLst>
                        <p:par>
                          <p:cTn id="64" fill="hold">
                            <p:stCondLst>
                              <p:cond delay="0"/>
                            </p:stCondLst>
                            <p:childTnLst>
                              <p:par>
                                <p:cTn id="65" presetID="10" presetClass="entr" presetSubtype="0" fill="hold" grpId="0" nodeType="withEffect">
                                  <p:stCondLst>
                                    <p:cond delay="0"/>
                                  </p:stCondLst>
                                  <p:childTnLst>
                                    <p:set>
                                      <p:cBhvr>
                                        <p:cTn id="66" dur="1" fill="hold">
                                          <p:stCondLst>
                                            <p:cond delay="0"/>
                                          </p:stCondLst>
                                        </p:cTn>
                                        <p:tgtEl>
                                          <p:spTgt spid="9"/>
                                        </p:tgtEl>
                                        <p:attrNameLst>
                                          <p:attrName>style.visibility</p:attrName>
                                        </p:attrNameLst>
                                      </p:cBhvr>
                                      <p:to>
                                        <p:strVal val="visible"/>
                                      </p:to>
                                    </p:set>
                                    <p:animEffect transition="in" filter="fade">
                                      <p:cBhvr>
                                        <p:cTn id="67" dur="500"/>
                                        <p:tgtEl>
                                          <p:spTgt spid="9"/>
                                        </p:tgtEl>
                                      </p:cBhvr>
                                    </p:animEffect>
                                  </p:childTnLst>
                                </p:cTn>
                              </p:par>
                              <p:par>
                                <p:cTn id="68" presetID="8" presetClass="emph" presetSubtype="0" fill="hold" nodeType="withEffect">
                                  <p:stCondLst>
                                    <p:cond delay="0"/>
                                  </p:stCondLst>
                                  <p:childTnLst>
                                    <p:animRot by="2700000">
                                      <p:cBhvr>
                                        <p:cTn id="69" dur="250" fill="hold"/>
                                        <p:tgtEl>
                                          <p:spTgt spid="21"/>
                                        </p:tgtEl>
                                        <p:attrNameLst>
                                          <p:attrName>r</p:attrName>
                                        </p:attrNameLst>
                                      </p:cBhvr>
                                    </p:animRot>
                                  </p:childTnLst>
                                </p:cTn>
                              </p:par>
                            </p:childTnLst>
                          </p:cTn>
                        </p:par>
                      </p:childTnLst>
                    </p:cTn>
                  </p:par>
                  <p:par>
                    <p:cTn id="70" fill="hold">
                      <p:stCondLst>
                        <p:cond delay="indefinite"/>
                      </p:stCondLst>
                      <p:childTnLst>
                        <p:par>
                          <p:cTn id="71" fill="hold">
                            <p:stCondLst>
                              <p:cond delay="0"/>
                            </p:stCondLst>
                            <p:childTnLst>
                              <p:par>
                                <p:cTn id="72" presetID="10" presetClass="exit" presetSubtype="0" fill="hold" grpId="1" nodeType="clickEffect">
                                  <p:stCondLst>
                                    <p:cond delay="0"/>
                                  </p:stCondLst>
                                  <p:childTnLst>
                                    <p:animEffect transition="out" filter="fade">
                                      <p:cBhvr>
                                        <p:cTn id="73" dur="500"/>
                                        <p:tgtEl>
                                          <p:spTgt spid="9"/>
                                        </p:tgtEl>
                                      </p:cBhvr>
                                    </p:animEffect>
                                    <p:set>
                                      <p:cBhvr>
                                        <p:cTn id="74" dur="1" fill="hold">
                                          <p:stCondLst>
                                            <p:cond delay="499"/>
                                          </p:stCondLst>
                                        </p:cTn>
                                        <p:tgtEl>
                                          <p:spTgt spid="9"/>
                                        </p:tgtEl>
                                        <p:attrNameLst>
                                          <p:attrName>style.visibility</p:attrName>
                                        </p:attrNameLst>
                                      </p:cBhvr>
                                      <p:to>
                                        <p:strVal val="hidden"/>
                                      </p:to>
                                    </p:set>
                                  </p:childTnLst>
                                </p:cTn>
                              </p:par>
                              <p:par>
                                <p:cTn id="75" presetID="8" presetClass="emph" presetSubtype="0" fill="hold" nodeType="withEffect">
                                  <p:stCondLst>
                                    <p:cond delay="0"/>
                                  </p:stCondLst>
                                  <p:childTnLst>
                                    <p:animRot by="-2700000">
                                      <p:cBhvr>
                                        <p:cTn id="76" dur="250" fill="hold"/>
                                        <p:tgtEl>
                                          <p:spTgt spid="21"/>
                                        </p:tgtEl>
                                        <p:attrNameLst>
                                          <p:attrName>r</p:attrName>
                                        </p:attrNameLst>
                                      </p:cBhvr>
                                    </p:animRot>
                                  </p:childTnLst>
                                </p:cTn>
                              </p:par>
                            </p:childTnLst>
                          </p:cTn>
                        </p:par>
                      </p:childTnLst>
                    </p:cTn>
                  </p:par>
                </p:childTnLst>
              </p:cTn>
              <p:nextCondLst>
                <p:cond evt="onClick" delay="0">
                  <p:tgtEl>
                    <p:spTgt spid="21"/>
                  </p:tgtEl>
                </p:cond>
              </p:nextCondLst>
            </p:seq>
          </p:childTnLst>
        </p:cTn>
      </p:par>
    </p:tnLst>
    <p:bldLst>
      <p:bldP spid="6" grpId="0" animBg="1"/>
      <p:bldP spid="6" grpId="1" animBg="1"/>
      <p:bldP spid="9" grpId="0" animBg="1"/>
      <p:bldP spid="9" grpId="1" animBg="1"/>
      <p:bldP spid="10" grpId="0" animBg="1"/>
      <p:bldP spid="10" grpId="1" animBg="1"/>
      <p:bldP spid="15" grpId="0" animBg="1"/>
      <p:bldP spid="15" grpId="1" animBg="1"/>
      <p:bldP spid="16" grpId="0" animBg="1"/>
      <p:bldP spid="16"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0FBA1B-D835-6072-F01D-9EEFAD6DE43E}"/>
            </a:ext>
          </a:extLst>
        </p:cNvPr>
        <p:cNvGrpSpPr/>
        <p:nvPr/>
      </p:nvGrpSpPr>
      <p:grpSpPr>
        <a:xfrm>
          <a:off x="0" y="0"/>
          <a:ext cx="0" cy="0"/>
          <a:chOff x="0" y="0"/>
          <a:chExt cx="0" cy="0"/>
        </a:xfrm>
      </p:grpSpPr>
      <p:pic>
        <p:nvPicPr>
          <p:cNvPr id="6" name="img">
            <a:extLst>
              <a:ext uri="{FF2B5EF4-FFF2-40B4-BE49-F238E27FC236}">
                <a16:creationId xmlns:a16="http://schemas.microsoft.com/office/drawing/2014/main" id="{FB0E7895-F345-8FDF-C7D8-4E8C4C3D7EF0}"/>
              </a:ext>
            </a:extLst>
          </p:cNvPr>
          <p:cNvPicPr>
            <a:picLocks noChangeAspect="1"/>
          </p:cNvPicPr>
          <p:nvPr/>
        </p:nvPicPr>
        <p:blipFill>
          <a:blip r:embed="rId3"/>
          <a:srcRect/>
          <a:stretch/>
        </p:blipFill>
        <p:spPr>
          <a:xfrm>
            <a:off x="567065" y="1641255"/>
            <a:ext cx="3843376" cy="3865028"/>
          </a:xfrm>
          <a:prstGeom prst="rect">
            <a:avLst/>
          </a:prstGeom>
        </p:spPr>
      </p:pic>
      <p:sp>
        <p:nvSpPr>
          <p:cNvPr id="7" name="Oval 6">
            <a:extLst>
              <a:ext uri="{FF2B5EF4-FFF2-40B4-BE49-F238E27FC236}">
                <a16:creationId xmlns:a16="http://schemas.microsoft.com/office/drawing/2014/main" id="{B6194685-EC6E-B87B-BF35-AE8C3A13234E}"/>
              </a:ext>
            </a:extLst>
          </p:cNvPr>
          <p:cNvSpPr/>
          <p:nvPr/>
        </p:nvSpPr>
        <p:spPr>
          <a:xfrm>
            <a:off x="4397959" y="6401948"/>
            <a:ext cx="1550935" cy="317858"/>
          </a:xfrm>
          <a:prstGeom prst="ellipse">
            <a:avLst/>
          </a:prstGeom>
          <a:solidFill>
            <a:srgbClr val="2F7A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fruiting body">
            <a:extLst>
              <a:ext uri="{FF2B5EF4-FFF2-40B4-BE49-F238E27FC236}">
                <a16:creationId xmlns:a16="http://schemas.microsoft.com/office/drawing/2014/main" id="{D2B0AAC9-79BD-68E5-26AB-DAFC823FF516}"/>
              </a:ext>
            </a:extLst>
          </p:cNvPr>
          <p:cNvSpPr/>
          <p:nvPr/>
        </p:nvSpPr>
        <p:spPr>
          <a:xfrm>
            <a:off x="2767644" y="1955044"/>
            <a:ext cx="1999800" cy="503535"/>
          </a:xfrm>
          <a:prstGeom prst="roundRect">
            <a:avLst>
              <a:gd name="adj" fmla="val 50000"/>
            </a:avLst>
          </a:prstGeom>
          <a:solidFill>
            <a:srgbClr val="9B22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latin typeface="SZTOS MEDIUM" pitchFamily="2" charset="77"/>
                <a:ea typeface="SZTOS MEDIUM" pitchFamily="2" charset="77"/>
                <a:cs typeface="SZTOS MEDIUM" pitchFamily="2" charset="77"/>
              </a:rPr>
              <a:t>Fruiting Body</a:t>
            </a:r>
          </a:p>
        </p:txBody>
      </p:sp>
      <p:sp>
        <p:nvSpPr>
          <p:cNvPr id="10" name="mycelium graphic">
            <a:extLst>
              <a:ext uri="{FF2B5EF4-FFF2-40B4-BE49-F238E27FC236}">
                <a16:creationId xmlns:a16="http://schemas.microsoft.com/office/drawing/2014/main" id="{C617738F-EF32-FD36-11D2-80BA0F1E880A}"/>
              </a:ext>
            </a:extLst>
          </p:cNvPr>
          <p:cNvSpPr/>
          <p:nvPr/>
        </p:nvSpPr>
        <p:spPr>
          <a:xfrm>
            <a:off x="549995" y="4599981"/>
            <a:ext cx="1771287" cy="503535"/>
          </a:xfrm>
          <a:prstGeom prst="roundRect">
            <a:avLst>
              <a:gd name="adj" fmla="val 50000"/>
            </a:avLst>
          </a:prstGeom>
          <a:solidFill>
            <a:srgbClr val="9B22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latin typeface="SZTOS MEDIUM" pitchFamily="2" charset="77"/>
                <a:ea typeface="SZTOS MEDIUM" pitchFamily="2" charset="77"/>
                <a:cs typeface="SZTOS MEDIUM" pitchFamily="2" charset="77"/>
              </a:rPr>
              <a:t>Mycelium</a:t>
            </a:r>
          </a:p>
        </p:txBody>
      </p:sp>
      <p:grpSp>
        <p:nvGrpSpPr>
          <p:cNvPr id="15" name="menu">
            <a:extLst>
              <a:ext uri="{FF2B5EF4-FFF2-40B4-BE49-F238E27FC236}">
                <a16:creationId xmlns:a16="http://schemas.microsoft.com/office/drawing/2014/main" id="{182295E6-9087-D357-2146-57C855FCD131}"/>
              </a:ext>
            </a:extLst>
          </p:cNvPr>
          <p:cNvGrpSpPr/>
          <p:nvPr/>
        </p:nvGrpSpPr>
        <p:grpSpPr>
          <a:xfrm>
            <a:off x="11474101" y="2871719"/>
            <a:ext cx="460535" cy="1114561"/>
            <a:chOff x="151927" y="2325786"/>
            <a:chExt cx="260682" cy="630889"/>
          </a:xfrm>
        </p:grpSpPr>
        <p:sp>
          <p:nvSpPr>
            <p:cNvPr id="16" name="Rectangle: Rounded Corners 63">
              <a:extLst>
                <a:ext uri="{FF2B5EF4-FFF2-40B4-BE49-F238E27FC236}">
                  <a16:creationId xmlns:a16="http://schemas.microsoft.com/office/drawing/2014/main" id="{64AED009-796F-EAA7-F5AF-2825827EE8BA}"/>
                </a:ext>
              </a:extLst>
            </p:cNvPr>
            <p:cNvSpPr/>
            <p:nvPr/>
          </p:nvSpPr>
          <p:spPr>
            <a:xfrm rot="10800000">
              <a:off x="151927" y="2325786"/>
              <a:ext cx="260682" cy="630889"/>
            </a:xfrm>
            <a:prstGeom prst="roundRect">
              <a:avLst>
                <a:gd name="adj" fmla="val 50000"/>
              </a:avLst>
            </a:prstGeom>
            <a:solidFill>
              <a:srgbClr val="FBF7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highlight>
                  <a:srgbClr val="FFFF00"/>
                </a:highlight>
              </a:endParaRPr>
            </a:p>
          </p:txBody>
        </p:sp>
        <p:pic>
          <p:nvPicPr>
            <p:cNvPr id="17" name="a4">
              <a:hlinkClick r:id="" action="ppaction://hlinkshowjump?jump=nextslide"/>
              <a:extLst>
                <a:ext uri="{FF2B5EF4-FFF2-40B4-BE49-F238E27FC236}">
                  <a16:creationId xmlns:a16="http://schemas.microsoft.com/office/drawing/2014/main" id="{5FE6ECAC-1E9E-5419-E230-44CACFFE8113}"/>
                </a:ext>
              </a:extLst>
            </p:cNvPr>
            <p:cNvPicPr>
              <a:picLocks noChangeAspect="1"/>
            </p:cNvPicPr>
            <p:nvPr/>
          </p:nvPicPr>
          <p:blipFill>
            <a:blip r:embed="rId4"/>
            <a:srcRect/>
            <a:stretch/>
          </p:blipFill>
          <p:spPr>
            <a:xfrm>
              <a:off x="204687" y="2740767"/>
              <a:ext cx="154441" cy="106747"/>
            </a:xfrm>
            <a:prstGeom prst="rect">
              <a:avLst/>
            </a:prstGeom>
          </p:spPr>
        </p:pic>
        <p:pic>
          <p:nvPicPr>
            <p:cNvPr id="18" name="a4">
              <a:hlinkClick r:id="" action="ppaction://hlinkshowjump?jump=previousslide"/>
              <a:extLst>
                <a:ext uri="{FF2B5EF4-FFF2-40B4-BE49-F238E27FC236}">
                  <a16:creationId xmlns:a16="http://schemas.microsoft.com/office/drawing/2014/main" id="{6EE8E793-F605-4D05-5984-2F4CB3DA03DE}"/>
                </a:ext>
              </a:extLst>
            </p:cNvPr>
            <p:cNvPicPr>
              <a:picLocks noChangeAspect="1"/>
            </p:cNvPicPr>
            <p:nvPr/>
          </p:nvPicPr>
          <p:blipFill>
            <a:blip r:embed="rId4"/>
            <a:srcRect/>
            <a:stretch/>
          </p:blipFill>
          <p:spPr>
            <a:xfrm rot="10800000">
              <a:off x="204687" y="2434554"/>
              <a:ext cx="154441" cy="106747"/>
            </a:xfrm>
            <a:prstGeom prst="rect">
              <a:avLst/>
            </a:prstGeom>
          </p:spPr>
        </p:pic>
      </p:grpSp>
      <p:sp>
        <p:nvSpPr>
          <p:cNvPr id="23" name="nmb">
            <a:extLst>
              <a:ext uri="{FF2B5EF4-FFF2-40B4-BE49-F238E27FC236}">
                <a16:creationId xmlns:a16="http://schemas.microsoft.com/office/drawing/2014/main" id="{2F199F63-C114-C463-7C86-893E9EAC8868}"/>
              </a:ext>
            </a:extLst>
          </p:cNvPr>
          <p:cNvSpPr txBox="1">
            <a:spLocks/>
          </p:cNvSpPr>
          <p:nvPr/>
        </p:nvSpPr>
        <p:spPr>
          <a:xfrm>
            <a:off x="11053482" y="6318135"/>
            <a:ext cx="787949" cy="393600"/>
          </a:xfrm>
          <a:prstGeom prst="rect">
            <a:avLst/>
          </a:prstGeom>
          <a:no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buSzPts val="1400"/>
            </a:pPr>
            <a:fld id="{00000000-1234-1234-1234-123412341234}" type="slidenum">
              <a:rPr lang="en" sz="2000" b="1" smtClean="0">
                <a:solidFill>
                  <a:schemeClr val="bg1"/>
                </a:solidFill>
                <a:latin typeface="Sztosfixed" pitchFamily="2" charset="77"/>
                <a:ea typeface="Sztosfixed" pitchFamily="2" charset="77"/>
                <a:cs typeface="Sztosfixed" pitchFamily="2" charset="77"/>
              </a:rPr>
              <a:pPr algn="r">
                <a:buSzPts val="1400"/>
              </a:pPr>
              <a:t>9</a:t>
            </a:fld>
            <a:endParaRPr lang="en" sz="2000" b="1" dirty="0">
              <a:solidFill>
                <a:schemeClr val="bg1"/>
              </a:solidFill>
              <a:latin typeface="Sztosfixed" pitchFamily="2" charset="77"/>
              <a:ea typeface="Sztosfixed" pitchFamily="2" charset="77"/>
              <a:cs typeface="Sztosfixed" pitchFamily="2" charset="77"/>
            </a:endParaRPr>
          </a:p>
        </p:txBody>
      </p:sp>
      <p:sp>
        <p:nvSpPr>
          <p:cNvPr id="2" name="Title 1">
            <a:extLst>
              <a:ext uri="{FF2B5EF4-FFF2-40B4-BE49-F238E27FC236}">
                <a16:creationId xmlns:a16="http://schemas.microsoft.com/office/drawing/2014/main" id="{15341003-A3BA-624D-396A-08B8440D05D4}"/>
              </a:ext>
            </a:extLst>
          </p:cNvPr>
          <p:cNvSpPr txBox="1">
            <a:spLocks/>
          </p:cNvSpPr>
          <p:nvPr/>
        </p:nvSpPr>
        <p:spPr>
          <a:xfrm>
            <a:off x="3105150" y="352330"/>
            <a:ext cx="5981700" cy="49136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500" b="1" dirty="0">
                <a:solidFill>
                  <a:srgbClr val="9B2242"/>
                </a:solidFill>
                <a:latin typeface="Sztosfixed" pitchFamily="2" charset="77"/>
                <a:ea typeface="Sztosfixed" pitchFamily="2" charset="77"/>
                <a:cs typeface="Sztosfixed" pitchFamily="2" charset="77"/>
              </a:rPr>
              <a:t>What is Mycelium?</a:t>
            </a:r>
          </a:p>
        </p:txBody>
      </p:sp>
      <p:grpSp>
        <p:nvGrpSpPr>
          <p:cNvPr id="3" name="1. Buy">
            <a:extLst>
              <a:ext uri="{FF2B5EF4-FFF2-40B4-BE49-F238E27FC236}">
                <a16:creationId xmlns:a16="http://schemas.microsoft.com/office/drawing/2014/main" id="{DE894D6B-24B0-5038-ECA4-A80864529A36}"/>
              </a:ext>
            </a:extLst>
          </p:cNvPr>
          <p:cNvGrpSpPr/>
          <p:nvPr/>
        </p:nvGrpSpPr>
        <p:grpSpPr>
          <a:xfrm>
            <a:off x="5758625" y="1584496"/>
            <a:ext cx="5225615" cy="3865028"/>
            <a:chOff x="2396059" y="1775848"/>
            <a:chExt cx="7772402" cy="4472454"/>
          </a:xfrm>
        </p:grpSpPr>
        <p:pic>
          <p:nvPicPr>
            <p:cNvPr id="4" name="Picture 3">
              <a:extLst>
                <a:ext uri="{FF2B5EF4-FFF2-40B4-BE49-F238E27FC236}">
                  <a16:creationId xmlns:a16="http://schemas.microsoft.com/office/drawing/2014/main" id="{24C47595-070C-8D55-E6B2-DD7D568F5E5C}"/>
                </a:ext>
              </a:extLst>
            </p:cNvPr>
            <p:cNvPicPr>
              <a:picLocks noChangeAspect="1"/>
            </p:cNvPicPr>
            <p:nvPr/>
          </p:nvPicPr>
          <p:blipFill>
            <a:blip r:embed="rId5"/>
            <a:srcRect/>
            <a:stretch/>
          </p:blipFill>
          <p:spPr>
            <a:xfrm>
              <a:off x="2396059" y="1775848"/>
              <a:ext cx="7772402" cy="4472454"/>
            </a:xfrm>
            <a:prstGeom prst="rect">
              <a:avLst/>
            </a:prstGeom>
          </p:spPr>
        </p:pic>
        <p:sp>
          <p:nvSpPr>
            <p:cNvPr id="5" name="TextBox 4">
              <a:extLst>
                <a:ext uri="{FF2B5EF4-FFF2-40B4-BE49-F238E27FC236}">
                  <a16:creationId xmlns:a16="http://schemas.microsoft.com/office/drawing/2014/main" id="{ED8D2008-622A-F939-4BD6-6BF52EB194DB}"/>
                </a:ext>
              </a:extLst>
            </p:cNvPr>
            <p:cNvSpPr txBox="1"/>
            <p:nvPr/>
          </p:nvSpPr>
          <p:spPr>
            <a:xfrm>
              <a:off x="3804565" y="2645247"/>
              <a:ext cx="4711607" cy="2524782"/>
            </a:xfrm>
            <a:prstGeom prst="rect">
              <a:avLst/>
            </a:prstGeom>
            <a:noFill/>
          </p:spPr>
          <p:txBody>
            <a:bodyPr wrap="square" anchor="ctr">
              <a:spAutoFit/>
            </a:bodyPr>
            <a:lstStyle/>
            <a:p>
              <a:pPr algn="ctr">
                <a:lnSpc>
                  <a:spcPts val="3200"/>
                </a:lnSpc>
                <a:spcAft>
                  <a:spcPts val="600"/>
                </a:spcAft>
              </a:pPr>
              <a:r>
                <a:rPr lang="en-US" sz="2000" dirty="0">
                  <a:solidFill>
                    <a:srgbClr val="414141"/>
                  </a:solidFill>
                  <a:latin typeface="Montserrat" pitchFamily="2" charset="77"/>
                </a:rPr>
                <a:t>Mushrooms belong to the fungi kingdom.</a:t>
              </a:r>
            </a:p>
            <a:p>
              <a:pPr algn="ctr">
                <a:lnSpc>
                  <a:spcPts val="3200"/>
                </a:lnSpc>
                <a:spcAft>
                  <a:spcPts val="600"/>
                </a:spcAft>
              </a:pPr>
              <a:r>
                <a:rPr lang="en-US" sz="2000" dirty="0">
                  <a:solidFill>
                    <a:srgbClr val="414141"/>
                  </a:solidFill>
                  <a:latin typeface="Montserrat" pitchFamily="2" charset="77"/>
                </a:rPr>
                <a:t>Mycelium is the living organism, which forms into a mushroom.</a:t>
              </a:r>
            </a:p>
          </p:txBody>
        </p:sp>
      </p:grpSp>
      <p:grpSp>
        <p:nvGrpSpPr>
          <p:cNvPr id="12" name="2. Sun">
            <a:extLst>
              <a:ext uri="{FF2B5EF4-FFF2-40B4-BE49-F238E27FC236}">
                <a16:creationId xmlns:a16="http://schemas.microsoft.com/office/drawing/2014/main" id="{95FF51FA-873F-4A33-6105-19248E5CF9AF}"/>
              </a:ext>
            </a:extLst>
          </p:cNvPr>
          <p:cNvGrpSpPr/>
          <p:nvPr/>
        </p:nvGrpSpPr>
        <p:grpSpPr>
          <a:xfrm>
            <a:off x="5758626" y="1584496"/>
            <a:ext cx="5225613" cy="3865028"/>
            <a:chOff x="2396060" y="1775848"/>
            <a:chExt cx="7772400" cy="4472454"/>
          </a:xfrm>
        </p:grpSpPr>
        <p:pic>
          <p:nvPicPr>
            <p:cNvPr id="13" name="Picture 12">
              <a:extLst>
                <a:ext uri="{FF2B5EF4-FFF2-40B4-BE49-F238E27FC236}">
                  <a16:creationId xmlns:a16="http://schemas.microsoft.com/office/drawing/2014/main" id="{18EC4E3F-48F1-1832-9ADC-07685A71911E}"/>
                </a:ext>
              </a:extLst>
            </p:cNvPr>
            <p:cNvPicPr>
              <a:picLocks noChangeAspect="1"/>
            </p:cNvPicPr>
            <p:nvPr/>
          </p:nvPicPr>
          <p:blipFill>
            <a:blip r:embed="rId5"/>
            <a:srcRect/>
            <a:stretch/>
          </p:blipFill>
          <p:spPr>
            <a:xfrm>
              <a:off x="2396060" y="1775848"/>
              <a:ext cx="7772400" cy="4472454"/>
            </a:xfrm>
            <a:prstGeom prst="rect">
              <a:avLst/>
            </a:prstGeom>
          </p:spPr>
        </p:pic>
        <p:sp>
          <p:nvSpPr>
            <p:cNvPr id="14" name="TextBox 13">
              <a:extLst>
                <a:ext uri="{FF2B5EF4-FFF2-40B4-BE49-F238E27FC236}">
                  <a16:creationId xmlns:a16="http://schemas.microsoft.com/office/drawing/2014/main" id="{CC1F6CBC-0E81-C64D-A9A2-E37B181601ED}"/>
                </a:ext>
              </a:extLst>
            </p:cNvPr>
            <p:cNvSpPr txBox="1"/>
            <p:nvPr/>
          </p:nvSpPr>
          <p:spPr>
            <a:xfrm>
              <a:off x="3370721" y="2314030"/>
              <a:ext cx="5823077" cy="3385470"/>
            </a:xfrm>
            <a:prstGeom prst="rect">
              <a:avLst/>
            </a:prstGeom>
            <a:noFill/>
          </p:spPr>
          <p:txBody>
            <a:bodyPr wrap="square" anchor="ctr">
              <a:spAutoFit/>
            </a:bodyPr>
            <a:lstStyle/>
            <a:p>
              <a:pPr algn="ctr" rtl="0">
                <a:lnSpc>
                  <a:spcPts val="3200"/>
                </a:lnSpc>
                <a:spcAft>
                  <a:spcPts val="600"/>
                </a:spcAft>
                <a:buNone/>
              </a:pPr>
              <a:r>
                <a:rPr lang="en-US" sz="2000" b="0" i="0" u="none" strike="noStrike" dirty="0">
                  <a:solidFill>
                    <a:srgbClr val="414141"/>
                  </a:solidFill>
                  <a:effectLst/>
                  <a:latin typeface="Montserrat" pitchFamily="2" charset="77"/>
                </a:rPr>
                <a:t>Mycelium is the key stage in the mushroom life cycle. It consists of an intricate web of tiny, thread-like parts. As it develops mycelium supports the growth of the fruiting body that produces spores.</a:t>
              </a:r>
            </a:p>
          </p:txBody>
        </p:sp>
      </p:grpSp>
      <p:grpSp>
        <p:nvGrpSpPr>
          <p:cNvPr id="20" name="3. Store">
            <a:extLst>
              <a:ext uri="{FF2B5EF4-FFF2-40B4-BE49-F238E27FC236}">
                <a16:creationId xmlns:a16="http://schemas.microsoft.com/office/drawing/2014/main" id="{197CC373-845D-4715-ABF4-C2240AC34237}"/>
              </a:ext>
            </a:extLst>
          </p:cNvPr>
          <p:cNvGrpSpPr/>
          <p:nvPr/>
        </p:nvGrpSpPr>
        <p:grpSpPr>
          <a:xfrm>
            <a:off x="5758626" y="1584496"/>
            <a:ext cx="5225613" cy="3865028"/>
            <a:chOff x="2396060" y="1775848"/>
            <a:chExt cx="7772400" cy="4472454"/>
          </a:xfrm>
        </p:grpSpPr>
        <p:pic>
          <p:nvPicPr>
            <p:cNvPr id="21" name="Picture 20">
              <a:extLst>
                <a:ext uri="{FF2B5EF4-FFF2-40B4-BE49-F238E27FC236}">
                  <a16:creationId xmlns:a16="http://schemas.microsoft.com/office/drawing/2014/main" id="{4CF65C19-4521-4F93-90DE-545FE9772DD6}"/>
                </a:ext>
              </a:extLst>
            </p:cNvPr>
            <p:cNvPicPr>
              <a:picLocks noChangeAspect="1"/>
            </p:cNvPicPr>
            <p:nvPr/>
          </p:nvPicPr>
          <p:blipFill>
            <a:blip r:embed="rId5"/>
            <a:srcRect/>
            <a:stretch/>
          </p:blipFill>
          <p:spPr>
            <a:xfrm>
              <a:off x="2396060" y="1775848"/>
              <a:ext cx="7772400" cy="4472454"/>
            </a:xfrm>
            <a:prstGeom prst="rect">
              <a:avLst/>
            </a:prstGeom>
          </p:spPr>
        </p:pic>
        <p:sp>
          <p:nvSpPr>
            <p:cNvPr id="22" name="TextBox 21">
              <a:extLst>
                <a:ext uri="{FF2B5EF4-FFF2-40B4-BE49-F238E27FC236}">
                  <a16:creationId xmlns:a16="http://schemas.microsoft.com/office/drawing/2014/main" id="{CD30654C-0425-B956-C1B0-7F4BBC9053AB}"/>
                </a:ext>
              </a:extLst>
            </p:cNvPr>
            <p:cNvSpPr txBox="1"/>
            <p:nvPr/>
          </p:nvSpPr>
          <p:spPr>
            <a:xfrm>
              <a:off x="3587095" y="2859881"/>
              <a:ext cx="5146546" cy="2435746"/>
            </a:xfrm>
            <a:prstGeom prst="rect">
              <a:avLst/>
            </a:prstGeom>
            <a:noFill/>
          </p:spPr>
          <p:txBody>
            <a:bodyPr wrap="square" anchor="ctr">
              <a:spAutoFit/>
            </a:bodyPr>
            <a:lstStyle/>
            <a:p>
              <a:pPr algn="ctr" rtl="0">
                <a:lnSpc>
                  <a:spcPts val="3200"/>
                </a:lnSpc>
                <a:spcAft>
                  <a:spcPts val="600"/>
                </a:spcAft>
                <a:buNone/>
              </a:pPr>
              <a:r>
                <a:rPr lang="en-US" sz="2000" b="0" i="0" u="none" strike="noStrike" dirty="0">
                  <a:solidFill>
                    <a:srgbClr val="414141"/>
                  </a:solidFill>
                  <a:effectLst/>
                  <a:latin typeface="Montserrat" pitchFamily="2" charset="77"/>
                </a:rPr>
                <a:t>It is the main part of the mushroom and supports the health, vitality and immune response of the mushroom.</a:t>
              </a:r>
              <a:endParaRPr lang="en-AU" sz="2000" b="0" i="0" u="none" strike="noStrike" dirty="0">
                <a:solidFill>
                  <a:srgbClr val="414141"/>
                </a:solidFill>
                <a:effectLst/>
                <a:latin typeface="Montserrat" pitchFamily="2" charset="77"/>
              </a:endParaRPr>
            </a:p>
          </p:txBody>
        </p:sp>
      </p:grpSp>
      <p:grpSp>
        <p:nvGrpSpPr>
          <p:cNvPr id="25" name="4. Use">
            <a:extLst>
              <a:ext uri="{FF2B5EF4-FFF2-40B4-BE49-F238E27FC236}">
                <a16:creationId xmlns:a16="http://schemas.microsoft.com/office/drawing/2014/main" id="{CEAB0534-2D62-5C8A-081E-83F46D564C24}"/>
              </a:ext>
            </a:extLst>
          </p:cNvPr>
          <p:cNvGrpSpPr/>
          <p:nvPr/>
        </p:nvGrpSpPr>
        <p:grpSpPr>
          <a:xfrm>
            <a:off x="5758625" y="1584496"/>
            <a:ext cx="5225615" cy="3865028"/>
            <a:chOff x="2396059" y="1775848"/>
            <a:chExt cx="7772402" cy="4472454"/>
          </a:xfrm>
        </p:grpSpPr>
        <p:pic>
          <p:nvPicPr>
            <p:cNvPr id="26" name="Picture 25">
              <a:extLst>
                <a:ext uri="{FF2B5EF4-FFF2-40B4-BE49-F238E27FC236}">
                  <a16:creationId xmlns:a16="http://schemas.microsoft.com/office/drawing/2014/main" id="{134B9D50-6EB3-6F6A-9989-7DF69ADEF49F}"/>
                </a:ext>
              </a:extLst>
            </p:cNvPr>
            <p:cNvPicPr>
              <a:picLocks noChangeAspect="1"/>
            </p:cNvPicPr>
            <p:nvPr/>
          </p:nvPicPr>
          <p:blipFill>
            <a:blip r:embed="rId5"/>
            <a:srcRect/>
            <a:stretch/>
          </p:blipFill>
          <p:spPr>
            <a:xfrm>
              <a:off x="2396059" y="1775848"/>
              <a:ext cx="7772402" cy="4472454"/>
            </a:xfrm>
            <a:prstGeom prst="rect">
              <a:avLst/>
            </a:prstGeom>
          </p:spPr>
        </p:pic>
        <p:sp>
          <p:nvSpPr>
            <p:cNvPr id="27" name="TextBox 26">
              <a:extLst>
                <a:ext uri="{FF2B5EF4-FFF2-40B4-BE49-F238E27FC236}">
                  <a16:creationId xmlns:a16="http://schemas.microsoft.com/office/drawing/2014/main" id="{3B9CC4BF-5F45-0934-AEFD-6AE152CAAA42}"/>
                </a:ext>
              </a:extLst>
            </p:cNvPr>
            <p:cNvSpPr txBox="1"/>
            <p:nvPr/>
          </p:nvSpPr>
          <p:spPr>
            <a:xfrm>
              <a:off x="3756855" y="2788894"/>
              <a:ext cx="4887929" cy="2435746"/>
            </a:xfrm>
            <a:prstGeom prst="rect">
              <a:avLst/>
            </a:prstGeom>
            <a:noFill/>
          </p:spPr>
          <p:txBody>
            <a:bodyPr wrap="square" anchor="ctr">
              <a:spAutoFit/>
            </a:bodyPr>
            <a:lstStyle/>
            <a:p>
              <a:pPr algn="ctr" rtl="0">
                <a:lnSpc>
                  <a:spcPts val="3200"/>
                </a:lnSpc>
                <a:spcAft>
                  <a:spcPts val="600"/>
                </a:spcAft>
                <a:buNone/>
              </a:pPr>
              <a:r>
                <a:rPr lang="en-US" sz="2000" b="0" i="0" u="none" strike="noStrike" dirty="0">
                  <a:solidFill>
                    <a:srgbClr val="414141"/>
                  </a:solidFill>
                  <a:effectLst/>
                  <a:latin typeface="Montserrat" pitchFamily="2" charset="77"/>
                </a:rPr>
                <a:t>Mycelium also supports the health of the surrounding ecosystem by recycling nutrients into the food chain. </a:t>
              </a:r>
              <a:endParaRPr lang="en-AU" sz="2000" b="0" i="0" u="none" strike="noStrike" dirty="0">
                <a:solidFill>
                  <a:srgbClr val="414141"/>
                </a:solidFill>
                <a:effectLst/>
                <a:latin typeface="Montserrat" pitchFamily="2" charset="77"/>
              </a:endParaRPr>
            </a:p>
          </p:txBody>
        </p:sp>
      </p:grpSp>
      <p:pic>
        <p:nvPicPr>
          <p:cNvPr id="30" name="bt1" descr="A red arrow in a white circle&#10;&#10;AI-generated content may be incorrect.">
            <a:extLst>
              <a:ext uri="{FF2B5EF4-FFF2-40B4-BE49-F238E27FC236}">
                <a16:creationId xmlns:a16="http://schemas.microsoft.com/office/drawing/2014/main" id="{F0A8AE4A-05B5-2DFE-B8BC-49FD1A349730}"/>
              </a:ext>
            </a:extLst>
          </p:cNvPr>
          <p:cNvPicPr>
            <a:picLocks noChangeAspect="1"/>
          </p:cNvPicPr>
          <p:nvPr/>
        </p:nvPicPr>
        <p:blipFill>
          <a:blip r:embed="rId6"/>
          <a:stretch>
            <a:fillRect/>
          </a:stretch>
        </p:blipFill>
        <p:spPr>
          <a:xfrm rot="16200000">
            <a:off x="8289481" y="5756638"/>
            <a:ext cx="516610" cy="516610"/>
          </a:xfrm>
          <a:prstGeom prst="rect">
            <a:avLst/>
          </a:prstGeom>
        </p:spPr>
      </p:pic>
      <p:pic>
        <p:nvPicPr>
          <p:cNvPr id="31" name="bt2" descr="A red arrow in a white circle&#10;&#10;AI-generated content may be incorrect.">
            <a:extLst>
              <a:ext uri="{FF2B5EF4-FFF2-40B4-BE49-F238E27FC236}">
                <a16:creationId xmlns:a16="http://schemas.microsoft.com/office/drawing/2014/main" id="{BB7381EA-C00F-5866-7D15-A356C8C93C73}"/>
              </a:ext>
            </a:extLst>
          </p:cNvPr>
          <p:cNvPicPr>
            <a:picLocks noChangeAspect="1"/>
          </p:cNvPicPr>
          <p:nvPr/>
        </p:nvPicPr>
        <p:blipFill>
          <a:blip r:embed="rId6"/>
          <a:stretch>
            <a:fillRect/>
          </a:stretch>
        </p:blipFill>
        <p:spPr>
          <a:xfrm rot="16200000">
            <a:off x="8289481" y="5756638"/>
            <a:ext cx="516610" cy="516610"/>
          </a:xfrm>
          <a:prstGeom prst="rect">
            <a:avLst/>
          </a:prstGeom>
        </p:spPr>
      </p:pic>
      <p:pic>
        <p:nvPicPr>
          <p:cNvPr id="36" name="bt3" descr="A red arrow in a white circle&#10;&#10;AI-generated content may be incorrect.">
            <a:extLst>
              <a:ext uri="{FF2B5EF4-FFF2-40B4-BE49-F238E27FC236}">
                <a16:creationId xmlns:a16="http://schemas.microsoft.com/office/drawing/2014/main" id="{D854221E-8286-BC18-020E-ADEDE718F0FF}"/>
              </a:ext>
            </a:extLst>
          </p:cNvPr>
          <p:cNvPicPr>
            <a:picLocks noChangeAspect="1"/>
          </p:cNvPicPr>
          <p:nvPr/>
        </p:nvPicPr>
        <p:blipFill>
          <a:blip r:embed="rId6"/>
          <a:stretch>
            <a:fillRect/>
          </a:stretch>
        </p:blipFill>
        <p:spPr>
          <a:xfrm rot="16200000">
            <a:off x="8289481" y="5756638"/>
            <a:ext cx="516610" cy="516610"/>
          </a:xfrm>
          <a:prstGeom prst="rect">
            <a:avLst/>
          </a:prstGeom>
        </p:spPr>
      </p:pic>
      <p:pic>
        <p:nvPicPr>
          <p:cNvPr id="37" name="bt4" descr="A red arrow in a white circle&#10;&#10;AI-generated content may be incorrect.">
            <a:extLst>
              <a:ext uri="{FF2B5EF4-FFF2-40B4-BE49-F238E27FC236}">
                <a16:creationId xmlns:a16="http://schemas.microsoft.com/office/drawing/2014/main" id="{7A2B002A-D177-86A9-AFAF-A0D14F8324EB}"/>
              </a:ext>
            </a:extLst>
          </p:cNvPr>
          <p:cNvPicPr>
            <a:picLocks noChangeAspect="1"/>
          </p:cNvPicPr>
          <p:nvPr/>
        </p:nvPicPr>
        <p:blipFill>
          <a:blip r:embed="rId6"/>
          <a:stretch>
            <a:fillRect/>
          </a:stretch>
        </p:blipFill>
        <p:spPr>
          <a:xfrm rot="5400000">
            <a:off x="7536304" y="5756638"/>
            <a:ext cx="516610" cy="516610"/>
          </a:xfrm>
          <a:prstGeom prst="rect">
            <a:avLst/>
          </a:prstGeom>
        </p:spPr>
      </p:pic>
      <p:pic>
        <p:nvPicPr>
          <p:cNvPr id="47" name="charcter" descr="A cartoon character of a mushroom with a wand&#10;&#10;AI-generated content may be incorrect.">
            <a:extLst>
              <a:ext uri="{FF2B5EF4-FFF2-40B4-BE49-F238E27FC236}">
                <a16:creationId xmlns:a16="http://schemas.microsoft.com/office/drawing/2014/main" id="{3D15A12C-ED48-1ADB-8C24-07B94A3B0F25}"/>
              </a:ext>
            </a:extLst>
          </p:cNvPr>
          <p:cNvPicPr>
            <a:picLocks noChangeAspect="1"/>
          </p:cNvPicPr>
          <p:nvPr/>
        </p:nvPicPr>
        <p:blipFill>
          <a:blip r:embed="rId7"/>
          <a:srcRect l="9789" t="8597" r="17440" b="4362"/>
          <a:stretch>
            <a:fillRect/>
          </a:stretch>
        </p:blipFill>
        <p:spPr>
          <a:xfrm>
            <a:off x="3579261" y="3569933"/>
            <a:ext cx="2918586" cy="3141802"/>
          </a:xfrm>
          <a:prstGeom prst="rect">
            <a:avLst/>
          </a:prstGeom>
        </p:spPr>
      </p:pic>
    </p:spTree>
    <p:extLst>
      <p:ext uri="{BB962C8B-B14F-4D97-AF65-F5344CB8AC3E}">
        <p14:creationId xmlns:p14="http://schemas.microsoft.com/office/powerpoint/2010/main" val="399704149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par>
              <p:cTn id="2"/>
            </p:par>
            <p:seq concurrent="1" nextAc="seek">
              <p:cTn id="3" restart="whenNotActive" fill="hold" evtFilter="cancelBubble" nodeType="interactiveSeq">
                <p:stCondLst>
                  <p:cond evt="onClick" delay="0">
                    <p:tgtEl>
                      <p:spTgt spid="30"/>
                    </p:tgtEl>
                  </p:cond>
                </p:stCondLst>
                <p:endSync evt="end" delay="0">
                  <p:rtn val="all"/>
                </p:endSync>
                <p:childTnLst>
                  <p:par>
                    <p:cTn id="4" fill="hold">
                      <p:stCondLst>
                        <p:cond delay="0"/>
                      </p:stCondLst>
                      <p:childTnLst>
                        <p:par>
                          <p:cTn id="5" fill="hold">
                            <p:stCondLst>
                              <p:cond delay="0"/>
                            </p:stCondLst>
                            <p:childTnLst>
                              <p:par>
                                <p:cTn id="6" presetID="1" presetClass="entr" presetSubtype="0" fill="hold" nodeType="clickEffect">
                                  <p:stCondLst>
                                    <p:cond delay="0"/>
                                  </p:stCondLst>
                                  <p:childTnLst>
                                    <p:set>
                                      <p:cBhvr>
                                        <p:cTn id="7" dur="1" fill="hold">
                                          <p:stCondLst>
                                            <p:cond delay="0"/>
                                          </p:stCondLst>
                                        </p:cTn>
                                        <p:tgtEl>
                                          <p:spTgt spid="12"/>
                                        </p:tgtEl>
                                        <p:attrNameLst>
                                          <p:attrName>style.visibility</p:attrName>
                                        </p:attrNameLst>
                                      </p:cBhvr>
                                      <p:to>
                                        <p:strVal val="visible"/>
                                      </p:to>
                                    </p:set>
                                  </p:childTnLst>
                                </p:cTn>
                              </p:par>
                              <p:par>
                                <p:cTn id="8" presetID="1"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childTnLst>
                                </p:cTn>
                              </p:par>
                            </p:childTnLst>
                          </p:cTn>
                        </p:par>
                      </p:childTnLst>
                    </p:cTn>
                  </p:par>
                </p:childTnLst>
              </p:cTn>
              <p:nextCondLst>
                <p:cond evt="onClick" delay="0">
                  <p:tgtEl>
                    <p:spTgt spid="30"/>
                  </p:tgtEl>
                </p:cond>
              </p:nextCondLst>
            </p:seq>
            <p:seq concurrent="1" nextAc="seek">
              <p:cTn id="10" restart="whenNotActive" fill="hold" evtFilter="cancelBubble" nodeType="interactiveSeq">
                <p:stCondLst>
                  <p:cond evt="onClick" delay="0">
                    <p:tgtEl>
                      <p:spTgt spid="31"/>
                    </p:tgtEl>
                  </p:cond>
                </p:stCondLst>
                <p:endSync evt="end" delay="0">
                  <p:rtn val="all"/>
                </p:endSync>
                <p:childTnLst>
                  <p:par>
                    <p:cTn id="11" fill="hold">
                      <p:stCondLst>
                        <p:cond delay="0"/>
                      </p:stCondLst>
                      <p:childTnLst>
                        <p:par>
                          <p:cTn id="12" fill="hold">
                            <p:stCondLst>
                              <p:cond delay="0"/>
                            </p:stCondLst>
                            <p:childTnLst>
                              <p:par>
                                <p:cTn id="13" presetID="1"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31"/>
                  </p:tgtEl>
                </p:cond>
              </p:nextCondLst>
            </p:seq>
            <p:seq concurrent="1" nextAc="seek">
              <p:cTn id="17" restart="whenNotActive" fill="hold" evtFilter="cancelBubble" nodeType="interactiveSeq">
                <p:stCondLst>
                  <p:cond evt="onClick" delay="0">
                    <p:tgtEl>
                      <p:spTgt spid="36"/>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nodeType="withEffect">
                                  <p:stCondLst>
                                    <p:cond delay="0"/>
                                  </p:stCondLst>
                                  <p:childTnLst>
                                    <p:set>
                                      <p:cBhvr>
                                        <p:cTn id="21" dur="1" fill="hold">
                                          <p:stCondLst>
                                            <p:cond delay="0"/>
                                          </p:stCondLst>
                                        </p:cTn>
                                        <p:tgtEl>
                                          <p:spTgt spid="25"/>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37"/>
                                        </p:tgtEl>
                                        <p:attrNameLst>
                                          <p:attrName>style.visibility</p:attrName>
                                        </p:attrNameLst>
                                      </p:cBhvr>
                                      <p:to>
                                        <p:strVal val="visible"/>
                                      </p:to>
                                    </p:set>
                                  </p:childTnLst>
                                </p:cTn>
                              </p:par>
                              <p:par>
                                <p:cTn id="24" presetID="1" presetClass="exit" presetSubtype="0" fill="hold" nodeType="withEffect">
                                  <p:stCondLst>
                                    <p:cond delay="0"/>
                                  </p:stCondLst>
                                  <p:childTnLst>
                                    <p:set>
                                      <p:cBhvr>
                                        <p:cTn id="25" dur="1" fill="hold">
                                          <p:stCondLst>
                                            <p:cond delay="0"/>
                                          </p:stCondLst>
                                        </p:cTn>
                                        <p:tgtEl>
                                          <p:spTgt spid="31"/>
                                        </p:tgtEl>
                                        <p:attrNameLst>
                                          <p:attrName>style.visibility</p:attrName>
                                        </p:attrNameLst>
                                      </p:cBhvr>
                                      <p:to>
                                        <p:strVal val="hidden"/>
                                      </p:to>
                                    </p:set>
                                  </p:childTnLst>
                                </p:cTn>
                              </p:par>
                              <p:par>
                                <p:cTn id="26" presetID="1" presetClass="exit" presetSubtype="0" fill="hold" nodeType="withEffect">
                                  <p:stCondLst>
                                    <p:cond delay="0"/>
                                  </p:stCondLst>
                                  <p:childTnLst>
                                    <p:set>
                                      <p:cBhvr>
                                        <p:cTn id="27" dur="1" fill="hold">
                                          <p:stCondLst>
                                            <p:cond delay="0"/>
                                          </p:stCondLst>
                                        </p:cTn>
                                        <p:tgtEl>
                                          <p:spTgt spid="36"/>
                                        </p:tgtEl>
                                        <p:attrNameLst>
                                          <p:attrName>style.visibility</p:attrName>
                                        </p:attrNameLst>
                                      </p:cBhvr>
                                      <p:to>
                                        <p:strVal val="hidden"/>
                                      </p:to>
                                    </p:set>
                                  </p:childTnLst>
                                </p:cTn>
                              </p:par>
                              <p:par>
                                <p:cTn id="28" presetID="1" presetClass="exit" presetSubtype="0" fill="hold" nodeType="withEffect">
                                  <p:stCondLst>
                                    <p:cond delay="0"/>
                                  </p:stCondLst>
                                  <p:childTnLst>
                                    <p:set>
                                      <p:cBhvr>
                                        <p:cTn id="29" dur="1" fill="hold">
                                          <p:stCondLst>
                                            <p:cond delay="0"/>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30" restart="whenNotActive" fill="hold" evtFilter="cancelBubble" nodeType="interactiveSeq">
                <p:stCondLst>
                  <p:cond evt="onClick" delay="0">
                    <p:tgtEl>
                      <p:spTgt spid="37"/>
                    </p:tgtEl>
                  </p:cond>
                </p:stCondLst>
                <p:endSync evt="end" delay="0">
                  <p:rtn val="all"/>
                </p:endSync>
                <p:childTnLst>
                  <p:par>
                    <p:cTn id="31" fill="hold">
                      <p:stCondLst>
                        <p:cond delay="0"/>
                      </p:stCondLst>
                      <p:childTnLst>
                        <p:par>
                          <p:cTn id="32" fill="hold">
                            <p:stCondLst>
                              <p:cond delay="0"/>
                            </p:stCondLst>
                            <p:childTnLst>
                              <p:par>
                                <p:cTn id="33" presetID="1" presetClass="exit" presetSubtype="0" fill="hold" nodeType="withEffect">
                                  <p:stCondLst>
                                    <p:cond delay="0"/>
                                  </p:stCondLst>
                                  <p:childTnLst>
                                    <p:set>
                                      <p:cBhvr>
                                        <p:cTn id="34" dur="1" fill="hold">
                                          <p:stCondLst>
                                            <p:cond delay="0"/>
                                          </p:stCondLst>
                                        </p:cTn>
                                        <p:tgtEl>
                                          <p:spTgt spid="37"/>
                                        </p:tgtEl>
                                        <p:attrNameLst>
                                          <p:attrName>style.visibility</p:attrName>
                                        </p:attrNameLst>
                                      </p:cBhvr>
                                      <p:to>
                                        <p:strVal val="hidden"/>
                                      </p:to>
                                    </p:set>
                                  </p:childTnLst>
                                </p:cTn>
                              </p:par>
                              <p:par>
                                <p:cTn id="35" presetID="1" presetClass="entr" presetSubtype="0" fill="hold" nodeType="withEffect">
                                  <p:stCondLst>
                                    <p:cond delay="0"/>
                                  </p:stCondLst>
                                  <p:childTnLst>
                                    <p:set>
                                      <p:cBhvr>
                                        <p:cTn id="36" dur="1" fill="hold">
                                          <p:stCondLst>
                                            <p:cond delay="0"/>
                                          </p:stCondLst>
                                        </p:cTn>
                                        <p:tgtEl>
                                          <p:spTgt spid="30"/>
                                        </p:tgtEl>
                                        <p:attrNameLst>
                                          <p:attrName>style.visibility</p:attrName>
                                        </p:attrNameLst>
                                      </p:cBhvr>
                                      <p:to>
                                        <p:strVal val="visible"/>
                                      </p:to>
                                    </p:set>
                                  </p:childTnLst>
                                </p:cTn>
                              </p:par>
                              <p:par>
                                <p:cTn id="37" presetID="1" presetClass="exit" presetSubtype="0" fill="hold" nodeType="withEffect">
                                  <p:stCondLst>
                                    <p:cond delay="0"/>
                                  </p:stCondLst>
                                  <p:childTnLst>
                                    <p:set>
                                      <p:cBhvr>
                                        <p:cTn id="38" dur="1" fill="hold">
                                          <p:stCondLst>
                                            <p:cond delay="0"/>
                                          </p:stCondLst>
                                        </p:cTn>
                                        <p:tgtEl>
                                          <p:spTgt spid="12"/>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0"/>
                                          </p:stCondLst>
                                        </p:cTn>
                                        <p:tgtEl>
                                          <p:spTgt spid="20"/>
                                        </p:tgtEl>
                                        <p:attrNameLst>
                                          <p:attrName>style.visibility</p:attrName>
                                        </p:attrNameLst>
                                      </p:cBhvr>
                                      <p:to>
                                        <p:strVal val="hidden"/>
                                      </p:to>
                                    </p:set>
                                  </p:childTnLst>
                                </p:cTn>
                              </p:par>
                              <p:par>
                                <p:cTn id="41" presetID="1" presetClass="exit" presetSubtype="0" fill="hold" nodeType="withEffect">
                                  <p:stCondLst>
                                    <p:cond delay="0"/>
                                  </p:stCondLst>
                                  <p:childTnLst>
                                    <p:set>
                                      <p:cBhvr>
                                        <p:cTn id="42" dur="1" fill="hold">
                                          <p:stCondLst>
                                            <p:cond delay="0"/>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37"/>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21417</TotalTime>
  <Words>4455</Words>
  <Application>Microsoft Office PowerPoint</Application>
  <PresentationFormat>Widescreen</PresentationFormat>
  <Paragraphs>492</Paragraphs>
  <Slides>46</Slides>
  <Notes>14</Notes>
  <HiddenSlides>0</HiddenSlides>
  <MMClips>6</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46</vt:i4>
      </vt:variant>
    </vt:vector>
  </HeadingPairs>
  <TitlesOfParts>
    <vt:vector size="53" baseType="lpstr">
      <vt:lpstr>Sztosfixed</vt:lpstr>
      <vt:lpstr>Aptos Display</vt:lpstr>
      <vt:lpstr>SZTOS MEDIUM</vt:lpstr>
      <vt:lpstr>Montserrat</vt:lpstr>
      <vt:lpstr>Aptos</vt:lpstr>
      <vt:lpstr>Arial</vt:lpstr>
      <vt:lpstr>Office Theme</vt:lpstr>
      <vt:lpstr>Supporting Resource Pack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Nathan</dc:creator>
  <cp:lastModifiedBy>Tathi Fernandes</cp:lastModifiedBy>
  <cp:revision>75</cp:revision>
  <dcterms:created xsi:type="dcterms:W3CDTF">2025-09-09T06:30:38Z</dcterms:created>
  <dcterms:modified xsi:type="dcterms:W3CDTF">2025-11-26T01:25:02Z</dcterms:modified>
</cp:coreProperties>
</file>